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e32510ca36794ca8" Type="http://schemas.microsoft.com/office/2006/relationships/ui/extensibility" Target="customUI/customUI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7"/>
  </p:notesMasterIdLst>
  <p:handoutMasterIdLst>
    <p:handoutMasterId r:id="rId8"/>
  </p:handoutMasterIdLst>
  <p:sldIdLst>
    <p:sldId id="256" r:id="rId2"/>
    <p:sldId id="406" r:id="rId3"/>
    <p:sldId id="391" r:id="rId4"/>
    <p:sldId id="405" r:id="rId5"/>
    <p:sldId id="397" r:id="rId6"/>
  </p:sldIdLst>
  <p:sldSz cx="9144000" cy="6858000" type="screen4x3"/>
  <p:notesSz cx="6797675" cy="9926638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591" autoAdjust="0"/>
    <p:restoredTop sz="94614" autoAdjust="0"/>
  </p:normalViewPr>
  <p:slideViewPr>
    <p:cSldViewPr>
      <p:cViewPr>
        <p:scale>
          <a:sx n="118" d="100"/>
          <a:sy n="118" d="100"/>
        </p:scale>
        <p:origin x="-714" y="-7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5106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notesViewPr>
    <p:cSldViewPr>
      <p:cViewPr>
        <p:scale>
          <a:sx n="100" d="100"/>
          <a:sy n="100" d="100"/>
        </p:scale>
        <p:origin x="-3558" y="510"/>
      </p:cViewPr>
      <p:guideLst>
        <p:guide orient="horz" pos="3127"/>
        <p:guide pos="2141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handoutMaster" Target="handoutMasters/handoutMaster1.xml"/><Relationship Id="rId3" Type="http://schemas.openxmlformats.org/officeDocument/2006/relationships/slide" Target="slides/slide2.xml"/><Relationship Id="rId7" Type="http://schemas.openxmlformats.org/officeDocument/2006/relationships/notesMaster" Target="notesMasters/notesMaster1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1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50444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9DA185F-B573-4BE7-81C5-400618C94803}" type="datetimeFigureOut">
              <a:rPr lang="en-GB" smtClean="0"/>
              <a:pPr/>
              <a:t>05/05/2017</a:t>
            </a:fld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1" y="9428584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50444" y="9428584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33A6ACD-EA14-473F-B71C-A89FB51FF0E9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503765972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1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50444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034F76A-1732-41F0-A6A6-9EA9B9996F84}" type="datetimeFigureOut">
              <a:rPr lang="en-GB" smtClean="0"/>
              <a:pPr/>
              <a:t>05/05/2017</a:t>
            </a:fld>
            <a:endParaRPr lang="en-GB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917575" y="744538"/>
            <a:ext cx="4962525" cy="37226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79768" y="4715154"/>
            <a:ext cx="5438140" cy="446698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1" y="9428584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50444" y="9428584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F6B85C9-1E27-439E-B749-7319152B1236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48370650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F6B85C9-1E27-439E-B749-7319152B1236}" type="slidenum">
              <a:rPr lang="en-GB" smtClean="0"/>
              <a:pPr/>
              <a:t>1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2660624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F6B85C9-1E27-439E-B749-7319152B1236}" type="slidenum">
              <a:rPr lang="en-GB" smtClean="0"/>
              <a:pPr/>
              <a:t>2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20489982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F6B85C9-1E27-439E-B749-7319152B1236}" type="slidenum">
              <a:rPr lang="en-GB" smtClean="0"/>
              <a:pPr/>
              <a:t>3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204899822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F6B85C9-1E27-439E-B749-7319152B1236}" type="slidenum">
              <a:rPr lang="en-GB" smtClean="0"/>
              <a:pPr/>
              <a:t>4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204899822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F6B85C9-1E27-439E-B749-7319152B1236}" type="slidenum">
              <a:rPr lang="en-GB" smtClean="0"/>
              <a:pPr/>
              <a:t>5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20489982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emf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dirty="0" smtClean="0"/>
              <a:t>Click to edit Master subtitle style</a:t>
            </a:r>
            <a:endParaRPr lang="en-GB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dirty="0" smtClean="0"/>
              <a:t>SENCO Award  Cohort 5</a:t>
            </a:r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8FCDA7-3DE4-48E9-ADC9-81842AFF8C38}" type="slidenum">
              <a:rPr lang="en-GB" smtClean="0"/>
              <a:pPr/>
              <a:t>‹#›</a:t>
            </a:fld>
            <a:endParaRPr lang="en-GB" dirty="0"/>
          </a:p>
        </p:txBody>
      </p:sp>
      <p:pic>
        <p:nvPicPr>
          <p:cNvPr id="7" name="Picture 6"/>
          <p:cNvPicPr/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5805264"/>
            <a:ext cx="1543050" cy="819150"/>
          </a:xfrm>
          <a:prstGeom prst="rect">
            <a:avLst/>
          </a:prstGeom>
          <a:extLst>
            <a:ext uri="{FAA26D3D-D897-4be2-8F04-BA451C77F1D7}">
              <ma14:placeholderFlag xmlns:ve="http://schemas.openxmlformats.org/markup-compatibility/2006" xmlns:m="http://schemas.openxmlformats.org/officeDocument/2006/math" xmlns:wp="http://schemas.openxmlformats.org/drawingml/2006/wordprocessingDrawing" xmlns:wne="http://schemas.microsoft.com/office/word/2006/wordml" xmlns:ma14="http://schemas.microsoft.com/office/mac/drawingml/2011/main" xmlns:wps="http://schemas.microsoft.com/office/word/2010/wordprocessingShape" xmlns:wpi="http://schemas.microsoft.com/office/word/2010/wordprocessingInk" xmlns:wpg="http://schemas.microsoft.com/office/word/2010/wordprocessingGroup" xmlns:w14="http://schemas.microsoft.com/office/word/2010/wordml" xmlns:w="http://schemas.openxmlformats.org/wordprocessingml/2006/main" xmlns:w10="urn:schemas-microsoft-com:office:word" xmlns:wp14="http://schemas.microsoft.com/office/word/2010/wordprocessingDrawing" xmlns:v="urn:schemas-microsoft-com:vml" xmlns:o="urn:schemas-microsoft-com:office:office" xmlns:mv="urn:schemas-microsoft-com:mac:vml" xmlns:mc="http://schemas.openxmlformats.org/markup-compatibility/2006" xmlns:mo="http://schemas.microsoft.com/office/mac/office/2008/main" xmlns:wpc="http://schemas.microsoft.com/office/word/2010/wordprocessingCanvas" xmlns="" xmlns:pic="http://schemas.openxmlformats.org/drawingml/2006/picture" xmlns:lc="http://schemas.openxmlformats.org/drawingml/2006/lockedCanvas"/>
            </a:ext>
          </a:extLst>
        </p:spPr>
      </p:pic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Click to edit Master title style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GB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F52062-A581-4E9D-B511-DAAFAB1828A6}" type="datetimeFigureOut">
              <a:rPr lang="en-US" smtClean="0"/>
              <a:pPr/>
              <a:t>5/5/2017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8FCDA7-3DE4-48E9-ADC9-81842AFF8C38}" type="slidenum">
              <a:rPr lang="en-GB" smtClean="0"/>
              <a:pPr/>
              <a:t>‹#›</a:t>
            </a:fld>
            <a:endParaRPr lang="en-GB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F52062-A581-4E9D-B511-DAAFAB1828A6}" type="datetimeFigureOut">
              <a:rPr lang="en-US" smtClean="0"/>
              <a:pPr/>
              <a:t>5/5/2017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8FCDA7-3DE4-48E9-ADC9-81842AFF8C38}" type="slidenum">
              <a:rPr lang="en-GB" smtClean="0"/>
              <a:pPr/>
              <a:t>‹#›</a:t>
            </a:fld>
            <a:endParaRPr lang="en-GB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F52062-A581-4E9D-B511-DAAFAB1828A6}" type="datetimeFigureOut">
              <a:rPr lang="en-US" smtClean="0"/>
              <a:pPr/>
              <a:t>5/5/2017</a:t>
            </a:fld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8FCDA7-3DE4-48E9-ADC9-81842AFF8C38}" type="slidenum">
              <a:rPr lang="en-GB" smtClean="0"/>
              <a:pPr/>
              <a:t>‹#›</a:t>
            </a:fld>
            <a:endParaRPr lang="en-GB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F52062-A581-4E9D-B511-DAAFAB1828A6}" type="datetimeFigureOut">
              <a:rPr lang="en-US" smtClean="0"/>
              <a:pPr/>
              <a:t>5/5/2017</a:t>
            </a:fld>
            <a:endParaRPr lang="en-GB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8FCDA7-3DE4-48E9-ADC9-81842AFF8C38}" type="slidenum">
              <a:rPr lang="en-GB" smtClean="0"/>
              <a:pPr/>
              <a:t>‹#›</a:t>
            </a:fld>
            <a:endParaRPr lang="en-GB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F52062-A581-4E9D-B511-DAAFAB1828A6}" type="datetimeFigureOut">
              <a:rPr lang="en-US" smtClean="0"/>
              <a:pPr/>
              <a:t>5/5/2017</a:t>
            </a:fld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8FCDA7-3DE4-48E9-ADC9-81842AFF8C38}" type="slidenum">
              <a:rPr lang="en-GB" smtClean="0"/>
              <a:pPr/>
              <a:t>‹#›</a:t>
            </a:fld>
            <a:endParaRPr lang="en-GB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F52062-A581-4E9D-B511-DAAFAB1828A6}" type="datetimeFigureOut">
              <a:rPr lang="en-US" smtClean="0"/>
              <a:pPr/>
              <a:t>5/5/2017</a:t>
            </a:fld>
            <a:endParaRPr lang="en-GB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8FCDA7-3DE4-48E9-ADC9-81842AFF8C38}" type="slidenum">
              <a:rPr lang="en-GB" smtClean="0"/>
              <a:pPr/>
              <a:t>‹#›</a:t>
            </a:fld>
            <a:endParaRPr lang="en-GB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F52062-A581-4E9D-B511-DAAFAB1828A6}" type="datetimeFigureOut">
              <a:rPr lang="en-US" smtClean="0"/>
              <a:pPr/>
              <a:t>5/5/2017</a:t>
            </a:fld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8FCDA7-3DE4-48E9-ADC9-81842AFF8C38}" type="slidenum">
              <a:rPr lang="en-GB" smtClean="0"/>
              <a:pPr/>
              <a:t>‹#›</a:t>
            </a:fld>
            <a:endParaRPr lang="en-GB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dirty="0" smtClean="0"/>
              <a:t>Click icon to add picture</a:t>
            </a:r>
            <a:endParaRPr lang="en-GB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F52062-A581-4E9D-B511-DAAFAB1828A6}" type="datetimeFigureOut">
              <a:rPr lang="en-US" smtClean="0"/>
              <a:pPr/>
              <a:t>5/5/2017</a:t>
            </a:fld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8FCDA7-3DE4-48E9-ADC9-81842AFF8C38}" type="slidenum">
              <a:rPr lang="en-GB" smtClean="0"/>
              <a:pPr/>
              <a:t>‹#›</a:t>
            </a:fld>
            <a:endParaRPr lang="en-GB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F52062-A581-4E9D-B511-DAAFAB1828A6}" type="datetimeFigureOut">
              <a:rPr lang="en-US" smtClean="0"/>
              <a:pPr/>
              <a:t>5/5/2017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8FCDA7-3DE4-48E9-ADC9-81842AFF8C38}" type="slidenum">
              <a:rPr lang="en-GB" smtClean="0"/>
              <a:pPr/>
              <a:t>‹#›</a:t>
            </a:fld>
            <a:endParaRPr lang="en-GB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F52062-A581-4E9D-B511-DAAFAB1828A6}" type="datetimeFigureOut">
              <a:rPr lang="en-US" smtClean="0"/>
              <a:pPr/>
              <a:t>5/5/2017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8FCDA7-3DE4-48E9-ADC9-81842AFF8C38}" type="slidenum">
              <a:rPr lang="en-GB" smtClean="0"/>
              <a:pPr/>
              <a:t>‹#›</a:t>
            </a:fld>
            <a:endParaRPr lang="en-GB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AF52062-A581-4E9D-B511-DAAFAB1828A6}" type="datetimeFigureOut">
              <a:rPr lang="en-US" smtClean="0"/>
              <a:pPr/>
              <a:t>5/5/2017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08FCDA7-3DE4-48E9-ADC9-81842AFF8C38}" type="slidenum">
              <a:rPr lang="en-GB" smtClean="0"/>
              <a:pPr/>
              <a:t>‹#›</a:t>
            </a:fld>
            <a:endParaRPr lang="en-GB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gov.uk/government/consultations/primary-school-pupil-assessment-rochford-review-recommendations" TargetMode="External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r>
              <a:rPr lang="en-GB" dirty="0" smtClean="0">
                <a:solidFill>
                  <a:schemeClr val="accent1"/>
                </a:solidFill>
              </a:rPr>
              <a:t>The </a:t>
            </a:r>
            <a:r>
              <a:rPr lang="en-GB" dirty="0">
                <a:solidFill>
                  <a:schemeClr val="accent1"/>
                </a:solidFill>
              </a:rPr>
              <a:t>R</a:t>
            </a:r>
            <a:r>
              <a:rPr lang="en-GB" dirty="0" smtClean="0">
                <a:solidFill>
                  <a:schemeClr val="accent1"/>
                </a:solidFill>
              </a:rPr>
              <a:t>ochford </a:t>
            </a:r>
            <a:r>
              <a:rPr lang="en-GB" dirty="0">
                <a:solidFill>
                  <a:schemeClr val="accent1"/>
                </a:solidFill>
              </a:rPr>
              <a:t>Review</a:t>
            </a:r>
            <a:br>
              <a:rPr lang="en-GB" dirty="0">
                <a:solidFill>
                  <a:schemeClr val="accent1"/>
                </a:solidFill>
              </a:rPr>
            </a:br>
            <a:r>
              <a:rPr lang="en-GB" dirty="0" smtClean="0">
                <a:solidFill>
                  <a:schemeClr val="accent1"/>
                </a:solidFill>
              </a:rPr>
              <a:t/>
            </a:r>
            <a:br>
              <a:rPr lang="en-GB" dirty="0" smtClean="0">
                <a:solidFill>
                  <a:schemeClr val="accent1"/>
                </a:solidFill>
              </a:rPr>
            </a:br>
            <a:r>
              <a:rPr lang="en-GB" sz="2700" dirty="0" smtClean="0">
                <a:solidFill>
                  <a:schemeClr val="accent1"/>
                </a:solidFill>
              </a:rPr>
              <a:t>The </a:t>
            </a:r>
            <a:r>
              <a:rPr lang="en-GB" sz="2700" dirty="0">
                <a:solidFill>
                  <a:schemeClr val="accent1"/>
                </a:solidFill>
              </a:rPr>
              <a:t>expert review of statutory assessment arrangements for pupils working below the standard of national curriculum tests. </a:t>
            </a: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16216" y="5805264"/>
            <a:ext cx="2438400" cy="7445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marL="0" indent="0">
              <a:buClr>
                <a:schemeClr val="tx1"/>
              </a:buClr>
              <a:buNone/>
              <a:defRPr/>
            </a:pPr>
            <a:endParaRPr lang="en-GB" dirty="0"/>
          </a:p>
          <a:p>
            <a:pPr marL="0" indent="0">
              <a:buClr>
                <a:schemeClr val="tx1"/>
              </a:buClr>
              <a:buNone/>
              <a:defRPr/>
            </a:pPr>
            <a:endParaRPr lang="en-GB" sz="2000" dirty="0" smtClean="0">
              <a:solidFill>
                <a:schemeClr val="tx2"/>
              </a:solidFill>
            </a:endParaRPr>
          </a:p>
          <a:p>
            <a:pPr marL="0" indent="0">
              <a:buClr>
                <a:schemeClr val="tx1"/>
              </a:buClr>
              <a:buNone/>
              <a:defRPr/>
            </a:pPr>
            <a:endParaRPr lang="en-GB" sz="2000" dirty="0" smtClean="0">
              <a:solidFill>
                <a:schemeClr val="tx2"/>
              </a:solidFill>
            </a:endParaRPr>
          </a:p>
          <a:p>
            <a:pPr marL="0" indent="0" eaLnBrk="1" hangingPunct="1">
              <a:buClr>
                <a:schemeClr val="tx1"/>
              </a:buClr>
              <a:buNone/>
              <a:defRPr/>
            </a:pPr>
            <a:endParaRPr lang="en-GB" dirty="0" smtClean="0"/>
          </a:p>
          <a:p>
            <a:pPr algn="r" eaLnBrk="1" hangingPunct="1">
              <a:buFont typeface="Wingdings" pitchFamily="2" charset="2"/>
              <a:buNone/>
              <a:defRPr/>
            </a:pPr>
            <a:endParaRPr lang="en-GB" dirty="0" smtClean="0"/>
          </a:p>
          <a:p>
            <a:pPr eaLnBrk="1" hangingPunct="1">
              <a:defRPr/>
            </a:pPr>
            <a:endParaRPr lang="en-GB" sz="1800" dirty="0" smtClean="0">
              <a:solidFill>
                <a:schemeClr val="accent2"/>
              </a:solidFill>
            </a:endParaRPr>
          </a:p>
        </p:txBody>
      </p:sp>
      <p:graphicFrame>
        <p:nvGraphicFramePr>
          <p:cNvPr id="2" name="Table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180662753"/>
              </p:ext>
            </p:extLst>
          </p:nvPr>
        </p:nvGraphicFramePr>
        <p:xfrm>
          <a:off x="539552" y="1339438"/>
          <a:ext cx="7920879" cy="4651629"/>
        </p:xfrm>
        <a:graphic>
          <a:graphicData uri="http://schemas.openxmlformats.org/drawingml/2006/table">
            <a:tbl>
              <a:tblPr firstRow="1" firstCol="1" bandRow="1"/>
              <a:tblGrid>
                <a:gridCol w="2134282"/>
                <a:gridCol w="2883660"/>
                <a:gridCol w="2902937"/>
              </a:tblGrid>
              <a:tr h="150865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800" dirty="0">
                          <a:solidFill>
                            <a:schemeClr val="accent1"/>
                          </a:solidFill>
                          <a:effectLst/>
                          <a:latin typeface="Arial"/>
                          <a:ea typeface="Calibri"/>
                        </a:rPr>
                        <a:t>Proposal </a:t>
                      </a:r>
                    </a:p>
                  </a:txBody>
                  <a:tcPr marL="49195" marR="4919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800" dirty="0">
                          <a:solidFill>
                            <a:schemeClr val="accent1"/>
                          </a:solidFill>
                          <a:effectLst/>
                          <a:latin typeface="Arial"/>
                          <a:ea typeface="Calibri"/>
                        </a:rPr>
                        <a:t>What it is addressing </a:t>
                      </a:r>
                    </a:p>
                  </a:txBody>
                  <a:tcPr marL="49195" marR="4919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800" dirty="0">
                          <a:solidFill>
                            <a:schemeClr val="accent1"/>
                          </a:solidFill>
                          <a:effectLst/>
                          <a:latin typeface="Arial"/>
                          <a:ea typeface="Calibri"/>
                        </a:rPr>
                        <a:t>Questions</a:t>
                      </a:r>
                    </a:p>
                  </a:txBody>
                  <a:tcPr marL="49195" marR="4919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754327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800" dirty="0">
                          <a:solidFill>
                            <a:schemeClr val="tx2"/>
                          </a:solidFill>
                          <a:effectLst/>
                          <a:latin typeface="Arial"/>
                          <a:ea typeface="Calibri"/>
                        </a:rPr>
                        <a:t>Statutory assessment for pupils who are not engaged in subject specific learning should be limited to  cognition and learning </a:t>
                      </a:r>
                    </a:p>
                  </a:txBody>
                  <a:tcPr marL="49195" marR="4919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800" dirty="0">
                          <a:solidFill>
                            <a:schemeClr val="tx2"/>
                          </a:solidFill>
                          <a:effectLst/>
                          <a:latin typeface="Arial"/>
                          <a:ea typeface="Calibri"/>
                        </a:rPr>
                        <a:t>Parity of statutory assessment focus  with the </a:t>
                      </a:r>
                      <a:r>
                        <a:rPr lang="en-GB" sz="1800" dirty="0" smtClean="0">
                          <a:solidFill>
                            <a:schemeClr val="tx2"/>
                          </a:solidFill>
                          <a:effectLst/>
                          <a:latin typeface="Arial"/>
                          <a:ea typeface="Calibri"/>
                        </a:rPr>
                        <a:t>national curriculum tests.</a:t>
                      </a:r>
                      <a:endParaRPr lang="en-GB" sz="1800" dirty="0">
                        <a:solidFill>
                          <a:schemeClr val="tx2"/>
                        </a:solidFill>
                        <a:effectLst/>
                        <a:latin typeface="Arial"/>
                        <a:ea typeface="Calibri"/>
                      </a:endParaRPr>
                    </a:p>
                  </a:txBody>
                  <a:tcPr marL="49195" marR="4919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800" dirty="0">
                          <a:solidFill>
                            <a:schemeClr val="tx2"/>
                          </a:solidFill>
                          <a:effectLst/>
                          <a:latin typeface="Arial"/>
                          <a:ea typeface="Calibri"/>
                        </a:rPr>
                        <a:t>What are the implications of categorising children into those engaged in subject specific learning and those who are not</a:t>
                      </a:r>
                      <a:r>
                        <a:rPr lang="en-GB" sz="1800" dirty="0" smtClean="0">
                          <a:solidFill>
                            <a:schemeClr val="tx2"/>
                          </a:solidFill>
                          <a:effectLst/>
                          <a:latin typeface="Arial"/>
                          <a:ea typeface="Calibri"/>
                        </a:rPr>
                        <a:t>?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800" dirty="0" smtClean="0">
                          <a:solidFill>
                            <a:schemeClr val="tx2"/>
                          </a:solidFill>
                          <a:effectLst/>
                          <a:latin typeface="Arial"/>
                          <a:ea typeface="Calibri"/>
                        </a:rPr>
                        <a:t>Do the aspects of engagement measure cognition?</a:t>
                      </a:r>
                      <a:endParaRPr lang="en-GB" sz="1800" dirty="0" smtClean="0">
                        <a:solidFill>
                          <a:schemeClr val="tx2"/>
                        </a:solidFill>
                        <a:effectLst/>
                        <a:latin typeface="Arial"/>
                        <a:ea typeface="Calibri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GB" sz="1800" dirty="0">
                        <a:solidFill>
                          <a:schemeClr val="tx2"/>
                        </a:solidFill>
                        <a:effectLst/>
                        <a:latin typeface="Arial"/>
                        <a:ea typeface="Calibri"/>
                      </a:endParaRPr>
                    </a:p>
                  </a:txBody>
                  <a:tcPr marL="49195" marR="4919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5259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800" dirty="0">
                          <a:solidFill>
                            <a:schemeClr val="tx2"/>
                          </a:solidFill>
                          <a:effectLst/>
                          <a:latin typeface="Arial"/>
                          <a:ea typeface="Calibri"/>
                        </a:rPr>
                        <a:t>7 aspects of engagement with learning and cognition</a:t>
                      </a:r>
                    </a:p>
                  </a:txBody>
                  <a:tcPr marL="49195" marR="4919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800" dirty="0">
                          <a:solidFill>
                            <a:schemeClr val="tx2"/>
                          </a:solidFill>
                          <a:effectLst/>
                          <a:latin typeface="Arial"/>
                          <a:ea typeface="Calibri"/>
                        </a:rPr>
                        <a:t>Relevant observable areas for assessing cognition and learning for children &amp; young people with significant cognition needs</a:t>
                      </a:r>
                    </a:p>
                  </a:txBody>
                  <a:tcPr marL="49195" marR="4919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800" dirty="0">
                          <a:solidFill>
                            <a:schemeClr val="tx2"/>
                          </a:solidFill>
                          <a:effectLst/>
                          <a:latin typeface="Arial"/>
                          <a:ea typeface="Calibri"/>
                        </a:rPr>
                        <a:t>What does progression look like?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800" dirty="0">
                          <a:solidFill>
                            <a:schemeClr val="tx2"/>
                          </a:solidFill>
                          <a:effectLst/>
                          <a:latin typeface="Arial"/>
                          <a:ea typeface="Calibri"/>
                        </a:rPr>
                        <a:t>Does this </a:t>
                      </a:r>
                      <a:r>
                        <a:rPr lang="en-GB" sz="1800">
                          <a:solidFill>
                            <a:schemeClr val="tx2"/>
                          </a:solidFill>
                          <a:effectLst/>
                          <a:latin typeface="Arial"/>
                          <a:ea typeface="Calibri"/>
                        </a:rPr>
                        <a:t>form </a:t>
                      </a:r>
                      <a:r>
                        <a:rPr lang="en-GB" sz="1800" smtClean="0">
                          <a:solidFill>
                            <a:schemeClr val="tx2"/>
                          </a:solidFill>
                          <a:effectLst/>
                          <a:latin typeface="Arial"/>
                          <a:ea typeface="Calibri"/>
                        </a:rPr>
                        <a:t>a </a:t>
                      </a:r>
                      <a:r>
                        <a:rPr lang="en-GB" sz="1800" dirty="0">
                          <a:solidFill>
                            <a:schemeClr val="tx2"/>
                          </a:solidFill>
                          <a:effectLst/>
                          <a:latin typeface="Arial"/>
                          <a:ea typeface="Calibri"/>
                        </a:rPr>
                        <a:t>sufficient assessment framework to enable 'fluid progression'? </a:t>
                      </a:r>
                    </a:p>
                  </a:txBody>
                  <a:tcPr marL="49195" marR="4919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78967544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marL="0" indent="0">
              <a:buClr>
                <a:schemeClr val="tx1"/>
              </a:buClr>
              <a:buNone/>
              <a:defRPr/>
            </a:pPr>
            <a:endParaRPr lang="en-GB" dirty="0"/>
          </a:p>
          <a:p>
            <a:pPr marL="0" indent="0">
              <a:buClr>
                <a:schemeClr val="tx1"/>
              </a:buClr>
              <a:buNone/>
              <a:defRPr/>
            </a:pPr>
            <a:endParaRPr lang="en-GB" sz="2000" dirty="0" smtClean="0">
              <a:solidFill>
                <a:schemeClr val="tx2"/>
              </a:solidFill>
            </a:endParaRPr>
          </a:p>
          <a:p>
            <a:pPr marL="0" indent="0">
              <a:buClr>
                <a:schemeClr val="tx1"/>
              </a:buClr>
              <a:buNone/>
              <a:defRPr/>
            </a:pPr>
            <a:endParaRPr lang="en-GB" sz="2000" dirty="0" smtClean="0">
              <a:solidFill>
                <a:schemeClr val="tx2"/>
              </a:solidFill>
            </a:endParaRPr>
          </a:p>
          <a:p>
            <a:pPr marL="0" indent="0" eaLnBrk="1" hangingPunct="1">
              <a:buClr>
                <a:schemeClr val="tx1"/>
              </a:buClr>
              <a:buNone/>
              <a:defRPr/>
            </a:pPr>
            <a:endParaRPr lang="en-GB" dirty="0" smtClean="0"/>
          </a:p>
          <a:p>
            <a:pPr algn="r" eaLnBrk="1" hangingPunct="1">
              <a:buFont typeface="Wingdings" pitchFamily="2" charset="2"/>
              <a:buNone/>
              <a:defRPr/>
            </a:pPr>
            <a:endParaRPr lang="en-GB" dirty="0" smtClean="0"/>
          </a:p>
          <a:p>
            <a:pPr eaLnBrk="1" hangingPunct="1">
              <a:defRPr/>
            </a:pPr>
            <a:endParaRPr lang="en-GB" sz="1800" dirty="0" smtClean="0">
              <a:solidFill>
                <a:schemeClr val="accent2"/>
              </a:solidFill>
            </a:endParaRPr>
          </a:p>
        </p:txBody>
      </p:sp>
      <p:graphicFrame>
        <p:nvGraphicFramePr>
          <p:cNvPr id="2" name="Table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433209794"/>
              </p:ext>
            </p:extLst>
          </p:nvPr>
        </p:nvGraphicFramePr>
        <p:xfrm>
          <a:off x="539552" y="1339438"/>
          <a:ext cx="7920879" cy="5047488"/>
        </p:xfrm>
        <a:graphic>
          <a:graphicData uri="http://schemas.openxmlformats.org/drawingml/2006/table">
            <a:tbl>
              <a:tblPr firstRow="1" firstCol="1" bandRow="1"/>
              <a:tblGrid>
                <a:gridCol w="2134282"/>
                <a:gridCol w="2883660"/>
                <a:gridCol w="2902937"/>
              </a:tblGrid>
              <a:tr h="150865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800" dirty="0">
                          <a:solidFill>
                            <a:schemeClr val="accent1"/>
                          </a:solidFill>
                          <a:effectLst/>
                          <a:latin typeface="Arial"/>
                          <a:ea typeface="Calibri"/>
                        </a:rPr>
                        <a:t>Proposal </a:t>
                      </a:r>
                    </a:p>
                  </a:txBody>
                  <a:tcPr marL="49195" marR="4919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800" dirty="0">
                          <a:solidFill>
                            <a:schemeClr val="accent1"/>
                          </a:solidFill>
                          <a:effectLst/>
                          <a:latin typeface="Arial"/>
                          <a:ea typeface="Calibri"/>
                        </a:rPr>
                        <a:t>What it is addressing </a:t>
                      </a:r>
                    </a:p>
                  </a:txBody>
                  <a:tcPr marL="49195" marR="4919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800" dirty="0">
                          <a:solidFill>
                            <a:schemeClr val="accent1"/>
                          </a:solidFill>
                          <a:effectLst/>
                          <a:latin typeface="Arial"/>
                          <a:ea typeface="Calibri"/>
                        </a:rPr>
                        <a:t>Questions</a:t>
                      </a:r>
                    </a:p>
                  </a:txBody>
                  <a:tcPr marL="49195" marR="4919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603462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800" dirty="0">
                          <a:solidFill>
                            <a:schemeClr val="tx2"/>
                          </a:solidFill>
                          <a:effectLst/>
                          <a:latin typeface="Arial"/>
                          <a:ea typeface="Calibri"/>
                        </a:rPr>
                        <a:t>School-based approach to assessment</a:t>
                      </a:r>
                    </a:p>
                  </a:txBody>
                  <a:tcPr marL="49195" marR="4919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800" dirty="0">
                          <a:solidFill>
                            <a:schemeClr val="tx2"/>
                          </a:solidFill>
                          <a:effectLst/>
                          <a:latin typeface="Arial"/>
                          <a:ea typeface="Calibri"/>
                        </a:rPr>
                        <a:t>Allows a close fit between individualised, or school, curriculum and assessment.</a:t>
                      </a:r>
                    </a:p>
                  </a:txBody>
                  <a:tcPr marL="49195" marR="4919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800" dirty="0">
                          <a:solidFill>
                            <a:schemeClr val="tx2"/>
                          </a:solidFill>
                          <a:effectLst/>
                          <a:latin typeface="Arial"/>
                          <a:ea typeface="Calibri"/>
                        </a:rPr>
                        <a:t>What are the implications for comparing practice and outcomes between schools? Does this promote clarity for parents regarding progress and expectations?</a:t>
                      </a:r>
                    </a:p>
                  </a:txBody>
                  <a:tcPr marL="49195" marR="4919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754327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800" dirty="0">
                          <a:solidFill>
                            <a:schemeClr val="tx2"/>
                          </a:solidFill>
                          <a:effectLst/>
                          <a:latin typeface="Arial"/>
                          <a:ea typeface="Calibri"/>
                        </a:rPr>
                        <a:t>No national reporting of the above </a:t>
                      </a:r>
                    </a:p>
                  </a:txBody>
                  <a:tcPr marL="49195" marR="4919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800" dirty="0">
                          <a:solidFill>
                            <a:schemeClr val="tx2"/>
                          </a:solidFill>
                          <a:effectLst/>
                          <a:latin typeface="Arial"/>
                          <a:ea typeface="Calibri"/>
                        </a:rPr>
                        <a:t>The difficulty of interpreting progress across children with individual and complex needs</a:t>
                      </a:r>
                    </a:p>
                  </a:txBody>
                  <a:tcPr marL="49195" marR="4919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800" dirty="0">
                          <a:solidFill>
                            <a:schemeClr val="tx2"/>
                          </a:solidFill>
                          <a:effectLst/>
                          <a:latin typeface="Arial"/>
                          <a:ea typeface="Calibri"/>
                        </a:rPr>
                        <a:t>How can the progress of children &amp; young people not engaged in subject specific learning be subject to national scrutiny? What are the implications of their progress not being scrutinised nationally?</a:t>
                      </a:r>
                    </a:p>
                  </a:txBody>
                  <a:tcPr marL="49195" marR="4919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marL="0" indent="0">
              <a:buClr>
                <a:schemeClr val="tx1"/>
              </a:buClr>
              <a:buNone/>
              <a:defRPr/>
            </a:pPr>
            <a:endParaRPr lang="en-GB" dirty="0"/>
          </a:p>
          <a:p>
            <a:pPr marL="0" indent="0">
              <a:buClr>
                <a:schemeClr val="tx1"/>
              </a:buClr>
              <a:buNone/>
              <a:defRPr/>
            </a:pPr>
            <a:endParaRPr lang="en-GB" sz="2000" dirty="0" smtClean="0">
              <a:solidFill>
                <a:schemeClr val="tx2"/>
              </a:solidFill>
            </a:endParaRPr>
          </a:p>
          <a:p>
            <a:pPr marL="0" indent="0">
              <a:buClr>
                <a:schemeClr val="tx1"/>
              </a:buClr>
              <a:buNone/>
              <a:defRPr/>
            </a:pPr>
            <a:endParaRPr lang="en-GB" sz="2000" dirty="0" smtClean="0">
              <a:solidFill>
                <a:schemeClr val="tx2"/>
              </a:solidFill>
            </a:endParaRPr>
          </a:p>
          <a:p>
            <a:pPr marL="0" indent="0" eaLnBrk="1" hangingPunct="1">
              <a:buClr>
                <a:schemeClr val="tx1"/>
              </a:buClr>
              <a:buNone/>
              <a:defRPr/>
            </a:pPr>
            <a:endParaRPr lang="en-GB" dirty="0" smtClean="0"/>
          </a:p>
          <a:p>
            <a:pPr algn="r" eaLnBrk="1" hangingPunct="1">
              <a:buFont typeface="Wingdings" pitchFamily="2" charset="2"/>
              <a:buNone/>
              <a:defRPr/>
            </a:pPr>
            <a:endParaRPr lang="en-GB" dirty="0" smtClean="0"/>
          </a:p>
          <a:p>
            <a:pPr eaLnBrk="1" hangingPunct="1">
              <a:defRPr/>
            </a:pPr>
            <a:endParaRPr lang="en-GB" sz="1800" dirty="0" smtClean="0">
              <a:solidFill>
                <a:schemeClr val="accent2"/>
              </a:solidFill>
            </a:endParaRPr>
          </a:p>
        </p:txBody>
      </p:sp>
      <p:graphicFrame>
        <p:nvGraphicFramePr>
          <p:cNvPr id="2" name="Table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73948999"/>
              </p:ext>
            </p:extLst>
          </p:nvPr>
        </p:nvGraphicFramePr>
        <p:xfrm>
          <a:off x="539552" y="404664"/>
          <a:ext cx="7920879" cy="6309360"/>
        </p:xfrm>
        <a:graphic>
          <a:graphicData uri="http://schemas.openxmlformats.org/drawingml/2006/table">
            <a:tbl>
              <a:tblPr firstRow="1" firstCol="1" bandRow="1"/>
              <a:tblGrid>
                <a:gridCol w="2134282"/>
                <a:gridCol w="2883660"/>
                <a:gridCol w="2902937"/>
              </a:tblGrid>
              <a:tr h="150865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800" dirty="0">
                          <a:solidFill>
                            <a:schemeClr val="accent1"/>
                          </a:solidFill>
                          <a:effectLst/>
                          <a:latin typeface="Arial"/>
                          <a:ea typeface="Calibri"/>
                        </a:rPr>
                        <a:t>Proposal </a:t>
                      </a:r>
                    </a:p>
                  </a:txBody>
                  <a:tcPr marL="49195" marR="4919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800" dirty="0">
                          <a:solidFill>
                            <a:schemeClr val="accent1"/>
                          </a:solidFill>
                          <a:effectLst/>
                          <a:latin typeface="Arial"/>
                          <a:ea typeface="Calibri"/>
                        </a:rPr>
                        <a:t>What it is addressing </a:t>
                      </a:r>
                    </a:p>
                  </a:txBody>
                  <a:tcPr marL="49195" marR="4919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800" dirty="0">
                          <a:solidFill>
                            <a:schemeClr val="accent1"/>
                          </a:solidFill>
                          <a:effectLst/>
                          <a:latin typeface="Arial"/>
                          <a:ea typeface="Calibri"/>
                        </a:rPr>
                        <a:t>Questions</a:t>
                      </a:r>
                    </a:p>
                  </a:txBody>
                  <a:tcPr marL="49195" marR="4919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206923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800" dirty="0">
                          <a:solidFill>
                            <a:schemeClr val="tx2"/>
                          </a:solidFill>
                          <a:effectLst/>
                          <a:latin typeface="Arial"/>
                          <a:ea typeface="Calibri"/>
                        </a:rPr>
                        <a:t>Removal of P scales </a:t>
                      </a:r>
                    </a:p>
                  </a:txBody>
                  <a:tcPr marL="49195" marR="4919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800" dirty="0">
                          <a:solidFill>
                            <a:schemeClr val="tx2"/>
                          </a:solidFill>
                          <a:effectLst/>
                          <a:latin typeface="Arial"/>
                          <a:ea typeface="Calibri"/>
                        </a:rPr>
                        <a:t>No longer linked to national expectations. </a:t>
                      </a:r>
                      <a:endParaRPr lang="en-GB" sz="1800" dirty="0" smtClean="0">
                        <a:solidFill>
                          <a:schemeClr val="tx2"/>
                        </a:solidFill>
                        <a:effectLst/>
                        <a:latin typeface="Arial"/>
                        <a:ea typeface="Calibri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GB" sz="1800" dirty="0" smtClean="0">
                        <a:solidFill>
                          <a:schemeClr val="tx2"/>
                        </a:solidFill>
                        <a:effectLst/>
                        <a:latin typeface="Arial"/>
                        <a:ea typeface="Calibri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800" dirty="0" smtClean="0">
                          <a:solidFill>
                            <a:schemeClr val="tx2"/>
                          </a:solidFill>
                          <a:effectLst/>
                          <a:latin typeface="Arial"/>
                          <a:ea typeface="Calibri"/>
                        </a:rPr>
                        <a:t>Do </a:t>
                      </a:r>
                      <a:r>
                        <a:rPr lang="en-GB" sz="1800" dirty="0">
                          <a:solidFill>
                            <a:schemeClr val="tx2"/>
                          </a:solidFill>
                          <a:effectLst/>
                          <a:latin typeface="Arial"/>
                          <a:ea typeface="Calibri"/>
                        </a:rPr>
                        <a:t>not fit the 'can do' approach of national assessment. </a:t>
                      </a:r>
                    </a:p>
                  </a:txBody>
                  <a:tcPr marL="49195" marR="4919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800" dirty="0">
                          <a:solidFill>
                            <a:schemeClr val="tx2"/>
                          </a:solidFill>
                          <a:effectLst/>
                          <a:latin typeface="Arial"/>
                          <a:ea typeface="Calibri"/>
                        </a:rPr>
                        <a:t>As with levels what are the implications of the loss of common language? 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800" dirty="0">
                          <a:solidFill>
                            <a:schemeClr val="tx2"/>
                          </a:solidFill>
                          <a:effectLst/>
                          <a:latin typeface="Arial"/>
                          <a:ea typeface="Calibri"/>
                        </a:rPr>
                        <a:t>A strength of P scales is that they aimed  to encompass all children with cognition needs within an assessment framework that recognised for vertical and lateral progress- what characteristics of the P scales  do we need to retain?</a:t>
                      </a:r>
                    </a:p>
                  </a:txBody>
                  <a:tcPr marL="49195" marR="4919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603462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800" dirty="0">
                          <a:solidFill>
                            <a:schemeClr val="tx2"/>
                          </a:solidFill>
                          <a:effectLst/>
                          <a:latin typeface="Arial"/>
                          <a:ea typeface="Calibri"/>
                        </a:rPr>
                        <a:t>Interim standards adopted and extended to include all pupils engaged in  subject specific learning</a:t>
                      </a:r>
                    </a:p>
                  </a:txBody>
                  <a:tcPr marL="49195" marR="4919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800" dirty="0">
                          <a:solidFill>
                            <a:schemeClr val="tx2"/>
                          </a:solidFill>
                          <a:effectLst/>
                          <a:latin typeface="Arial"/>
                          <a:ea typeface="Calibri"/>
                        </a:rPr>
                        <a:t>A means of determining progress for children working below the standard of NC tests. </a:t>
                      </a:r>
                      <a:endParaRPr lang="en-GB" sz="1800" dirty="0" smtClean="0">
                        <a:solidFill>
                          <a:schemeClr val="tx2"/>
                        </a:solidFill>
                        <a:effectLst/>
                        <a:latin typeface="Arial"/>
                        <a:ea typeface="Calibri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800" dirty="0" smtClean="0">
                          <a:solidFill>
                            <a:schemeClr val="tx2"/>
                          </a:solidFill>
                          <a:effectLst/>
                          <a:latin typeface="Arial"/>
                          <a:ea typeface="Calibri"/>
                        </a:rPr>
                        <a:t>An </a:t>
                      </a:r>
                      <a:r>
                        <a:rPr lang="en-GB" sz="1800" dirty="0">
                          <a:solidFill>
                            <a:schemeClr val="tx2"/>
                          </a:solidFill>
                          <a:effectLst/>
                          <a:latin typeface="Arial"/>
                          <a:ea typeface="Calibri"/>
                        </a:rPr>
                        <a:t>alternative to P scales</a:t>
                      </a:r>
                    </a:p>
                  </a:txBody>
                  <a:tcPr marL="49195" marR="4919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800" dirty="0">
                          <a:solidFill>
                            <a:schemeClr val="tx2"/>
                          </a:solidFill>
                          <a:effectLst/>
                          <a:latin typeface="Arial"/>
                          <a:ea typeface="Calibri"/>
                        </a:rPr>
                        <a:t>Do the interim standards enable the engagement of all pupils in assessment?</a:t>
                      </a:r>
                    </a:p>
                  </a:txBody>
                  <a:tcPr marL="49195" marR="4919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78967544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Rectangle 2"/>
          <p:cNvSpPr>
            <a:spLocks noGrp="1" noChangeArrowheads="1"/>
          </p:cNvSpPr>
          <p:nvPr>
            <p:ph type="title"/>
          </p:nvPr>
        </p:nvSpPr>
        <p:spPr>
          <a:xfrm>
            <a:off x="685800" y="609600"/>
            <a:ext cx="7918648" cy="1143000"/>
          </a:xfrm>
        </p:spPr>
        <p:txBody>
          <a:bodyPr>
            <a:noAutofit/>
          </a:bodyPr>
          <a:lstStyle/>
          <a:p>
            <a:pPr eaLnBrk="1" hangingPunct="1">
              <a:defRPr/>
            </a:pPr>
            <a:r>
              <a:rPr lang="en-GB" sz="4000" dirty="0" smtClean="0">
                <a:solidFill>
                  <a:schemeClr val="accent1"/>
                </a:solidFill>
              </a:rPr>
              <a:t>Consultation</a:t>
            </a:r>
          </a:p>
        </p:txBody>
      </p:sp>
      <p:sp>
        <p:nvSpPr>
          <p:cNvPr id="1945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 marL="0" indent="0">
              <a:buClr>
                <a:schemeClr val="tx1"/>
              </a:buClr>
              <a:buNone/>
              <a:defRPr/>
            </a:pPr>
            <a:endParaRPr lang="en-GB" dirty="0"/>
          </a:p>
          <a:p>
            <a:pPr marL="0" indent="0">
              <a:buClr>
                <a:schemeClr val="tx1"/>
              </a:buClr>
              <a:buNone/>
              <a:defRPr/>
            </a:pPr>
            <a:r>
              <a:rPr lang="en-GB" sz="1800" dirty="0">
                <a:solidFill>
                  <a:schemeClr val="accent1"/>
                </a:solidFill>
                <a:hlinkClick r:id="rId3"/>
              </a:rPr>
              <a:t>https://</a:t>
            </a:r>
            <a:r>
              <a:rPr lang="en-GB" sz="1800" dirty="0" smtClean="0">
                <a:solidFill>
                  <a:schemeClr val="accent1"/>
                </a:solidFill>
                <a:hlinkClick r:id="rId3"/>
              </a:rPr>
              <a:t>www.gov.uk/government/consultations/primary-school-pupil-assessment-rochford-review-recommendations</a:t>
            </a:r>
            <a:endParaRPr lang="en-GB" sz="1800" dirty="0" smtClean="0">
              <a:solidFill>
                <a:schemeClr val="accent1"/>
              </a:solidFill>
            </a:endParaRPr>
          </a:p>
          <a:p>
            <a:pPr marL="0" indent="0">
              <a:buClr>
                <a:schemeClr val="tx1"/>
              </a:buClr>
              <a:buNone/>
              <a:defRPr/>
            </a:pPr>
            <a:r>
              <a:rPr lang="en-GB" sz="2000" dirty="0">
                <a:solidFill>
                  <a:schemeClr val="accent1"/>
                </a:solidFill>
              </a:rPr>
              <a:t>https://www.gov.uk/government/consultations/primary-school-pupil-assessment-rochford-review-recommendations</a:t>
            </a:r>
            <a:endParaRPr lang="en-GB" sz="2000" dirty="0" smtClean="0">
              <a:solidFill>
                <a:schemeClr val="accent1"/>
              </a:solidFill>
            </a:endParaRPr>
          </a:p>
          <a:p>
            <a:pPr marL="0" indent="0" eaLnBrk="1" hangingPunct="1">
              <a:buNone/>
              <a:defRPr/>
            </a:pPr>
            <a:endParaRPr lang="en-GB" sz="1800" dirty="0" smtClean="0">
              <a:solidFill>
                <a:schemeClr val="accent2"/>
              </a:solidFill>
            </a:endParaRPr>
          </a:p>
          <a:p>
            <a:pPr marL="0" indent="0" algn="ctr">
              <a:buNone/>
              <a:defRPr/>
            </a:pPr>
            <a:r>
              <a:rPr lang="en-GB" sz="2400" dirty="0">
                <a:solidFill>
                  <a:schemeClr val="accent1"/>
                </a:solidFill>
              </a:rPr>
              <a:t>This consultation closes </a:t>
            </a:r>
            <a:r>
              <a:rPr lang="en-GB" sz="2400" dirty="0" smtClean="0">
                <a:solidFill>
                  <a:schemeClr val="accent1"/>
                </a:solidFill>
              </a:rPr>
              <a:t>at 5pm </a:t>
            </a:r>
            <a:r>
              <a:rPr lang="en-GB" sz="2400" dirty="0">
                <a:solidFill>
                  <a:schemeClr val="accent1"/>
                </a:solidFill>
              </a:rPr>
              <a:t>on 22 June 2017 </a:t>
            </a:r>
            <a:endParaRPr lang="en-GB" sz="2400" dirty="0" smtClean="0">
              <a:solidFill>
                <a:schemeClr val="accent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14098542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blank">
  <a:themeElements>
    <a:clrScheme name="Opulent">
      <a:dk1>
        <a:sysClr val="windowText" lastClr="000000"/>
      </a:dk1>
      <a:lt1>
        <a:sysClr val="window" lastClr="FFFFFF"/>
      </a:lt1>
      <a:dk2>
        <a:srgbClr val="B13F9A"/>
      </a:dk2>
      <a:lt2>
        <a:srgbClr val="F4E7ED"/>
      </a:lt2>
      <a:accent1>
        <a:srgbClr val="B83D68"/>
      </a:accent1>
      <a:accent2>
        <a:srgbClr val="AC66BB"/>
      </a:accent2>
      <a:accent3>
        <a:srgbClr val="DE6C36"/>
      </a:accent3>
      <a:accent4>
        <a:srgbClr val="F9B639"/>
      </a:accent4>
      <a:accent5>
        <a:srgbClr val="CF6DA4"/>
      </a:accent5>
      <a:accent6>
        <a:srgbClr val="FA8D3D"/>
      </a:accent6>
      <a:hlink>
        <a:srgbClr val="FFDE66"/>
      </a:hlink>
      <a:folHlink>
        <a:srgbClr val="D490C5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Paper">
      <a: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63000"/>
                <a:tint val="82000"/>
              </a:schemeClr>
              <a:schemeClr val="phClr">
                <a:tint val="10000"/>
                <a:satMod val="400000"/>
              </a:schemeClr>
            </a:duotone>
          </a:blip>
          <a:tile tx="0" ty="0" sx="40000" sy="40000" flip="none" algn="tl"/>
        </a:blipFill>
        <a:blipFill>
          <a:blip xmlns:r="http://schemas.openxmlformats.org/officeDocument/2006/relationships" r:embed="rId1">
            <a:duotone>
              <a:schemeClr val="phClr">
                <a:shade val="40000"/>
              </a:schemeClr>
              <a:schemeClr val="phClr">
                <a:tint val="42000"/>
              </a:schemeClr>
            </a:duotone>
          </a:blip>
          <a:tile tx="0" ty="0" sx="40000" sy="40000" flip="none" algn="tl"/>
        </a:blipFill>
      </a:fillStyleLst>
      <a:lnStyleLst>
        <a:ln w="127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  <a:ln w="635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95000" rotWithShape="0">
              <a:srgbClr val="000000">
                <a:alpha val="50000"/>
              </a:srgbClr>
            </a:outerShdw>
            <a:softEdge rad="12700"/>
          </a:effectLst>
        </a:effectStyle>
        <a:effectStyle>
          <a:effectLst>
            <a:outerShdw blurRad="95000" rotWithShape="0">
              <a:srgbClr val="000000">
                <a:alpha val="50000"/>
              </a:srgbClr>
            </a:outerShdw>
            <a:softEdge rad="12700"/>
          </a:effectLst>
        </a:effectStyle>
        <a:effectStyle>
          <a:effectLst>
            <a:outerShdw blurRad="95000" algn="tl" rotWithShape="0">
              <a:srgbClr val="000000">
                <a:alpha val="50000"/>
              </a:srgbClr>
            </a:outerShdw>
          </a:effectLst>
          <a:scene3d>
            <a:camera prst="orthographicFront"/>
            <a:lightRig rig="soft" dir="t">
              <a:rot lat="0" lon="0" rev="18000000"/>
            </a:lightRig>
          </a:scene3d>
          <a:sp3d prstMaterial="dkEdge">
            <a:bevelT w="73660" h="44450" prst="riblet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UI/customUI.xml><?xml version="1.0" encoding="utf-8"?>
<!-- This markup removes items from the Office Button in Powerpoint. -->
<customUI xmlns="http://schemas.microsoft.com/office/2006/01/customui">
  <ribbon>
    <officeMenu>
      <menu idMso="FileSendMenu" showImage="false" visible="false"/>
      <menu idMso="FilePrintMenu">
        <button idMso="FilePrintQuick" showImage="false" visible="false"/>
      </menu>
      <menu idMso="MenuPublish">
        <toggleButton idMso="FileCreateDocumentWorkspace" showImage="false" visible="false"/>
        <button idMso="FileSaveToDocumentManagementServer" showImage="false" visible="false"/>
      </menu>
    </officeMenu>
  </ribbon>
</customUI>
</file>

<file path=docProps/app.xml><?xml version="1.0" encoding="utf-8"?>
<Properties xmlns="http://schemas.openxmlformats.org/officeDocument/2006/extended-properties" xmlns:vt="http://schemas.openxmlformats.org/officeDocument/2006/docPropsVTypes">
  <Template>blank</Template>
  <TotalTime>4240</TotalTime>
  <Words>358</Words>
  <Application>Microsoft Office PowerPoint</Application>
  <PresentationFormat>On-screen Show (4:3)</PresentationFormat>
  <Paragraphs>57</Paragraphs>
  <Slides>5</Slides>
  <Notes>5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6" baseType="lpstr">
      <vt:lpstr>blank</vt:lpstr>
      <vt:lpstr>The Rochford Review  The expert review of statutory assessment arrangements for pupils working below the standard of national curriculum tests. </vt:lpstr>
      <vt:lpstr>PowerPoint Presentation</vt:lpstr>
      <vt:lpstr>PowerPoint Presentation</vt:lpstr>
      <vt:lpstr>PowerPoint Presentation</vt:lpstr>
      <vt:lpstr>Consultation</vt:lpstr>
    </vt:vector>
  </TitlesOfParts>
  <Company>Sheffield Hallam University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Action Research Assignment</dc:title>
  <dc:creator>Learning &amp; IT Services</dc:creator>
  <cp:lastModifiedBy>Niki Elliot</cp:lastModifiedBy>
  <cp:revision>298</cp:revision>
  <cp:lastPrinted>2017-05-02T13:29:50Z</cp:lastPrinted>
  <dcterms:created xsi:type="dcterms:W3CDTF">2013-09-04T15:26:35Z</dcterms:created>
  <dcterms:modified xsi:type="dcterms:W3CDTF">2017-05-05T08:28:38Z</dcterms:modified>
</cp:coreProperties>
</file>