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6"/>
  </p:sldMasterIdLst>
  <p:notesMasterIdLst>
    <p:notesMasterId r:id="rId21"/>
  </p:notesMasterIdLst>
  <p:handoutMasterIdLst>
    <p:handoutMasterId r:id="rId22"/>
  </p:handoutMasterIdLst>
  <p:sldIdLst>
    <p:sldId id="260" r:id="rId7"/>
    <p:sldId id="273" r:id="rId8"/>
    <p:sldId id="261" r:id="rId9"/>
    <p:sldId id="266" r:id="rId10"/>
    <p:sldId id="262" r:id="rId11"/>
    <p:sldId id="263" r:id="rId12"/>
    <p:sldId id="265" r:id="rId13"/>
    <p:sldId id="264" r:id="rId14"/>
    <p:sldId id="267" r:id="rId15"/>
    <p:sldId id="270" r:id="rId16"/>
    <p:sldId id="268" r:id="rId17"/>
    <p:sldId id="271" r:id="rId18"/>
    <p:sldId id="272" r:id="rId19"/>
    <p:sldId id="269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8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49" autoAdjust="0"/>
    <p:restoredTop sz="94660"/>
  </p:normalViewPr>
  <p:slideViewPr>
    <p:cSldViewPr>
      <p:cViewPr varScale="1">
        <p:scale>
          <a:sx n="131" d="100"/>
          <a:sy n="131" d="100"/>
        </p:scale>
        <p:origin x="162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58" d="100"/>
          <a:sy n="158" d="100"/>
        </p:scale>
        <p:origin x="6880" y="2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20" Type="http://schemas.openxmlformats.org/officeDocument/2006/relationships/slide" Target="slides/slide14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customXml" Target="../customXml/item5.xml"/><Relationship Id="rId6" Type="http://schemas.openxmlformats.org/officeDocument/2006/relationships/slideMaster" Target="slideMasters/slide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B6915-C378-B342-A6C9-BB00E60F20B8}" type="datetimeFigureOut">
              <a:rPr lang="en-US" smtClean="0"/>
              <a:t>5/3/17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20546-B71B-484B-9B3D-C6FC66E4D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346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4BD68-CBC7-4F6D-8FFE-D2A4A4708F28}" type="datetimeFigureOut">
              <a:rPr lang="en-GB" smtClean="0"/>
              <a:t>03/05/2017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589" y="1290911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2B5D8-E859-409B-A9E9-81FCD6A6E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258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6299200" cy="13369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GB" dirty="0" smtClean="0"/>
              <a:t>Click to edit Master title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387" y="5943601"/>
            <a:ext cx="1900052" cy="7267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740352" y="5951995"/>
            <a:ext cx="1096705" cy="64902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B4C9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ts val="150"/>
        </a:spcBef>
        <a:buClr>
          <a:schemeClr val="accent1">
            <a:lumMod val="60000"/>
            <a:lumOff val="40000"/>
          </a:schemeClr>
        </a:buClr>
        <a:buSzPct val="110000"/>
        <a:buFont typeface="Arial" panose="020B0604020202020204" pitchFamily="34" charset="0"/>
        <a:buChar char="•"/>
        <a:defRPr sz="2400" kern="1200">
          <a:solidFill>
            <a:srgbClr val="92B3B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92150" indent="-342900" algn="l" defTabSz="914400" rtl="0" eaLnBrk="1" latinLnBrk="0" hangingPunct="1">
        <a:spcBef>
          <a:spcPts val="150"/>
        </a:spcBef>
        <a:buClr>
          <a:schemeClr val="accent1">
            <a:lumMod val="75000"/>
          </a:schemeClr>
        </a:buClr>
        <a:buSzPct val="110000"/>
        <a:buFont typeface="Arial" panose="020B0604020202020204" pitchFamily="34" charset="0"/>
        <a:buChar char="•"/>
        <a:defRPr sz="2200" kern="1200">
          <a:solidFill>
            <a:srgbClr val="92B3B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028700" indent="-342900" algn="l" defTabSz="914400" rtl="0" eaLnBrk="1" latinLnBrk="0" hangingPunct="1">
        <a:spcBef>
          <a:spcPts val="150"/>
        </a:spcBef>
        <a:buClr>
          <a:schemeClr val="accent1">
            <a:lumMod val="60000"/>
            <a:lumOff val="40000"/>
          </a:schemeClr>
        </a:buClr>
        <a:buSzPct val="110000"/>
        <a:buFont typeface="Arial" panose="020B0604020202020204" pitchFamily="34" charset="0"/>
        <a:buChar char="•"/>
        <a:defRPr sz="2000" kern="1200">
          <a:solidFill>
            <a:srgbClr val="92B3B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54125" indent="-285750" algn="l" defTabSz="914400" rtl="0" eaLnBrk="1" latinLnBrk="0" hangingPunct="1">
        <a:spcBef>
          <a:spcPts val="150"/>
        </a:spcBef>
        <a:buClr>
          <a:schemeClr val="accent1">
            <a:lumMod val="75000"/>
          </a:schemeClr>
        </a:buClr>
        <a:buSzPct val="110000"/>
        <a:buFont typeface="Arial" panose="020B0604020202020204" pitchFamily="34" charset="0"/>
        <a:buChar char="•"/>
        <a:defRPr sz="1800" kern="1200">
          <a:solidFill>
            <a:srgbClr val="92B3B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9400" indent="-285750" algn="l" defTabSz="914400" rtl="0" eaLnBrk="1" latinLnBrk="0" hangingPunct="1">
        <a:spcBef>
          <a:spcPts val="150"/>
        </a:spcBef>
        <a:buClr>
          <a:schemeClr val="accent1">
            <a:lumMod val="60000"/>
            <a:lumOff val="40000"/>
          </a:schemeClr>
        </a:buClr>
        <a:buSzPct val="110000"/>
        <a:buFont typeface="Arial" panose="020B0604020202020204" pitchFamily="34" charset="0"/>
        <a:buChar char="•"/>
        <a:defRPr sz="1800" kern="1200">
          <a:solidFill>
            <a:srgbClr val="92B3B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79295" y="1700808"/>
            <a:ext cx="8487221" cy="3249416"/>
          </a:xfrm>
        </p:spPr>
        <p:txBody>
          <a:bodyPr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Residential special schools 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and colleges: </a:t>
            </a: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experiences and outcomes 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children </a:t>
            </a: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and young 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people</a:t>
            </a:r>
            <a:b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Summary 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the responses to the call for evidence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821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79295" y="1700808"/>
            <a:ext cx="8487221" cy="3249416"/>
          </a:xfrm>
        </p:spPr>
        <p:txBody>
          <a:bodyPr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RSS Team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Co-chairs</a:t>
            </a: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b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Dame Christine Lenehan, Director CDC</a:t>
            </a:r>
            <a:b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Geraghty, CEO Seashell Trust</a:t>
            </a:r>
            <a: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3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Support to the RSS Review </a:t>
            </a: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Rory </a:t>
            </a:r>
            <a:r>
              <a:rPr lang="en-GB" sz="3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Mcerlean</a:t>
            </a:r>
            <a:r>
              <a:rPr lang="en-GB" sz="3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DfE</a:t>
            </a:r>
            <a:endParaRPr lang="en-GB" sz="3200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723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1268760"/>
            <a:ext cx="8352928" cy="4392488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Some of the questions we needed to ask regarding the Minster’s commissioned review of Residential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Special Schools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(RSS)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Sir Martin 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Narey’s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review of Care homes </a:t>
            </a:r>
            <a:r>
              <a:rPr lang="mr-IN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–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July 2016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How many children are placed in Residential Special Schools?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Where are they?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Why have they been placed there?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What drives stakeholders to use RSS?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- 20 years since this area was reviewed, 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en-US" sz="11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072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908720"/>
            <a:ext cx="8352928" cy="4536504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We received 221 responses to the call for evidence,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represented as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follows:</a:t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Academic 	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Child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or young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person 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6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School/college staff 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8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Representative body 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9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Other 		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12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Charity 		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21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Local authority 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25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School/college 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42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Parent/carer 				</a:t>
            </a:r>
            <a:r>
              <a:rPr lang="en-US" sz="24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94</a:t>
            </a:r>
            <a:r>
              <a:rPr lang="en-US" sz="1100" dirty="0" smtClean="0"/>
              <a:t/>
            </a:r>
            <a:br>
              <a:rPr lang="en-US" sz="1100" dirty="0" smtClean="0"/>
            </a:br>
            <a:endParaRPr lang="en-US" sz="11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39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79295" y="1268760"/>
            <a:ext cx="8487221" cy="4464496"/>
          </a:xfrm>
        </p:spPr>
        <p:txBody>
          <a:bodyPr/>
          <a:lstStyle/>
          <a:p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Summary of R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esponses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Call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for evidence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confirmed that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RSS/ISC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sector exemplifies many of the larger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issues facing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SEND sector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,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Tensions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between LA budget constraints, parental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preference and meeting children and young people’s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needs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Difficulties delivering genuine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multi-agency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working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Achieving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 educational offer that’s both high-quality and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ambitious for these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C&amp;YP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Preparing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for adulthood and transition to post-19 support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en-US" sz="2000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602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2204864"/>
            <a:ext cx="8487221" cy="3240360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haracteristics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the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C&amp;YP currently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in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RSS/ISCs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Pupils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who tend to be placed in residential placements are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those with either social, emotional and mental health needs,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autism and/or severe learning difficulties and challenging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behaviour, or complex health needs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Respondents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felt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mental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health needs of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C&amp;YP with autism were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becoming increasingly comple</a:t>
            </a:r>
            <a:r>
              <a:rPr lang="en-US" sz="16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x</a:t>
            </a:r>
            <a:r>
              <a:rPr lang="en-US" sz="16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  <a:endParaRPr lang="en-US" sz="1600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30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79295" y="1988840"/>
            <a:ext cx="8487221" cy="3672408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haracteristics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the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C&amp;YP currently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in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RSS/ISCs</a:t>
            </a:r>
            <a:r>
              <a:rPr lang="mr-IN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…</a:t>
            </a:r>
            <a:r>
              <a:rPr lang="en-GB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. continued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There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are also pupils with less intense needs in residential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placements, generally because their parent/carers have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expressed a preference for the provision and been prepared to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fight for it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Increasingly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, parent/carers are seeking residential placements at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post-16 to help their children learn independence skills.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68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2060848"/>
            <a:ext cx="8487221" cy="3609456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The Stats!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342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residential special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RSS/ISCs across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92 LAs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- 150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these are independent schools,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- 49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non-maintained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special schools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- 90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maintained or academy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- 53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post-16.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he most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common in the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South and West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England: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London 10; 		North East 15; 		Yorkshire/Humber 25; </a:t>
            </a:r>
            <a:br>
              <a:rPr lang="en-US" sz="20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East Midlands 32; 	East </a:t>
            </a:r>
            <a:r>
              <a:rPr lang="en-US" sz="2000" dirty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</a:t>
            </a:r>
            <a:r>
              <a:rPr lang="en-US" sz="20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England 36; 	West Midlands </a:t>
            </a:r>
            <a:r>
              <a:rPr lang="en-US" sz="2000" dirty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39 </a:t>
            </a:r>
            <a:br>
              <a:rPr lang="en-US" sz="2000" dirty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South </a:t>
            </a:r>
            <a:r>
              <a:rPr lang="en-US" sz="2000" dirty="0" smtClean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West 49; 	North West 53; 	South East </a:t>
            </a:r>
            <a:r>
              <a:rPr lang="en-US" sz="2000" dirty="0">
                <a:solidFill>
                  <a:srgbClr val="7A81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80 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25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2060848"/>
            <a:ext cx="8487221" cy="3609456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Pattern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Provision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across the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Country; How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it is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Commissioned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and 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Procured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Parental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responses were almost unanimous about the lack of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suitable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provision available to meet their child’s needs locally.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Some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respondents felt that LAs didn’t commission places, they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shopped for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them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Some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LAs admit their commissioning is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too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reactive, others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have encouraging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plans to develop more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flexible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provision in-county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371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95536" y="2348880"/>
            <a:ext cx="8487221" cy="3096344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Pattern </a:t>
            </a:r>
            <a:r>
              <a:rPr lang="en-US" sz="24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of Provision across the Country, How it is Commissioned and Procured </a:t>
            </a:r>
            <a:r>
              <a:rPr lang="mr-IN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……</a:t>
            </a:r>
            <a:r>
              <a:rPr lang="en-GB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. continued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LAs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were unanimous in their desire to meet need more locally, both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to preserve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the child/young person’s links with their family and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community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and to save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money.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Some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schools and representative bodies complained about the</a:t>
            </a:r>
            <a:b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procurement practices used by LAs, feeling they were too focused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on contractual </a:t>
            </a:r>
            <a:r>
              <a:rPr lang="en-US" sz="20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compliance rather than the needs of the child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922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1844824"/>
            <a:ext cx="8487221" cy="3816424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What </a:t>
            </a:r>
            <a:r>
              <a:rPr lang="en-US" sz="2400" dirty="0" smtClean="0">
                <a:solidFill>
                  <a:schemeClr val="tx1"/>
                </a:solidFill>
              </a:rPr>
              <a:t>Good </a:t>
            </a:r>
            <a:r>
              <a:rPr lang="en-US" sz="2400" dirty="0">
                <a:solidFill>
                  <a:schemeClr val="tx1"/>
                </a:solidFill>
              </a:rPr>
              <a:t>Q</a:t>
            </a:r>
            <a:r>
              <a:rPr lang="en-US" sz="2400" dirty="0" smtClean="0">
                <a:solidFill>
                  <a:schemeClr val="tx1"/>
                </a:solidFill>
              </a:rPr>
              <a:t>uality </a:t>
            </a: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en-US" sz="2400" dirty="0" smtClean="0">
                <a:solidFill>
                  <a:schemeClr val="tx1"/>
                </a:solidFill>
              </a:rPr>
              <a:t>upport 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en-US" sz="2400" dirty="0" smtClean="0">
                <a:solidFill>
                  <a:schemeClr val="tx1"/>
                </a:solidFill>
              </a:rPr>
              <a:t>ooks </a:t>
            </a:r>
            <a:r>
              <a:rPr lang="en-US" sz="2400" dirty="0">
                <a:solidFill>
                  <a:schemeClr val="tx1"/>
                </a:solidFill>
              </a:rPr>
              <a:t>like for </a:t>
            </a:r>
            <a:r>
              <a:rPr lang="en-US" sz="2400" dirty="0" smtClean="0">
                <a:solidFill>
                  <a:schemeClr val="tx1"/>
                </a:solidFill>
              </a:rPr>
              <a:t>these C&amp;YP </a:t>
            </a:r>
            <a:r>
              <a:rPr lang="en-US" sz="2400" dirty="0">
                <a:solidFill>
                  <a:schemeClr val="tx1"/>
                </a:solidFill>
              </a:rPr>
              <a:t>both </a:t>
            </a:r>
            <a:r>
              <a:rPr lang="en-US" sz="2400" dirty="0" smtClean="0">
                <a:solidFill>
                  <a:schemeClr val="tx1"/>
                </a:solidFill>
              </a:rPr>
              <a:t>Pre- </a:t>
            </a:r>
            <a:r>
              <a:rPr lang="en-US" sz="2400" dirty="0">
                <a:solidFill>
                  <a:schemeClr val="tx1"/>
                </a:solidFill>
              </a:rPr>
              <a:t>and P</a:t>
            </a:r>
            <a:r>
              <a:rPr lang="en-US" sz="2400" dirty="0" smtClean="0">
                <a:solidFill>
                  <a:schemeClr val="tx1"/>
                </a:solidFill>
              </a:rPr>
              <a:t>ostplacement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Parents </a:t>
            </a:r>
            <a:r>
              <a:rPr lang="en-US" sz="2000" dirty="0">
                <a:solidFill>
                  <a:schemeClr val="tx1"/>
                </a:solidFill>
              </a:rPr>
              <a:t>spoke of their frustration at the lack of early support </a:t>
            </a:r>
            <a:r>
              <a:rPr lang="en-US" sz="2000" dirty="0" smtClean="0">
                <a:solidFill>
                  <a:schemeClr val="tx1"/>
                </a:solidFill>
              </a:rPr>
              <a:t>services offered </a:t>
            </a:r>
            <a:r>
              <a:rPr lang="en-US" sz="2000" dirty="0">
                <a:solidFill>
                  <a:schemeClr val="tx1"/>
                </a:solidFill>
              </a:rPr>
              <a:t>to them, often by health and social care. F</a:t>
            </a:r>
            <a:r>
              <a:rPr lang="en-US" sz="2000" dirty="0" smtClean="0">
                <a:solidFill>
                  <a:schemeClr val="tx1"/>
                </a:solidFill>
              </a:rPr>
              <a:t>elt more accessible short-breaks, </a:t>
            </a:r>
            <a:r>
              <a:rPr lang="en-US" sz="2000" dirty="0">
                <a:solidFill>
                  <a:schemeClr val="tx1"/>
                </a:solidFill>
              </a:rPr>
              <a:t>and better CAMHS support for their children, </a:t>
            </a:r>
            <a:r>
              <a:rPr lang="en-US" sz="2000" dirty="0" smtClean="0">
                <a:solidFill>
                  <a:schemeClr val="tx1"/>
                </a:solidFill>
              </a:rPr>
              <a:t>could prevent </a:t>
            </a:r>
            <a:r>
              <a:rPr lang="en-US" sz="2000" dirty="0">
                <a:solidFill>
                  <a:schemeClr val="tx1"/>
                </a:solidFill>
              </a:rPr>
              <a:t>the need for these placements arising </a:t>
            </a:r>
            <a:r>
              <a:rPr lang="en-US" sz="2000" dirty="0" smtClean="0">
                <a:solidFill>
                  <a:schemeClr val="tx1"/>
                </a:solidFill>
              </a:rPr>
              <a:t>later.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Many </a:t>
            </a:r>
            <a:r>
              <a:rPr lang="en-US" sz="2000" dirty="0">
                <a:solidFill>
                  <a:schemeClr val="tx1"/>
                </a:solidFill>
              </a:rPr>
              <a:t>issues were identified upstream from residential provision by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parents, LAs and others, particularly in mainstream schools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 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felt </a:t>
            </a:r>
            <a:r>
              <a:rPr lang="en-US" sz="2000" dirty="0">
                <a:solidFill>
                  <a:schemeClr val="tx1"/>
                </a:solidFill>
              </a:rPr>
              <a:t>a target-driven culture led to schools adopting non-inclusive </a:t>
            </a:r>
            <a:r>
              <a:rPr lang="en-US" sz="2000" dirty="0" smtClean="0">
                <a:solidFill>
                  <a:schemeClr val="tx1"/>
                </a:solidFill>
              </a:rPr>
              <a:t>practices </a:t>
            </a:r>
            <a:r>
              <a:rPr lang="en-US" sz="2000" dirty="0">
                <a:solidFill>
                  <a:schemeClr val="tx1"/>
                </a:solidFill>
              </a:rPr>
              <a:t>for children with challenging behaviour, exacerbated by their </a:t>
            </a:r>
            <a:r>
              <a:rPr lang="en-US" sz="2000" dirty="0" smtClean="0">
                <a:solidFill>
                  <a:schemeClr val="tx1"/>
                </a:solidFill>
              </a:rPr>
              <a:t>ignorance </a:t>
            </a:r>
            <a:r>
              <a:rPr lang="en-US" sz="2000" dirty="0">
                <a:solidFill>
                  <a:schemeClr val="tx1"/>
                </a:solidFill>
              </a:rPr>
              <a:t>of positive behaviour support and autism more generally. 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690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251520" y="2060848"/>
            <a:ext cx="8487221" cy="3609456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What </a:t>
            </a:r>
            <a:r>
              <a:rPr lang="en-US" sz="2400" dirty="0">
                <a:solidFill>
                  <a:schemeClr val="tx1"/>
                </a:solidFill>
              </a:rPr>
              <a:t>Good Quality Support Looks like for these C&amp;YP both Pre- and Postplacement</a:t>
            </a:r>
            <a:r>
              <a:rPr lang="en-GB" sz="2400" dirty="0" smtClean="0">
                <a:solidFill>
                  <a:schemeClr val="tx1"/>
                </a:solidFill>
              </a:rPr>
              <a:t>.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C&amp;YP spoke </a:t>
            </a:r>
            <a:r>
              <a:rPr lang="en-US" sz="2000" dirty="0">
                <a:solidFill>
                  <a:schemeClr val="tx1"/>
                </a:solidFill>
              </a:rPr>
              <a:t>of the loneliness </a:t>
            </a:r>
            <a:r>
              <a:rPr lang="en-US" sz="2000" dirty="0" smtClean="0">
                <a:solidFill>
                  <a:schemeClr val="tx1"/>
                </a:solidFill>
              </a:rPr>
              <a:t>they experienced </a:t>
            </a:r>
            <a:r>
              <a:rPr lang="en-US" sz="2000" dirty="0">
                <a:solidFill>
                  <a:schemeClr val="tx1"/>
                </a:solidFill>
              </a:rPr>
              <a:t>in mainstream provision, citing bullying, being made to </a:t>
            </a:r>
            <a:r>
              <a:rPr lang="en-US" sz="2000" dirty="0" smtClean="0">
                <a:solidFill>
                  <a:schemeClr val="tx1"/>
                </a:solidFill>
              </a:rPr>
              <a:t>feel stupid </a:t>
            </a:r>
            <a:r>
              <a:rPr lang="en-US" sz="2000" dirty="0">
                <a:solidFill>
                  <a:schemeClr val="tx1"/>
                </a:solidFill>
              </a:rPr>
              <a:t>and feeling like their school had given up on them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</a:t>
            </a:r>
            <a:r>
              <a:rPr lang="en-US" sz="2000" dirty="0">
                <a:solidFill>
                  <a:schemeClr val="tx1"/>
                </a:solidFill>
              </a:rPr>
              <a:t>schools expressed a desire to offer more outreach services </a:t>
            </a:r>
            <a:r>
              <a:rPr lang="en-US" sz="2000" dirty="0" smtClean="0">
                <a:solidFill>
                  <a:schemeClr val="tx1"/>
                </a:solidFill>
              </a:rPr>
              <a:t>to local </a:t>
            </a:r>
            <a:r>
              <a:rPr lang="en-US" sz="2000" dirty="0">
                <a:solidFill>
                  <a:schemeClr val="tx1"/>
                </a:solidFill>
              </a:rPr>
              <a:t>schools to support </a:t>
            </a:r>
            <a:r>
              <a:rPr lang="en-US" sz="2000" dirty="0" smtClean="0">
                <a:solidFill>
                  <a:schemeClr val="tx1"/>
                </a:solidFill>
              </a:rPr>
              <a:t>inclusion/early </a:t>
            </a:r>
            <a:r>
              <a:rPr lang="en-US" sz="2000" dirty="0">
                <a:solidFill>
                  <a:schemeClr val="tx1"/>
                </a:solidFill>
              </a:rPr>
              <a:t>support, but feel LAs </a:t>
            </a:r>
            <a:r>
              <a:rPr lang="en-US" sz="2000" dirty="0" smtClean="0">
                <a:solidFill>
                  <a:schemeClr val="tx1"/>
                </a:solidFill>
              </a:rPr>
              <a:t>are </a:t>
            </a:r>
            <a:r>
              <a:rPr lang="en-US" sz="2000" dirty="0">
                <a:solidFill>
                  <a:schemeClr val="tx1"/>
                </a:solidFill>
              </a:rPr>
              <a:t>reluctant to do this due to the adversarial relationship they take toward independent/NMSS </a:t>
            </a:r>
            <a:r>
              <a:rPr lang="en-US" sz="2000" dirty="0" smtClean="0">
                <a:solidFill>
                  <a:schemeClr val="tx1"/>
                </a:solidFill>
              </a:rPr>
              <a:t>provision.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</a:t>
            </a:r>
            <a:r>
              <a:rPr lang="en-US" sz="2000" dirty="0">
                <a:solidFill>
                  <a:schemeClr val="tx1"/>
                </a:solidFill>
              </a:rPr>
              <a:t>LAs admit that while they can often identify pupils that could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develop complex high needs later in life, too often it takes a crisis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before action is taken. </a:t>
            </a: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499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1988840"/>
            <a:ext cx="8487221" cy="3609456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What </a:t>
            </a:r>
            <a:r>
              <a:rPr lang="en-US" sz="2400" dirty="0">
                <a:solidFill>
                  <a:schemeClr val="tx1"/>
                </a:solidFill>
              </a:rPr>
              <a:t>Good Quality Support Looks like for these C&amp;YP both Pre- and Postplacement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r>
              <a:rPr lang="mr-IN" sz="2400" dirty="0" smtClean="0">
                <a:solidFill>
                  <a:schemeClr val="tx1"/>
                </a:solidFill>
              </a:rPr>
              <a:t>…</a:t>
            </a:r>
            <a:r>
              <a:rPr lang="en-GB" sz="2400" dirty="0" smtClean="0">
                <a:solidFill>
                  <a:schemeClr val="tx1"/>
                </a:solidFill>
              </a:rPr>
              <a:t>continued.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</a:t>
            </a:r>
            <a:r>
              <a:rPr lang="en-US" sz="2000" dirty="0">
                <a:solidFill>
                  <a:schemeClr val="tx1"/>
                </a:solidFill>
              </a:rPr>
              <a:t>have begun to develop dynamic </a:t>
            </a:r>
            <a:r>
              <a:rPr lang="en-US" sz="2000" dirty="0" smtClean="0">
                <a:solidFill>
                  <a:schemeClr val="tx1"/>
                </a:solidFill>
              </a:rPr>
              <a:t>risk registers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/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- Some </a:t>
            </a:r>
            <a:r>
              <a:rPr lang="en-US" sz="2000" dirty="0">
                <a:solidFill>
                  <a:schemeClr val="tx1"/>
                </a:solidFill>
              </a:rPr>
              <a:t>schools felt if pupils were referred to them earlier their </a:t>
            </a:r>
            <a:r>
              <a:rPr lang="en-US" sz="2000" dirty="0" smtClean="0">
                <a:solidFill>
                  <a:schemeClr val="tx1"/>
                </a:solidFill>
              </a:rPr>
              <a:t>support </a:t>
            </a:r>
            <a:r>
              <a:rPr lang="en-US" sz="2000" dirty="0">
                <a:solidFill>
                  <a:schemeClr val="tx1"/>
                </a:solidFill>
              </a:rPr>
              <a:t>could enable them to return to their local community. However, </a:t>
            </a:r>
            <a:r>
              <a:rPr lang="en-US" sz="2000" dirty="0" smtClean="0">
                <a:solidFill>
                  <a:schemeClr val="tx1"/>
                </a:solidFill>
              </a:rPr>
              <a:t>some </a:t>
            </a:r>
            <a:r>
              <a:rPr lang="en-US" sz="2000" dirty="0">
                <a:solidFill>
                  <a:schemeClr val="tx1"/>
                </a:solidFill>
              </a:rPr>
              <a:t>LAs said they only considered a residential placement as a last </a:t>
            </a:r>
            <a:r>
              <a:rPr lang="en-US" sz="2000" dirty="0" smtClean="0">
                <a:solidFill>
                  <a:schemeClr val="tx1"/>
                </a:solidFill>
              </a:rPr>
              <a:t>resort, because </a:t>
            </a:r>
            <a:r>
              <a:rPr lang="en-US" sz="2000" dirty="0">
                <a:solidFill>
                  <a:schemeClr val="tx1"/>
                </a:solidFill>
              </a:rPr>
              <a:t>once a pupil entered residential they were too often there </a:t>
            </a:r>
            <a:r>
              <a:rPr lang="en-US" sz="2000" dirty="0" smtClean="0">
                <a:solidFill>
                  <a:schemeClr val="tx1"/>
                </a:solidFill>
              </a:rPr>
              <a:t>for life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054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23528" y="2060848"/>
            <a:ext cx="8487221" cy="2520280"/>
          </a:xfrm>
        </p:spPr>
        <p:txBody>
          <a:bodyPr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 Snapshot </a:t>
            </a:r>
            <a:r>
              <a:rPr lang="mr-IN" sz="2000" dirty="0" smtClean="0">
                <a:solidFill>
                  <a:schemeClr val="tx1"/>
                </a:solidFill>
              </a:rPr>
              <a:t>–</a:t>
            </a:r>
            <a:r>
              <a:rPr lang="en-US" sz="2000" dirty="0" smtClean="0">
                <a:solidFill>
                  <a:schemeClr val="tx1"/>
                </a:solidFill>
              </a:rPr>
              <a:t> Next Steps!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		Questions?</a:t>
            </a:r>
            <a:br>
              <a:rPr lang="en-US" sz="2000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07504" y="5877272"/>
            <a:ext cx="3124316" cy="9014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 Geraghty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CEO/Principal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Seashell Trust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GB" sz="2200" dirty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2200" dirty="0" err="1" smtClean="0">
                <a:solidFill>
                  <a:schemeClr val="tx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Mark.Geraghty@seashelltrust.org.uk</a:t>
            </a:r>
            <a:endParaRPr lang="en-GB" dirty="0">
              <a:solidFill>
                <a:schemeClr val="tx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2492896"/>
            <a:ext cx="4248472" cy="318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4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werpoint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7592F108AEB348BB0FAB27CC8F6BC5" ma:contentTypeVersion="4" ma:contentTypeDescription="Create a new document." ma:contentTypeScope="" ma:versionID="f9c6c30ffc6c5886b28b706591822af3">
  <xsd:schema xmlns:xsd="http://www.w3.org/2001/XMLSchema" xmlns:xs="http://www.w3.org/2001/XMLSchema" xmlns:p="http://schemas.microsoft.com/office/2006/metadata/properties" xmlns:ns2="f440746b-d232-4af8-9af9-7fae5ce98701" xmlns:ns3="26462658-13b7-40d6-b6de-e5be39fd78ad" targetNamespace="http://schemas.microsoft.com/office/2006/metadata/properties" ma:root="true" ma:fieldsID="22614a2d6a0a2bd10fba96bf29f32a11" ns2:_="" ns3:_="">
    <xsd:import namespace="f440746b-d232-4af8-9af9-7fae5ce98701"/>
    <xsd:import namespace="26462658-13b7-40d6-b6de-e5be39fd78ad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ib2c3e4074754fa5ae809dac198ae415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40746b-d232-4af8-9af9-7fae5ce98701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3" nillable="true" ma:displayName="Taxonomy Catch All Column" ma:hidden="true" ma:list="{8c87d13d-df41-4c40-bc6d-5f8fe53cea57}" ma:internalName="TaxCatchAll" ma:showField="CatchAllData" ma:web="4a8f566f-16a5-4997-add8-8ff7643c1c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462658-13b7-40d6-b6de-e5be39fd78ad" elementFormDefault="qualified">
    <xsd:import namespace="http://schemas.microsoft.com/office/2006/documentManagement/types"/>
    <xsd:import namespace="http://schemas.microsoft.com/office/infopath/2007/PartnerControls"/>
    <xsd:element name="ib2c3e4074754fa5ae809dac198ae415" ma:index="12" nillable="true" ma:taxonomy="true" ma:internalName="ib2c3e4074754fa5ae809dac198ae415" ma:taxonomyFieldName="Document_x0020_type" ma:displayName="Document type" ma:default="1;#Guidance|700ee83c-e501-43bc-8346-00b1ca13ca93" ma:fieldId="{2b2c3e40-7475-4fa5-ae80-9dac198ae415}" ma:sspId="c808f0fd-0874-4681-903a-66200320ee5c" ma:termSetId="59d3f4c6-a321-4cb6-837b-bfda89df8131" ma:anchorId="9a17d5c0-421c-41c0-b363-e53c726875bc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haredContentType xmlns="Microsoft.SharePoint.Taxonomy.ContentTypeSync" SourceId="c808f0fd-0874-4681-903a-66200320ee5c" ContentTypeId="0x0101" PreviousValue="false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b2c3e4074754fa5ae809dac198ae415 xmlns="26462658-13b7-40d6-b6de-e5be39fd78ad">
      <Terms xmlns="http://schemas.microsoft.com/office/infopath/2007/PartnerControls">
        <TermInfo xmlns="http://schemas.microsoft.com/office/infopath/2007/PartnerControls">
          <TermName xmlns="http://schemas.microsoft.com/office/infopath/2007/PartnerControls">Guidance</TermName>
          <TermId xmlns="http://schemas.microsoft.com/office/infopath/2007/PartnerControls">700ee83c-e501-43bc-8346-00b1ca13ca93</TermId>
        </TermInfo>
      </Terms>
    </ib2c3e4074754fa5ae809dac198ae415>
    <_dlc_DocId xmlns="f440746b-d232-4af8-9af9-7fae5ce98701">M6AT2JP7KFZ5-17-22</_dlc_DocId>
    <_dlc_DocIdUrl xmlns="f440746b-d232-4af8-9af9-7fae5ce98701">
      <Url>https://portal.seashelltrust.org.uk/_layouts/15/DocIdRedir.aspx?ID=M6AT2JP7KFZ5-17-22</Url>
      <Description>M6AT2JP7KFZ5-17-22</Description>
    </_dlc_DocIdUrl>
    <TaxCatchAll xmlns="f440746b-d232-4af8-9af9-7fae5ce98701">
      <Value>1</Value>
    </TaxCatchAll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0A61EC-7F75-44FA-B2AF-FD2B77B59F0C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4C2A788C-F358-440D-8986-A539BED2EA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40746b-d232-4af8-9af9-7fae5ce98701"/>
    <ds:schemaRef ds:uri="26462658-13b7-40d6-b6de-e5be39fd78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88B25AB-5429-42C5-AEA9-E35C7BB79F1B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55860049-E3FA-48BE-BBA3-858CD0215DC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440746b-d232-4af8-9af9-7fae5ce98701"/>
    <ds:schemaRef ds:uri="26462658-13b7-40d6-b6de-e5be39fd78ad"/>
    <ds:schemaRef ds:uri="http://www.w3.org/XML/1998/namespace"/>
    <ds:schemaRef ds:uri="http://purl.org/dc/dcmitype/"/>
  </ds:schemaRefs>
</ds:datastoreItem>
</file>

<file path=customXml/itemProps5.xml><?xml version="1.0" encoding="utf-8"?>
<ds:datastoreItem xmlns:ds="http://schemas.openxmlformats.org/officeDocument/2006/customXml" ds:itemID="{FCA40A4C-2813-4AA9-8507-FEB5C671E99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Theme</Template>
  <TotalTime>4930</TotalTime>
  <Words>148</Words>
  <Application>Microsoft Macintosh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Wingdings 2</vt:lpstr>
      <vt:lpstr>Arial</vt:lpstr>
      <vt:lpstr>Powerpoint Theme</vt:lpstr>
      <vt:lpstr>Residential special schools and colleges: the experiences and outcomes of children and young people  Summary of the responses to the call for evidence</vt:lpstr>
      <vt:lpstr>The RSS Team Co-chairs  Dame Christine Lenehan, Director CDC Mark Geraghty, CEO Seashell Trust Support to the RSS Review  Rory Mcerlean DfE</vt:lpstr>
      <vt:lpstr>Some of the questions we needed to ask regarding the Minster’s commissioned review of Residential Special Schools (RSS)  - Sir Martin Narey’s review of Care homes – July 2016  - How many children are placed in Residential Special Schools? - Where are they? - Why have they been placed there? - What drives stakeholders to use RSS? - 20 years since this area was reviewed,  </vt:lpstr>
      <vt:lpstr>We received 221 responses to the call for evidence, represented as follows:  - Academic     4 - Child or young person   6 - School/college staff    8 - Representative body    9 - Other      12 - Charity      21 - Local authority    25 - School/college    42 - Parent/carer     94 </vt:lpstr>
      <vt:lpstr>Summary of Responses  - Call for evidence confirmed that the RSS/ISC sector exemplifies many of the larger issues facing the SEND sector,  - Tensions between LA budget constraints, parental preference and meeting children and young people’s needs  - Difficulties delivering genuine multi-agency working  - Achieving an educational offer that’s both high-quality and ambitious for these C&amp;YP  - Preparing for adulthood and transition to post-19 support </vt:lpstr>
      <vt:lpstr>Characteristics of the C&amp;YP currently in RSS/ISCs  - Pupils who tend to be placed in residential placements are those with either social, emotional and mental health needs, autism and/or severe learning difficulties and challenging behaviour, or complex health needs.  - Respondents felt the mental health needs of C&amp;YP with autism were becoming increasingly complex.</vt:lpstr>
      <vt:lpstr>Characteristics of the C&amp;YP currently in RSS/ISCs…. continued  - There are also pupils with less intense needs in residential placements, generally because their parent/carers have expressed a preference for the provision and been prepared to fight for it.  - Increasingly, parent/carers are seeking residential placements at post-16 to help their children learn independence skills.</vt:lpstr>
      <vt:lpstr>    The Stats!  - 342 residential special RSS/ISCs across 92 LAs  - 150 of these are independent schools,  - 49 non-maintained special schools,  - 90 maintained or academy  - 53 post-16. The most common in the South and West of England:  London 10;   North East 15;   Yorkshire/Humber 25;  East Midlands 32;  East of England 36;  West Midlands 39  South West 49;  North West 53;  South East 80     </vt:lpstr>
      <vt:lpstr>    Pattern of Provision across the Country; How it is Commissioned and Procured   - Parental responses were almost unanimous about the lack of suitable provision available to meet their child’s needs locally.  - Some respondents felt that LAs didn’t commission places, they shopped for them! - Some LAs admit their commissioning is too reactive, others have encouraging plans to develop more flexible provision in-county    </vt:lpstr>
      <vt:lpstr>    Pattern of Provision across the Country, How it is Commissioned and Procured ……. continued   - LAs were unanimous in their desire to meet need more locally, both to preserve the child/young person’s links with their family and community and to save money.  - Some schools and representative bodies complained about the procurement practices used by LAs, feeling they were too focused on contractual compliance rather than the needs of the child.     </vt:lpstr>
      <vt:lpstr>    What Good Quality Support Looks like for these C&amp;YP both Pre- and Postplacement  - Parents spoke of their frustration at the lack of early support services offered to them, often by health and social care. Felt more accessible short-breaks, and better CAMHS support for their children, could prevent the need for these placements arising later.  - Many issues were identified upstream from residential provision by parents, LAs and others, particularly in mainstream schools.   - Some felt a target-driven culture led to schools adopting non-inclusive practices for children with challenging behaviour, exacerbated by their ignorance of positive behaviour support and autism more generally.      </vt:lpstr>
      <vt:lpstr> What Good Quality Support Looks like for these C&amp;YP both Pre- and Postplacement.  - Some C&amp;YP spoke of the loneliness they experienced in mainstream provision, citing bullying, being made to feel stupid and feeling like their school had given up on them.  - Some schools expressed a desire to offer more outreach services to local schools to support inclusion/early support, but feel LAs are reluctant to do this due to the adversarial relationship they take toward independent/NMSS provision.  - Some LAs admit that while they can often identify pupils that could develop complex high needs later in life, too often it takes a crisis before action is taken.    </vt:lpstr>
      <vt:lpstr>    What Good Quality Support Looks like for these C&amp;YP both Pre- and Postplacement. …continued.  - Some have begun to develop dynamic risk registers  - Some schools felt if pupils were referred to them earlier their support could enable them to return to their local community. However, some LAs said they only considered a residential placement as a last resort, because once a pupil entered residential they were too often there for life    </vt:lpstr>
      <vt:lpstr>A Snapshot – Next Steps!    Questions?     </vt:lpstr>
    </vt:vector>
  </TitlesOfParts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Green</dc:creator>
  <cp:lastModifiedBy>Mark Geraghty</cp:lastModifiedBy>
  <cp:revision>239</cp:revision>
  <cp:lastPrinted>2017-05-02T15:14:37Z</cp:lastPrinted>
  <dcterms:created xsi:type="dcterms:W3CDTF">2014-04-14T13:08:43Z</dcterms:created>
  <dcterms:modified xsi:type="dcterms:W3CDTF">2017-05-03T08:55:36Z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0x0101002E7592F108AEB348BB0FAB27CC8F6BC5</vt:lpwstr>
  </property>
  <property fmtid="{D5CDD505-2E9C-101B-9397-08002B2CF9AE}" pid="3" name="_dlc_DocIdItemGuid">
    <vt:lpwstr>1efd1c84-7d2c-48e2-b43c-ed9f6bb106f0</vt:lpwstr>
  </property>
  <property fmtid="{D5CDD505-2E9C-101B-9397-08002B2CF9AE}" pid="4" name="Order">
    <vt:r8>4200</vt:r8>
  </property>
  <property fmtid="{D5CDD505-2E9C-101B-9397-08002B2CF9AE}" pid="5" name="Document type">
    <vt:lpwstr>1;#Guidance|700ee83c-e501-43bc-8346-00b1ca13ca93</vt:lpwstr>
  </property>
</Properties>
</file>