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23"/>
  </p:notesMasterIdLst>
  <p:handoutMasterIdLst>
    <p:handoutMasterId r:id="rId24"/>
  </p:handoutMasterIdLst>
  <p:sldIdLst>
    <p:sldId id="258" r:id="rId2"/>
    <p:sldId id="257" r:id="rId3"/>
    <p:sldId id="261" r:id="rId4"/>
    <p:sldId id="267" r:id="rId5"/>
    <p:sldId id="285" r:id="rId6"/>
    <p:sldId id="287" r:id="rId7"/>
    <p:sldId id="288" r:id="rId8"/>
    <p:sldId id="276" r:id="rId9"/>
    <p:sldId id="262" r:id="rId10"/>
    <p:sldId id="280" r:id="rId11"/>
    <p:sldId id="282" r:id="rId12"/>
    <p:sldId id="268" r:id="rId13"/>
    <p:sldId id="281" r:id="rId14"/>
    <p:sldId id="264" r:id="rId15"/>
    <p:sldId id="283" r:id="rId16"/>
    <p:sldId id="266" r:id="rId17"/>
    <p:sldId id="272" r:id="rId18"/>
    <p:sldId id="271" r:id="rId19"/>
    <p:sldId id="273" r:id="rId20"/>
    <p:sldId id="269" r:id="rId21"/>
    <p:sldId id="274" r:id="rId22"/>
  </p:sldIdLst>
  <p:sldSz cx="9144000" cy="6858000" type="screen4x3"/>
  <p:notesSz cx="6858000" cy="9945688"/>
  <p:defaultTextStyle>
    <a:defPPr>
      <a:defRPr lang="en-US"/>
    </a:defPPr>
    <a:lvl1pPr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1pPr>
    <a:lvl2pPr marL="4572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2pPr>
    <a:lvl3pPr marL="9144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3pPr>
    <a:lvl4pPr marL="13716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4pPr>
    <a:lvl5pPr marL="18288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5pPr>
    <a:lvl6pPr marL="22860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6pPr>
    <a:lvl7pPr marL="27432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7pPr>
    <a:lvl8pPr marL="32004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8pPr>
    <a:lvl9pPr marL="36576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8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787"/>
    <p:restoredTop sz="68166" autoAdjust="0"/>
  </p:normalViewPr>
  <p:slideViewPr>
    <p:cSldViewPr>
      <p:cViewPr varScale="1">
        <p:scale>
          <a:sx n="78" d="100"/>
          <a:sy n="78" d="100"/>
        </p:scale>
        <p:origin x="-2490" y="-96"/>
      </p:cViewPr>
      <p:guideLst>
        <p:guide orient="horz" pos="1434"/>
        <p:guide pos="20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'[Book1 (5).xlsx]Sheet1'!$A$6</c:f>
              <c:strCache>
                <c:ptCount val="1"/>
                <c:pt idx="0">
                  <c:v>Number of deaf children</c:v>
                </c:pt>
              </c:strCache>
            </c:strRef>
          </c:tx>
          <c:spPr>
            <a:ln w="76200"/>
          </c:spPr>
          <c:marker>
            <c:symbol val="none"/>
          </c:marker>
          <c:cat>
            <c:numRef>
              <c:f>'[Book1 (5).xlsx]Sheet1'!$B$5:$G$5</c:f>
              <c:numCache>
                <c:formatCode>General</c:formatCode>
                <c:ptCount val="6"/>
                <c:pt idx="0">
                  <c:v>2011</c:v>
                </c:pt>
                <c:pt idx="1">
                  <c:v>2012</c:v>
                </c:pt>
                <c:pt idx="2">
                  <c:v>2013</c:v>
                </c:pt>
                <c:pt idx="3">
                  <c:v>2014</c:v>
                </c:pt>
                <c:pt idx="4">
                  <c:v>2015</c:v>
                </c:pt>
                <c:pt idx="5">
                  <c:v>2016</c:v>
                </c:pt>
              </c:numCache>
            </c:numRef>
          </c:cat>
          <c:val>
            <c:numRef>
              <c:f>'[Book1 (5).xlsx]Sheet1'!$B$6:$G$6</c:f>
              <c:numCache>
                <c:formatCode>#,##0</c:formatCode>
                <c:ptCount val="6"/>
                <c:pt idx="0">
                  <c:v>34927</c:v>
                </c:pt>
                <c:pt idx="1">
                  <c:v>37414</c:v>
                </c:pt>
                <c:pt idx="2">
                  <c:v>37948</c:v>
                </c:pt>
                <c:pt idx="3">
                  <c:v>40614</c:v>
                </c:pt>
                <c:pt idx="4">
                  <c:v>41291</c:v>
                </c:pt>
                <c:pt idx="5">
                  <c:v>41261</c:v>
                </c:pt>
              </c:numCache>
            </c:numRef>
          </c:val>
          <c:smooth val="0"/>
        </c:ser>
        <c:dLbls>
          <c:showLegendKey val="0"/>
          <c:showVal val="0"/>
          <c:showCatName val="0"/>
          <c:showSerName val="0"/>
          <c:showPercent val="0"/>
          <c:showBubbleSize val="0"/>
        </c:dLbls>
        <c:marker val="1"/>
        <c:smooth val="0"/>
        <c:axId val="52711424"/>
        <c:axId val="52712960"/>
      </c:lineChart>
      <c:catAx>
        <c:axId val="52711424"/>
        <c:scaling>
          <c:orientation val="minMax"/>
        </c:scaling>
        <c:delete val="0"/>
        <c:axPos val="b"/>
        <c:numFmt formatCode="General" sourceLinked="1"/>
        <c:majorTickMark val="out"/>
        <c:minorTickMark val="none"/>
        <c:tickLblPos val="nextTo"/>
        <c:crossAx val="52712960"/>
        <c:crosses val="autoZero"/>
        <c:auto val="1"/>
        <c:lblAlgn val="ctr"/>
        <c:lblOffset val="100"/>
        <c:noMultiLvlLbl val="0"/>
      </c:catAx>
      <c:valAx>
        <c:axId val="52712960"/>
        <c:scaling>
          <c:orientation val="minMax"/>
        </c:scaling>
        <c:delete val="0"/>
        <c:axPos val="l"/>
        <c:majorGridlines/>
        <c:numFmt formatCode="#,##0" sourceLinked="1"/>
        <c:majorTickMark val="out"/>
        <c:minorTickMark val="none"/>
        <c:tickLblPos val="nextTo"/>
        <c:crossAx val="52711424"/>
        <c:crosses val="autoZero"/>
        <c:crossBetween val="between"/>
      </c:valAx>
    </c:plotArea>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97284"/>
          </a:xfrm>
          <a:prstGeom prst="rect">
            <a:avLst/>
          </a:prstGeom>
        </p:spPr>
        <p:txBody>
          <a:bodyPr vert="horz" lIns="91440" tIns="45720" rIns="91440" bIns="45720" rtlCol="0"/>
          <a:lstStyle>
            <a:lvl1pPr algn="r">
              <a:defRPr sz="1200"/>
            </a:lvl1pPr>
          </a:lstStyle>
          <a:p>
            <a:fld id="{8F84A415-ED1C-E04D-B7C7-85A00DC614DF}" type="datetimeFigureOut">
              <a:rPr lang="en-US" smtClean="0"/>
              <a:pPr/>
              <a:t>5/8/2017</a:t>
            </a:fld>
            <a:endParaRPr lang="en-US"/>
          </a:p>
        </p:txBody>
      </p:sp>
      <p:sp>
        <p:nvSpPr>
          <p:cNvPr id="4" name="Footer Placeholder 3"/>
          <p:cNvSpPr>
            <a:spLocks noGrp="1"/>
          </p:cNvSpPr>
          <p:nvPr>
            <p:ph type="ftr" sz="quarter" idx="2"/>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9446678"/>
            <a:ext cx="2971800" cy="497284"/>
          </a:xfrm>
          <a:prstGeom prst="rect">
            <a:avLst/>
          </a:prstGeom>
        </p:spPr>
        <p:txBody>
          <a:bodyPr vert="horz" lIns="91440" tIns="45720" rIns="91440" bIns="45720" rtlCol="0" anchor="b"/>
          <a:lstStyle>
            <a:lvl1pPr algn="r">
              <a:defRPr sz="1200"/>
            </a:lvl1pPr>
          </a:lstStyle>
          <a:p>
            <a:fld id="{3D9FAB58-3CE0-794F-B196-A923FE5D95EF}" type="slidenum">
              <a:rPr lang="en-US" smtClean="0"/>
              <a:pPr/>
              <a:t>‹#›</a:t>
            </a:fld>
            <a:endParaRPr lang="en-US"/>
          </a:p>
        </p:txBody>
      </p:sp>
    </p:spTree>
    <p:extLst>
      <p:ext uri="{BB962C8B-B14F-4D97-AF65-F5344CB8AC3E}">
        <p14:creationId xmlns:p14="http://schemas.microsoft.com/office/powerpoint/2010/main" val="9693369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7284"/>
          </a:xfrm>
          <a:prstGeom prst="rect">
            <a:avLst/>
          </a:prstGeom>
        </p:spPr>
        <p:txBody>
          <a:bodyPr vert="horz" lIns="91440" tIns="45720" rIns="91440" bIns="45720" rtlCol="0"/>
          <a:lstStyle>
            <a:lvl1pPr algn="r">
              <a:defRPr sz="1200"/>
            </a:lvl1pPr>
          </a:lstStyle>
          <a:p>
            <a:fld id="{2B06CD65-0052-A748-ABD9-E18F4F72E200}" type="datetimeFigureOut">
              <a:rPr lang="en-US" smtClean="0"/>
              <a:pPr/>
              <a:t>5/8/2017</a:t>
            </a:fld>
            <a:endParaRPr lang="en-US"/>
          </a:p>
        </p:txBody>
      </p:sp>
      <p:sp>
        <p:nvSpPr>
          <p:cNvPr id="4" name="Slide Image Placeholder 3"/>
          <p:cNvSpPr>
            <a:spLocks noGrp="1" noRot="1" noChangeAspect="1"/>
          </p:cNvSpPr>
          <p:nvPr>
            <p:ph type="sldImg" idx="2"/>
          </p:nvPr>
        </p:nvSpPr>
        <p:spPr>
          <a:xfrm>
            <a:off x="942975" y="746125"/>
            <a:ext cx="4972050" cy="372903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24202"/>
            <a:ext cx="5486400" cy="447556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a:defRPr sz="1200"/>
            </a:lvl1pPr>
          </a:lstStyle>
          <a:p>
            <a:fld id="{A6E30364-1EC5-4C4A-B73A-092E241CA3BF}" type="slidenum">
              <a:rPr lang="en-US" smtClean="0"/>
              <a:pPr/>
              <a:t>‹#›</a:t>
            </a:fld>
            <a:endParaRPr lang="en-US"/>
          </a:p>
        </p:txBody>
      </p:sp>
    </p:spTree>
    <p:extLst>
      <p:ext uri="{BB962C8B-B14F-4D97-AF65-F5344CB8AC3E}">
        <p14:creationId xmlns:p14="http://schemas.microsoft.com/office/powerpoint/2010/main" val="187471146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natsip.org.uk/index.php/outcomes-benchmarking"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In 1944, a group of parents of deaf children met in London because they were concerned over the impact of the Education Act 1944 on their children’s education. From these origins</a:t>
            </a:r>
            <a:r>
              <a:rPr lang="en-GB" sz="1200" b="0" i="0" kern="1200" baseline="0" dirty="0" smtClean="0">
                <a:solidFill>
                  <a:schemeClr val="tx1"/>
                </a:solidFill>
                <a:effectLst/>
                <a:latin typeface="+mn-lt"/>
                <a:ea typeface="+mn-ea"/>
                <a:cs typeface="+mn-cs"/>
              </a:rPr>
              <a:t>, we’ve become the leading UK charity dedicated to creating a world without barriers for every deaf child.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2</a:t>
            </a:fld>
            <a:endParaRPr lang="en-US"/>
          </a:p>
        </p:txBody>
      </p:sp>
    </p:spTree>
    <p:extLst>
      <p:ext uri="{BB962C8B-B14F-4D97-AF65-F5344CB8AC3E}">
        <p14:creationId xmlns:p14="http://schemas.microsoft.com/office/powerpoint/2010/main" val="3348013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We were one of the leading charities working to influence the Children</a:t>
            </a:r>
            <a:r>
              <a:rPr lang="en-GB" sz="1200" b="0" i="0" kern="1200" baseline="0" dirty="0" smtClean="0">
                <a:solidFill>
                  <a:schemeClr val="tx1"/>
                </a:solidFill>
                <a:effectLst/>
                <a:latin typeface="+mn-lt"/>
                <a:ea typeface="+mn-ea"/>
                <a:cs typeface="+mn-cs"/>
              </a:rPr>
              <a:t> and Families Act 2014 when it was being debated. One of our key concerns was to strengthen accountability of SEN services. We supported peers such as Baroness Wilkins and Lord Low who argued that Ofsted should play a role in holding local authorities to account. This eventually led to the DfE announcement that Ofsted would be asked to inspect local area SEND provision. </a:t>
            </a: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We’ve continued to engage with this issue and continue to believe that more needs to be done to hold services for deaf children to account. We’d like to thank Ofsted, in particular Joanna Hall, for their willingness to continue to work with us and listen to our feedback.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3</a:t>
            </a:fld>
            <a:endParaRPr lang="en-US"/>
          </a:p>
        </p:txBody>
      </p:sp>
    </p:spTree>
    <p:extLst>
      <p:ext uri="{BB962C8B-B14F-4D97-AF65-F5344CB8AC3E}">
        <p14:creationId xmlns:p14="http://schemas.microsoft.com/office/powerpoint/2010/main" val="3348013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Deafness</a:t>
            </a:r>
            <a:r>
              <a:rPr lang="en-GB" baseline="0" dirty="0" smtClean="0"/>
              <a:t> is a low incidence need. This means that parents have little prior knowledge of deafness or will have any good understanding of how to develop language and communication in their child in the early years. </a:t>
            </a:r>
          </a:p>
          <a:p>
            <a:endParaRPr lang="en-GB" baseline="0" dirty="0" smtClean="0"/>
          </a:p>
          <a:p>
            <a:r>
              <a:rPr lang="en-GB" baseline="0" dirty="0" smtClean="0"/>
              <a:t>It also means that most schools will likely only have one or two deaf children once in a while. Given most deaf children attend mainstream schools, this means there is a risk they will be taught by teachers who will have had relatively few opportunities to build up knowledge and expertise in how to support deaf children. </a:t>
            </a:r>
          </a:p>
          <a:p>
            <a:endParaRPr lang="en-GB" baseline="0" dirty="0" smtClean="0"/>
          </a:p>
          <a:p>
            <a:r>
              <a:rPr lang="en-GB" baseline="0" dirty="0" smtClean="0"/>
              <a:t>This is why peripatetic services for deaf children are so vital – who else has the knowledge and expertise to provide families and mainstream teachers with advice and support? </a:t>
            </a:r>
          </a:p>
          <a:p>
            <a:endParaRPr lang="en-GB" baseline="0" dirty="0" smtClean="0"/>
          </a:p>
          <a:p>
            <a:r>
              <a:rPr lang="en-GB" baseline="0" dirty="0" smtClean="0"/>
              <a:t>But – one of the other implications of deafness as a low incidence need – is that commissioners may not also have a good understanding of what they need to commission to meet the needs of a relatively small group of children. It’s for these reasons we believe there needs to be more external scrutiny of these vital services for deaf children. </a:t>
            </a:r>
          </a:p>
          <a:p>
            <a:endParaRPr lang="en-GB" baseline="0" dirty="0" smtClean="0"/>
          </a:p>
          <a:p>
            <a:r>
              <a:rPr lang="en-GB" baseline="0" dirty="0" smtClean="0"/>
              <a:t>Worth noting that most deaf children won’t have a statement or plan. Real questions over what’s happening to other deaf children?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4</a:t>
            </a:fld>
            <a:endParaRPr lang="en-US"/>
          </a:p>
        </p:txBody>
      </p:sp>
    </p:spTree>
    <p:extLst>
      <p:ext uri="{BB962C8B-B14F-4D97-AF65-F5344CB8AC3E}">
        <p14:creationId xmlns:p14="http://schemas.microsoft.com/office/powerpoint/2010/main" val="3303620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defTabSz="457149"/>
            <a:r>
              <a:rPr lang="en-GB" dirty="0" smtClean="0"/>
              <a:t>There has been</a:t>
            </a:r>
            <a:r>
              <a:rPr lang="en-GB" baseline="0" dirty="0" smtClean="0"/>
              <a:t> no decline in </a:t>
            </a:r>
            <a:r>
              <a:rPr lang="en-GB" dirty="0" smtClean="0"/>
              <a:t>the total number of deaf children in England – now stands</a:t>
            </a:r>
            <a:r>
              <a:rPr lang="en-GB" baseline="0" dirty="0" smtClean="0"/>
              <a:t> at</a:t>
            </a:r>
            <a:r>
              <a:rPr lang="en-GB" dirty="0" smtClean="0"/>
              <a:t> 41,261.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6</a:t>
            </a:fld>
            <a:endParaRPr lang="en-US"/>
          </a:p>
        </p:txBody>
      </p:sp>
    </p:spTree>
    <p:extLst>
      <p:ext uri="{BB962C8B-B14F-4D97-AF65-F5344CB8AC3E}">
        <p14:creationId xmlns:p14="http://schemas.microsoft.com/office/powerpoint/2010/main" val="3266579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Data shows that even a mild</a:t>
            </a:r>
            <a:r>
              <a:rPr lang="en-GB" baseline="0" dirty="0" smtClean="0"/>
              <a:t> on moderate hearing loss can have a big impact on educational attainment. (Above data is a little older).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7</a:t>
            </a:fld>
            <a:endParaRPr lang="en-US"/>
          </a:p>
        </p:txBody>
      </p:sp>
    </p:spTree>
    <p:extLst>
      <p:ext uri="{BB962C8B-B14F-4D97-AF65-F5344CB8AC3E}">
        <p14:creationId xmlns:p14="http://schemas.microsoft.com/office/powerpoint/2010/main" val="975249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Paediatric audiology services are expected by NHS</a:t>
            </a:r>
            <a:r>
              <a:rPr lang="en-GB" sz="1200" kern="1200" baseline="0" dirty="0" smtClean="0">
                <a:solidFill>
                  <a:schemeClr val="tx1"/>
                </a:solidFill>
                <a:effectLst/>
                <a:latin typeface="+mn-lt"/>
                <a:ea typeface="+mn-ea"/>
                <a:cs typeface="+mn-cs"/>
              </a:rPr>
              <a:t> England </a:t>
            </a:r>
            <a:r>
              <a:rPr lang="en-GB" sz="1200" kern="1200" dirty="0" smtClean="0">
                <a:solidFill>
                  <a:schemeClr val="tx1"/>
                </a:solidFill>
                <a:effectLst/>
                <a:latin typeface="+mn-lt"/>
                <a:ea typeface="+mn-ea"/>
                <a:cs typeface="+mn-cs"/>
              </a:rPr>
              <a:t>to seek and maintain accreditation under the Improving Quality in diagnostics Physiological Services (IQIPS) programme. To date, relatively few have.</a:t>
            </a:r>
            <a:r>
              <a:rPr lang="en-GB" sz="1200" kern="1200" baseline="0" dirty="0" smtClean="0">
                <a:solidFill>
                  <a:schemeClr val="tx1"/>
                </a:solidFill>
                <a:effectLst/>
                <a:latin typeface="+mn-lt"/>
                <a:ea typeface="+mn-ea"/>
                <a:cs typeface="+mn-cs"/>
              </a:rPr>
              <a:t> Inspectors may want to ask if a service is accredited and, if not, if this is a sign of weaknesses in the ability of the local area to identify deafness promptly </a:t>
            </a:r>
          </a:p>
          <a:p>
            <a:endParaRPr lang="en-GB" sz="1200" kern="1200" baseline="0" dirty="0" smtClean="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i="0" kern="1200" dirty="0" smtClean="0">
                <a:solidFill>
                  <a:schemeClr val="tx1"/>
                </a:solidFill>
                <a:effectLst/>
                <a:latin typeface="+mn-lt"/>
                <a:ea typeface="+mn-ea"/>
                <a:cs typeface="+mn-cs"/>
              </a:rPr>
              <a:t>Half of</a:t>
            </a:r>
            <a:r>
              <a:rPr lang="en-GB" sz="1200" i="0" kern="1200" baseline="0" dirty="0" smtClean="0">
                <a:solidFill>
                  <a:schemeClr val="tx1"/>
                </a:solidFill>
                <a:effectLst/>
                <a:latin typeface="+mn-lt"/>
                <a:ea typeface="+mn-ea"/>
                <a:cs typeface="+mn-cs"/>
              </a:rPr>
              <a:t> deaf children are born deaf and the other half acquire deafness as they get old. </a:t>
            </a:r>
            <a:r>
              <a:rPr lang="en-GB" sz="1200" i="0" kern="1200" dirty="0" smtClean="0">
                <a:solidFill>
                  <a:schemeClr val="tx1"/>
                </a:solidFill>
                <a:effectLst/>
                <a:latin typeface="+mn-lt"/>
                <a:ea typeface="+mn-ea"/>
                <a:cs typeface="+mn-cs"/>
              </a:rPr>
              <a:t>Inspectors</a:t>
            </a:r>
            <a:r>
              <a:rPr lang="en-GB" sz="1200" i="0" kern="1200" baseline="0" dirty="0" smtClean="0">
                <a:solidFill>
                  <a:schemeClr val="tx1"/>
                </a:solidFill>
                <a:effectLst/>
                <a:latin typeface="+mn-lt"/>
                <a:ea typeface="+mn-ea"/>
                <a:cs typeface="+mn-cs"/>
              </a:rPr>
              <a:t> may wish to look into how the local area identifies late onset deafness. </a:t>
            </a:r>
            <a:r>
              <a:rPr lang="en-GB" sz="1200" i="0" kern="1200" dirty="0" smtClean="0">
                <a:solidFill>
                  <a:schemeClr val="tx1"/>
                </a:solidFill>
                <a:effectLst/>
                <a:latin typeface="+mn-lt"/>
                <a:ea typeface="+mn-ea"/>
                <a:cs typeface="+mn-cs"/>
              </a:rPr>
              <a:t>If there is no school entry screening in the area, inspectors may want</a:t>
            </a:r>
            <a:r>
              <a:rPr lang="en-GB" sz="1200" i="0" kern="1200" baseline="0" dirty="0" smtClean="0">
                <a:solidFill>
                  <a:schemeClr val="tx1"/>
                </a:solidFill>
                <a:effectLst/>
                <a:latin typeface="+mn-lt"/>
                <a:ea typeface="+mn-ea"/>
                <a:cs typeface="+mn-cs"/>
              </a:rPr>
              <a:t> to look into a</a:t>
            </a:r>
            <a:r>
              <a:rPr lang="en-GB" sz="1200" i="0" kern="1200" dirty="0" smtClean="0">
                <a:solidFill>
                  <a:schemeClr val="tx1"/>
                </a:solidFill>
                <a:effectLst/>
                <a:latin typeface="+mn-lt"/>
                <a:ea typeface="+mn-ea"/>
                <a:cs typeface="+mn-cs"/>
              </a:rPr>
              <a:t>lternative procedures or protocols for identifying acquired hearing loss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i="0" kern="1200" dirty="0" smtClean="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i="0" kern="1200" dirty="0" smtClean="0">
                <a:solidFill>
                  <a:schemeClr val="tx1"/>
                </a:solidFill>
                <a:effectLst/>
                <a:latin typeface="+mn-lt"/>
                <a:ea typeface="+mn-ea"/>
                <a:cs typeface="+mn-cs"/>
              </a:rPr>
              <a:t>In our experience, many</a:t>
            </a:r>
            <a:r>
              <a:rPr lang="en-GB" sz="1200" i="0" kern="1200" baseline="0" dirty="0" smtClean="0">
                <a:solidFill>
                  <a:schemeClr val="tx1"/>
                </a:solidFill>
                <a:effectLst/>
                <a:latin typeface="+mn-lt"/>
                <a:ea typeface="+mn-ea"/>
                <a:cs typeface="+mn-cs"/>
              </a:rPr>
              <a:t> local areas are weak in collating data on overall numbers of deaf children. There is a tendency to collect data only on children who are receiving education support from a Teacher of the Deaf. This raises questions about how the needs of other deaf children are being identified and monitored. </a:t>
            </a:r>
            <a:endParaRPr lang="en-GB" sz="1200" i="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12</a:t>
            </a:fld>
            <a:endParaRPr lang="en-US"/>
          </a:p>
        </p:txBody>
      </p:sp>
    </p:spTree>
    <p:extLst>
      <p:ext uri="{BB962C8B-B14F-4D97-AF65-F5344CB8AC3E}">
        <p14:creationId xmlns:p14="http://schemas.microsoft.com/office/powerpoint/2010/main" val="155461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Teachers of the Deaf, play a key role in supporting families from both and mainstream education professionals. </a:t>
            </a:r>
          </a:p>
          <a:p>
            <a:endParaRPr lang="en-GB" baseline="0" dirty="0" smtClean="0"/>
          </a:p>
          <a:p>
            <a:r>
              <a:rPr lang="en-GB" baseline="0" dirty="0" smtClean="0"/>
              <a:t>The National Sensory Impairment Partnership have developed quality standards for services. Good services will have audited themselves against these standards. The standards include, for example, effective use of specialist assessments to establish how well deaf children’s language is progressing and using that data effectively to ensure targeted support is provided.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14</a:t>
            </a:fld>
            <a:endParaRPr lang="en-US"/>
          </a:p>
        </p:txBody>
      </p:sp>
    </p:spTree>
    <p:extLst>
      <p:ext uri="{BB962C8B-B14F-4D97-AF65-F5344CB8AC3E}">
        <p14:creationId xmlns:p14="http://schemas.microsoft.com/office/powerpoint/2010/main" val="17485886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baseline="0" dirty="0" smtClean="0">
                <a:solidFill>
                  <a:schemeClr val="tx1"/>
                </a:solidFill>
                <a:effectLst/>
                <a:latin typeface="+mn-lt"/>
                <a:ea typeface="+mn-ea"/>
                <a:cs typeface="+mn-cs"/>
              </a:rPr>
              <a:t>If you were comparing deaf children to other types of SEN, you would conclude deaf children doing quite well. However, deafness is not a learning disability. Providing deaf children get the right support, no reason why they shouldn’t be achieving as well as other non-disabled children. Extremely important that Ofsted inspectors look closely at how well deaf children are doing compared to their hearing peers, and not any other groups.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baseline="0" dirty="0" smtClean="0">
                <a:solidFill>
                  <a:schemeClr val="tx1"/>
                </a:solidFill>
                <a:effectLst/>
                <a:latin typeface="+mn-lt"/>
                <a:ea typeface="+mn-ea"/>
                <a:cs typeface="+mn-cs"/>
              </a:rPr>
              <a:t>Also important to split out and segment any attainment data on SEN to make sure that any underachievement by deaf children is not masked by relatively good achievement by other SEN groups. </a:t>
            </a:r>
          </a:p>
        </p:txBody>
      </p:sp>
      <p:sp>
        <p:nvSpPr>
          <p:cNvPr id="4" name="Slide Number Placeholder 3"/>
          <p:cNvSpPr>
            <a:spLocks noGrp="1"/>
          </p:cNvSpPr>
          <p:nvPr>
            <p:ph type="sldNum" sz="quarter" idx="10"/>
          </p:nvPr>
        </p:nvSpPr>
        <p:spPr/>
        <p:txBody>
          <a:bodyPr/>
          <a:lstStyle/>
          <a:p>
            <a:fld id="{A6E30364-1EC5-4C4A-B73A-092E241CA3BF}" type="slidenum">
              <a:rPr lang="en-US" smtClean="0"/>
              <a:pPr/>
              <a:t>16</a:t>
            </a:fld>
            <a:endParaRPr lang="en-US"/>
          </a:p>
        </p:txBody>
      </p:sp>
    </p:spTree>
    <p:extLst>
      <p:ext uri="{BB962C8B-B14F-4D97-AF65-F5344CB8AC3E}">
        <p14:creationId xmlns:p14="http://schemas.microsoft.com/office/powerpoint/2010/main" val="2051842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57149"/>
            <a:r>
              <a:rPr lang="en-GB" dirty="0" smtClean="0"/>
              <a:t>Wide attainment gap in the early years </a:t>
            </a:r>
            <a:endParaRPr lang="en-GB" dirty="0"/>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17</a:t>
            </a:fld>
            <a:endParaRPr lang="en-US"/>
          </a:p>
        </p:txBody>
      </p:sp>
    </p:spTree>
    <p:extLst>
      <p:ext uri="{BB962C8B-B14F-4D97-AF65-F5344CB8AC3E}">
        <p14:creationId xmlns:p14="http://schemas.microsoft.com/office/powerpoint/2010/main" val="18537678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And continues throughout</a:t>
            </a:r>
            <a:r>
              <a:rPr lang="en-GB" baseline="0" dirty="0" smtClean="0"/>
              <a:t> to GCSE…</a:t>
            </a:r>
          </a:p>
          <a:p>
            <a:endParaRPr lang="en-GB" baseline="0" dirty="0" smtClean="0"/>
          </a:p>
          <a:p>
            <a:r>
              <a:rPr lang="en-GB" baseline="0" dirty="0" smtClean="0"/>
              <a:t>Progress 8 data indicates that deaf children aren’t catching up – in 2016, Progress 8 score was -0.05</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18</a:t>
            </a:fld>
            <a:endParaRPr lang="en-US"/>
          </a:p>
        </p:txBody>
      </p:sp>
    </p:spTree>
    <p:extLst>
      <p:ext uri="{BB962C8B-B14F-4D97-AF65-F5344CB8AC3E}">
        <p14:creationId xmlns:p14="http://schemas.microsoft.com/office/powerpoint/2010/main" val="15058787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Many education services participate in an </a:t>
            </a:r>
            <a:r>
              <a:rPr lang="en-GB" sz="1200" u="sng" kern="1200" dirty="0" smtClean="0">
                <a:solidFill>
                  <a:schemeClr val="tx1"/>
                </a:solidFill>
                <a:effectLst/>
                <a:latin typeface="+mn-lt"/>
                <a:ea typeface="+mn-ea"/>
                <a:cs typeface="+mn-cs"/>
                <a:hlinkClick r:id="rId3"/>
              </a:rPr>
              <a:t>outcomes benchmarking exercise</a:t>
            </a:r>
            <a:r>
              <a:rPr lang="en-GB" sz="1200" kern="1200" dirty="0" smtClean="0">
                <a:solidFill>
                  <a:schemeClr val="tx1"/>
                </a:solidFill>
                <a:effectLst/>
                <a:latin typeface="+mn-lt"/>
                <a:ea typeface="+mn-ea"/>
                <a:cs typeface="+mn-cs"/>
              </a:rPr>
              <a:t>, which is facilitated by the National Sensory Impairment Partnership (NatSIP). Information on which services participate in this exercise and on what outcomes they achieve is not published. However, local authorities may be able to make this available to inspectors on request.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Cohorts will be small. However, no reason why you can’t aggregate date over 3 or</a:t>
            </a:r>
            <a:r>
              <a:rPr lang="en-GB" sz="1200" kern="1200" baseline="0" dirty="0" smtClean="0">
                <a:solidFill>
                  <a:schemeClr val="tx1"/>
                </a:solidFill>
                <a:effectLst/>
                <a:latin typeface="+mn-lt"/>
                <a:ea typeface="+mn-ea"/>
                <a:cs typeface="+mn-cs"/>
              </a:rPr>
              <a:t> 5 years to help you identify trends. </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Eligibility framework</a:t>
            </a:r>
            <a:r>
              <a:rPr lang="en-GB" sz="1200" kern="1200" baseline="0" dirty="0" smtClean="0">
                <a:solidFill>
                  <a:schemeClr val="tx1"/>
                </a:solidFill>
                <a:effectLst/>
                <a:latin typeface="+mn-lt"/>
                <a:ea typeface="+mn-ea"/>
                <a:cs typeface="+mn-cs"/>
              </a:rPr>
              <a:t> is used by many services to make decisions on effective use of resources to meet needs. Takes into account range of factors such as language development and other needs. Framework doesn’t decide what resources should be allocated, but how. Not intended to replace professional judgement and services are encouraged to focus on outcomes. </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19</a:t>
            </a:fld>
            <a:endParaRPr lang="en-US"/>
          </a:p>
        </p:txBody>
      </p:sp>
    </p:spTree>
    <p:extLst>
      <p:ext uri="{BB962C8B-B14F-4D97-AF65-F5344CB8AC3E}">
        <p14:creationId xmlns:p14="http://schemas.microsoft.com/office/powerpoint/2010/main" val="2051842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Key</a:t>
            </a:r>
            <a:r>
              <a:rPr lang="en-GB" sz="1200" kern="1200" baseline="0" dirty="0" smtClean="0">
                <a:solidFill>
                  <a:schemeClr val="tx1"/>
                </a:solidFill>
                <a:effectLst/>
                <a:latin typeface="+mn-lt"/>
                <a:ea typeface="+mn-ea"/>
                <a:cs typeface="+mn-cs"/>
              </a:rPr>
              <a:t> source for information on whether local area is improving outcomes are CHSWGs and parent groups </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CHSWG is a multi-agency forum that brings together education, health and social care services for deaf children in each area. There is a parent representative in each group. CHSWGs can be an effective way for a local authority to demonstrate co-production with parents of deaf children, as well as joint working and commissioning across education, health and social care.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If key partners</a:t>
            </a:r>
            <a:r>
              <a:rPr lang="en-GB" sz="1200" kern="1200" baseline="0" dirty="0" smtClean="0">
                <a:solidFill>
                  <a:schemeClr val="tx1"/>
                </a:solidFill>
                <a:effectLst/>
                <a:latin typeface="+mn-lt"/>
                <a:ea typeface="+mn-ea"/>
                <a:cs typeface="+mn-cs"/>
              </a:rPr>
              <a:t> consistently fail to attend the CHSWG, this may indicate that the service is ineffective in improving outcomes across the area. </a:t>
            </a:r>
            <a:endParaRPr lang="en-GB" sz="1200" kern="1200" dirty="0" smtClean="0">
              <a:solidFill>
                <a:schemeClr val="tx1"/>
              </a:solidFill>
              <a:effectLst/>
              <a:latin typeface="+mn-lt"/>
              <a:ea typeface="+mn-ea"/>
              <a:cs typeface="+mn-cs"/>
            </a:endParaRPr>
          </a:p>
          <a:p>
            <a:endParaRPr lang="en-GB" dirty="0" smtClean="0"/>
          </a:p>
          <a:p>
            <a:r>
              <a:rPr lang="en-GB" dirty="0" smtClean="0"/>
              <a:t>Many parent</a:t>
            </a:r>
            <a:r>
              <a:rPr lang="en-GB" baseline="0" dirty="0" smtClean="0"/>
              <a:t> groups across UK – sometimes known as local groups or Local Deaf Children’s Societies. Many will have active youth groups attached to them.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20</a:t>
            </a:fld>
            <a:endParaRPr lang="en-US"/>
          </a:p>
        </p:txBody>
      </p:sp>
    </p:spTree>
    <p:extLst>
      <p:ext uri="{BB962C8B-B14F-4D97-AF65-F5344CB8AC3E}">
        <p14:creationId xmlns:p14="http://schemas.microsoft.com/office/powerpoint/2010/main" val="38337810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Once NDCS becomes aware of an</a:t>
            </a:r>
            <a:r>
              <a:rPr lang="en-GB" baseline="0" dirty="0" smtClean="0"/>
              <a:t> inspection, we will forward a local area information sheet about services for deaf children and key contacts. We hope these are helpful. </a:t>
            </a:r>
          </a:p>
          <a:p>
            <a:endParaRPr lang="en-GB" baseline="0" dirty="0" smtClean="0"/>
          </a:p>
          <a:p>
            <a:r>
              <a:rPr lang="en-GB" baseline="0" dirty="0" smtClean="0"/>
              <a:t>Our team of Regional Directors are happy to have follow up discussions with inspectors. </a:t>
            </a:r>
          </a:p>
          <a:p>
            <a:endParaRPr lang="en-GB" baseline="0" dirty="0" smtClean="0"/>
          </a:p>
          <a:p>
            <a:r>
              <a:rPr lang="en-GB" baseline="0" dirty="0" smtClean="0"/>
              <a:t>We also routinely alert any parent members in our area to the inspection and a webinar. Some parents may wish to contact Ofsted inspectors directly.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21</a:t>
            </a:fld>
            <a:endParaRPr lang="en-US"/>
          </a:p>
        </p:txBody>
      </p:sp>
    </p:spTree>
    <p:extLst>
      <p:ext uri="{BB962C8B-B14F-4D97-AF65-F5344CB8AC3E}">
        <p14:creationId xmlns:p14="http://schemas.microsoft.com/office/powerpoint/2010/main" val="6626604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NDCSLuton-85.jpg"/>
          <p:cNvPicPr>
            <a:picLocks noChangeAspect="1"/>
          </p:cNvPicPr>
          <p:nvPr userDrawn="1"/>
        </p:nvPicPr>
        <p:blipFill>
          <a:blip r:embed="rId2"/>
          <a:srcRect t="4184"/>
          <a:stretch>
            <a:fillRect/>
          </a:stretch>
        </p:blipFill>
        <p:spPr>
          <a:xfrm>
            <a:off x="5116865" y="2362200"/>
            <a:ext cx="4027167" cy="4474860"/>
          </a:xfrm>
          <a:prstGeom prst="rect">
            <a:avLst/>
          </a:prstGeom>
        </p:spPr>
      </p:pic>
      <p:sp>
        <p:nvSpPr>
          <p:cNvPr id="2" name="Title 1"/>
          <p:cNvSpPr>
            <a:spLocks noGrp="1"/>
          </p:cNvSpPr>
          <p:nvPr>
            <p:ph type="ctrTitle"/>
          </p:nvPr>
        </p:nvSpPr>
        <p:spPr>
          <a:xfrm>
            <a:off x="306000" y="2041200"/>
            <a:ext cx="7772400" cy="885600"/>
          </a:xfrm>
        </p:spPr>
        <p:txBody>
          <a:bodyPr/>
          <a:lstStyle>
            <a:lvl1pPr>
              <a:defRPr b="1"/>
            </a:lvl1pPr>
          </a:lstStyle>
          <a:p>
            <a:r>
              <a:rPr lang="en-US" smtClean="0"/>
              <a:t>Click to edit Master title style</a:t>
            </a:r>
            <a:endParaRPr lang="en-US" dirty="0"/>
          </a:p>
        </p:txBody>
      </p:sp>
      <p:sp>
        <p:nvSpPr>
          <p:cNvPr id="3" name="Subtitle 2"/>
          <p:cNvSpPr>
            <a:spLocks noGrp="1"/>
          </p:cNvSpPr>
          <p:nvPr>
            <p:ph type="subTitle" idx="1"/>
          </p:nvPr>
        </p:nvSpPr>
        <p:spPr>
          <a:xfrm>
            <a:off x="306000" y="3049200"/>
            <a:ext cx="6400800" cy="1904400"/>
          </a:xfrm>
        </p:spPr>
        <p:txBody>
          <a:bodyPr/>
          <a:lstStyle>
            <a:lvl1pPr marL="0" indent="0" algn="l">
              <a:buNone/>
              <a:defRPr>
                <a:solidFill>
                  <a:srgbClr val="46829E"/>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323850" y="6237312"/>
            <a:ext cx="1905000" cy="457200"/>
          </a:xfrm>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8E463DE4-1A24-E445-BAC1-81E49EB2F69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A2BF8733-7B1D-EB44-8708-7A63E3D797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CAF2DBC0-F498-4E4F-A7F3-850B3D27F10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smtClean="0"/>
            </a:lvl1pPr>
          </a:lstStyle>
          <a:p>
            <a:fld id="{0D9FB6B0-0680-6040-A466-2931344328A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smtClean="0"/>
            </a:lvl1pPr>
          </a:lstStyle>
          <a:p>
            <a:fld id="{93C62C85-4429-8043-8191-A150764F243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3C9FE05C-79FB-6946-B5F5-B6EDA78D89A6}" type="slidenum">
              <a:rPr lang="en-US" smtClean="0"/>
              <a:pPr/>
              <a:t>‹#›</a:t>
            </a:fld>
            <a:endParaRPr lang="en-US"/>
          </a:p>
        </p:txBody>
      </p:sp>
      <p:pic>
        <p:nvPicPr>
          <p:cNvPr id="7" name="Picture 5" descr="NDCS logo powerpoint CMYK"/>
          <p:cNvPicPr>
            <a:picLocks noChangeAspect="1" noChangeArrowheads="1"/>
          </p:cNvPicPr>
          <p:nvPr/>
        </p:nvPicPr>
        <p:blipFill>
          <a:blip r:embed="rId7"/>
          <a:srcRect/>
          <a:stretch>
            <a:fillRect/>
          </a:stretch>
        </p:blipFill>
        <p:spPr bwMode="auto">
          <a:xfrm>
            <a:off x="70485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6" r:id="rId4"/>
    <p:sldLayoutId id="2147483667" r:id="rId5"/>
  </p:sldLayoutIdLst>
  <p:txStyles>
    <p:titleStyle>
      <a:lvl1pPr algn="l" rtl="0" eaLnBrk="1" fontAlgn="base" hangingPunct="1">
        <a:spcBef>
          <a:spcPct val="0"/>
        </a:spcBef>
        <a:spcAft>
          <a:spcPct val="0"/>
        </a:spcAft>
        <a:defRPr sz="4400" b="1">
          <a:solidFill>
            <a:srgbClr val="595888"/>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newborn-hearing-screening-programme-nhsp-operational-guidance/7-data-and-reports" TargetMode="External"/><Relationship Id="rId2" Type="http://schemas.openxmlformats.org/officeDocument/2006/relationships/hyperlink" Target="http://www.gov.uk/government/publications/newborn-hearing-screening-programme-quality-standard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ebarchive.nationalarchives.gov.uk/20150408175925/http:/hearing.screening.nhs.uk/standardsandprotoco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thebsa.org.uk/bsa-groups/electrophysiology-group/ep-additional-resource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www.ndcs.org.uk/listenup" TargetMode="External"/><Relationship Id="rId5" Type="http://schemas.openxmlformats.org/officeDocument/2006/relationships/hyperlink" Target="https://www.gov.uk/government/publications/newborn-hearing-screening-programme-nhsp-operational-guidance/9-audiology" TargetMode="External"/><Relationship Id="rId4" Type="http://schemas.openxmlformats.org/officeDocument/2006/relationships/hyperlink" Target="https://www.iqips.org.uk/"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ndcs.org.uk/document.rm?id=12354"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brian.gale@ndcs.org.uk"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6000" y="2041200"/>
            <a:ext cx="5634152" cy="885600"/>
          </a:xfrm>
        </p:spPr>
        <p:txBody>
          <a:bodyPr/>
          <a:lstStyle/>
          <a:p>
            <a:r>
              <a:rPr lang="en-US" dirty="0" smtClean="0"/>
              <a:t>Identifying and meeting the needs of deaf children </a:t>
            </a:r>
            <a:endParaRPr lang="en-US" dirty="0"/>
          </a:p>
        </p:txBody>
      </p:sp>
      <p:sp>
        <p:nvSpPr>
          <p:cNvPr id="7" name="Subtitle 6"/>
          <p:cNvSpPr>
            <a:spLocks noGrp="1"/>
          </p:cNvSpPr>
          <p:nvPr>
            <p:ph type="subTitle" idx="1"/>
          </p:nvPr>
        </p:nvSpPr>
        <p:spPr>
          <a:xfrm>
            <a:off x="306000" y="3501008"/>
            <a:ext cx="4914072" cy="1452592"/>
          </a:xfrm>
        </p:spPr>
        <p:txBody>
          <a:bodyPr/>
          <a:lstStyle/>
          <a:p>
            <a:endParaRPr lang="en-US" sz="2400" dirty="0" smtClean="0"/>
          </a:p>
          <a:p>
            <a:r>
              <a:rPr lang="en-US" sz="2400" dirty="0" smtClean="0"/>
              <a:t>Brian Gale OBE</a:t>
            </a:r>
          </a:p>
          <a:p>
            <a:r>
              <a:rPr lang="en-US" sz="2400" dirty="0" smtClean="0"/>
              <a:t>Director, Policy and Campaigns</a:t>
            </a:r>
          </a:p>
          <a:p>
            <a:r>
              <a:rPr lang="en-US" sz="2400" dirty="0" smtClean="0"/>
              <a:t>National Deaf Children’s Society</a:t>
            </a:r>
            <a:endParaRPr lang="en-US" sz="2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NDCS logo powerpoint CMYK"/>
          <p:cNvPicPr>
            <a:picLocks noChangeAspect="1" noChangeArrowheads="1"/>
          </p:cNvPicPr>
          <p:nvPr/>
        </p:nvPicPr>
        <p:blipFill>
          <a:blip r:embed="rId3"/>
          <a:srcRect/>
          <a:stretch>
            <a:fillRect/>
          </a:stretch>
        </p:blipFill>
        <p:spPr bwMode="auto">
          <a:xfrm>
            <a:off x="7086600" y="228600"/>
            <a:ext cx="1790700" cy="1435100"/>
          </a:xfrm>
          <a:prstGeom prst="rect">
            <a:avLst/>
          </a:prstGeom>
          <a:noFill/>
        </p:spPr>
      </p:pic>
      <p:sp>
        <p:nvSpPr>
          <p:cNvPr id="2" name="Title 1"/>
          <p:cNvSpPr>
            <a:spLocks noGrp="1"/>
          </p:cNvSpPr>
          <p:nvPr>
            <p:ph type="title"/>
          </p:nvPr>
        </p:nvSpPr>
        <p:spPr/>
        <p:txBody>
          <a:bodyPr/>
          <a:lstStyle/>
          <a:p>
            <a:r>
              <a:rPr lang="en-GB" dirty="0" smtClean="0"/>
              <a:t>Who we are </a:t>
            </a:r>
            <a:endParaRPr lang="en-GB" dirty="0"/>
          </a:p>
        </p:txBody>
      </p:sp>
      <p:pic>
        <p:nvPicPr>
          <p:cNvPr id="1026"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259632" y="1988840"/>
            <a:ext cx="5434641"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NDCS logo powerpoint CMYK"/>
          <p:cNvPicPr>
            <a:picLocks noChangeAspect="1" noChangeArrowheads="1"/>
          </p:cNvPicPr>
          <p:nvPr/>
        </p:nvPicPr>
        <p:blipFill>
          <a:blip r:embed="rId3"/>
          <a:srcRect/>
          <a:stretch>
            <a:fillRect/>
          </a:stretch>
        </p:blipFill>
        <p:spPr bwMode="auto">
          <a:xfrm>
            <a:off x="7086600" y="228600"/>
            <a:ext cx="1790700" cy="1435100"/>
          </a:xfrm>
          <a:prstGeom prst="rect">
            <a:avLst/>
          </a:prstGeom>
          <a:noFill/>
        </p:spPr>
      </p:pic>
      <p:sp>
        <p:nvSpPr>
          <p:cNvPr id="2" name="Title 1"/>
          <p:cNvSpPr>
            <a:spLocks noGrp="1"/>
          </p:cNvSpPr>
          <p:nvPr>
            <p:ph type="title"/>
          </p:nvPr>
        </p:nvSpPr>
        <p:spPr/>
        <p:txBody>
          <a:bodyPr/>
          <a:lstStyle/>
          <a:p>
            <a:r>
              <a:rPr lang="en-GB" dirty="0" smtClean="0"/>
              <a:t>Children and Families Act 2014</a:t>
            </a:r>
            <a:endParaRPr lang="en-GB" dirty="0"/>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275" t="-375" r="14568" b="375"/>
          <a:stretch/>
        </p:blipFill>
        <p:spPr bwMode="auto">
          <a:xfrm>
            <a:off x="5125418" y="3000751"/>
            <a:ext cx="3456000" cy="2381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584" y="3068960"/>
            <a:ext cx="1512168" cy="2281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4295" y="3032795"/>
            <a:ext cx="2353618" cy="2353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37672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facts</a:t>
            </a:r>
            <a:endParaRPr lang="en-GB" dirty="0"/>
          </a:p>
        </p:txBody>
      </p:sp>
      <p:sp>
        <p:nvSpPr>
          <p:cNvPr id="3" name="Content Placeholder 2"/>
          <p:cNvSpPr>
            <a:spLocks noGrp="1"/>
          </p:cNvSpPr>
          <p:nvPr>
            <p:ph idx="1"/>
          </p:nvPr>
        </p:nvSpPr>
        <p:spPr/>
        <p:txBody>
          <a:bodyPr/>
          <a:lstStyle/>
          <a:p>
            <a:r>
              <a:rPr lang="en-GB" sz="2800" dirty="0" smtClean="0"/>
              <a:t>Children learn through hearing. Having a hearing loss can present complex challenges</a:t>
            </a:r>
          </a:p>
          <a:p>
            <a:r>
              <a:rPr lang="en-GB" sz="2800" dirty="0" smtClean="0"/>
              <a:t>Low incidence need. Mainstream staff have little training or experience</a:t>
            </a:r>
          </a:p>
          <a:p>
            <a:r>
              <a:rPr lang="en-GB" sz="2800" dirty="0" smtClean="0"/>
              <a:t>Over 90% of parents of deaf children have little prior knowledge of deafness </a:t>
            </a:r>
          </a:p>
          <a:p>
            <a:r>
              <a:rPr lang="en-GB" sz="2800" dirty="0" smtClean="0"/>
              <a:t>78% of attend mainstream schools (where no specialist provision)</a:t>
            </a:r>
          </a:p>
          <a:p>
            <a:r>
              <a:rPr lang="en-GB" sz="2800" dirty="0" smtClean="0"/>
              <a:t>Around a quarter have a statement/EHC plan</a:t>
            </a:r>
            <a:endParaRPr lang="en-GB" sz="2800" dirty="0"/>
          </a:p>
        </p:txBody>
      </p:sp>
    </p:spTree>
    <p:extLst>
      <p:ext uri="{BB962C8B-B14F-4D97-AF65-F5344CB8AC3E}">
        <p14:creationId xmlns:p14="http://schemas.microsoft.com/office/powerpoint/2010/main" val="4499489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Technology does not replace normal hearing</a:t>
            </a:r>
          </a:p>
          <a:p>
            <a:r>
              <a:rPr lang="en-GB" dirty="0" smtClean="0"/>
              <a:t>Early identification and support (0-2 years is critical to long term outcomes)</a:t>
            </a:r>
          </a:p>
          <a:p>
            <a:r>
              <a:rPr lang="en-GB" dirty="0" smtClean="0"/>
              <a:t>Numbers are increasing</a:t>
            </a:r>
          </a:p>
          <a:p>
            <a:r>
              <a:rPr lang="en-GB" dirty="0" smtClean="0"/>
              <a:t>Many children with a mild loss don’t get support from health and education services despite the impact on outcomes</a:t>
            </a:r>
            <a:endParaRPr lang="en-GB" dirty="0"/>
          </a:p>
        </p:txBody>
      </p:sp>
    </p:spTree>
    <p:extLst>
      <p:ext uri="{BB962C8B-B14F-4D97-AF65-F5344CB8AC3E}">
        <p14:creationId xmlns:p14="http://schemas.microsoft.com/office/powerpoint/2010/main" val="25495590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7"/>
          <p:cNvGraphicFramePr>
            <a:graphicFrameLocks/>
          </p:cNvGraphicFramePr>
          <p:nvPr>
            <p:extLst>
              <p:ext uri="{D42A27DB-BD31-4B8C-83A1-F6EECF244321}">
                <p14:modId xmlns:p14="http://schemas.microsoft.com/office/powerpoint/2010/main" val="2595771188"/>
              </p:ext>
            </p:extLst>
          </p:nvPr>
        </p:nvGraphicFramePr>
        <p:xfrm>
          <a:off x="467544" y="1700808"/>
          <a:ext cx="8064896" cy="4320480"/>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GB" sz="4000" dirty="0" smtClean="0"/>
              <a:t>Number of deaf children</a:t>
            </a:r>
            <a:endParaRPr lang="en-GB" sz="4000" dirty="0"/>
          </a:p>
        </p:txBody>
      </p:sp>
      <p:sp>
        <p:nvSpPr>
          <p:cNvPr id="3" name="Content Placeholder 2"/>
          <p:cNvSpPr>
            <a:spLocks noGrp="1"/>
          </p:cNvSpPr>
          <p:nvPr>
            <p:ph idx="1"/>
          </p:nvPr>
        </p:nvSpPr>
        <p:spPr>
          <a:xfrm>
            <a:off x="685800" y="1700808"/>
            <a:ext cx="7772400" cy="4395192"/>
          </a:xfrm>
        </p:spPr>
        <p:txBody>
          <a:bodyPr/>
          <a:lstStyle/>
          <a:p>
            <a:endParaRPr lang="en-GB" dirty="0"/>
          </a:p>
        </p:txBody>
      </p:sp>
    </p:spTree>
    <p:extLst>
      <p:ext uri="{BB962C8B-B14F-4D97-AF65-F5344CB8AC3E}">
        <p14:creationId xmlns:p14="http://schemas.microsoft.com/office/powerpoint/2010/main" val="40732982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of mild hearing loss </a:t>
            </a:r>
            <a:endParaRPr lang="en-GB" dirty="0"/>
          </a:p>
        </p:txBody>
      </p:sp>
      <p:sp>
        <p:nvSpPr>
          <p:cNvPr id="5" name="Content Placeholder 4"/>
          <p:cNvSpPr>
            <a:spLocks noGrp="1"/>
          </p:cNvSpPr>
          <p:nvPr>
            <p:ph idx="1"/>
          </p:nvPr>
        </p:nvSpPr>
        <p:spPr>
          <a:xfrm>
            <a:off x="685800" y="1772816"/>
            <a:ext cx="7772400" cy="4323184"/>
          </a:xfrm>
        </p:spPr>
        <p:txBody>
          <a:bodyPr/>
          <a:lstStyle/>
          <a:p>
            <a:pPr marL="0" indent="0">
              <a:buNone/>
            </a:pPr>
            <a:r>
              <a:rPr lang="en-GB" dirty="0" smtClean="0"/>
              <a:t>Outcomes by level of hearing loss (2013)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49188372"/>
              </p:ext>
            </p:extLst>
          </p:nvPr>
        </p:nvGraphicFramePr>
        <p:xfrm>
          <a:off x="1043608" y="2420888"/>
          <a:ext cx="6494511" cy="3690873"/>
        </p:xfrm>
        <a:graphic>
          <a:graphicData uri="http://schemas.openxmlformats.org/drawingml/2006/table">
            <a:tbl>
              <a:tblPr/>
              <a:tblGrid>
                <a:gridCol w="2304256"/>
                <a:gridCol w="1618037"/>
                <a:gridCol w="2572218"/>
              </a:tblGrid>
              <a:tr h="886713">
                <a:tc>
                  <a:txBody>
                    <a:bodyPr/>
                    <a:lstStyle/>
                    <a:p>
                      <a:pPr>
                        <a:lnSpc>
                          <a:spcPct val="115000"/>
                        </a:lnSpc>
                        <a:spcAft>
                          <a:spcPts val="1000"/>
                        </a:spcAft>
                      </a:pPr>
                      <a:r>
                        <a:rPr lang="en-GB" sz="1600" b="1" dirty="0">
                          <a:effectLst/>
                          <a:latin typeface="Calibri"/>
                          <a:ea typeface="Calibri"/>
                          <a:cs typeface="Times New Roman"/>
                        </a:rPr>
                        <a:t>Severity of loss</a:t>
                      </a:r>
                      <a:endParaRPr lang="en-GB" sz="16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600" b="1" dirty="0" smtClean="0">
                          <a:effectLst/>
                          <a:latin typeface="Calibri"/>
                          <a:ea typeface="Calibri"/>
                          <a:cs typeface="Times New Roman"/>
                        </a:rPr>
                        <a:t>Number of pupils in cohort</a:t>
                      </a:r>
                      <a:endParaRPr lang="en-GB" sz="1600" b="1"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r>
                        <a:rPr lang="en-GB" sz="1600" b="1" dirty="0">
                          <a:effectLst/>
                          <a:latin typeface="Calibri"/>
                          <a:ea typeface="Calibri"/>
                          <a:cs typeface="Times New Roman"/>
                        </a:rPr>
                        <a:t>% </a:t>
                      </a:r>
                      <a:r>
                        <a:rPr lang="en-GB" sz="1600" b="1" dirty="0" smtClean="0">
                          <a:effectLst/>
                          <a:latin typeface="Calibri"/>
                          <a:ea typeface="Calibri"/>
                          <a:cs typeface="Times New Roman"/>
                        </a:rPr>
                        <a:t>achieving </a:t>
                      </a:r>
                      <a:r>
                        <a:rPr lang="en-GB" sz="1600" b="1" dirty="0">
                          <a:effectLst/>
                          <a:latin typeface="Calibri"/>
                          <a:ea typeface="Calibri"/>
                          <a:cs typeface="Times New Roman"/>
                        </a:rPr>
                        <a:t>5 or more A* - C </a:t>
                      </a:r>
                      <a:r>
                        <a:rPr lang="en-GB" sz="1600" b="1" dirty="0" smtClean="0">
                          <a:effectLst/>
                          <a:latin typeface="Calibri"/>
                          <a:ea typeface="Calibri"/>
                          <a:cs typeface="Times New Roman"/>
                        </a:rPr>
                        <a:t>GCSEs), </a:t>
                      </a:r>
                      <a:r>
                        <a:rPr lang="en-GB" sz="1600" b="1" dirty="0">
                          <a:effectLst/>
                          <a:latin typeface="Calibri"/>
                          <a:ea typeface="Calibri"/>
                          <a:cs typeface="Times New Roman"/>
                        </a:rPr>
                        <a:t>including English and Mathematics</a:t>
                      </a:r>
                      <a:endParaRPr lang="en-GB" sz="16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r h="320675">
                <a:tc>
                  <a:txBody>
                    <a:bodyPr/>
                    <a:lstStyle/>
                    <a:p>
                      <a:pPr>
                        <a:lnSpc>
                          <a:spcPct val="115000"/>
                        </a:lnSpc>
                        <a:spcAft>
                          <a:spcPts val="1000"/>
                        </a:spcAft>
                      </a:pPr>
                      <a:r>
                        <a:rPr lang="en-GB" sz="2000" dirty="0">
                          <a:solidFill>
                            <a:srgbClr val="FF0000"/>
                          </a:solidFill>
                          <a:effectLst/>
                          <a:latin typeface="Calibri"/>
                          <a:ea typeface="Calibri"/>
                          <a:cs typeface="Times New Roman"/>
                        </a:rPr>
                        <a:t>Mild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nSpc>
                          <a:spcPct val="115000"/>
                        </a:lnSpc>
                        <a:spcAft>
                          <a:spcPts val="1000"/>
                        </a:spcAft>
                      </a:pPr>
                      <a:r>
                        <a:rPr lang="en-GB" sz="2000" dirty="0" smtClean="0">
                          <a:solidFill>
                            <a:srgbClr val="FF0000"/>
                          </a:solidFill>
                          <a:effectLst/>
                          <a:latin typeface="Calibri"/>
                          <a:ea typeface="Calibri"/>
                          <a:cs typeface="Times New Roman"/>
                        </a:rPr>
                        <a:t>363</a:t>
                      </a:r>
                      <a:endParaRPr lang="en-GB" sz="2000" dirty="0">
                        <a:solidFill>
                          <a:srgbClr val="FF0000"/>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r>
                        <a:rPr lang="en-GB" sz="2000" b="1" dirty="0">
                          <a:solidFill>
                            <a:srgbClr val="FF0000"/>
                          </a:solidFill>
                          <a:effectLst/>
                          <a:latin typeface="Calibri"/>
                          <a:ea typeface="Calibri"/>
                          <a:cs typeface="Times New Roman"/>
                        </a:rPr>
                        <a:t>46.6%</a:t>
                      </a:r>
                      <a:endParaRPr lang="en-GB" sz="2000" dirty="0">
                        <a:solidFill>
                          <a:srgbClr val="FF0000"/>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r h="320675">
                <a:tc>
                  <a:txBody>
                    <a:bodyPr/>
                    <a:lstStyle/>
                    <a:p>
                      <a:pPr>
                        <a:lnSpc>
                          <a:spcPct val="115000"/>
                        </a:lnSpc>
                        <a:spcAft>
                          <a:spcPts val="1000"/>
                        </a:spcAft>
                      </a:pPr>
                      <a:r>
                        <a:rPr lang="en-GB" sz="2000" dirty="0">
                          <a:solidFill>
                            <a:srgbClr val="FF0000"/>
                          </a:solidFill>
                          <a:effectLst/>
                          <a:latin typeface="Calibri"/>
                          <a:ea typeface="Calibri"/>
                          <a:cs typeface="Times New Roman"/>
                        </a:rPr>
                        <a:t>Moderate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2000" dirty="0" smtClean="0">
                          <a:solidFill>
                            <a:srgbClr val="FF0000"/>
                          </a:solidFill>
                          <a:effectLst/>
                          <a:latin typeface="Calibri"/>
                          <a:ea typeface="Calibri"/>
                          <a:cs typeface="Times New Roman"/>
                        </a:rPr>
                        <a:t>292</a:t>
                      </a:r>
                      <a:endParaRPr lang="en-GB" sz="2000" dirty="0">
                        <a:solidFill>
                          <a:srgbClr val="FF0000"/>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r>
                        <a:rPr lang="en-GB" sz="2000" b="1" dirty="0">
                          <a:solidFill>
                            <a:srgbClr val="FF0000"/>
                          </a:solidFill>
                          <a:effectLst/>
                          <a:latin typeface="Calibri"/>
                          <a:ea typeface="Calibri"/>
                          <a:cs typeface="Times New Roman"/>
                        </a:rPr>
                        <a:t>44.9%</a:t>
                      </a:r>
                      <a:endParaRPr lang="en-GB" sz="2000" dirty="0">
                        <a:solidFill>
                          <a:srgbClr val="FF0000"/>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r h="320675">
                <a:tc>
                  <a:txBody>
                    <a:bodyPr/>
                    <a:lstStyle/>
                    <a:p>
                      <a:pPr>
                        <a:lnSpc>
                          <a:spcPct val="115000"/>
                        </a:lnSpc>
                        <a:spcAft>
                          <a:spcPts val="1000"/>
                        </a:spcAft>
                      </a:pPr>
                      <a:r>
                        <a:rPr lang="en-GB" sz="2000" dirty="0">
                          <a:effectLst/>
                          <a:latin typeface="Calibri"/>
                          <a:ea typeface="Calibri"/>
                          <a:cs typeface="Times New Roman"/>
                        </a:rPr>
                        <a:t>Severe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nSpc>
                          <a:spcPct val="115000"/>
                        </a:lnSpc>
                        <a:spcAft>
                          <a:spcPts val="1000"/>
                        </a:spcAft>
                      </a:pPr>
                      <a:r>
                        <a:rPr lang="en-GB" sz="2000" dirty="0" smtClean="0">
                          <a:effectLst/>
                          <a:latin typeface="Calibri"/>
                          <a:ea typeface="Calibri"/>
                          <a:cs typeface="Times New Roman"/>
                        </a:rPr>
                        <a:t>79</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r>
                        <a:rPr lang="en-GB" sz="2000" b="1">
                          <a:effectLst/>
                          <a:latin typeface="Calibri"/>
                          <a:ea typeface="Calibri"/>
                          <a:cs typeface="Times New Roman"/>
                        </a:rPr>
                        <a:t>39.2%</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r h="320675">
                <a:tc>
                  <a:txBody>
                    <a:bodyPr/>
                    <a:lstStyle/>
                    <a:p>
                      <a:pPr>
                        <a:lnSpc>
                          <a:spcPct val="115000"/>
                        </a:lnSpc>
                        <a:spcAft>
                          <a:spcPts val="1000"/>
                        </a:spcAft>
                      </a:pPr>
                      <a:r>
                        <a:rPr lang="en-GB" sz="2000" dirty="0">
                          <a:effectLst/>
                          <a:latin typeface="Calibri"/>
                          <a:ea typeface="Calibri"/>
                          <a:cs typeface="Times New Roman"/>
                        </a:rPr>
                        <a:t>Profound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2000" dirty="0" smtClean="0">
                          <a:effectLst/>
                          <a:latin typeface="Calibri"/>
                          <a:ea typeface="Calibri"/>
                          <a:cs typeface="Times New Roman"/>
                        </a:rPr>
                        <a:t>101</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r>
                        <a:rPr lang="en-GB" sz="2000" b="1" dirty="0">
                          <a:effectLst/>
                          <a:latin typeface="Calibri"/>
                          <a:ea typeface="Calibri"/>
                          <a:cs typeface="Times New Roman"/>
                        </a:rPr>
                        <a:t>36.6%</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r h="206851">
                <a:tc>
                  <a:txBody>
                    <a:bodyPr/>
                    <a:lstStyle/>
                    <a:p>
                      <a:pPr>
                        <a:lnSpc>
                          <a:spcPct val="115000"/>
                        </a:lnSpc>
                        <a:spcAft>
                          <a:spcPts val="1000"/>
                        </a:spcAft>
                      </a:pP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nSpc>
                          <a:spcPct val="115000"/>
                        </a:lnSpc>
                        <a:spcAft>
                          <a:spcPts val="1000"/>
                        </a:spcAft>
                      </a:pP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r h="220345">
                <a:tc>
                  <a:txBody>
                    <a:bodyPr/>
                    <a:lstStyle/>
                    <a:p>
                      <a:pPr>
                        <a:lnSpc>
                          <a:spcPct val="115000"/>
                        </a:lnSpc>
                        <a:spcAft>
                          <a:spcPts val="1000"/>
                        </a:spcAft>
                      </a:pPr>
                      <a:r>
                        <a:rPr lang="en-GB" sz="2000" dirty="0">
                          <a:effectLst/>
                          <a:latin typeface="Calibri"/>
                          <a:ea typeface="Calibri"/>
                          <a:cs typeface="Times New Roman"/>
                        </a:rPr>
                        <a:t>All deaf children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nSpc>
                          <a:spcPct val="115000"/>
                        </a:lnSpc>
                        <a:spcAft>
                          <a:spcPts val="1000"/>
                        </a:spcAft>
                      </a:pPr>
                      <a:r>
                        <a:rPr lang="en-GB" sz="2000" dirty="0" smtClean="0">
                          <a:effectLst/>
                          <a:latin typeface="Calibri"/>
                          <a:ea typeface="Calibri"/>
                          <a:cs typeface="Times New Roman"/>
                        </a:rPr>
                        <a:t>835</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r>
                        <a:rPr lang="en-GB" sz="2000" b="1" dirty="0">
                          <a:effectLst/>
                          <a:latin typeface="Calibri"/>
                          <a:ea typeface="Calibri"/>
                          <a:cs typeface="Times New Roman"/>
                        </a:rPr>
                        <a:t>44.1%</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r h="331470">
                <a:tc>
                  <a:txBody>
                    <a:bodyPr/>
                    <a:lstStyle/>
                    <a:p>
                      <a:pPr>
                        <a:lnSpc>
                          <a:spcPct val="115000"/>
                        </a:lnSpc>
                        <a:spcAft>
                          <a:spcPts val="1000"/>
                        </a:spcAft>
                      </a:pPr>
                      <a:r>
                        <a:rPr lang="en-GB" sz="2000" dirty="0">
                          <a:effectLst/>
                          <a:latin typeface="Calibri"/>
                          <a:ea typeface="Calibri"/>
                          <a:cs typeface="Times New Roman"/>
                        </a:rPr>
                        <a:t>Children with no identified </a:t>
                      </a:r>
                      <a:r>
                        <a:rPr lang="en-GB" sz="2000" dirty="0" smtClean="0">
                          <a:effectLst/>
                          <a:latin typeface="Calibri"/>
                          <a:ea typeface="Calibri"/>
                          <a:cs typeface="Times New Roman"/>
                        </a:rPr>
                        <a:t>SEN</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a:lnSpc>
                          <a:spcPct val="115000"/>
                        </a:lnSpc>
                        <a:spcAft>
                          <a:spcPts val="1000"/>
                        </a:spcAft>
                      </a:pPr>
                      <a:r>
                        <a:rPr lang="en-GB" sz="2000" dirty="0" smtClean="0">
                          <a:effectLst/>
                          <a:latin typeface="Calibri"/>
                          <a:ea typeface="Calibri"/>
                          <a:cs typeface="Times New Roman"/>
                        </a:rPr>
                        <a:t>452,230</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ct val="115000"/>
                        </a:lnSpc>
                        <a:spcAft>
                          <a:spcPts val="1000"/>
                        </a:spcAft>
                      </a:pPr>
                      <a:r>
                        <a:rPr lang="en-GB" sz="2000" b="1" dirty="0">
                          <a:effectLst/>
                          <a:latin typeface="Calibri"/>
                          <a:ea typeface="Calibri"/>
                          <a:cs typeface="Times New Roman"/>
                        </a:rPr>
                        <a:t>70%</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r>
            </a:tbl>
          </a:graphicData>
        </a:graphic>
      </p:graphicFrame>
    </p:spTree>
    <p:extLst>
      <p:ext uri="{BB962C8B-B14F-4D97-AF65-F5344CB8AC3E}">
        <p14:creationId xmlns:p14="http://schemas.microsoft.com/office/powerpoint/2010/main" val="20374024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764704"/>
            <a:ext cx="6190456" cy="1143000"/>
          </a:xfrm>
        </p:spPr>
        <p:txBody>
          <a:bodyPr/>
          <a:lstStyle/>
          <a:p>
            <a:r>
              <a:rPr lang="en-GB" sz="4000" dirty="0" smtClean="0"/>
              <a:t>Effectiveness of local area in </a:t>
            </a:r>
            <a:r>
              <a:rPr lang="en-GB" sz="4000" dirty="0" smtClean="0">
                <a:solidFill>
                  <a:srgbClr val="FF0000"/>
                </a:solidFill>
              </a:rPr>
              <a:t>identifying </a:t>
            </a:r>
            <a:r>
              <a:rPr lang="en-GB" sz="4000" dirty="0" smtClean="0"/>
              <a:t>deaf children </a:t>
            </a:r>
            <a:endParaRPr lang="en-GB" sz="4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0679" y="2857624"/>
            <a:ext cx="6829673" cy="3019648"/>
          </a:xfrm>
        </p:spPr>
      </p:pic>
    </p:spTree>
    <p:extLst>
      <p:ext uri="{BB962C8B-B14F-4D97-AF65-F5344CB8AC3E}">
        <p14:creationId xmlns:p14="http://schemas.microsoft.com/office/powerpoint/2010/main" val="38762060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32656"/>
            <a:ext cx="6190456" cy="1152128"/>
          </a:xfrm>
        </p:spPr>
        <p:txBody>
          <a:bodyPr/>
          <a:lstStyle/>
          <a:p>
            <a:r>
              <a:rPr lang="en-GB" sz="3400" dirty="0" err="1" smtClean="0"/>
              <a:t>Newborn</a:t>
            </a:r>
            <a:r>
              <a:rPr lang="en-GB" sz="3400" dirty="0" smtClean="0"/>
              <a:t> </a:t>
            </a:r>
            <a:r>
              <a:rPr lang="en-GB" sz="3400" dirty="0"/>
              <a:t>hearing </a:t>
            </a:r>
            <a:r>
              <a:rPr lang="en-GB" sz="3400" dirty="0" smtClean="0"/>
              <a:t>screening: </a:t>
            </a:r>
            <a:br>
              <a:rPr lang="en-GB" sz="3400" dirty="0" smtClean="0"/>
            </a:br>
            <a:r>
              <a:rPr lang="en-GB" sz="3400" dirty="0" smtClean="0"/>
              <a:t>PHEs 5 quality standards</a:t>
            </a:r>
            <a:r>
              <a:rPr lang="en-GB" sz="4000" dirty="0"/>
              <a:t/>
            </a:r>
            <a:br>
              <a:rPr lang="en-GB" sz="4000" dirty="0"/>
            </a:br>
            <a:endParaRPr lang="en-GB" sz="4000" dirty="0"/>
          </a:p>
        </p:txBody>
      </p:sp>
      <p:sp>
        <p:nvSpPr>
          <p:cNvPr id="3" name="Content Placeholder 2"/>
          <p:cNvSpPr>
            <a:spLocks noGrp="1"/>
          </p:cNvSpPr>
          <p:nvPr>
            <p:ph idx="1"/>
          </p:nvPr>
        </p:nvSpPr>
        <p:spPr>
          <a:xfrm>
            <a:off x="685800" y="1772816"/>
            <a:ext cx="7772400" cy="4323184"/>
          </a:xfrm>
        </p:spPr>
        <p:txBody>
          <a:bodyPr/>
          <a:lstStyle/>
          <a:p>
            <a:r>
              <a:rPr lang="en-GB" sz="2600" b="1" dirty="0" smtClean="0"/>
              <a:t>Coverage</a:t>
            </a:r>
            <a:r>
              <a:rPr lang="en-GB" sz="2600" dirty="0" smtClean="0"/>
              <a:t>: % of babies screened within 4 weeks of birth. (PT: 97% acceptable.99% achievable.)</a:t>
            </a:r>
          </a:p>
          <a:p>
            <a:r>
              <a:rPr lang="en-GB" sz="2600" dirty="0" smtClean="0"/>
              <a:t>2 standards to test </a:t>
            </a:r>
            <a:r>
              <a:rPr lang="en-GB" sz="2600" b="1" dirty="0" smtClean="0"/>
              <a:t>performance</a:t>
            </a:r>
            <a:r>
              <a:rPr lang="en-GB" sz="2600" dirty="0" smtClean="0"/>
              <a:t> of the screen</a:t>
            </a:r>
          </a:p>
          <a:p>
            <a:r>
              <a:rPr lang="en-GB" sz="2600" b="1" dirty="0" smtClean="0"/>
              <a:t>Intervention</a:t>
            </a:r>
            <a:r>
              <a:rPr lang="en-GB" sz="2600" dirty="0" smtClean="0"/>
              <a:t>: % offered audiology appointment within 4 weeks of screen (PT: 97% acceptable. 99% achievable)</a:t>
            </a:r>
          </a:p>
          <a:p>
            <a:r>
              <a:rPr lang="en-GB" sz="2600" b="1" dirty="0" smtClean="0"/>
              <a:t>Intervention</a:t>
            </a:r>
            <a:r>
              <a:rPr lang="en-GB" sz="2800" dirty="0" smtClean="0"/>
              <a:t>: % attending audiology appointment within 4 weeks of the screen. (PT: 90% acceptable. 95% achievable)</a:t>
            </a:r>
          </a:p>
          <a:p>
            <a:pPr marL="0" indent="0">
              <a:buNone/>
            </a:pPr>
            <a:endParaRPr lang="en-GB" sz="2000" dirty="0" smtClean="0"/>
          </a:p>
        </p:txBody>
      </p:sp>
    </p:spTree>
    <p:extLst>
      <p:ext uri="{BB962C8B-B14F-4D97-AF65-F5344CB8AC3E}">
        <p14:creationId xmlns:p14="http://schemas.microsoft.com/office/powerpoint/2010/main" val="16776702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400" dirty="0" err="1"/>
              <a:t>Newborn</a:t>
            </a:r>
            <a:r>
              <a:rPr lang="en-GB" sz="3400" dirty="0"/>
              <a:t> hearing screening: </a:t>
            </a:r>
            <a:br>
              <a:rPr lang="en-GB" sz="3400" dirty="0"/>
            </a:br>
            <a:r>
              <a:rPr lang="en-GB" sz="3400" dirty="0"/>
              <a:t>More information</a:t>
            </a:r>
          </a:p>
        </p:txBody>
      </p:sp>
      <p:sp>
        <p:nvSpPr>
          <p:cNvPr id="3" name="Content Placeholder 2"/>
          <p:cNvSpPr>
            <a:spLocks noGrp="1"/>
          </p:cNvSpPr>
          <p:nvPr>
            <p:ph idx="1"/>
          </p:nvPr>
        </p:nvSpPr>
        <p:spPr>
          <a:xfrm>
            <a:off x="685800" y="1844824"/>
            <a:ext cx="7772400" cy="4251176"/>
          </a:xfrm>
        </p:spPr>
        <p:txBody>
          <a:bodyPr/>
          <a:lstStyle/>
          <a:p>
            <a:r>
              <a:rPr lang="en-GB" sz="2800" dirty="0" smtClean="0"/>
              <a:t>The standards</a:t>
            </a:r>
            <a:r>
              <a:rPr lang="en-GB" dirty="0" smtClean="0"/>
              <a:t>: </a:t>
            </a:r>
            <a:r>
              <a:rPr lang="en-GB" sz="2000" dirty="0" smtClean="0">
                <a:hlinkClick r:id="rId2"/>
              </a:rPr>
              <a:t>www.gov.uk/government/publications/newborn-hearing-screening-programme-quality-standards</a:t>
            </a:r>
            <a:endParaRPr lang="en-GB" sz="2000" dirty="0" smtClean="0"/>
          </a:p>
          <a:p>
            <a:endParaRPr lang="en-GB" dirty="0"/>
          </a:p>
          <a:p>
            <a:r>
              <a:rPr lang="en-GB" sz="2800" dirty="0" smtClean="0"/>
              <a:t>Performance data reports: Obtainable from Public Health England (</a:t>
            </a:r>
            <a:r>
              <a:rPr lang="en-GB" sz="2800" dirty="0" err="1" smtClean="0"/>
              <a:t>newborn</a:t>
            </a:r>
            <a:r>
              <a:rPr lang="en-GB" sz="2800" dirty="0" smtClean="0"/>
              <a:t> screen programme). Includes funnel plots which identify outliers</a:t>
            </a:r>
          </a:p>
          <a:p>
            <a:pPr marL="0" indent="0">
              <a:buNone/>
            </a:pPr>
            <a:r>
              <a:rPr lang="en-GB" sz="2000" dirty="0">
                <a:hlinkClick r:id="rId3"/>
              </a:rPr>
              <a:t>https://www.gov.uk/government/publications/newborn-hearing-screening-programme-nhsp-operational-guidance/7-data-and-reports</a:t>
            </a:r>
            <a:endParaRPr lang="en-GB" sz="2000" dirty="0"/>
          </a:p>
          <a:p>
            <a:pPr marL="0" indent="0">
              <a:buNone/>
            </a:pPr>
            <a:r>
              <a:rPr lang="en-GB" dirty="0" smtClean="0"/>
              <a:t> </a:t>
            </a:r>
          </a:p>
          <a:p>
            <a:endParaRPr lang="en-GB" sz="2000" dirty="0"/>
          </a:p>
        </p:txBody>
      </p:sp>
    </p:spTree>
    <p:extLst>
      <p:ext uri="{BB962C8B-B14F-4D97-AF65-F5344CB8AC3E}">
        <p14:creationId xmlns:p14="http://schemas.microsoft.com/office/powerpoint/2010/main" val="41083454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Other government standards</a:t>
            </a:r>
            <a:endParaRPr lang="en-GB" sz="3600" dirty="0"/>
          </a:p>
        </p:txBody>
      </p:sp>
      <p:sp>
        <p:nvSpPr>
          <p:cNvPr id="3" name="Content Placeholder 2"/>
          <p:cNvSpPr>
            <a:spLocks noGrp="1"/>
          </p:cNvSpPr>
          <p:nvPr>
            <p:ph idx="1"/>
          </p:nvPr>
        </p:nvSpPr>
        <p:spPr/>
        <p:txBody>
          <a:bodyPr/>
          <a:lstStyle/>
          <a:p>
            <a:pPr marL="0" indent="0">
              <a:buNone/>
            </a:pPr>
            <a:r>
              <a:rPr lang="en-GB" dirty="0" smtClean="0"/>
              <a:t>“</a:t>
            </a:r>
            <a:r>
              <a:rPr lang="en-GB" i="1" dirty="0" smtClean="0"/>
              <a:t>Children’s </a:t>
            </a:r>
            <a:r>
              <a:rPr lang="en-GB" i="1" dirty="0"/>
              <a:t>Services (usually education) are notified within one working day of confirmation of PCHI</a:t>
            </a:r>
          </a:p>
          <a:p>
            <a:pPr marL="0" indent="0">
              <a:buNone/>
            </a:pPr>
            <a:r>
              <a:rPr lang="en-GB" i="1" dirty="0" smtClean="0"/>
              <a:t>Families </a:t>
            </a:r>
            <a:r>
              <a:rPr lang="en-GB" i="1" dirty="0"/>
              <a:t>are offered a visit within two working days of contact (year </a:t>
            </a:r>
            <a:r>
              <a:rPr lang="en-GB" i="1" dirty="0" smtClean="0"/>
              <a:t>round)”</a:t>
            </a:r>
          </a:p>
          <a:p>
            <a:pPr marL="0" indent="0">
              <a:buNone/>
            </a:pPr>
            <a:endParaRPr lang="en-GB" sz="2000" i="1" dirty="0"/>
          </a:p>
          <a:p>
            <a:pPr marL="0" indent="0">
              <a:buNone/>
            </a:pPr>
            <a:r>
              <a:rPr lang="en-GB" sz="2000" i="1" dirty="0">
                <a:hlinkClick r:id="rId2"/>
              </a:rPr>
              <a:t>http://webarchive.nationalarchives.gov.uk/20150408175925/http:/</a:t>
            </a:r>
            <a:r>
              <a:rPr lang="en-GB" sz="2000" i="1" dirty="0" smtClean="0">
                <a:hlinkClick r:id="rId2"/>
              </a:rPr>
              <a:t>hearing.screening.nhs.uk/standardsandprotocols</a:t>
            </a:r>
            <a:endParaRPr lang="en-GB" sz="2000" i="1" dirty="0" smtClean="0"/>
          </a:p>
          <a:p>
            <a:pPr marL="0" indent="0">
              <a:buNone/>
            </a:pPr>
            <a:endParaRPr lang="en-GB" sz="2000" i="1" dirty="0"/>
          </a:p>
        </p:txBody>
      </p:sp>
    </p:spTree>
    <p:extLst>
      <p:ext uri="{BB962C8B-B14F-4D97-AF65-F5344CB8AC3E}">
        <p14:creationId xmlns:p14="http://schemas.microsoft.com/office/powerpoint/2010/main" val="39955458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548680"/>
            <a:ext cx="6190456" cy="1008112"/>
          </a:xfrm>
        </p:spPr>
        <p:txBody>
          <a:bodyPr/>
          <a:lstStyle/>
          <a:p>
            <a:r>
              <a:rPr lang="en-GB" sz="4000" dirty="0" smtClean="0"/>
              <a:t>Identification: Audiology </a:t>
            </a:r>
            <a:endParaRPr lang="en-GB" sz="4000" dirty="0"/>
          </a:p>
        </p:txBody>
      </p:sp>
      <p:sp>
        <p:nvSpPr>
          <p:cNvPr id="3" name="Content Placeholder 2"/>
          <p:cNvSpPr>
            <a:spLocks noGrp="1"/>
          </p:cNvSpPr>
          <p:nvPr>
            <p:ph idx="1"/>
          </p:nvPr>
        </p:nvSpPr>
        <p:spPr>
          <a:xfrm>
            <a:off x="685800" y="1700808"/>
            <a:ext cx="7772400" cy="4395192"/>
          </a:xfrm>
        </p:spPr>
        <p:txBody>
          <a:bodyPr/>
          <a:lstStyle/>
          <a:p>
            <a:pPr marL="0" indent="0">
              <a:buNone/>
            </a:pPr>
            <a:r>
              <a:rPr lang="en-GB" sz="2800" dirty="0" smtClean="0"/>
              <a:t>“</a:t>
            </a:r>
            <a:r>
              <a:rPr lang="en-GB" sz="2800" i="1" dirty="0" err="1" smtClean="0"/>
              <a:t>Audiological</a:t>
            </a:r>
            <a:r>
              <a:rPr lang="en-GB" sz="2800" i="1" dirty="0" smtClean="0"/>
              <a:t> </a:t>
            </a:r>
            <a:r>
              <a:rPr lang="en-GB" sz="2800" i="1" dirty="0"/>
              <a:t>services that are responsible for the assessment of NHSP referrals </a:t>
            </a:r>
            <a:r>
              <a:rPr lang="en-GB" sz="2800" b="1" i="1" dirty="0"/>
              <a:t>must</a:t>
            </a:r>
            <a:r>
              <a:rPr lang="en-GB" sz="2800" i="1" dirty="0"/>
              <a:t> participate in a </a:t>
            </a:r>
            <a:r>
              <a:rPr lang="en-GB" sz="2800" b="1" i="1" dirty="0">
                <a:hlinkClick r:id="rId3"/>
              </a:rPr>
              <a:t>peer-review process of ABR</a:t>
            </a:r>
            <a:r>
              <a:rPr lang="en-GB" sz="2800" i="1" dirty="0"/>
              <a:t> and in a quality initiative such as </a:t>
            </a:r>
            <a:r>
              <a:rPr lang="en-GB" sz="2800" b="1" i="1" dirty="0">
                <a:hlinkClick r:id="rId4"/>
              </a:rPr>
              <a:t>Improving Quality in Physiological services (IQIPS</a:t>
            </a:r>
            <a:r>
              <a:rPr lang="en-GB" sz="2800" b="1" i="1" dirty="0" smtClean="0">
                <a:hlinkClick r:id="rId4"/>
              </a:rPr>
              <a:t>)”</a:t>
            </a:r>
            <a:r>
              <a:rPr lang="en-GB" sz="2800" i="1" dirty="0" smtClean="0">
                <a:hlinkClick r:id="rId4"/>
              </a:rPr>
              <a:t>.</a:t>
            </a:r>
            <a:r>
              <a:rPr lang="en-GB" sz="2800" dirty="0" smtClean="0"/>
              <a:t>Public </a:t>
            </a:r>
            <a:r>
              <a:rPr lang="en-GB" sz="2800" dirty="0"/>
              <a:t>Health England </a:t>
            </a:r>
            <a:r>
              <a:rPr lang="en-GB" sz="1800" dirty="0">
                <a:hlinkClick r:id="rId5"/>
              </a:rPr>
              <a:t>https://</a:t>
            </a:r>
            <a:r>
              <a:rPr lang="en-GB" sz="1800" dirty="0" smtClean="0">
                <a:hlinkClick r:id="rId5"/>
              </a:rPr>
              <a:t>www.gov.uk/government/publications/newborn-hearing-screening-programme-nhsp-operational-guidance/9-audiology</a:t>
            </a:r>
            <a:endParaRPr lang="en-GB" sz="1800" dirty="0" smtClean="0"/>
          </a:p>
          <a:p>
            <a:pPr marL="0" indent="0">
              <a:buNone/>
            </a:pPr>
            <a:endParaRPr lang="en-GB" sz="1800" dirty="0"/>
          </a:p>
          <a:p>
            <a:pPr marL="0" indent="0">
              <a:buNone/>
            </a:pPr>
            <a:r>
              <a:rPr lang="en-GB" sz="2800" dirty="0" smtClean="0"/>
              <a:t>For information of services accredited through IQIPS see </a:t>
            </a:r>
            <a:r>
              <a:rPr lang="en-GB" sz="2800" dirty="0" smtClean="0">
                <a:hlinkClick r:id="rId6"/>
              </a:rPr>
              <a:t>www.ndcs.org.uk/listenup</a:t>
            </a:r>
            <a:endParaRPr lang="en-GB" sz="2800" dirty="0" smtClean="0"/>
          </a:p>
          <a:p>
            <a:pPr marL="0" indent="0">
              <a:buNone/>
            </a:pPr>
            <a:endParaRPr lang="en-GB" sz="2800" dirty="0"/>
          </a:p>
          <a:p>
            <a:pPr marL="0" indent="0">
              <a:buNone/>
            </a:pPr>
            <a:endParaRPr lang="en-GB" sz="3600" b="1" dirty="0"/>
          </a:p>
          <a:p>
            <a:pPr marL="0" indent="0">
              <a:buNone/>
            </a:pPr>
            <a:endParaRPr lang="en-GB" sz="2800" dirty="0" smtClean="0"/>
          </a:p>
          <a:p>
            <a:pPr marL="0" indent="0">
              <a:buNone/>
            </a:pPr>
            <a:endParaRPr lang="en-GB" sz="1800" dirty="0"/>
          </a:p>
          <a:p>
            <a:pPr marL="0" indent="0">
              <a:buNone/>
            </a:pPr>
            <a:endParaRPr lang="en-GB" sz="2800" dirty="0" smtClean="0"/>
          </a:p>
        </p:txBody>
      </p:sp>
    </p:spTree>
    <p:extLst>
      <p:ext uri="{BB962C8B-B14F-4D97-AF65-F5344CB8AC3E}">
        <p14:creationId xmlns:p14="http://schemas.microsoft.com/office/powerpoint/2010/main" val="31196755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Identification: other considerations</a:t>
            </a:r>
            <a:endParaRPr lang="en-GB" sz="3600" dirty="0"/>
          </a:p>
        </p:txBody>
      </p:sp>
      <p:sp>
        <p:nvSpPr>
          <p:cNvPr id="3" name="Content Placeholder 2"/>
          <p:cNvSpPr>
            <a:spLocks noGrp="1"/>
          </p:cNvSpPr>
          <p:nvPr>
            <p:ph idx="1"/>
          </p:nvPr>
        </p:nvSpPr>
        <p:spPr/>
        <p:txBody>
          <a:bodyPr/>
          <a:lstStyle/>
          <a:p>
            <a:r>
              <a:rPr lang="en-GB" sz="2800" dirty="0" smtClean="0"/>
              <a:t>Children with </a:t>
            </a:r>
            <a:r>
              <a:rPr lang="en-GB" sz="2800" b="1" i="1" dirty="0" smtClean="0"/>
              <a:t>complex needs</a:t>
            </a:r>
            <a:r>
              <a:rPr lang="en-GB" sz="2800" dirty="0" smtClean="0"/>
              <a:t>: University of Manchester research found hearing loss overshadowed by other needs</a:t>
            </a:r>
          </a:p>
          <a:p>
            <a:r>
              <a:rPr lang="en-GB" sz="2800" dirty="0" smtClean="0"/>
              <a:t>Children with </a:t>
            </a:r>
            <a:r>
              <a:rPr lang="en-GB" sz="2800" b="1" dirty="0" smtClean="0"/>
              <a:t>glue ear: </a:t>
            </a:r>
            <a:r>
              <a:rPr lang="en-GB" sz="2800" dirty="0" smtClean="0"/>
              <a:t>common in young children – can impact on language</a:t>
            </a:r>
          </a:p>
          <a:p>
            <a:r>
              <a:rPr lang="en-GB" sz="2800" b="1" dirty="0" smtClean="0"/>
              <a:t>Acquired hearing loss</a:t>
            </a:r>
            <a:r>
              <a:rPr lang="en-GB" sz="2800" dirty="0" smtClean="0"/>
              <a:t>: 50% of children with HI acquire hearing loss. for every baby identified. School entry screening and what arrangements are in place if there is not SES.  </a:t>
            </a:r>
          </a:p>
          <a:p>
            <a:endParaRPr lang="en-GB" b="1" dirty="0"/>
          </a:p>
        </p:txBody>
      </p:sp>
    </p:spTree>
    <p:extLst>
      <p:ext uri="{BB962C8B-B14F-4D97-AF65-F5344CB8AC3E}">
        <p14:creationId xmlns:p14="http://schemas.microsoft.com/office/powerpoint/2010/main" val="18149211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92696"/>
            <a:ext cx="6696744" cy="1143000"/>
          </a:xfrm>
        </p:spPr>
        <p:txBody>
          <a:bodyPr/>
          <a:lstStyle/>
          <a:p>
            <a:r>
              <a:rPr lang="en-GB" sz="4000" dirty="0" smtClean="0"/>
              <a:t>Identifying and meeting need</a:t>
            </a:r>
            <a:endParaRPr lang="en-GB" sz="4000" dirty="0"/>
          </a:p>
        </p:txBody>
      </p:sp>
      <p:sp>
        <p:nvSpPr>
          <p:cNvPr id="3" name="Content Placeholder 2"/>
          <p:cNvSpPr>
            <a:spLocks noGrp="1"/>
          </p:cNvSpPr>
          <p:nvPr>
            <p:ph idx="1"/>
          </p:nvPr>
        </p:nvSpPr>
        <p:spPr>
          <a:xfrm>
            <a:off x="323528" y="2276872"/>
            <a:ext cx="8134672" cy="3819128"/>
          </a:xfrm>
        </p:spPr>
        <p:txBody>
          <a:bodyPr/>
          <a:lstStyle/>
          <a:p>
            <a:pPr marL="0" indent="0" algn="ctr">
              <a:buNone/>
            </a:pPr>
            <a:endParaRPr lang="en-GB" b="1" dirty="0" smtClean="0"/>
          </a:p>
          <a:p>
            <a:pPr marL="0" indent="0" algn="ctr">
              <a:buNone/>
            </a:pPr>
            <a:r>
              <a:rPr lang="en-GB" b="1" dirty="0" smtClean="0"/>
              <a:t>Quality Standards for Education Sensory Impairment Services </a:t>
            </a:r>
          </a:p>
          <a:p>
            <a:pPr marL="0" indent="0">
              <a:buNone/>
            </a:pPr>
            <a:endParaRPr lang="en-GB" sz="2400" b="1" dirty="0"/>
          </a:p>
          <a:p>
            <a:pPr marL="0" indent="0">
              <a:buNone/>
            </a:pPr>
            <a:r>
              <a:rPr lang="en-GB" sz="2400" b="1" dirty="0" smtClean="0"/>
              <a:t>(DfE / National Sensory Impairment Partnership 2016)</a:t>
            </a:r>
          </a:p>
          <a:p>
            <a:pPr marL="457200" lvl="1" indent="0">
              <a:buNone/>
            </a:pPr>
            <a:endParaRPr lang="en-GB" sz="2000" dirty="0" smtClean="0">
              <a:hlinkClick r:id="rId3"/>
            </a:endParaRPr>
          </a:p>
          <a:p>
            <a:pPr marL="457200" lvl="1" indent="0">
              <a:buNone/>
            </a:pPr>
            <a:r>
              <a:rPr lang="en-GB" sz="2000" dirty="0" smtClean="0">
                <a:hlinkClick r:id="rId3"/>
              </a:rPr>
              <a:t>www.ndcs.org.uk/document.rm?id=12354</a:t>
            </a:r>
            <a:r>
              <a:rPr lang="en-GB" sz="2000" dirty="0" smtClean="0"/>
              <a:t> </a:t>
            </a:r>
            <a:endParaRPr lang="en-GB" sz="2000" dirty="0"/>
          </a:p>
          <a:p>
            <a:pPr lvl="1"/>
            <a:endParaRPr lang="en-GB" dirty="0" smtClean="0"/>
          </a:p>
        </p:txBody>
      </p:sp>
    </p:spTree>
    <p:extLst>
      <p:ext uri="{BB962C8B-B14F-4D97-AF65-F5344CB8AC3E}">
        <p14:creationId xmlns:p14="http://schemas.microsoft.com/office/powerpoint/2010/main" val="25388723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QS aligned with  inspection framework</a:t>
            </a:r>
            <a:endParaRPr lang="en-GB" dirty="0"/>
          </a:p>
        </p:txBody>
      </p:sp>
      <p:sp>
        <p:nvSpPr>
          <p:cNvPr id="3" name="Content Placeholder 2"/>
          <p:cNvSpPr>
            <a:spLocks noGrp="1"/>
          </p:cNvSpPr>
          <p:nvPr>
            <p:ph idx="1"/>
          </p:nvPr>
        </p:nvSpPr>
        <p:spPr/>
        <p:txBody>
          <a:bodyPr/>
          <a:lstStyle/>
          <a:p>
            <a:r>
              <a:rPr lang="en-GB" sz="2800" b="1" dirty="0" smtClean="0"/>
              <a:t>Identification</a:t>
            </a:r>
            <a:r>
              <a:rPr lang="en-GB" sz="2800" dirty="0" smtClean="0"/>
              <a:t>: Early contact with family, assessment information on implications of diagnosis and support, keeping records</a:t>
            </a:r>
          </a:p>
          <a:p>
            <a:r>
              <a:rPr lang="en-GB" sz="2800" b="1" dirty="0" smtClean="0"/>
              <a:t>Assessing and meeting needs:</a:t>
            </a:r>
            <a:r>
              <a:rPr lang="en-GB" sz="2800" dirty="0" smtClean="0"/>
              <a:t> Eligibility, effective use of specialist assessments, satisfaction from establishments, parents and children YP</a:t>
            </a:r>
          </a:p>
          <a:p>
            <a:r>
              <a:rPr lang="en-GB" sz="2800" b="1" dirty="0" smtClean="0"/>
              <a:t>Outcomes: </a:t>
            </a:r>
            <a:r>
              <a:rPr lang="en-GB" sz="2800" dirty="0" smtClean="0"/>
              <a:t>Impact on (</a:t>
            </a:r>
            <a:r>
              <a:rPr lang="en-GB" sz="2800" dirty="0" err="1" smtClean="0"/>
              <a:t>i</a:t>
            </a:r>
            <a:r>
              <a:rPr lang="en-GB" sz="2800" dirty="0" smtClean="0"/>
              <a:t>) T&amp;L and inclusion; (ii) attainment and progress (post 16). </a:t>
            </a:r>
            <a:endParaRPr lang="en-GB" sz="2800" b="1" dirty="0"/>
          </a:p>
        </p:txBody>
      </p:sp>
    </p:spTree>
    <p:extLst>
      <p:ext uri="{BB962C8B-B14F-4D97-AF65-F5344CB8AC3E}">
        <p14:creationId xmlns:p14="http://schemas.microsoft.com/office/powerpoint/2010/main" val="8833456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052736"/>
            <a:ext cx="6359549" cy="1143000"/>
          </a:xfrm>
        </p:spPr>
        <p:txBody>
          <a:bodyPr/>
          <a:lstStyle/>
          <a:p>
            <a:r>
              <a:rPr lang="en-GB" sz="4000" dirty="0" smtClean="0"/>
              <a:t>Effectiveness of local area in </a:t>
            </a:r>
            <a:r>
              <a:rPr lang="en-GB" sz="4000" dirty="0" smtClean="0">
                <a:solidFill>
                  <a:srgbClr val="FF0000"/>
                </a:solidFill>
              </a:rPr>
              <a:t>improving outcomes </a:t>
            </a:r>
            <a:r>
              <a:rPr lang="en-GB" sz="4000" dirty="0" smtClean="0"/>
              <a:t>for deaf children</a:t>
            </a:r>
            <a:endParaRPr lang="en-GB" sz="4000" dirty="0"/>
          </a:p>
        </p:txBody>
      </p:sp>
      <p:sp>
        <p:nvSpPr>
          <p:cNvPr id="3" name="Content Placeholder 2"/>
          <p:cNvSpPr>
            <a:spLocks noGrp="1"/>
          </p:cNvSpPr>
          <p:nvPr>
            <p:ph idx="1"/>
          </p:nvPr>
        </p:nvSpPr>
        <p:spPr>
          <a:xfrm>
            <a:off x="755576" y="2996952"/>
            <a:ext cx="7702624" cy="3099048"/>
          </a:xfrm>
        </p:spPr>
        <p:txBody>
          <a:bodyPr/>
          <a:lstStyle/>
          <a:p>
            <a:pPr marL="0" indent="0">
              <a:buNone/>
            </a:pPr>
            <a:endParaRPr lang="en-GB" b="1" dirty="0" smtClean="0"/>
          </a:p>
          <a:p>
            <a:pPr marL="0" indent="0">
              <a:buNone/>
            </a:pPr>
            <a:r>
              <a:rPr lang="en-GB" b="1" dirty="0" smtClean="0"/>
              <a:t>Attainment data</a:t>
            </a:r>
          </a:p>
          <a:p>
            <a:pPr marL="0" indent="0">
              <a:buNone/>
            </a:pPr>
            <a:endParaRPr lang="en-GB" b="1" dirty="0"/>
          </a:p>
          <a:p>
            <a:pPr marL="0" indent="0">
              <a:buNone/>
            </a:pPr>
            <a:endParaRPr lang="en-GB" b="1" dirty="0" smtClean="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564904"/>
            <a:ext cx="2493963"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9083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Early years </a:t>
            </a:r>
            <a:endParaRPr lang="en-US" dirty="0"/>
          </a:p>
        </p:txBody>
      </p:sp>
      <p:pic>
        <p:nvPicPr>
          <p:cNvPr id="3077" name="Picture 5" descr="NDCS logo powerpoint CMYK"/>
          <p:cNvPicPr>
            <a:picLocks noChangeAspect="1" noChangeArrowheads="1"/>
          </p:cNvPicPr>
          <p:nvPr/>
        </p:nvPicPr>
        <p:blipFill>
          <a:blip r:embed="rId3"/>
          <a:srcRect/>
          <a:stretch>
            <a:fillRect/>
          </a:stretch>
        </p:blipFill>
        <p:spPr bwMode="auto">
          <a:xfrm>
            <a:off x="7086600" y="228600"/>
            <a:ext cx="1790700" cy="1435100"/>
          </a:xfrm>
          <a:prstGeom prst="rect">
            <a:avLst/>
          </a:prstGeom>
          <a:noFill/>
        </p:spPr>
      </p:pic>
      <p:sp>
        <p:nvSpPr>
          <p:cNvPr id="5" name="Rectangle 2"/>
          <p:cNvSpPr>
            <a:spLocks noChangeArrowheads="1"/>
          </p:cNvSpPr>
          <p:nvPr/>
        </p:nvSpPr>
        <p:spPr bwMode="auto">
          <a:xfrm>
            <a:off x="539552" y="1629381"/>
            <a:ext cx="8166018"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Proportion achieving a good level of development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in the early years foundation stage</a:t>
            </a:r>
            <a:endParaRPr kumimoji="0" lang="en-GB" altLang="en-US" sz="1100" b="0" i="0"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000" b="1"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3479436146"/>
              </p:ext>
            </p:extLst>
          </p:nvPr>
        </p:nvGraphicFramePr>
        <p:xfrm>
          <a:off x="755575" y="2780929"/>
          <a:ext cx="7226374" cy="3366597"/>
        </p:xfrm>
        <a:graphic>
          <a:graphicData uri="http://schemas.openxmlformats.org/drawingml/2006/table">
            <a:tbl>
              <a:tblPr firstRow="1" firstCol="1" bandRow="1">
                <a:tableStyleId>{5C22544A-7EE6-4342-B048-85BDC9FD1C3A}</a:tableStyleId>
              </a:tblPr>
              <a:tblGrid>
                <a:gridCol w="2408190"/>
                <a:gridCol w="2409092"/>
                <a:gridCol w="2409092"/>
              </a:tblGrid>
              <a:tr h="1025199">
                <a:tc>
                  <a:txBody>
                    <a:bodyPr/>
                    <a:lstStyle/>
                    <a:p>
                      <a:pPr>
                        <a:spcAft>
                          <a:spcPts val="0"/>
                        </a:spcAft>
                      </a:pPr>
                      <a:r>
                        <a:rPr lang="en-GB" sz="2400" dirty="0">
                          <a:effectLst/>
                        </a:rPr>
                        <a:t> </a:t>
                      </a:r>
                      <a:endParaRPr lang="en-GB" sz="2400" dirty="0">
                        <a:effectLst/>
                        <a:latin typeface="Arial"/>
                        <a:ea typeface="Times New Roman"/>
                        <a:cs typeface="Times New Roman"/>
                      </a:endParaRPr>
                    </a:p>
                  </a:txBody>
                  <a:tcPr marL="68580" marR="68580" marT="0" marB="0"/>
                </a:tc>
                <a:tc>
                  <a:txBody>
                    <a:bodyPr/>
                    <a:lstStyle/>
                    <a:p>
                      <a:pPr>
                        <a:spcAft>
                          <a:spcPts val="0"/>
                        </a:spcAft>
                      </a:pPr>
                      <a:r>
                        <a:rPr lang="en-GB" sz="2400">
                          <a:effectLst/>
                        </a:rPr>
                        <a:t>Deaf children </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Children with no identified SEN</a:t>
                      </a:r>
                      <a:endParaRPr lang="en-GB" sz="2400">
                        <a:effectLst/>
                        <a:latin typeface="Arial"/>
                        <a:ea typeface="Times New Roman"/>
                        <a:cs typeface="Times New Roman"/>
                      </a:endParaRPr>
                    </a:p>
                  </a:txBody>
                  <a:tcPr marL="68580" marR="68580" marT="0" marB="0"/>
                </a:tc>
              </a:tr>
              <a:tr h="512599">
                <a:tc>
                  <a:txBody>
                    <a:bodyPr/>
                    <a:lstStyle/>
                    <a:p>
                      <a:pPr>
                        <a:spcAft>
                          <a:spcPts val="0"/>
                        </a:spcAft>
                      </a:pPr>
                      <a:r>
                        <a:rPr lang="en-GB" sz="2400">
                          <a:effectLst/>
                        </a:rPr>
                        <a:t>2016</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33%</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75%</a:t>
                      </a:r>
                      <a:endParaRPr lang="en-GB" sz="2400">
                        <a:effectLst/>
                        <a:latin typeface="Arial"/>
                        <a:ea typeface="Times New Roman"/>
                        <a:cs typeface="Times New Roman"/>
                      </a:endParaRPr>
                    </a:p>
                  </a:txBody>
                  <a:tcPr marL="68580" marR="68580" marT="0" marB="0"/>
                </a:tc>
              </a:tr>
              <a:tr h="512599">
                <a:tc>
                  <a:txBody>
                    <a:bodyPr/>
                    <a:lstStyle/>
                    <a:p>
                      <a:pPr>
                        <a:spcAft>
                          <a:spcPts val="0"/>
                        </a:spcAft>
                      </a:pPr>
                      <a:r>
                        <a:rPr lang="en-GB" sz="2400">
                          <a:effectLst/>
                        </a:rPr>
                        <a:t>2015</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28%</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71%</a:t>
                      </a:r>
                      <a:endParaRPr lang="en-GB" sz="2400">
                        <a:effectLst/>
                        <a:latin typeface="Arial"/>
                        <a:ea typeface="Times New Roman"/>
                        <a:cs typeface="Times New Roman"/>
                      </a:endParaRPr>
                    </a:p>
                  </a:txBody>
                  <a:tcPr marL="68580" marR="68580" marT="0" marB="0"/>
                </a:tc>
              </a:tr>
              <a:tr h="461338">
                <a:tc>
                  <a:txBody>
                    <a:bodyPr/>
                    <a:lstStyle/>
                    <a:p>
                      <a:pPr>
                        <a:spcAft>
                          <a:spcPts val="0"/>
                        </a:spcAft>
                      </a:pPr>
                      <a:r>
                        <a:rPr lang="en-GB" sz="2400">
                          <a:effectLst/>
                        </a:rPr>
                        <a:t>2014</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26%</a:t>
                      </a:r>
                    </a:p>
                    <a:p>
                      <a:pPr>
                        <a:spcAft>
                          <a:spcPts val="0"/>
                        </a:spcAft>
                      </a:pPr>
                      <a:r>
                        <a:rPr lang="en-GB" sz="2400">
                          <a:effectLst/>
                        </a:rPr>
                        <a:t> </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66%</a:t>
                      </a:r>
                    </a:p>
                    <a:p>
                      <a:pPr>
                        <a:spcAft>
                          <a:spcPts val="0"/>
                        </a:spcAft>
                      </a:pPr>
                      <a:r>
                        <a:rPr lang="en-GB" sz="2400">
                          <a:effectLst/>
                        </a:rPr>
                        <a:t> </a:t>
                      </a:r>
                      <a:endParaRPr lang="en-GB" sz="2400">
                        <a:effectLst/>
                        <a:latin typeface="Arial"/>
                        <a:ea typeface="Times New Roman"/>
                        <a:cs typeface="Times New Roman"/>
                      </a:endParaRPr>
                    </a:p>
                  </a:txBody>
                  <a:tcPr marL="68580" marR="68580" marT="0" marB="0"/>
                </a:tc>
              </a:tr>
              <a:tr h="512599">
                <a:tc>
                  <a:txBody>
                    <a:bodyPr/>
                    <a:lstStyle/>
                    <a:p>
                      <a:pPr>
                        <a:spcAft>
                          <a:spcPts val="0"/>
                        </a:spcAft>
                      </a:pPr>
                      <a:r>
                        <a:rPr lang="en-GB" sz="2400">
                          <a:effectLst/>
                        </a:rPr>
                        <a:t>2013</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a:effectLst/>
                        </a:rPr>
                        <a:t>20%</a:t>
                      </a:r>
                      <a:endParaRPr lang="en-GB" sz="2400">
                        <a:effectLst/>
                        <a:latin typeface="Arial"/>
                        <a:ea typeface="Times New Roman"/>
                        <a:cs typeface="Times New Roman"/>
                      </a:endParaRPr>
                    </a:p>
                  </a:txBody>
                  <a:tcPr marL="68580" marR="68580" marT="0" marB="0"/>
                </a:tc>
                <a:tc>
                  <a:txBody>
                    <a:bodyPr/>
                    <a:lstStyle/>
                    <a:p>
                      <a:pPr>
                        <a:spcAft>
                          <a:spcPts val="0"/>
                        </a:spcAft>
                      </a:pPr>
                      <a:r>
                        <a:rPr lang="en-GB" sz="2400" dirty="0">
                          <a:effectLst/>
                        </a:rPr>
                        <a:t>56%</a:t>
                      </a:r>
                      <a:endParaRPr lang="en-GB" sz="2400" dirty="0">
                        <a:effectLst/>
                        <a:latin typeface="Arial"/>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618058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404664"/>
            <a:ext cx="6190456" cy="1143000"/>
          </a:xfrm>
        </p:spPr>
        <p:txBody>
          <a:bodyPr/>
          <a:lstStyle/>
          <a:p>
            <a:r>
              <a:rPr lang="en-GB" dirty="0" smtClean="0"/>
              <a:t>GCSEs</a:t>
            </a:r>
            <a:endParaRPr lang="en-GB" dirty="0"/>
          </a:p>
        </p:txBody>
      </p:sp>
      <p:sp>
        <p:nvSpPr>
          <p:cNvPr id="3" name="Content Placeholder 2"/>
          <p:cNvSpPr>
            <a:spLocks noGrp="1"/>
          </p:cNvSpPr>
          <p:nvPr>
            <p:ph idx="1"/>
          </p:nvPr>
        </p:nvSpPr>
        <p:spPr>
          <a:xfrm>
            <a:off x="683568" y="1484784"/>
            <a:ext cx="7772400" cy="4395192"/>
          </a:xfrm>
        </p:spPr>
        <p:txBody>
          <a:bodyPr/>
          <a:lstStyle/>
          <a:p>
            <a:pPr marL="0" indent="0">
              <a:buNone/>
            </a:pPr>
            <a:r>
              <a:rPr lang="en-GB" sz="2400" dirty="0"/>
              <a:t>Proportion of children achieving </a:t>
            </a:r>
            <a:r>
              <a:rPr lang="en-GB" sz="2400" dirty="0" smtClean="0"/>
              <a:t>5 </a:t>
            </a:r>
            <a:r>
              <a:rPr lang="en-GB" sz="2400" dirty="0"/>
              <a:t>GCSEs (including English and Maths) at grades A* to C</a:t>
            </a:r>
          </a:p>
        </p:txBody>
      </p:sp>
      <p:graphicFrame>
        <p:nvGraphicFramePr>
          <p:cNvPr id="8" name="Table 7"/>
          <p:cNvGraphicFramePr>
            <a:graphicFrameLocks noGrp="1"/>
          </p:cNvGraphicFramePr>
          <p:nvPr>
            <p:extLst>
              <p:ext uri="{D42A27DB-BD31-4B8C-83A1-F6EECF244321}">
                <p14:modId xmlns:p14="http://schemas.microsoft.com/office/powerpoint/2010/main" val="23272745"/>
              </p:ext>
            </p:extLst>
          </p:nvPr>
        </p:nvGraphicFramePr>
        <p:xfrm>
          <a:off x="683568" y="2276872"/>
          <a:ext cx="7272808" cy="4114800"/>
        </p:xfrm>
        <a:graphic>
          <a:graphicData uri="http://schemas.openxmlformats.org/drawingml/2006/table">
            <a:tbl>
              <a:tblPr firstRow="1" firstCol="1" bandRow="1">
                <a:tableStyleId>{5C22544A-7EE6-4342-B048-85BDC9FD1C3A}</a:tableStyleId>
              </a:tblPr>
              <a:tblGrid>
                <a:gridCol w="2754956"/>
                <a:gridCol w="2226972"/>
                <a:gridCol w="2290880"/>
              </a:tblGrid>
              <a:tr h="451250">
                <a:tc>
                  <a:txBody>
                    <a:bodyPr/>
                    <a:lstStyle/>
                    <a:p>
                      <a:pPr algn="ctr">
                        <a:spcAft>
                          <a:spcPts val="0"/>
                        </a:spcAft>
                      </a:pPr>
                      <a:r>
                        <a:rPr lang="en-GB" sz="1800" dirty="0">
                          <a:effectLst/>
                        </a:rPr>
                        <a:t>Year</a:t>
                      </a:r>
                      <a:endParaRPr lang="en-GB" sz="1800" dirty="0">
                        <a:effectLst/>
                        <a:latin typeface="Arial"/>
                        <a:ea typeface="Times New Roman"/>
                        <a:cs typeface="Times New Roman"/>
                      </a:endParaRPr>
                    </a:p>
                  </a:txBody>
                  <a:tcPr marL="68580" marR="68580" marT="0" marB="0"/>
                </a:tc>
                <a:tc>
                  <a:txBody>
                    <a:bodyPr/>
                    <a:lstStyle/>
                    <a:p>
                      <a:pPr algn="ctr">
                        <a:spcAft>
                          <a:spcPts val="0"/>
                        </a:spcAft>
                      </a:pPr>
                      <a:r>
                        <a:rPr lang="en-GB" sz="1800">
                          <a:effectLst/>
                        </a:rPr>
                        <a:t>Deaf children</a:t>
                      </a:r>
                      <a:endParaRPr lang="en-GB" sz="1800">
                        <a:effectLst/>
                        <a:latin typeface="Arial"/>
                        <a:ea typeface="Times New Roman"/>
                        <a:cs typeface="Times New Roman"/>
                      </a:endParaRPr>
                    </a:p>
                  </a:txBody>
                  <a:tcPr marL="68580" marR="68580" marT="0" marB="0"/>
                </a:tc>
                <a:tc>
                  <a:txBody>
                    <a:bodyPr/>
                    <a:lstStyle/>
                    <a:p>
                      <a:pPr algn="ctr">
                        <a:spcAft>
                          <a:spcPts val="0"/>
                        </a:spcAft>
                      </a:pPr>
                      <a:r>
                        <a:rPr lang="en-GB" sz="1800">
                          <a:effectLst/>
                        </a:rPr>
                        <a:t>Children with no identified SEN</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2016</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41.3 % </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63.9% </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2015</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41.1%</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64.2%</a:t>
                      </a:r>
                      <a:endParaRPr lang="en-GB" sz="1800">
                        <a:effectLst/>
                        <a:latin typeface="Arial"/>
                        <a:ea typeface="Times New Roman"/>
                        <a:cs typeface="Times New Roman"/>
                      </a:endParaRPr>
                    </a:p>
                  </a:txBody>
                  <a:tcPr marL="68580" marR="68580" marT="0" marB="0"/>
                </a:tc>
              </a:tr>
              <a:tr h="451250">
                <a:tc>
                  <a:txBody>
                    <a:bodyPr/>
                    <a:lstStyle/>
                    <a:p>
                      <a:pPr algn="just">
                        <a:spcAft>
                          <a:spcPts val="0"/>
                        </a:spcAft>
                      </a:pPr>
                      <a:r>
                        <a:rPr lang="en-GB" sz="1800" dirty="0">
                          <a:effectLst/>
                        </a:rPr>
                        <a:t>2014</a:t>
                      </a:r>
                    </a:p>
                    <a:p>
                      <a:pPr algn="just">
                        <a:spcAft>
                          <a:spcPts val="0"/>
                        </a:spcAft>
                      </a:pPr>
                      <a:r>
                        <a:rPr lang="en-GB" sz="1800" dirty="0">
                          <a:effectLst/>
                        </a:rPr>
                        <a:t>new methodology</a:t>
                      </a:r>
                      <a:endParaRPr lang="en-GB" sz="1800" dirty="0">
                        <a:effectLst/>
                        <a:latin typeface="Arial"/>
                        <a:ea typeface="Times New Roman"/>
                        <a:cs typeface="Times New Roman"/>
                      </a:endParaRPr>
                    </a:p>
                  </a:txBody>
                  <a:tcPr marL="68580" marR="68580" marT="0" marB="0"/>
                </a:tc>
                <a:tc>
                  <a:txBody>
                    <a:bodyPr/>
                    <a:lstStyle/>
                    <a:p>
                      <a:pPr algn="just">
                        <a:spcAft>
                          <a:spcPts val="0"/>
                        </a:spcAft>
                      </a:pPr>
                      <a:r>
                        <a:rPr lang="en-GB" sz="1800" dirty="0">
                          <a:effectLst/>
                        </a:rPr>
                        <a:t>36.3%</a:t>
                      </a:r>
                      <a:endParaRPr lang="en-GB" sz="1800" dirty="0">
                        <a:effectLst/>
                        <a:latin typeface="Arial"/>
                        <a:ea typeface="Times New Roman"/>
                        <a:cs typeface="Times New Roman"/>
                      </a:endParaRPr>
                    </a:p>
                  </a:txBody>
                  <a:tcPr marL="68580" marR="68580" marT="0" marB="0"/>
                </a:tc>
                <a:tc>
                  <a:txBody>
                    <a:bodyPr/>
                    <a:lstStyle/>
                    <a:p>
                      <a:pPr algn="just">
                        <a:spcAft>
                          <a:spcPts val="0"/>
                        </a:spcAft>
                      </a:pPr>
                      <a:r>
                        <a:rPr lang="en-GB" sz="1800" dirty="0">
                          <a:effectLst/>
                        </a:rPr>
                        <a:t>65.3%</a:t>
                      </a:r>
                      <a:endParaRPr lang="en-GB" sz="1800" dirty="0">
                        <a:effectLst/>
                        <a:latin typeface="Arial"/>
                        <a:ea typeface="Times New Roman"/>
                        <a:cs typeface="Times New Roman"/>
                      </a:endParaRPr>
                    </a:p>
                  </a:txBody>
                  <a:tcPr marL="68580" marR="68580" marT="0" marB="0"/>
                </a:tc>
              </a:tr>
              <a:tr h="451250">
                <a:tc>
                  <a:txBody>
                    <a:bodyPr/>
                    <a:lstStyle/>
                    <a:p>
                      <a:pPr algn="l">
                        <a:spcAft>
                          <a:spcPts val="0"/>
                        </a:spcAft>
                      </a:pPr>
                      <a:r>
                        <a:rPr lang="en-GB" sz="1800" dirty="0">
                          <a:effectLst/>
                        </a:rPr>
                        <a:t>2014 </a:t>
                      </a:r>
                      <a:br>
                        <a:rPr lang="en-GB" sz="1800" dirty="0">
                          <a:effectLst/>
                        </a:rPr>
                      </a:br>
                      <a:r>
                        <a:rPr lang="en-GB" sz="1800" dirty="0">
                          <a:effectLst/>
                        </a:rPr>
                        <a:t>old methodology</a:t>
                      </a:r>
                      <a:endParaRPr lang="en-GB" sz="1800" dirty="0">
                        <a:effectLst/>
                        <a:latin typeface="Arial"/>
                        <a:ea typeface="Times New Roman"/>
                        <a:cs typeface="Times New Roman"/>
                      </a:endParaRPr>
                    </a:p>
                  </a:txBody>
                  <a:tcPr marL="68580" marR="68580" marT="0" marB="0"/>
                </a:tc>
                <a:tc>
                  <a:txBody>
                    <a:bodyPr/>
                    <a:lstStyle/>
                    <a:p>
                      <a:pPr algn="just">
                        <a:spcAft>
                          <a:spcPts val="0"/>
                        </a:spcAft>
                      </a:pPr>
                      <a:r>
                        <a:rPr lang="en-GB" sz="1800" dirty="0">
                          <a:effectLst/>
                        </a:rPr>
                        <a:t>40%</a:t>
                      </a:r>
                      <a:endParaRPr lang="en-GB" sz="1800" dirty="0">
                        <a:effectLst/>
                        <a:latin typeface="Arial"/>
                        <a:ea typeface="Times New Roman"/>
                        <a:cs typeface="Times New Roman"/>
                      </a:endParaRPr>
                    </a:p>
                  </a:txBody>
                  <a:tcPr marL="68580" marR="68580" marT="0" marB="0"/>
                </a:tc>
                <a:tc>
                  <a:txBody>
                    <a:bodyPr/>
                    <a:lstStyle/>
                    <a:p>
                      <a:pPr algn="just">
                        <a:spcAft>
                          <a:spcPts val="0"/>
                        </a:spcAft>
                      </a:pPr>
                      <a:r>
                        <a:rPr lang="en-GB" sz="1800" dirty="0">
                          <a:effectLst/>
                        </a:rPr>
                        <a:t>69.3%</a:t>
                      </a:r>
                      <a:endParaRPr lang="en-GB" sz="1800" dirty="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2013</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42.7%</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70.4%</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dirty="0">
                          <a:effectLst/>
                        </a:rPr>
                        <a:t>2012</a:t>
                      </a:r>
                      <a:endParaRPr lang="en-GB" sz="1800" dirty="0">
                        <a:effectLst/>
                        <a:latin typeface="Arial"/>
                        <a:ea typeface="Times New Roman"/>
                        <a:cs typeface="Times New Roman"/>
                      </a:endParaRPr>
                    </a:p>
                  </a:txBody>
                  <a:tcPr marL="68580" marR="68580" marT="0" marB="0"/>
                </a:tc>
                <a:tc>
                  <a:txBody>
                    <a:bodyPr/>
                    <a:lstStyle/>
                    <a:p>
                      <a:pPr algn="just">
                        <a:spcAft>
                          <a:spcPts val="0"/>
                        </a:spcAft>
                      </a:pPr>
                      <a:r>
                        <a:rPr lang="en-GB" sz="1800">
                          <a:effectLst/>
                        </a:rPr>
                        <a:t>37.4%</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69.3%</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2011</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39.7%</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69.5%</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2010</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36%</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66.5%</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2009</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29.4%</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61.3%</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2008</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28.3%</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57.8%</a:t>
                      </a:r>
                      <a:endParaRPr lang="en-GB" sz="1800">
                        <a:effectLst/>
                        <a:latin typeface="Arial"/>
                        <a:ea typeface="Times New Roman"/>
                        <a:cs typeface="Times New Roman"/>
                      </a:endParaRPr>
                    </a:p>
                  </a:txBody>
                  <a:tcPr marL="68580" marR="68580" marT="0" marB="0"/>
                </a:tc>
              </a:tr>
              <a:tr h="225625">
                <a:tc>
                  <a:txBody>
                    <a:bodyPr/>
                    <a:lstStyle/>
                    <a:p>
                      <a:pPr algn="just">
                        <a:spcAft>
                          <a:spcPts val="0"/>
                        </a:spcAft>
                      </a:pPr>
                      <a:r>
                        <a:rPr lang="en-GB" sz="1800">
                          <a:effectLst/>
                        </a:rPr>
                        <a:t>2007</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a:effectLst/>
                        </a:rPr>
                        <a:t>27.2%</a:t>
                      </a:r>
                      <a:endParaRPr lang="en-GB" sz="1800">
                        <a:effectLst/>
                        <a:latin typeface="Arial"/>
                        <a:ea typeface="Times New Roman"/>
                        <a:cs typeface="Times New Roman"/>
                      </a:endParaRPr>
                    </a:p>
                  </a:txBody>
                  <a:tcPr marL="68580" marR="68580" marT="0" marB="0"/>
                </a:tc>
                <a:tc>
                  <a:txBody>
                    <a:bodyPr/>
                    <a:lstStyle/>
                    <a:p>
                      <a:pPr algn="just">
                        <a:spcAft>
                          <a:spcPts val="0"/>
                        </a:spcAft>
                      </a:pPr>
                      <a:r>
                        <a:rPr lang="en-GB" sz="1800" dirty="0">
                          <a:effectLst/>
                        </a:rPr>
                        <a:t>54.3%</a:t>
                      </a:r>
                      <a:endParaRPr lang="en-GB" sz="1800" dirty="0">
                        <a:effectLst/>
                        <a:latin typeface="Arial"/>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27033504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052736"/>
            <a:ext cx="6696744" cy="1143000"/>
          </a:xfrm>
        </p:spPr>
        <p:txBody>
          <a:bodyPr/>
          <a:lstStyle/>
          <a:p>
            <a:r>
              <a:rPr lang="en-GB" sz="4000" dirty="0" smtClean="0"/>
              <a:t>Improving outcomes</a:t>
            </a:r>
            <a:endParaRPr lang="en-GB" sz="4000" dirty="0"/>
          </a:p>
        </p:txBody>
      </p:sp>
      <p:sp>
        <p:nvSpPr>
          <p:cNvPr id="3" name="Content Placeholder 2"/>
          <p:cNvSpPr>
            <a:spLocks noGrp="1"/>
          </p:cNvSpPr>
          <p:nvPr>
            <p:ph idx="1"/>
          </p:nvPr>
        </p:nvSpPr>
        <p:spPr>
          <a:xfrm>
            <a:off x="467544" y="2060848"/>
            <a:ext cx="7990656" cy="4035152"/>
          </a:xfrm>
        </p:spPr>
        <p:txBody>
          <a:bodyPr/>
          <a:lstStyle/>
          <a:p>
            <a:r>
              <a:rPr lang="en-GB" sz="2800" dirty="0" smtClean="0"/>
              <a:t>National Sensory Impairment Partnership’s: Annual Outcomes </a:t>
            </a:r>
            <a:r>
              <a:rPr lang="en-GB" sz="2800" smtClean="0"/>
              <a:t>benchmarking </a:t>
            </a:r>
            <a:r>
              <a:rPr lang="en-GB" sz="2800" smtClean="0"/>
              <a:t>programme </a:t>
            </a:r>
            <a:r>
              <a:rPr lang="en-GB" sz="2800" dirty="0" smtClean="0"/>
              <a:t>funded by DfE</a:t>
            </a:r>
          </a:p>
          <a:p>
            <a:pPr marL="0" indent="0">
              <a:buNone/>
            </a:pPr>
            <a:endParaRPr lang="en-GB" sz="2800" dirty="0" smtClean="0"/>
          </a:p>
          <a:p>
            <a:r>
              <a:rPr lang="en-GB" sz="2800" dirty="0" smtClean="0"/>
              <a:t>104 LAs participating</a:t>
            </a:r>
          </a:p>
          <a:p>
            <a:pPr marL="0" indent="0">
              <a:buNone/>
            </a:pPr>
            <a:endParaRPr lang="en-GB" sz="2800" dirty="0" smtClean="0"/>
          </a:p>
          <a:p>
            <a:r>
              <a:rPr lang="en-GB" sz="2800" dirty="0" smtClean="0"/>
              <a:t>Inspectors can ask to see data and how it is used or why the LA is not participating</a:t>
            </a:r>
          </a:p>
          <a:p>
            <a:endParaRPr lang="en-GB" sz="2800" dirty="0" smtClean="0"/>
          </a:p>
        </p:txBody>
      </p:sp>
    </p:spTree>
    <p:extLst>
      <p:ext uri="{BB962C8B-B14F-4D97-AF65-F5344CB8AC3E}">
        <p14:creationId xmlns:p14="http://schemas.microsoft.com/office/powerpoint/2010/main" val="22761610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92696"/>
            <a:ext cx="6696744" cy="1143000"/>
          </a:xfrm>
        </p:spPr>
        <p:txBody>
          <a:bodyPr/>
          <a:lstStyle/>
          <a:p>
            <a:r>
              <a:rPr lang="en-GB" sz="4000" dirty="0"/>
              <a:t>Effectiveness of local area in </a:t>
            </a:r>
            <a:r>
              <a:rPr lang="en-GB" sz="4000" dirty="0">
                <a:solidFill>
                  <a:srgbClr val="FF0000"/>
                </a:solidFill>
              </a:rPr>
              <a:t>improving outcomes </a:t>
            </a:r>
            <a:r>
              <a:rPr lang="en-GB" sz="4000" dirty="0"/>
              <a:t>for deaf children</a:t>
            </a:r>
          </a:p>
        </p:txBody>
      </p:sp>
      <p:sp>
        <p:nvSpPr>
          <p:cNvPr id="3" name="Content Placeholder 2"/>
          <p:cNvSpPr>
            <a:spLocks noGrp="1"/>
          </p:cNvSpPr>
          <p:nvPr>
            <p:ph idx="1"/>
          </p:nvPr>
        </p:nvSpPr>
        <p:spPr>
          <a:xfrm>
            <a:off x="323528" y="2276872"/>
            <a:ext cx="8134672" cy="3819128"/>
          </a:xfrm>
        </p:spPr>
        <p:txBody>
          <a:bodyPr/>
          <a:lstStyle/>
          <a:p>
            <a:pPr marL="0" indent="0">
              <a:buNone/>
            </a:pPr>
            <a:endParaRPr lang="en-GB" b="1" dirty="0" smtClean="0"/>
          </a:p>
          <a:p>
            <a:r>
              <a:rPr lang="en-GB" dirty="0" smtClean="0"/>
              <a:t>Children’s Hearing Services Working Group (CSHWGs)</a:t>
            </a:r>
          </a:p>
          <a:p>
            <a:endParaRPr lang="en-GB" dirty="0" smtClean="0"/>
          </a:p>
          <a:p>
            <a:r>
              <a:rPr lang="en-GB" dirty="0" smtClean="0"/>
              <a:t>Parent groups </a:t>
            </a:r>
          </a:p>
          <a:p>
            <a:pPr lvl="1"/>
            <a:endParaRPr lang="en-GB" dirty="0" smtClean="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3" y="3789040"/>
            <a:ext cx="4548187" cy="268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44084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NDCS can help</a:t>
            </a:r>
            <a:endParaRPr lang="en-GB" dirty="0"/>
          </a:p>
        </p:txBody>
      </p:sp>
      <p:sp>
        <p:nvSpPr>
          <p:cNvPr id="3" name="Content Placeholder 2"/>
          <p:cNvSpPr>
            <a:spLocks noGrp="1"/>
          </p:cNvSpPr>
          <p:nvPr>
            <p:ph idx="1"/>
          </p:nvPr>
        </p:nvSpPr>
        <p:spPr/>
        <p:txBody>
          <a:bodyPr/>
          <a:lstStyle/>
          <a:p>
            <a:r>
              <a:rPr lang="en-GB" dirty="0" smtClean="0"/>
              <a:t>Local area information sheets</a:t>
            </a:r>
          </a:p>
          <a:p>
            <a:pPr marL="0" indent="0">
              <a:buNone/>
            </a:pPr>
            <a:r>
              <a:rPr lang="en-GB" dirty="0" smtClean="0"/>
              <a:t> </a:t>
            </a:r>
          </a:p>
          <a:p>
            <a:r>
              <a:rPr lang="en-GB" dirty="0" smtClean="0"/>
              <a:t>Regional Directors </a:t>
            </a:r>
          </a:p>
          <a:p>
            <a:endParaRPr lang="en-GB" dirty="0"/>
          </a:p>
          <a:p>
            <a:pPr marL="0" indent="0">
              <a:buNone/>
            </a:pPr>
            <a:r>
              <a:rPr lang="en-GB" dirty="0" smtClean="0"/>
              <a:t>Contact: </a:t>
            </a:r>
            <a:r>
              <a:rPr lang="en-GB" dirty="0" smtClean="0">
                <a:hlinkClick r:id="rId3"/>
              </a:rPr>
              <a:t>brian.gale@ndcs.org.uk</a:t>
            </a:r>
            <a:r>
              <a:rPr lang="en-GB" dirty="0" smtClean="0"/>
              <a:t> </a:t>
            </a:r>
            <a:endParaRPr lang="en-GB" dirty="0"/>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844824"/>
            <a:ext cx="2017713" cy="475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2896845"/>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NDCS">
      <a:dk1>
        <a:srgbClr val="000000"/>
      </a:dk1>
      <a:lt1>
        <a:srgbClr val="FFFFFF"/>
      </a:lt1>
      <a:dk2>
        <a:srgbClr val="000000"/>
      </a:dk2>
      <a:lt2>
        <a:srgbClr val="808080"/>
      </a:lt2>
      <a:accent1>
        <a:srgbClr val="595888"/>
      </a:accent1>
      <a:accent2>
        <a:srgbClr val="46829E"/>
      </a:accent2>
      <a:accent3>
        <a:srgbClr val="FCD65C"/>
      </a:accent3>
      <a:accent4>
        <a:srgbClr val="9E0927"/>
      </a:accent4>
      <a:accent5>
        <a:srgbClr val="DE6325"/>
      </a:accent5>
      <a:accent6>
        <a:srgbClr val="8AC8A3"/>
      </a:accent6>
      <a:hlink>
        <a:srgbClr val="173257"/>
      </a:hlink>
      <a:folHlink>
        <a:srgbClr val="A3C7DE"/>
      </a:folHlink>
    </a:clrScheme>
    <a:fontScheme name="Arial/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1773</TotalTime>
  <Words>1940</Words>
  <Application>Microsoft Office PowerPoint</Application>
  <PresentationFormat>On-screen Show (4:3)</PresentationFormat>
  <Paragraphs>220</Paragraphs>
  <Slides>21</Slides>
  <Notes>13</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Blank</vt:lpstr>
      <vt:lpstr>Identifying and meeting the needs of deaf children </vt:lpstr>
      <vt:lpstr>Who we are </vt:lpstr>
      <vt:lpstr>Children and Families Act 2014</vt:lpstr>
      <vt:lpstr>Key facts</vt:lpstr>
      <vt:lpstr>PowerPoint Presentation</vt:lpstr>
      <vt:lpstr>Number of deaf children</vt:lpstr>
      <vt:lpstr>Impact of mild hearing loss </vt:lpstr>
      <vt:lpstr>Effectiveness of local area in identifying deaf children </vt:lpstr>
      <vt:lpstr>Newborn hearing screening:  PHEs 5 quality standards </vt:lpstr>
      <vt:lpstr>Newborn hearing screening:  More information</vt:lpstr>
      <vt:lpstr>Other government standards</vt:lpstr>
      <vt:lpstr>Identification: Audiology </vt:lpstr>
      <vt:lpstr>Identification: other considerations</vt:lpstr>
      <vt:lpstr>Identifying and meeting need</vt:lpstr>
      <vt:lpstr>QS aligned with  inspection framework</vt:lpstr>
      <vt:lpstr>Effectiveness of local area in improving outcomes for deaf children</vt:lpstr>
      <vt:lpstr>Early years </vt:lpstr>
      <vt:lpstr>GCSEs</vt:lpstr>
      <vt:lpstr>Improving outcomes</vt:lpstr>
      <vt:lpstr>Effectiveness of local area in improving outcomes for deaf children</vt:lpstr>
      <vt:lpstr>How NDCS can help</vt:lpstr>
    </vt:vector>
  </TitlesOfParts>
  <Company>National Deaf Children's Society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Identifying and meeting the needs of deaf children</dc:title>
  <dc:creator>Ian Noon</dc:creator>
  <cp:lastModifiedBy>Steve Johnson</cp:lastModifiedBy>
  <cp:revision>36</cp:revision>
  <dcterms:created xsi:type="dcterms:W3CDTF">2017-03-21T09:38:11Z</dcterms:created>
  <dcterms:modified xsi:type="dcterms:W3CDTF">2017-05-08T14:10:39Z</dcterms:modified>
</cp:coreProperties>
</file>