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668" r:id="rId2"/>
    <p:sldMasterId id="2147483674" r:id="rId3"/>
    <p:sldMasterId id="2147483686" r:id="rId4"/>
  </p:sldMasterIdLst>
  <p:notesMasterIdLst>
    <p:notesMasterId r:id="rId44"/>
  </p:notesMasterIdLst>
  <p:handoutMasterIdLst>
    <p:handoutMasterId r:id="rId45"/>
  </p:handoutMasterIdLst>
  <p:sldIdLst>
    <p:sldId id="261" r:id="rId5"/>
    <p:sldId id="265" r:id="rId6"/>
    <p:sldId id="262" r:id="rId7"/>
    <p:sldId id="269" r:id="rId8"/>
    <p:sldId id="263" r:id="rId9"/>
    <p:sldId id="270" r:id="rId10"/>
    <p:sldId id="264" r:id="rId11"/>
    <p:sldId id="266" r:id="rId12"/>
    <p:sldId id="267" r:id="rId13"/>
    <p:sldId id="268" r:id="rId14"/>
    <p:sldId id="271" r:id="rId15"/>
    <p:sldId id="272" r:id="rId16"/>
    <p:sldId id="273" r:id="rId17"/>
    <p:sldId id="274" r:id="rId18"/>
    <p:sldId id="275" r:id="rId19"/>
    <p:sldId id="276" r:id="rId20"/>
    <p:sldId id="277" r:id="rId21"/>
    <p:sldId id="278" r:id="rId22"/>
    <p:sldId id="280" r:id="rId23"/>
    <p:sldId id="279" r:id="rId24"/>
    <p:sldId id="300"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Lst>
  <p:sldSz cx="9144000" cy="6858000" type="screen4x3"/>
  <p:notesSz cx="6858000" cy="9945688"/>
  <p:defaultTextStyle>
    <a:defPPr>
      <a:defRPr lang="en-US"/>
    </a:defPPr>
    <a:lvl1pPr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2pPr>
    <a:lvl3pPr marL="9144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3pPr>
    <a:lvl4pPr marL="13716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4pPr>
    <a:lvl5pPr marL="18288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5pPr>
    <a:lvl6pPr marL="22860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6pPr>
    <a:lvl7pPr marL="27432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7pPr>
    <a:lvl8pPr marL="32004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8pPr>
    <a:lvl9pPr marL="36576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p:scale>
          <a:sx n="109" d="100"/>
          <a:sy n="109" d="100"/>
        </p:scale>
        <p:origin x="-942" y="192"/>
      </p:cViewPr>
      <p:guideLst>
        <p:guide orient="horz" pos="1434"/>
        <p:guide pos="20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8F84A415-ED1C-E04D-B7C7-85A00DC614DF}" type="datetimeFigureOut">
              <a:rPr lang="en-US" smtClean="0"/>
              <a:pPr/>
              <a:t>2/6/2017</a:t>
            </a:fld>
            <a:endParaRPr lang="en-US" dirty="0"/>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D9FAB58-3CE0-794F-B196-A923FE5D95EF}" type="slidenum">
              <a:rPr lang="en-US" smtClean="0"/>
              <a:pPr/>
              <a:t>‹#›</a:t>
            </a:fld>
            <a:endParaRPr lang="en-US" dirty="0"/>
          </a:p>
        </p:txBody>
      </p:sp>
    </p:spTree>
    <p:extLst>
      <p:ext uri="{BB962C8B-B14F-4D97-AF65-F5344CB8AC3E}">
        <p14:creationId xmlns:p14="http://schemas.microsoft.com/office/powerpoint/2010/main" val="37296764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2B06CD65-0052-A748-ABD9-E18F4F72E200}" type="datetimeFigureOut">
              <a:rPr lang="en-US" smtClean="0"/>
              <a:pPr/>
              <a:t>2/6/2017</a:t>
            </a:fld>
            <a:endParaRPr lang="en-US" dirty="0"/>
          </a:p>
        </p:txBody>
      </p:sp>
      <p:sp>
        <p:nvSpPr>
          <p:cNvPr id="4" name="Slide Image Placeholder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A6E30364-1EC5-4C4A-B73A-092E241CA3BF}" type="slidenum">
              <a:rPr lang="en-US" smtClean="0"/>
              <a:pPr/>
              <a:t>‹#›</a:t>
            </a:fld>
            <a:endParaRPr lang="en-US" dirty="0"/>
          </a:p>
        </p:txBody>
      </p:sp>
    </p:spTree>
    <p:extLst>
      <p:ext uri="{BB962C8B-B14F-4D97-AF65-F5344CB8AC3E}">
        <p14:creationId xmlns:p14="http://schemas.microsoft.com/office/powerpoint/2010/main" val="388255240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32703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345957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33135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78121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113012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4669231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4" name="Footer Placeholder 3"/>
          <p:cNvSpPr>
            <a:spLocks noGrp="1"/>
          </p:cNvSpPr>
          <p:nvPr>
            <p:ph type="ftr" sz="quarter" idx="11"/>
          </p:nvPr>
        </p:nvSpPr>
        <p:spPr/>
        <p:txBody>
          <a:bodyPr/>
          <a:lstStyle/>
          <a:p>
            <a:endParaRPr>
              <a:solidFill>
                <a:prstClr val="black">
                  <a:lumMod val="50000"/>
                  <a:lumOff val="50000"/>
                </a:prstClr>
              </a:solidFill>
            </a:endParaRPr>
          </a:p>
        </p:txBody>
      </p:sp>
      <p:sp>
        <p:nvSpPr>
          <p:cNvPr id="5" name="Slide Number Placeholder 4"/>
          <p:cNvSpPr>
            <a:spLocks noGrp="1"/>
          </p:cNvSpPr>
          <p:nvPr>
            <p:ph type="sldNum" sz="quarter" idx="12"/>
          </p:nvPr>
        </p:nvSpPr>
        <p:spPr/>
        <p:txBody>
          <a:body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351528059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smtClean="0"/>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351738800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smtClean="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229679431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504791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2979749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smtClean="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1927067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smtClean="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smtClean="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smtClean="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34448330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2553693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3711871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smtClean="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solidFill>
                  <a:prstClr val="black">
                    <a:lumMod val="50000"/>
                    <a:lumOff val="50000"/>
                  </a:prstClr>
                </a:solidFill>
              </a:rPr>
              <a:pPr/>
              <a:t>06/02/2017</a:t>
            </a:fld>
            <a:endParaRPr lang="en-GB" dirty="0">
              <a:solidFill>
                <a:prstClr val="black">
                  <a:lumMod val="50000"/>
                  <a:lumOff val="50000"/>
                </a:prstClr>
              </a:solidFill>
            </a:endParaRPr>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a:solidFill>
                <a:prstClr val="black">
                  <a:lumMod val="50000"/>
                  <a:lumOff val="50000"/>
                </a:prstClr>
              </a:solidFill>
            </a:endParaRPr>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solidFill>
                  <a:prstClr val="black">
                    <a:lumMod val="50000"/>
                    <a:lumOff val="50000"/>
                  </a:prstClr>
                </a:solidFill>
              </a:rPr>
              <a:pPr/>
              <a:t>‹#›</a:t>
            </a:fld>
            <a:endParaRPr lang="en-GB" dirty="0">
              <a:solidFill>
                <a:prstClr val="black">
                  <a:lumMod val="50000"/>
                  <a:lumOff val="50000"/>
                </a:prstClr>
              </a:solidFill>
            </a:endParaRPr>
          </a:p>
        </p:txBody>
      </p:sp>
    </p:spTree>
    <p:extLst>
      <p:ext uri="{BB962C8B-B14F-4D97-AF65-F5344CB8AC3E}">
        <p14:creationId xmlns:p14="http://schemas.microsoft.com/office/powerpoint/2010/main" val="34733311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735121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srgbClr val="000000"/>
              </a:solidFill>
            </a:endParaRPr>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8204724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dirty="0">
              <a:solidFill>
                <a:srgbClr val="000000"/>
              </a:solidFill>
            </a:endParaRPr>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5908409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dirty="0">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dirty="0">
              <a:solidFill>
                <a:srgbClr val="000000"/>
              </a:solidFill>
            </a:endParaRPr>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41014345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dirty="0">
              <a:solidFill>
                <a:srgbClr val="000000"/>
              </a:solidFill>
            </a:endParaRPr>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7203870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3.jpe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image" Target="../media/image1.pn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4.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dirty="0"/>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pPr/>
              <a:t>‹#›</a:t>
            </a:fld>
            <a:endParaRPr lang="en-US" dirty="0"/>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 id="2147483667"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solidFill>
                  <a:srgbClr val="000000"/>
                </a:solidFill>
              </a:rPr>
              <a:pPr/>
              <a:t>‹#›</a:t>
            </a:fld>
            <a:endParaRPr lang="en-US">
              <a:solidFill>
                <a:srgbClr val="000000"/>
              </a:solidFill>
            </a:endParaRPr>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extLst>
      <p:ext uri="{BB962C8B-B14F-4D97-AF65-F5344CB8AC3E}">
        <p14:creationId xmlns:p14="http://schemas.microsoft.com/office/powerpoint/2010/main" val="170762655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pPr eaLnBrk="1" fontAlgn="auto" hangingPunct="1">
              <a:spcBef>
                <a:spcPts val="0"/>
              </a:spcBef>
              <a:spcAft>
                <a:spcPts val="0"/>
              </a:spcAft>
            </a:pPr>
            <a:fld id="{B5E69749-5551-4F5F-A3EA-C88943F21456}" type="datetimeFigureOut">
              <a:rPr lang="en-GB" smtClean="0">
                <a:solidFill>
                  <a:prstClr val="black">
                    <a:lumMod val="50000"/>
                    <a:lumOff val="50000"/>
                  </a:prstClr>
                </a:solidFill>
                <a:latin typeface="Arial"/>
                <a:cs typeface="+mn-cs"/>
              </a:rPr>
              <a:pPr eaLnBrk="1" fontAlgn="auto" hangingPunct="1">
                <a:spcBef>
                  <a:spcPts val="0"/>
                </a:spcBef>
                <a:spcAft>
                  <a:spcPts val="0"/>
                </a:spcAft>
              </a:pPr>
              <a:t>06/02/2017</a:t>
            </a:fld>
            <a:endParaRPr lang="en-GB" dirty="0">
              <a:solidFill>
                <a:prstClr val="black">
                  <a:lumMod val="50000"/>
                  <a:lumOff val="50000"/>
                </a:prstClr>
              </a:solidFill>
              <a:latin typeface="Arial"/>
              <a:cs typeface="+mn-cs"/>
            </a:endParaRPr>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pPr eaLnBrk="1" fontAlgn="auto" hangingPunct="1">
              <a:spcBef>
                <a:spcPts val="0"/>
              </a:spcBef>
              <a:spcAft>
                <a:spcPts val="0"/>
              </a:spcAft>
            </a:pPr>
            <a:endParaRPr>
              <a:solidFill>
                <a:prstClr val="black">
                  <a:lumMod val="50000"/>
                  <a:lumOff val="50000"/>
                </a:prstClr>
              </a:solidFill>
            </a:endParaRPr>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pPr eaLnBrk="1" fontAlgn="auto" hangingPunct="1">
              <a:spcBef>
                <a:spcPts val="0"/>
              </a:spcBef>
              <a:spcAft>
                <a:spcPts val="0"/>
              </a:spcAft>
            </a:pPr>
            <a:fld id="{5DB98E5A-76C0-453E-B1E0-BC4AB04722D5}" type="slidenum">
              <a:rPr lang="en-GB" smtClean="0">
                <a:solidFill>
                  <a:prstClr val="black">
                    <a:lumMod val="50000"/>
                    <a:lumOff val="50000"/>
                  </a:prstClr>
                </a:solidFill>
                <a:latin typeface="Arial"/>
                <a:cs typeface="+mn-cs"/>
              </a:rPr>
              <a:pPr eaLnBrk="1" fontAlgn="auto" hangingPunct="1">
                <a:spcBef>
                  <a:spcPts val="0"/>
                </a:spcBef>
                <a:spcAft>
                  <a:spcPts val="0"/>
                </a:spcAft>
              </a:pPr>
              <a:t>‹#›</a:t>
            </a:fld>
            <a:endParaRPr lang="en-GB" dirty="0">
              <a:solidFill>
                <a:prstClr val="black">
                  <a:lumMod val="50000"/>
                  <a:lumOff val="50000"/>
                </a:prstClr>
              </a:solidFill>
              <a:latin typeface="Arial"/>
              <a:cs typeface="+mn-cs"/>
            </a:endParaRPr>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958986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dirty="0">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dirty="0">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solidFill>
                  <a:srgbClr val="000000"/>
                </a:solidFill>
              </a:rPr>
              <a:pPr/>
              <a:t>‹#›</a:t>
            </a:fld>
            <a:endParaRPr lang="en-US" dirty="0">
              <a:solidFill>
                <a:srgbClr val="000000"/>
              </a:solidFill>
            </a:endParaRPr>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extLst>
      <p:ext uri="{BB962C8B-B14F-4D97-AF65-F5344CB8AC3E}">
        <p14:creationId xmlns:p14="http://schemas.microsoft.com/office/powerpoint/2010/main" val="68691654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Lst>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609600"/>
            <a:ext cx="6192000" cy="1379240"/>
          </a:xfrm>
        </p:spPr>
        <p:txBody>
          <a:bodyPr/>
          <a:lstStyle/>
          <a:p>
            <a:r>
              <a:rPr lang="en-GB" dirty="0" smtClean="0"/>
              <a:t/>
            </a:r>
            <a:br>
              <a:rPr lang="en-GB" dirty="0" smtClean="0"/>
            </a:br>
            <a:r>
              <a:rPr lang="en-GB" dirty="0" smtClean="0"/>
              <a:t>Changes in Education Funding in the Early Years</a:t>
            </a:r>
            <a:br>
              <a:rPr lang="en-GB" dirty="0" smtClean="0"/>
            </a:br>
            <a:endParaRPr lang="en-GB" dirty="0"/>
          </a:p>
        </p:txBody>
      </p:sp>
      <p:sp>
        <p:nvSpPr>
          <p:cNvPr id="5" name="Content Placeholder 4"/>
          <p:cNvSpPr>
            <a:spLocks noGrp="1"/>
          </p:cNvSpPr>
          <p:nvPr>
            <p:ph sz="half" idx="1"/>
          </p:nvPr>
        </p:nvSpPr>
        <p:spPr>
          <a:xfrm>
            <a:off x="539552" y="2780928"/>
            <a:ext cx="4030216" cy="2952328"/>
          </a:xfrm>
        </p:spPr>
        <p:txBody>
          <a:bodyPr/>
          <a:lstStyle/>
          <a:p>
            <a:pPr marL="0" indent="0">
              <a:spcBef>
                <a:spcPts val="0"/>
              </a:spcBef>
              <a:buNone/>
            </a:pPr>
            <a:r>
              <a:rPr lang="en-GB" sz="3200" dirty="0" smtClean="0"/>
              <a:t>NatSIP Working Day</a:t>
            </a:r>
          </a:p>
          <a:p>
            <a:pPr marL="0" indent="0">
              <a:spcBef>
                <a:spcPts val="0"/>
              </a:spcBef>
              <a:buNone/>
            </a:pPr>
            <a:r>
              <a:rPr lang="en-GB" sz="3200" dirty="0" smtClean="0"/>
              <a:t>February 2017</a:t>
            </a:r>
          </a:p>
          <a:p>
            <a:pPr marL="0" indent="0">
              <a:spcBef>
                <a:spcPts val="2800"/>
              </a:spcBef>
              <a:buNone/>
            </a:pPr>
            <a:r>
              <a:rPr lang="en-GB" sz="3200" dirty="0" smtClean="0"/>
              <a:t>Brian Gale</a:t>
            </a:r>
          </a:p>
          <a:p>
            <a:pPr marL="0" indent="0">
              <a:spcBef>
                <a:spcPts val="0"/>
              </a:spcBef>
              <a:buNone/>
            </a:pPr>
            <a:r>
              <a:rPr lang="en-GB" sz="3200" dirty="0" smtClean="0"/>
              <a:t>Director Policy and Campaigns</a:t>
            </a:r>
            <a:endParaRPr lang="en-GB" sz="3200" dirty="0"/>
          </a:p>
        </p:txBody>
      </p:sp>
      <p:pic>
        <p:nvPicPr>
          <p:cNvPr id="7" name="Content Placeholder 6"/>
          <p:cNvPicPr>
            <a:picLocks noGrp="1" noChangeAspect="1"/>
          </p:cNvPicPr>
          <p:nvPr>
            <p:ph sz="half" idx="2"/>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499992" y="2672776"/>
            <a:ext cx="4278166" cy="3204495"/>
          </a:xfrm>
        </p:spPr>
      </p:pic>
    </p:spTree>
    <p:extLst>
      <p:ext uri="{BB962C8B-B14F-4D97-AF65-F5344CB8AC3E}">
        <p14:creationId xmlns:p14="http://schemas.microsoft.com/office/powerpoint/2010/main" val="849613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Funding Allocation to LAs</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2060848"/>
            <a:ext cx="6336704" cy="4252965"/>
          </a:xfrm>
          <a:prstGeom prst="rect">
            <a:avLst/>
          </a:prstGeom>
        </p:spPr>
      </p:pic>
    </p:spTree>
    <p:extLst>
      <p:ext uri="{BB962C8B-B14F-4D97-AF65-F5344CB8AC3E}">
        <p14:creationId xmlns:p14="http://schemas.microsoft.com/office/powerpoint/2010/main" val="40123838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85800"/>
            <a:ext cx="6190456" cy="1143000"/>
          </a:xfrm>
        </p:spPr>
        <p:txBody>
          <a:bodyPr/>
          <a:lstStyle/>
          <a:p>
            <a:r>
              <a:rPr lang="en-GB" dirty="0" smtClean="0"/>
              <a:t>Funding to LAs</a:t>
            </a:r>
            <a:endParaRPr lang="en-GB" dirty="0"/>
          </a:p>
        </p:txBody>
      </p:sp>
      <p:sp>
        <p:nvSpPr>
          <p:cNvPr id="6" name="Content Placeholder 5"/>
          <p:cNvSpPr>
            <a:spLocks noGrp="1"/>
          </p:cNvSpPr>
          <p:nvPr>
            <p:ph idx="1"/>
          </p:nvPr>
        </p:nvSpPr>
        <p:spPr>
          <a:xfrm>
            <a:off x="685800" y="1981200"/>
            <a:ext cx="8062664" cy="4114800"/>
          </a:xfrm>
        </p:spPr>
        <p:txBody>
          <a:bodyPr/>
          <a:lstStyle/>
          <a:p>
            <a:pPr>
              <a:spcBef>
                <a:spcPts val="0"/>
              </a:spcBef>
              <a:spcAft>
                <a:spcPts val="1800"/>
              </a:spcAft>
            </a:pPr>
            <a:r>
              <a:rPr lang="en-GB" sz="3600" dirty="0" smtClean="0"/>
              <a:t>National Average hourly rate from </a:t>
            </a:r>
            <a:r>
              <a:rPr lang="en-GB" sz="3600" dirty="0"/>
              <a:t>£4.56 to £4.94 for 3 and 4 year </a:t>
            </a:r>
            <a:r>
              <a:rPr lang="en-GB" sz="3600" dirty="0" smtClean="0"/>
              <a:t>olds (for disadvantaged two </a:t>
            </a:r>
            <a:r>
              <a:rPr lang="en-GB" sz="3600" dirty="0"/>
              <a:t>year olds from £5.09 to £</a:t>
            </a:r>
            <a:r>
              <a:rPr lang="en-GB" sz="3600" dirty="0" smtClean="0"/>
              <a:t>5.39)</a:t>
            </a:r>
          </a:p>
          <a:p>
            <a:pPr>
              <a:spcBef>
                <a:spcPts val="0"/>
              </a:spcBef>
              <a:spcAft>
                <a:spcPts val="1800"/>
              </a:spcAft>
            </a:pPr>
            <a:r>
              <a:rPr lang="en-GB" sz="3600" dirty="0" smtClean="0"/>
              <a:t>Historic allocation replaced by the National Funding Formula</a:t>
            </a:r>
            <a:endParaRPr lang="en-GB" sz="3600" dirty="0"/>
          </a:p>
        </p:txBody>
      </p:sp>
    </p:spTree>
    <p:extLst>
      <p:ext uri="{BB962C8B-B14F-4D97-AF65-F5344CB8AC3E}">
        <p14:creationId xmlns:p14="http://schemas.microsoft.com/office/powerpoint/2010/main" val="7429089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2000" cy="1143000"/>
          </a:xfrm>
        </p:spPr>
        <p:txBody>
          <a:bodyPr/>
          <a:lstStyle/>
          <a:p>
            <a:r>
              <a:rPr lang="en-GB" dirty="0" smtClean="0"/>
              <a:t>Current EY funding allocation per hour</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721937091"/>
              </p:ext>
            </p:extLst>
          </p:nvPr>
        </p:nvGraphicFramePr>
        <p:xfrm>
          <a:off x="755576" y="1910016"/>
          <a:ext cx="7992888" cy="4550608"/>
        </p:xfrm>
        <a:graphic>
          <a:graphicData uri="http://schemas.openxmlformats.org/drawingml/2006/table">
            <a:tbl>
              <a:tblPr firstRow="1" firstCol="1" bandRow="1"/>
              <a:tblGrid>
                <a:gridCol w="3960440"/>
                <a:gridCol w="4032448"/>
              </a:tblGrid>
              <a:tr h="432048">
                <a:tc>
                  <a:txBody>
                    <a:bodyPr/>
                    <a:lstStyle/>
                    <a:p>
                      <a:pPr>
                        <a:spcAft>
                          <a:spcPts val="0"/>
                        </a:spcAft>
                      </a:pPr>
                      <a:r>
                        <a:rPr lang="en-GB" sz="3400" b="0" dirty="0" smtClean="0">
                          <a:effectLst/>
                          <a:latin typeface="Arial"/>
                          <a:ea typeface="Times New Roman"/>
                          <a:cs typeface="Times New Roman"/>
                        </a:rPr>
                        <a:t>  Darlington £3.92</a:t>
                      </a:r>
                      <a:endParaRPr lang="en-GB" sz="3400" b="0" dirty="0">
                        <a:effectLst/>
                        <a:latin typeface="Arial"/>
                        <a:ea typeface="Times New Roman"/>
                        <a:cs typeface="Times New Roman"/>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en-GB" sz="3400" b="0" dirty="0" smtClean="0">
                          <a:effectLst/>
                          <a:latin typeface="Arial"/>
                          <a:ea typeface="Times New Roman"/>
                          <a:cs typeface="Times New Roman"/>
                        </a:rPr>
                        <a:t>  Sunderland £5.39</a:t>
                      </a:r>
                      <a:endParaRPr lang="en-GB" sz="3400" b="0" dirty="0">
                        <a:effectLst/>
                        <a:latin typeface="Arial"/>
                        <a:ea typeface="Times New Roman"/>
                        <a:cs typeface="Times New Roman"/>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032448">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695331"/>
            <a:ext cx="3672409" cy="3765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731030"/>
            <a:ext cx="3660466" cy="3729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81451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5800"/>
            <a:ext cx="6190456" cy="1143000"/>
          </a:xfrm>
        </p:spPr>
        <p:txBody>
          <a:bodyPr/>
          <a:lstStyle/>
          <a:p>
            <a:r>
              <a:rPr lang="en-GB" dirty="0" smtClean="0"/>
              <a:t>The NNF</a:t>
            </a:r>
            <a:endParaRPr lang="en-GB" dirty="0"/>
          </a:p>
        </p:txBody>
      </p:sp>
      <p:sp>
        <p:nvSpPr>
          <p:cNvPr id="3" name="Content Placeholder 2"/>
          <p:cNvSpPr>
            <a:spLocks noGrp="1"/>
          </p:cNvSpPr>
          <p:nvPr>
            <p:ph idx="1"/>
          </p:nvPr>
        </p:nvSpPr>
        <p:spPr>
          <a:xfrm>
            <a:off x="685800" y="2058144"/>
            <a:ext cx="8062664" cy="4395192"/>
          </a:xfrm>
        </p:spPr>
        <p:txBody>
          <a:bodyPr/>
          <a:lstStyle/>
          <a:p>
            <a:pPr lvl="0">
              <a:spcBef>
                <a:spcPts val="0"/>
              </a:spcBef>
              <a:spcAft>
                <a:spcPts val="1800"/>
              </a:spcAft>
            </a:pPr>
            <a:r>
              <a:rPr lang="en-GB" sz="3600" b="1" dirty="0" smtClean="0"/>
              <a:t>Universal </a:t>
            </a:r>
            <a:r>
              <a:rPr lang="en-GB" sz="3600" b="1" dirty="0"/>
              <a:t>base rate</a:t>
            </a:r>
            <a:r>
              <a:rPr lang="en-GB" sz="3600" dirty="0"/>
              <a:t> </a:t>
            </a:r>
            <a:r>
              <a:rPr lang="en-GB" sz="3600" dirty="0" smtClean="0"/>
              <a:t>accounts </a:t>
            </a:r>
            <a:r>
              <a:rPr lang="en-GB" sz="3600" dirty="0"/>
              <a:t>for 89.5% </a:t>
            </a:r>
            <a:r>
              <a:rPr lang="en-GB" sz="3600" dirty="0" smtClean="0"/>
              <a:t> </a:t>
            </a:r>
            <a:r>
              <a:rPr lang="en-GB" sz="3600" dirty="0"/>
              <a:t>the total </a:t>
            </a:r>
            <a:r>
              <a:rPr lang="en-GB" sz="3600" dirty="0" smtClean="0"/>
              <a:t>allocation</a:t>
            </a:r>
          </a:p>
          <a:p>
            <a:pPr lvl="0">
              <a:spcBef>
                <a:spcPts val="0"/>
              </a:spcBef>
              <a:spcAft>
                <a:spcPts val="1800"/>
              </a:spcAft>
            </a:pPr>
            <a:r>
              <a:rPr lang="en-GB" sz="3600" b="1" dirty="0" smtClean="0"/>
              <a:t>Additional needs: </a:t>
            </a:r>
            <a:r>
              <a:rPr lang="en-GB" sz="3600" dirty="0" smtClean="0"/>
              <a:t>FSM 8%, DLA 1%, EAL 1.5%</a:t>
            </a:r>
            <a:endParaRPr lang="en-GB" sz="3600" dirty="0"/>
          </a:p>
          <a:p>
            <a:pPr lvl="0">
              <a:spcBef>
                <a:spcPts val="0"/>
              </a:spcBef>
              <a:spcAft>
                <a:spcPts val="1800"/>
              </a:spcAft>
            </a:pPr>
            <a:r>
              <a:rPr lang="en-GB" sz="3600" dirty="0" smtClean="0"/>
              <a:t>Area </a:t>
            </a:r>
            <a:r>
              <a:rPr lang="en-GB" sz="3600" dirty="0"/>
              <a:t>cost </a:t>
            </a:r>
            <a:r>
              <a:rPr lang="en-GB" sz="3600" dirty="0" smtClean="0"/>
              <a:t>adjustment</a:t>
            </a:r>
          </a:p>
          <a:p>
            <a:pPr lvl="0">
              <a:spcBef>
                <a:spcPts val="0"/>
              </a:spcBef>
              <a:spcAft>
                <a:spcPts val="1800"/>
              </a:spcAft>
            </a:pPr>
            <a:r>
              <a:rPr lang="en-GB" sz="3600" dirty="0" smtClean="0"/>
              <a:t>Minimum hourly rate £4.30</a:t>
            </a:r>
            <a:endParaRPr lang="en-GB" sz="3600" dirty="0"/>
          </a:p>
        </p:txBody>
      </p:sp>
    </p:spTree>
    <p:extLst>
      <p:ext uri="{BB962C8B-B14F-4D97-AF65-F5344CB8AC3E}">
        <p14:creationId xmlns:p14="http://schemas.microsoft.com/office/powerpoint/2010/main" val="36043445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Make up of hourly rate for 3-4 year olds</a:t>
            </a:r>
            <a:endParaRPr lang="en-GB" dirty="0"/>
          </a:p>
        </p:txBody>
      </p:sp>
      <p:sp>
        <p:nvSpPr>
          <p:cNvPr id="3" name="Content Placeholder 2"/>
          <p:cNvSpPr>
            <a:spLocks noGrp="1"/>
          </p:cNvSpPr>
          <p:nvPr>
            <p:ph idx="1"/>
          </p:nvPr>
        </p:nvSpPr>
        <p:spPr>
          <a:xfrm>
            <a:off x="685800" y="1978496"/>
            <a:ext cx="8062664" cy="4114800"/>
          </a:xfrm>
        </p:spPr>
        <p:txBody>
          <a:bodyPr/>
          <a:lstStyle/>
          <a:p>
            <a:pPr>
              <a:spcBef>
                <a:spcPts val="0"/>
              </a:spcBef>
              <a:spcAft>
                <a:spcPts val="600"/>
              </a:spcAft>
            </a:pPr>
            <a:r>
              <a:rPr lang="en-GB" dirty="0" smtClean="0"/>
              <a:t>EYNFF average hourly rate £4.72</a:t>
            </a:r>
          </a:p>
          <a:p>
            <a:pPr>
              <a:spcBef>
                <a:spcPts val="0"/>
              </a:spcBef>
              <a:spcAft>
                <a:spcPts val="600"/>
              </a:spcAft>
            </a:pPr>
            <a:r>
              <a:rPr lang="en-GB" dirty="0" smtClean="0"/>
              <a:t>EY pupil premium £0.05</a:t>
            </a:r>
          </a:p>
          <a:p>
            <a:pPr>
              <a:spcBef>
                <a:spcPts val="0"/>
              </a:spcBef>
              <a:spcAft>
                <a:spcPts val="600"/>
              </a:spcAft>
            </a:pPr>
            <a:r>
              <a:rPr lang="en-GB" dirty="0" smtClean="0"/>
              <a:t>Nursery schools allocation £0.09</a:t>
            </a:r>
          </a:p>
          <a:p>
            <a:pPr>
              <a:spcBef>
                <a:spcPts val="0"/>
              </a:spcBef>
              <a:spcAft>
                <a:spcPts val="600"/>
              </a:spcAft>
            </a:pPr>
            <a:r>
              <a:rPr lang="en-GB" dirty="0" smtClean="0"/>
              <a:t>Quality and expertise £0.01</a:t>
            </a:r>
          </a:p>
          <a:p>
            <a:pPr>
              <a:spcBef>
                <a:spcPts val="0"/>
              </a:spcBef>
              <a:spcAft>
                <a:spcPts val="600"/>
              </a:spcAft>
            </a:pPr>
            <a:r>
              <a:rPr lang="en-GB" dirty="0" smtClean="0"/>
              <a:t>Disability access fund £0.2</a:t>
            </a:r>
          </a:p>
          <a:p>
            <a:pPr marL="0" indent="0">
              <a:spcBef>
                <a:spcPts val="0"/>
              </a:spcBef>
              <a:spcAft>
                <a:spcPts val="1800"/>
              </a:spcAft>
              <a:buNone/>
            </a:pPr>
            <a:r>
              <a:rPr lang="en-GB" dirty="0" smtClean="0"/>
              <a:t>= national average £4.88 per hour</a:t>
            </a:r>
          </a:p>
          <a:p>
            <a:pPr marL="0" indent="0">
              <a:spcBef>
                <a:spcPts val="0"/>
              </a:spcBef>
              <a:buNone/>
            </a:pPr>
            <a:r>
              <a:rPr lang="en-GB" dirty="0" smtClean="0">
                <a:solidFill>
                  <a:srgbClr val="FF0000"/>
                </a:solidFill>
              </a:rPr>
              <a:t>(+£30m to give a £4.30 minimum takes it to £4.94)</a:t>
            </a:r>
            <a:endParaRPr lang="en-GB" dirty="0"/>
          </a:p>
        </p:txBody>
      </p:sp>
    </p:spTree>
    <p:extLst>
      <p:ext uri="{BB962C8B-B14F-4D97-AF65-F5344CB8AC3E}">
        <p14:creationId xmlns:p14="http://schemas.microsoft.com/office/powerpoint/2010/main" val="3925809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5800"/>
            <a:ext cx="6190456" cy="1143000"/>
          </a:xfrm>
        </p:spPr>
        <p:txBody>
          <a:bodyPr/>
          <a:lstStyle/>
          <a:p>
            <a:r>
              <a:rPr lang="en-GB" dirty="0" smtClean="0"/>
              <a:t>Funding floors</a:t>
            </a:r>
            <a:endParaRPr lang="en-GB" dirty="0"/>
          </a:p>
        </p:txBody>
      </p:sp>
      <p:sp>
        <p:nvSpPr>
          <p:cNvPr id="3" name="Content Placeholder 2"/>
          <p:cNvSpPr>
            <a:spLocks noGrp="1"/>
          </p:cNvSpPr>
          <p:nvPr>
            <p:ph idx="1"/>
          </p:nvPr>
        </p:nvSpPr>
        <p:spPr>
          <a:xfrm>
            <a:off x="685800" y="1988840"/>
            <a:ext cx="8062664" cy="4114800"/>
          </a:xfrm>
        </p:spPr>
        <p:txBody>
          <a:bodyPr/>
          <a:lstStyle/>
          <a:p>
            <a:pPr>
              <a:spcBef>
                <a:spcPts val="0"/>
              </a:spcBef>
              <a:spcAft>
                <a:spcPts val="1800"/>
              </a:spcAft>
            </a:pPr>
            <a:r>
              <a:rPr lang="en-GB" sz="3600" dirty="0"/>
              <a:t>80% of LAs will see an increase in hourly </a:t>
            </a:r>
            <a:r>
              <a:rPr lang="en-GB" sz="3600" dirty="0" smtClean="0"/>
              <a:t>rates</a:t>
            </a:r>
          </a:p>
          <a:p>
            <a:pPr>
              <a:spcBef>
                <a:spcPts val="0"/>
              </a:spcBef>
              <a:spcAft>
                <a:spcPts val="1800"/>
              </a:spcAft>
            </a:pPr>
            <a:r>
              <a:rPr lang="en-GB" sz="3600" dirty="0" smtClean="0"/>
              <a:t>No </a:t>
            </a:r>
            <a:r>
              <a:rPr lang="en-GB" sz="3600" dirty="0"/>
              <a:t>LA will experience a reduction of more than 5% in a year and no more than 10% in total by </a:t>
            </a:r>
            <a:r>
              <a:rPr lang="en-GB" sz="3600" dirty="0" smtClean="0"/>
              <a:t>2019-20 </a:t>
            </a:r>
          </a:p>
          <a:p>
            <a:pPr>
              <a:spcBef>
                <a:spcPts val="0"/>
              </a:spcBef>
              <a:spcAft>
                <a:spcPts val="1800"/>
              </a:spcAft>
            </a:pPr>
            <a:r>
              <a:rPr lang="en-GB" sz="3600" dirty="0" smtClean="0"/>
              <a:t>All </a:t>
            </a:r>
            <a:r>
              <a:rPr lang="en-GB" sz="3600" dirty="0"/>
              <a:t>LAs will be fully funded by the NFF by </a:t>
            </a:r>
            <a:r>
              <a:rPr lang="en-GB" sz="3600" dirty="0" smtClean="0"/>
              <a:t>2019-20</a:t>
            </a:r>
            <a:endParaRPr lang="en-GB" sz="3600" dirty="0"/>
          </a:p>
        </p:txBody>
      </p:sp>
    </p:spTree>
    <p:extLst>
      <p:ext uri="{BB962C8B-B14F-4D97-AF65-F5344CB8AC3E}">
        <p14:creationId xmlns:p14="http://schemas.microsoft.com/office/powerpoint/2010/main" val="19196597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0648"/>
            <a:ext cx="6190456" cy="1595264"/>
          </a:xfrm>
        </p:spPr>
        <p:txBody>
          <a:bodyPr/>
          <a:lstStyle/>
          <a:p>
            <a:r>
              <a:rPr lang="en-GB" dirty="0" smtClean="0"/>
              <a:t>Funding from LAs to providers</a:t>
            </a:r>
            <a:endParaRPr lang="en-GB" dirty="0"/>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462204" y="2204864"/>
            <a:ext cx="6134132" cy="4104456"/>
          </a:xfrm>
          <a:prstGeom prst="rect">
            <a:avLst/>
          </a:prstGeom>
        </p:spPr>
      </p:pic>
    </p:spTree>
    <p:extLst>
      <p:ext uri="{BB962C8B-B14F-4D97-AF65-F5344CB8AC3E}">
        <p14:creationId xmlns:p14="http://schemas.microsoft.com/office/powerpoint/2010/main" val="26463023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Distribution to providers</a:t>
            </a:r>
            <a:endParaRPr lang="en-GB" dirty="0"/>
          </a:p>
        </p:txBody>
      </p:sp>
      <p:sp>
        <p:nvSpPr>
          <p:cNvPr id="3" name="Content Placeholder 2"/>
          <p:cNvSpPr>
            <a:spLocks noGrp="1"/>
          </p:cNvSpPr>
          <p:nvPr>
            <p:ph idx="1"/>
          </p:nvPr>
        </p:nvSpPr>
        <p:spPr>
          <a:xfrm>
            <a:off x="685800" y="2204864"/>
            <a:ext cx="7772400" cy="4114800"/>
          </a:xfrm>
        </p:spPr>
        <p:txBody>
          <a:bodyPr/>
          <a:lstStyle/>
          <a:p>
            <a:pPr>
              <a:spcBef>
                <a:spcPts val="0"/>
              </a:spcBef>
              <a:spcAft>
                <a:spcPts val="1800"/>
              </a:spcAft>
            </a:pPr>
            <a:r>
              <a:rPr lang="en-GB" sz="3600" dirty="0" smtClean="0"/>
              <a:t>93% of a LA’s EY grant must be delegated in 2017/18 rising to 95% in 2018/19</a:t>
            </a:r>
          </a:p>
          <a:p>
            <a:pPr>
              <a:spcBef>
                <a:spcPts val="0"/>
              </a:spcBef>
              <a:spcAft>
                <a:spcPts val="1800"/>
              </a:spcAft>
            </a:pPr>
            <a:r>
              <a:rPr lang="en-GB" sz="3600" dirty="0" smtClean="0"/>
              <a:t>By 2019/20 90% must be distributed using a universal base rate (same rate for all types of provider) </a:t>
            </a:r>
            <a:endParaRPr lang="en-GB" sz="3600" dirty="0"/>
          </a:p>
        </p:txBody>
      </p:sp>
    </p:spTree>
    <p:extLst>
      <p:ext uri="{BB962C8B-B14F-4D97-AF65-F5344CB8AC3E}">
        <p14:creationId xmlns:p14="http://schemas.microsoft.com/office/powerpoint/2010/main" val="3611542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772816"/>
            <a:ext cx="7772400" cy="4114800"/>
          </a:xfrm>
        </p:spPr>
        <p:txBody>
          <a:bodyPr/>
          <a:lstStyle/>
          <a:p>
            <a:pPr lvl="0">
              <a:spcBef>
                <a:spcPts val="0"/>
              </a:spcBef>
              <a:spcAft>
                <a:spcPts val="1800"/>
              </a:spcAft>
            </a:pPr>
            <a:r>
              <a:rPr lang="en-GB" sz="3600" dirty="0"/>
              <a:t>10% </a:t>
            </a:r>
            <a:r>
              <a:rPr lang="en-GB" sz="3600" dirty="0" smtClean="0"/>
              <a:t>used </a:t>
            </a:r>
            <a:r>
              <a:rPr lang="en-GB" sz="3600" dirty="0"/>
              <a:t>to fund supplements for deprivation (which is the one mandatory supplement) and discretionary supplements for rurality, flexibility of provision, quality and </a:t>
            </a:r>
            <a:r>
              <a:rPr lang="en-GB" sz="3600" dirty="0" smtClean="0"/>
              <a:t>EAL </a:t>
            </a:r>
          </a:p>
          <a:p>
            <a:pPr lvl="0">
              <a:spcBef>
                <a:spcPts val="0"/>
              </a:spcBef>
              <a:spcAft>
                <a:spcPts val="1800"/>
              </a:spcAft>
            </a:pPr>
            <a:r>
              <a:rPr lang="en-GB" sz="3600" dirty="0" smtClean="0"/>
              <a:t>£55m pa to protect funding in nursery schools/classes</a:t>
            </a:r>
            <a:endParaRPr lang="en-GB" sz="3600" dirty="0"/>
          </a:p>
          <a:p>
            <a:endParaRPr lang="en-GB" dirty="0"/>
          </a:p>
        </p:txBody>
      </p:sp>
    </p:spTree>
    <p:extLst>
      <p:ext uri="{BB962C8B-B14F-4D97-AF65-F5344CB8AC3E}">
        <p14:creationId xmlns:p14="http://schemas.microsoft.com/office/powerpoint/2010/main" val="22863752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476672"/>
            <a:ext cx="6192000" cy="1143000"/>
          </a:xfrm>
        </p:spPr>
        <p:txBody>
          <a:bodyPr/>
          <a:lstStyle/>
          <a:p>
            <a:r>
              <a:rPr lang="en-GB" dirty="0" smtClean="0"/>
              <a:t>Additional needs</a:t>
            </a:r>
            <a:endParaRPr lang="en-GB" dirty="0"/>
          </a:p>
        </p:txBody>
      </p:sp>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9552" y="2276872"/>
            <a:ext cx="5301454" cy="3528392"/>
          </a:xfrm>
        </p:spPr>
      </p:pic>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044163" y="2276872"/>
            <a:ext cx="2632293" cy="3528392"/>
          </a:xfrm>
        </p:spPr>
      </p:pic>
    </p:spTree>
    <p:extLst>
      <p:ext uri="{BB962C8B-B14F-4D97-AF65-F5344CB8AC3E}">
        <p14:creationId xmlns:p14="http://schemas.microsoft.com/office/powerpoint/2010/main" val="494361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76672"/>
            <a:ext cx="6190456" cy="1143000"/>
          </a:xfrm>
        </p:spPr>
        <p:txBody>
          <a:bodyPr/>
          <a:lstStyle/>
          <a:p>
            <a:r>
              <a:rPr lang="en-GB" dirty="0" smtClean="0"/>
              <a:t>Additional needs</a:t>
            </a:r>
            <a:endParaRPr lang="en-GB" dirty="0"/>
          </a:p>
        </p:txBody>
      </p:sp>
      <p:sp>
        <p:nvSpPr>
          <p:cNvPr id="6" name="Content Placeholder 5"/>
          <p:cNvSpPr>
            <a:spLocks noGrp="1"/>
          </p:cNvSpPr>
          <p:nvPr>
            <p:ph idx="1"/>
          </p:nvPr>
        </p:nvSpPr>
        <p:spPr>
          <a:xfrm>
            <a:off x="685800" y="2122512"/>
            <a:ext cx="7772400" cy="4114800"/>
          </a:xfrm>
        </p:spPr>
        <p:txBody>
          <a:bodyPr/>
          <a:lstStyle/>
          <a:p>
            <a:pPr>
              <a:spcBef>
                <a:spcPts val="0"/>
              </a:spcBef>
              <a:spcAft>
                <a:spcPts val="1800"/>
              </a:spcAft>
            </a:pPr>
            <a:r>
              <a:rPr lang="en-GB" sz="3600" dirty="0" smtClean="0"/>
              <a:t>EY pupil premium £0.53 per hour</a:t>
            </a:r>
            <a:endParaRPr lang="en-GB" sz="3600" dirty="0"/>
          </a:p>
          <a:p>
            <a:pPr>
              <a:spcBef>
                <a:spcPts val="0"/>
              </a:spcBef>
              <a:spcAft>
                <a:spcPts val="1800"/>
              </a:spcAft>
            </a:pPr>
            <a:r>
              <a:rPr lang="en-GB" sz="3600" dirty="0" smtClean="0"/>
              <a:t>Disability Access Fund (DAF) - £615 pa per child. For 3-4 year olds in receipt of DLA</a:t>
            </a:r>
            <a:endParaRPr lang="en-GB" sz="3600" dirty="0"/>
          </a:p>
          <a:p>
            <a:pPr>
              <a:spcBef>
                <a:spcPts val="0"/>
              </a:spcBef>
              <a:spcAft>
                <a:spcPts val="1800"/>
              </a:spcAft>
            </a:pPr>
            <a:r>
              <a:rPr lang="en-GB" sz="3600" dirty="0" smtClean="0"/>
              <a:t>Every LA required to establish an inclusion fund</a:t>
            </a:r>
            <a:endParaRPr lang="en-GB" sz="3600" dirty="0"/>
          </a:p>
        </p:txBody>
      </p:sp>
    </p:spTree>
    <p:extLst>
      <p:ext uri="{BB962C8B-B14F-4D97-AF65-F5344CB8AC3E}">
        <p14:creationId xmlns:p14="http://schemas.microsoft.com/office/powerpoint/2010/main" val="4285849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The DAF</a:t>
            </a:r>
            <a:endParaRPr lang="en-GB" dirty="0"/>
          </a:p>
        </p:txBody>
      </p:sp>
      <p:sp>
        <p:nvSpPr>
          <p:cNvPr id="3" name="Content Placeholder 2"/>
          <p:cNvSpPr>
            <a:spLocks noGrp="1"/>
          </p:cNvSpPr>
          <p:nvPr>
            <p:ph idx="1"/>
          </p:nvPr>
        </p:nvSpPr>
        <p:spPr>
          <a:xfrm>
            <a:off x="685800" y="2050504"/>
            <a:ext cx="7772400" cy="4114800"/>
          </a:xfrm>
        </p:spPr>
        <p:txBody>
          <a:bodyPr/>
          <a:lstStyle/>
          <a:p>
            <a:pPr>
              <a:spcBef>
                <a:spcPts val="0"/>
              </a:spcBef>
              <a:spcAft>
                <a:spcPts val="1800"/>
              </a:spcAft>
            </a:pPr>
            <a:r>
              <a:rPr lang="en-GB" sz="3600" dirty="0" smtClean="0"/>
              <a:t>DfE acknowledge problems with DLA but nothing better</a:t>
            </a:r>
          </a:p>
          <a:p>
            <a:pPr>
              <a:spcBef>
                <a:spcPts val="0"/>
              </a:spcBef>
              <a:spcAft>
                <a:spcPts val="1800"/>
              </a:spcAft>
            </a:pPr>
            <a:r>
              <a:rPr lang="en-GB" sz="3600" dirty="0" smtClean="0"/>
              <a:t>£12.5m allocated – a small fraction of the additional billion being invested</a:t>
            </a:r>
          </a:p>
          <a:p>
            <a:pPr>
              <a:spcBef>
                <a:spcPts val="0"/>
              </a:spcBef>
              <a:spcAft>
                <a:spcPts val="1800"/>
              </a:spcAft>
            </a:pPr>
            <a:r>
              <a:rPr lang="en-GB" sz="3600" dirty="0" smtClean="0"/>
              <a:t>The £615pa paid straight to the provider</a:t>
            </a:r>
            <a:endParaRPr lang="en-GB" sz="3600" dirty="0"/>
          </a:p>
        </p:txBody>
      </p:sp>
    </p:spTree>
    <p:extLst>
      <p:ext uri="{BB962C8B-B14F-4D97-AF65-F5344CB8AC3E}">
        <p14:creationId xmlns:p14="http://schemas.microsoft.com/office/powerpoint/2010/main" val="1408156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The DAF</a:t>
            </a:r>
            <a:endParaRPr lang="en-GB" dirty="0"/>
          </a:p>
        </p:txBody>
      </p:sp>
      <p:sp>
        <p:nvSpPr>
          <p:cNvPr id="3" name="Content Placeholder 2"/>
          <p:cNvSpPr>
            <a:spLocks noGrp="1"/>
          </p:cNvSpPr>
          <p:nvPr>
            <p:ph idx="1"/>
          </p:nvPr>
        </p:nvSpPr>
        <p:spPr>
          <a:xfrm>
            <a:off x="685800" y="2194520"/>
            <a:ext cx="7772400" cy="4114800"/>
          </a:xfrm>
        </p:spPr>
        <p:txBody>
          <a:bodyPr/>
          <a:lstStyle/>
          <a:p>
            <a:pPr>
              <a:spcBef>
                <a:spcPts val="0"/>
              </a:spcBef>
              <a:spcAft>
                <a:spcPts val="1800"/>
              </a:spcAft>
            </a:pPr>
            <a:r>
              <a:rPr lang="en-GB" sz="3600" dirty="0" smtClean="0"/>
              <a:t>4 year olds in reception year not eligible</a:t>
            </a:r>
          </a:p>
          <a:p>
            <a:pPr>
              <a:spcBef>
                <a:spcPts val="0"/>
              </a:spcBef>
              <a:spcAft>
                <a:spcPts val="1800"/>
              </a:spcAft>
            </a:pPr>
            <a:r>
              <a:rPr lang="en-GB" sz="3600" dirty="0" smtClean="0"/>
              <a:t>2 year olds entitled to a place are not eligible</a:t>
            </a:r>
            <a:endParaRPr lang="en-GB" sz="3600" dirty="0"/>
          </a:p>
          <a:p>
            <a:pPr>
              <a:spcBef>
                <a:spcPts val="0"/>
              </a:spcBef>
              <a:spcAft>
                <a:spcPts val="1800"/>
              </a:spcAft>
            </a:pPr>
            <a:r>
              <a:rPr lang="en-GB" sz="3600" dirty="0" smtClean="0"/>
              <a:t>Children don’t have to take up the full 570 hours to b eligible</a:t>
            </a:r>
            <a:endParaRPr lang="en-GB" sz="3600" dirty="0"/>
          </a:p>
        </p:txBody>
      </p:sp>
    </p:spTree>
    <p:extLst>
      <p:ext uri="{BB962C8B-B14F-4D97-AF65-F5344CB8AC3E}">
        <p14:creationId xmlns:p14="http://schemas.microsoft.com/office/powerpoint/2010/main" val="2536796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The DAF</a:t>
            </a:r>
            <a:endParaRPr lang="en-GB" dirty="0"/>
          </a:p>
        </p:txBody>
      </p:sp>
      <p:sp>
        <p:nvSpPr>
          <p:cNvPr id="3" name="Content Placeholder 2"/>
          <p:cNvSpPr>
            <a:spLocks noGrp="1"/>
          </p:cNvSpPr>
          <p:nvPr>
            <p:ph idx="1"/>
          </p:nvPr>
        </p:nvSpPr>
        <p:spPr>
          <a:xfrm>
            <a:off x="685800" y="1988840"/>
            <a:ext cx="7772400" cy="4114800"/>
          </a:xfrm>
        </p:spPr>
        <p:txBody>
          <a:bodyPr/>
          <a:lstStyle/>
          <a:p>
            <a:pPr>
              <a:spcBef>
                <a:spcPts val="0"/>
              </a:spcBef>
              <a:spcAft>
                <a:spcPts val="1800"/>
              </a:spcAft>
            </a:pPr>
            <a:r>
              <a:rPr lang="en-GB" sz="3600" dirty="0" smtClean="0"/>
              <a:t>The DAF funding each LA receives is based on Feb 2015 data from DWP</a:t>
            </a:r>
            <a:endParaRPr lang="en-GB" sz="3600" dirty="0"/>
          </a:p>
          <a:p>
            <a:pPr>
              <a:spcBef>
                <a:spcPts val="0"/>
              </a:spcBef>
              <a:spcAft>
                <a:spcPts val="1800"/>
              </a:spcAft>
            </a:pPr>
            <a:r>
              <a:rPr lang="en-GB" sz="3600" dirty="0" smtClean="0"/>
              <a:t>Should not be offset against funding which is </a:t>
            </a:r>
            <a:r>
              <a:rPr lang="en-GB" sz="3600" b="1" dirty="0" smtClean="0"/>
              <a:t>ordinarily</a:t>
            </a:r>
            <a:r>
              <a:rPr lang="en-GB" sz="3600" dirty="0" smtClean="0"/>
              <a:t> provided</a:t>
            </a:r>
            <a:endParaRPr lang="en-GB" sz="3600" dirty="0"/>
          </a:p>
          <a:p>
            <a:pPr>
              <a:spcBef>
                <a:spcPts val="0"/>
              </a:spcBef>
              <a:spcAft>
                <a:spcPts val="1800"/>
              </a:spcAft>
            </a:pPr>
            <a:r>
              <a:rPr lang="en-GB" sz="3600" dirty="0" smtClean="0"/>
              <a:t>Paid as a lump sum once a year</a:t>
            </a:r>
            <a:endParaRPr lang="en-GB" sz="3600" dirty="0"/>
          </a:p>
        </p:txBody>
      </p:sp>
    </p:spTree>
    <p:extLst>
      <p:ext uri="{BB962C8B-B14F-4D97-AF65-F5344CB8AC3E}">
        <p14:creationId xmlns:p14="http://schemas.microsoft.com/office/powerpoint/2010/main" val="2269779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SEND Inclusion Fund</a:t>
            </a:r>
            <a:endParaRPr lang="en-GB" dirty="0"/>
          </a:p>
        </p:txBody>
      </p:sp>
      <p:sp>
        <p:nvSpPr>
          <p:cNvPr id="3" name="Content Placeholder 2"/>
          <p:cNvSpPr>
            <a:spLocks noGrp="1"/>
          </p:cNvSpPr>
          <p:nvPr>
            <p:ph idx="1"/>
          </p:nvPr>
        </p:nvSpPr>
        <p:spPr>
          <a:xfrm>
            <a:off x="685800" y="2122512"/>
            <a:ext cx="8062664" cy="4114800"/>
          </a:xfrm>
        </p:spPr>
        <p:txBody>
          <a:bodyPr/>
          <a:lstStyle/>
          <a:p>
            <a:pPr>
              <a:spcBef>
                <a:spcPts val="0"/>
              </a:spcBef>
              <a:spcAft>
                <a:spcPts val="1800"/>
              </a:spcAft>
            </a:pPr>
            <a:r>
              <a:rPr lang="en-GB" sz="3600" dirty="0" smtClean="0"/>
              <a:t>Statutory requirement to cover 3-4 year olds (LAs encouraged to cover 2 year olds)</a:t>
            </a:r>
            <a:endParaRPr lang="en-GB" sz="3600" dirty="0"/>
          </a:p>
          <a:p>
            <a:pPr>
              <a:spcBef>
                <a:spcPts val="0"/>
              </a:spcBef>
              <a:spcAft>
                <a:spcPts val="1800"/>
              </a:spcAft>
            </a:pPr>
            <a:r>
              <a:rPr lang="en-GB" sz="3600" dirty="0" smtClean="0"/>
              <a:t>DfE advises it should focus on children with lower level or emerging SEN (more complex needs funded from HNB) </a:t>
            </a:r>
          </a:p>
          <a:p>
            <a:endParaRPr lang="en-GB" dirty="0"/>
          </a:p>
        </p:txBody>
      </p:sp>
    </p:spTree>
    <p:extLst>
      <p:ext uri="{BB962C8B-B14F-4D97-AF65-F5344CB8AC3E}">
        <p14:creationId xmlns:p14="http://schemas.microsoft.com/office/powerpoint/2010/main" val="1762946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SEND Inclusion Fund</a:t>
            </a:r>
            <a:endParaRPr lang="en-GB" dirty="0"/>
          </a:p>
        </p:txBody>
      </p:sp>
      <p:sp>
        <p:nvSpPr>
          <p:cNvPr id="3" name="Content Placeholder 2"/>
          <p:cNvSpPr>
            <a:spLocks noGrp="1"/>
          </p:cNvSpPr>
          <p:nvPr>
            <p:ph idx="1"/>
          </p:nvPr>
        </p:nvSpPr>
        <p:spPr>
          <a:xfrm>
            <a:off x="685800" y="1906488"/>
            <a:ext cx="7772400" cy="4114800"/>
          </a:xfrm>
        </p:spPr>
        <p:txBody>
          <a:bodyPr/>
          <a:lstStyle/>
          <a:p>
            <a:pPr>
              <a:spcBef>
                <a:spcPts val="0"/>
              </a:spcBef>
              <a:spcAft>
                <a:spcPts val="1800"/>
              </a:spcAft>
            </a:pPr>
            <a:r>
              <a:rPr lang="en-GB" sz="3600" dirty="0" smtClean="0"/>
              <a:t>Eligibility determined in consultation with EY providers, parents and specialist</a:t>
            </a:r>
          </a:p>
          <a:p>
            <a:pPr>
              <a:spcBef>
                <a:spcPts val="0"/>
              </a:spcBef>
              <a:spcAft>
                <a:spcPts val="1800"/>
              </a:spcAft>
            </a:pPr>
            <a:r>
              <a:rPr lang="en-GB" sz="3600" dirty="0" smtClean="0"/>
              <a:t>LAs determine level of funding which can be funded from the HNB or EYB and how the money is allocation. </a:t>
            </a:r>
            <a:r>
              <a:rPr lang="en-GB" sz="3600" dirty="0" smtClean="0">
                <a:solidFill>
                  <a:srgbClr val="FF0000"/>
                </a:solidFill>
              </a:rPr>
              <a:t>(Top up payments count towards delegation levels.)</a:t>
            </a:r>
            <a:endParaRPr lang="en-GB" sz="3600" dirty="0" smtClean="0"/>
          </a:p>
          <a:p>
            <a:endParaRPr lang="en-GB" dirty="0"/>
          </a:p>
        </p:txBody>
      </p:sp>
    </p:spTree>
    <p:extLst>
      <p:ext uri="{BB962C8B-B14F-4D97-AF65-F5344CB8AC3E}">
        <p14:creationId xmlns:p14="http://schemas.microsoft.com/office/powerpoint/2010/main" val="40312846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Factors to consider</a:t>
            </a:r>
            <a:endParaRPr lang="en-GB" dirty="0"/>
          </a:p>
        </p:txBody>
      </p:sp>
      <p:sp>
        <p:nvSpPr>
          <p:cNvPr id="3" name="Content Placeholder 2"/>
          <p:cNvSpPr>
            <a:spLocks noGrp="1"/>
          </p:cNvSpPr>
          <p:nvPr>
            <p:ph idx="1"/>
          </p:nvPr>
        </p:nvSpPr>
        <p:spPr>
          <a:xfrm>
            <a:off x="685800" y="2050504"/>
            <a:ext cx="7772400" cy="4114800"/>
          </a:xfrm>
        </p:spPr>
        <p:txBody>
          <a:bodyPr/>
          <a:lstStyle/>
          <a:p>
            <a:pPr marL="0" indent="0">
              <a:spcBef>
                <a:spcPts val="0"/>
              </a:spcBef>
              <a:spcAft>
                <a:spcPts val="600"/>
              </a:spcAft>
              <a:buNone/>
            </a:pPr>
            <a:r>
              <a:rPr lang="en-GB" sz="3600" dirty="0" smtClean="0"/>
              <a:t>The LA makes these decisions following discussion with providers on:</a:t>
            </a:r>
            <a:endParaRPr lang="en-GB" sz="3600" dirty="0"/>
          </a:p>
          <a:p>
            <a:pPr marL="742950" indent="-742950">
              <a:spcBef>
                <a:spcPts val="0"/>
              </a:spcBef>
              <a:spcAft>
                <a:spcPts val="600"/>
              </a:spcAft>
              <a:buFont typeface="+mj-lt"/>
              <a:buAutoNum type="arabicPeriod"/>
            </a:pPr>
            <a:r>
              <a:rPr lang="en-GB" sz="3600" dirty="0" smtClean="0"/>
              <a:t>The </a:t>
            </a:r>
            <a:r>
              <a:rPr lang="en-GB" sz="3600" dirty="0"/>
              <a:t>level of SEN support which will be offered, bearing in mind the number of SEN children </a:t>
            </a:r>
            <a:r>
              <a:rPr lang="en-GB" sz="3600" dirty="0" smtClean="0"/>
              <a:t>with SEN and </a:t>
            </a:r>
            <a:r>
              <a:rPr lang="en-GB" sz="3600" dirty="0"/>
              <a:t>their level of </a:t>
            </a:r>
            <a:r>
              <a:rPr lang="en-GB" sz="3600" dirty="0" smtClean="0"/>
              <a:t>need</a:t>
            </a:r>
            <a:endParaRPr lang="en-GB" sz="3600" dirty="0"/>
          </a:p>
        </p:txBody>
      </p:sp>
    </p:spTree>
    <p:extLst>
      <p:ext uri="{BB962C8B-B14F-4D97-AF65-F5344CB8AC3E}">
        <p14:creationId xmlns:p14="http://schemas.microsoft.com/office/powerpoint/2010/main" val="11245986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772816"/>
            <a:ext cx="7772400" cy="4114800"/>
          </a:xfrm>
        </p:spPr>
        <p:txBody>
          <a:bodyPr/>
          <a:lstStyle/>
          <a:p>
            <a:pPr marL="742950" indent="-742950">
              <a:spcBef>
                <a:spcPts val="0"/>
              </a:spcBef>
              <a:spcAft>
                <a:spcPts val="1800"/>
              </a:spcAft>
              <a:buFont typeface="+mj-lt"/>
              <a:buAutoNum type="arabicPeriod" startAt="2"/>
            </a:pPr>
            <a:r>
              <a:rPr lang="en-GB" sz="3600" dirty="0" smtClean="0"/>
              <a:t>The </a:t>
            </a:r>
            <a:r>
              <a:rPr lang="en-GB" sz="3600" dirty="0"/>
              <a:t>capacity of their EY market to support these children without a call on additional </a:t>
            </a:r>
            <a:r>
              <a:rPr lang="en-GB" sz="3600" dirty="0" smtClean="0"/>
              <a:t>resource</a:t>
            </a:r>
          </a:p>
          <a:p>
            <a:pPr marL="742950" indent="-742950">
              <a:spcBef>
                <a:spcPts val="0"/>
              </a:spcBef>
              <a:spcAft>
                <a:spcPts val="1800"/>
              </a:spcAft>
              <a:buFont typeface="+mj-lt"/>
              <a:buAutoNum type="arabicPeriod" startAt="2"/>
            </a:pPr>
            <a:r>
              <a:rPr lang="en-GB" sz="3600" dirty="0" smtClean="0"/>
              <a:t>The </a:t>
            </a:r>
            <a:r>
              <a:rPr lang="en-GB" sz="3600" dirty="0"/>
              <a:t>appropriate balance of funding between the SEN inclusion fund and the universal base rate</a:t>
            </a:r>
          </a:p>
          <a:p>
            <a:endParaRPr lang="en-GB" dirty="0"/>
          </a:p>
        </p:txBody>
      </p:sp>
    </p:spTree>
    <p:extLst>
      <p:ext uri="{BB962C8B-B14F-4D97-AF65-F5344CB8AC3E}">
        <p14:creationId xmlns:p14="http://schemas.microsoft.com/office/powerpoint/2010/main" val="37106089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Inclusion fund and LO</a:t>
            </a:r>
            <a:endParaRPr lang="en-GB" dirty="0"/>
          </a:p>
        </p:txBody>
      </p:sp>
      <p:sp>
        <p:nvSpPr>
          <p:cNvPr id="3" name="Content Placeholder 2"/>
          <p:cNvSpPr>
            <a:spLocks noGrp="1"/>
          </p:cNvSpPr>
          <p:nvPr>
            <p:ph idx="1"/>
          </p:nvPr>
        </p:nvSpPr>
        <p:spPr>
          <a:xfrm>
            <a:off x="685800" y="2050504"/>
            <a:ext cx="7772400" cy="4114800"/>
          </a:xfrm>
        </p:spPr>
        <p:txBody>
          <a:bodyPr/>
          <a:lstStyle/>
          <a:p>
            <a:pPr marL="0" indent="0">
              <a:spcBef>
                <a:spcPts val="0"/>
              </a:spcBef>
              <a:spcAft>
                <a:spcPts val="600"/>
              </a:spcAft>
              <a:buNone/>
            </a:pPr>
            <a:r>
              <a:rPr lang="en-GB" sz="3600" dirty="0" smtClean="0"/>
              <a:t>LAs required to publish in the Local Offer:</a:t>
            </a:r>
          </a:p>
          <a:p>
            <a:pPr>
              <a:spcBef>
                <a:spcPts val="0"/>
              </a:spcBef>
              <a:spcAft>
                <a:spcPts val="1800"/>
              </a:spcAft>
            </a:pPr>
            <a:r>
              <a:rPr lang="en-GB" sz="3600" dirty="0" smtClean="0"/>
              <a:t>Eligibility criteria</a:t>
            </a:r>
          </a:p>
          <a:p>
            <a:pPr>
              <a:spcBef>
                <a:spcPts val="0"/>
              </a:spcBef>
              <a:spcAft>
                <a:spcPts val="1800"/>
              </a:spcAft>
            </a:pPr>
            <a:r>
              <a:rPr lang="en-GB" sz="3600" dirty="0" smtClean="0"/>
              <a:t>Planned value of the fund at start of year</a:t>
            </a:r>
          </a:p>
          <a:p>
            <a:pPr>
              <a:spcBef>
                <a:spcPts val="0"/>
              </a:spcBef>
              <a:spcAft>
                <a:spcPts val="1800"/>
              </a:spcAft>
            </a:pPr>
            <a:r>
              <a:rPr lang="en-GB" sz="3600" dirty="0" smtClean="0"/>
              <a:t>Process for allocating funding</a:t>
            </a:r>
            <a:endParaRPr lang="en-GB" sz="3600" dirty="0"/>
          </a:p>
        </p:txBody>
      </p:sp>
    </p:spTree>
    <p:extLst>
      <p:ext uri="{BB962C8B-B14F-4D97-AF65-F5344CB8AC3E}">
        <p14:creationId xmlns:p14="http://schemas.microsoft.com/office/powerpoint/2010/main" val="141230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841848"/>
            <a:ext cx="8208912" cy="1379240"/>
          </a:xfrm>
        </p:spPr>
        <p:txBody>
          <a:bodyPr/>
          <a:lstStyle/>
          <a:p>
            <a:pPr>
              <a:spcBef>
                <a:spcPts val="0"/>
              </a:spcBef>
              <a:spcAft>
                <a:spcPts val="1800"/>
              </a:spcAft>
            </a:pPr>
            <a:r>
              <a:rPr lang="en-GB" dirty="0" smtClean="0"/>
              <a:t/>
            </a:r>
            <a:br>
              <a:rPr lang="en-GB" dirty="0" smtClean="0"/>
            </a:br>
            <a:r>
              <a:rPr lang="en-GB" dirty="0" smtClean="0"/>
              <a:t>High Needs National Funding </a:t>
            </a:r>
            <a:r>
              <a:rPr lang="en-GB" sz="1800" dirty="0"/>
              <a:t/>
            </a:r>
            <a:br>
              <a:rPr lang="en-GB" sz="1800" dirty="0"/>
            </a:br>
            <a:r>
              <a:rPr lang="en-GB" dirty="0" smtClean="0"/>
              <a:t>Formula and other reforms</a:t>
            </a:r>
            <a:r>
              <a:rPr lang="en-GB" sz="1800" dirty="0" smtClean="0"/>
              <a:t/>
            </a:r>
            <a:br>
              <a:rPr lang="en-GB" sz="1800" dirty="0" smtClean="0"/>
            </a:br>
            <a:r>
              <a:rPr lang="en-GB" sz="1800" dirty="0" smtClean="0"/>
              <a:t/>
            </a:r>
            <a:br>
              <a:rPr lang="en-GB" sz="1800" dirty="0" smtClean="0"/>
            </a:br>
            <a:r>
              <a:rPr lang="en-GB" dirty="0"/>
              <a:t>DfE </a:t>
            </a:r>
            <a:r>
              <a:rPr lang="en-GB" dirty="0" smtClean="0"/>
              <a:t>Consultation</a:t>
            </a:r>
            <a:r>
              <a:rPr lang="en-GB" sz="1800" dirty="0" smtClean="0"/>
              <a:t/>
            </a:r>
            <a:br>
              <a:rPr lang="en-GB" sz="1800" dirty="0" smtClean="0"/>
            </a:br>
            <a:r>
              <a:rPr lang="en-GB" dirty="0"/>
              <a:t/>
            </a:r>
            <a:br>
              <a:rPr lang="en-GB" dirty="0"/>
            </a:br>
            <a:r>
              <a:rPr lang="en-GB" dirty="0" smtClean="0"/>
              <a:t/>
            </a:r>
            <a:br>
              <a:rPr lang="en-GB" dirty="0" smtClean="0"/>
            </a:br>
            <a:endParaRPr lang="en-GB" dirty="0"/>
          </a:p>
        </p:txBody>
      </p:sp>
      <p:sp>
        <p:nvSpPr>
          <p:cNvPr id="5" name="Content Placeholder 4"/>
          <p:cNvSpPr>
            <a:spLocks noGrp="1"/>
          </p:cNvSpPr>
          <p:nvPr>
            <p:ph sz="half" idx="1"/>
          </p:nvPr>
        </p:nvSpPr>
        <p:spPr>
          <a:xfrm>
            <a:off x="539552" y="4293096"/>
            <a:ext cx="8208912" cy="2376264"/>
          </a:xfrm>
        </p:spPr>
        <p:txBody>
          <a:bodyPr/>
          <a:lstStyle/>
          <a:p>
            <a:pPr marL="0" indent="0">
              <a:spcBef>
                <a:spcPts val="0"/>
              </a:spcBef>
              <a:buNone/>
            </a:pPr>
            <a:r>
              <a:rPr lang="en-GB" sz="3200" dirty="0" smtClean="0"/>
              <a:t>NatSIP Working Day</a:t>
            </a:r>
          </a:p>
          <a:p>
            <a:pPr marL="0" indent="0">
              <a:spcBef>
                <a:spcPts val="0"/>
              </a:spcBef>
              <a:buNone/>
            </a:pPr>
            <a:r>
              <a:rPr lang="en-GB" sz="3200" dirty="0" smtClean="0"/>
              <a:t>February </a:t>
            </a:r>
            <a:r>
              <a:rPr lang="en-GB" sz="3200" dirty="0" smtClean="0"/>
              <a:t>2017 </a:t>
            </a:r>
            <a:endParaRPr lang="en-GB" sz="1800" dirty="0" smtClean="0"/>
          </a:p>
          <a:p>
            <a:pPr marL="0" indent="0">
              <a:spcBef>
                <a:spcPts val="0"/>
              </a:spcBef>
              <a:buNone/>
            </a:pPr>
            <a:endParaRPr lang="en-GB" sz="1800" dirty="0"/>
          </a:p>
          <a:p>
            <a:pPr marL="0" indent="0">
              <a:spcBef>
                <a:spcPts val="0"/>
              </a:spcBef>
              <a:buNone/>
            </a:pPr>
            <a:r>
              <a:rPr lang="en-GB" sz="3200" dirty="0" smtClean="0"/>
              <a:t>Brian </a:t>
            </a:r>
            <a:r>
              <a:rPr lang="en-GB" sz="3200" dirty="0" smtClean="0"/>
              <a:t>Gale</a:t>
            </a:r>
          </a:p>
          <a:p>
            <a:pPr marL="0" indent="0">
              <a:spcBef>
                <a:spcPts val="0"/>
              </a:spcBef>
              <a:buNone/>
            </a:pPr>
            <a:r>
              <a:rPr lang="en-GB" sz="3200" dirty="0" smtClean="0"/>
              <a:t>Director Policy and Campaigns</a:t>
            </a:r>
            <a:endParaRPr lang="en-GB" sz="3200" dirty="0"/>
          </a:p>
        </p:txBody>
      </p:sp>
    </p:spTree>
    <p:extLst>
      <p:ext uri="{BB962C8B-B14F-4D97-AF65-F5344CB8AC3E}">
        <p14:creationId xmlns:p14="http://schemas.microsoft.com/office/powerpoint/2010/main" val="41304690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Stage 2 consultation</a:t>
            </a:r>
            <a:endParaRPr lang="en-GB" dirty="0"/>
          </a:p>
        </p:txBody>
      </p:sp>
      <p:sp>
        <p:nvSpPr>
          <p:cNvPr id="3" name="Content Placeholder 2"/>
          <p:cNvSpPr>
            <a:spLocks noGrp="1"/>
          </p:cNvSpPr>
          <p:nvPr>
            <p:ph idx="1"/>
          </p:nvPr>
        </p:nvSpPr>
        <p:spPr>
          <a:xfrm>
            <a:off x="685800" y="2202160"/>
            <a:ext cx="8062664" cy="4467200"/>
          </a:xfrm>
        </p:spPr>
        <p:txBody>
          <a:bodyPr/>
          <a:lstStyle/>
          <a:p>
            <a:pPr>
              <a:spcBef>
                <a:spcPts val="0"/>
              </a:spcBef>
              <a:spcAft>
                <a:spcPts val="1800"/>
              </a:spcAft>
            </a:pPr>
            <a:r>
              <a:rPr lang="en-GB" sz="3600" dirty="0"/>
              <a:t>Confirms </a:t>
            </a:r>
            <a:r>
              <a:rPr lang="en-GB" sz="3600" dirty="0" smtClean="0"/>
              <a:t>formula </a:t>
            </a:r>
            <a:r>
              <a:rPr lang="en-GB" sz="3600" dirty="0"/>
              <a:t>factors </a:t>
            </a:r>
            <a:r>
              <a:rPr lang="en-GB" sz="3600" dirty="0" smtClean="0"/>
              <a:t>in the </a:t>
            </a:r>
            <a:r>
              <a:rPr lang="en-GB" sz="3600" dirty="0"/>
              <a:t>national </a:t>
            </a:r>
            <a:r>
              <a:rPr lang="en-GB" sz="3600" dirty="0" smtClean="0"/>
              <a:t>formula includes historic spend (50</a:t>
            </a:r>
            <a:r>
              <a:rPr lang="en-GB" sz="3600" dirty="0" smtClean="0"/>
              <a:t>%)</a:t>
            </a:r>
            <a:endParaRPr lang="en-GB" sz="3600" dirty="0" smtClean="0"/>
          </a:p>
          <a:p>
            <a:r>
              <a:rPr lang="en-GB" sz="3600" dirty="0" smtClean="0"/>
              <a:t>Up </a:t>
            </a:r>
            <a:r>
              <a:rPr lang="en-GB" sz="3600" dirty="0"/>
              <a:t>to 3% gains per year for over 70 </a:t>
            </a:r>
            <a:r>
              <a:rPr lang="en-GB" sz="3600" dirty="0" smtClean="0"/>
              <a:t>LAs </a:t>
            </a:r>
            <a:r>
              <a:rPr lang="en-GB" sz="3600" dirty="0"/>
              <a:t>in 2018-19 and </a:t>
            </a:r>
            <a:r>
              <a:rPr lang="en-GB" sz="3600" dirty="0" smtClean="0"/>
              <a:t>2019-20</a:t>
            </a:r>
            <a:endParaRPr lang="en-GB" sz="3600" dirty="0"/>
          </a:p>
          <a:p>
            <a:endParaRPr lang="en-GB" dirty="0"/>
          </a:p>
        </p:txBody>
      </p:sp>
    </p:spTree>
    <p:extLst>
      <p:ext uri="{BB962C8B-B14F-4D97-AF65-F5344CB8AC3E}">
        <p14:creationId xmlns:p14="http://schemas.microsoft.com/office/powerpoint/2010/main" val="3413180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Stage 2 consultation</a:t>
            </a:r>
            <a:endParaRPr lang="en-GB" dirty="0"/>
          </a:p>
        </p:txBody>
      </p:sp>
      <p:sp>
        <p:nvSpPr>
          <p:cNvPr id="3" name="Content Placeholder 2"/>
          <p:cNvSpPr>
            <a:spLocks noGrp="1"/>
          </p:cNvSpPr>
          <p:nvPr>
            <p:ph idx="1"/>
          </p:nvPr>
        </p:nvSpPr>
        <p:spPr>
          <a:xfrm>
            <a:off x="685800" y="2194520"/>
            <a:ext cx="7990656" cy="4114800"/>
          </a:xfrm>
        </p:spPr>
        <p:txBody>
          <a:bodyPr/>
          <a:lstStyle/>
          <a:p>
            <a:pPr>
              <a:spcBef>
                <a:spcPts val="0"/>
              </a:spcBef>
              <a:spcAft>
                <a:spcPts val="1800"/>
              </a:spcAft>
            </a:pPr>
            <a:r>
              <a:rPr lang="en-GB" sz="3600" dirty="0"/>
              <a:t>A funding floor no LA loses </a:t>
            </a:r>
            <a:r>
              <a:rPr lang="en-GB" sz="3600" dirty="0" smtClean="0"/>
              <a:t>funding</a:t>
            </a:r>
            <a:endParaRPr lang="en-GB" sz="3600" dirty="0"/>
          </a:p>
          <a:p>
            <a:pPr>
              <a:spcBef>
                <a:spcPts val="0"/>
              </a:spcBef>
              <a:spcAft>
                <a:spcPts val="1800"/>
              </a:spcAft>
            </a:pPr>
            <a:r>
              <a:rPr lang="en-GB" sz="3600" dirty="0" smtClean="0"/>
              <a:t>Limited </a:t>
            </a:r>
            <a:r>
              <a:rPr lang="en-GB" sz="3600" dirty="0"/>
              <a:t>flexibility to address the risks of a ring-fence around mainstream schools </a:t>
            </a:r>
            <a:r>
              <a:rPr lang="en-GB" sz="3600" dirty="0" smtClean="0"/>
              <a:t>funding</a:t>
            </a:r>
            <a:endParaRPr lang="en-GB" sz="3600" dirty="0"/>
          </a:p>
          <a:p>
            <a:pPr>
              <a:spcBef>
                <a:spcPts val="0"/>
              </a:spcBef>
              <a:spcAft>
                <a:spcPts val="1800"/>
              </a:spcAft>
            </a:pPr>
            <a:r>
              <a:rPr lang="en-GB" sz="3600" dirty="0" smtClean="0"/>
              <a:t>Changes </a:t>
            </a:r>
            <a:r>
              <a:rPr lang="en-GB" sz="3600" dirty="0"/>
              <a:t>to the funding of special </a:t>
            </a:r>
            <a:r>
              <a:rPr lang="en-GB" sz="3600" dirty="0" smtClean="0"/>
              <a:t>units</a:t>
            </a:r>
            <a:endParaRPr lang="en-GB" sz="3600" dirty="0"/>
          </a:p>
          <a:p>
            <a:endParaRPr lang="en-GB" dirty="0"/>
          </a:p>
        </p:txBody>
      </p:sp>
    </p:spTree>
    <p:extLst>
      <p:ext uri="{BB962C8B-B14F-4D97-AF65-F5344CB8AC3E}">
        <p14:creationId xmlns:p14="http://schemas.microsoft.com/office/powerpoint/2010/main" val="37564828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GB" sz="3200" b="1" dirty="0" smtClean="0"/>
              <a:t>High needs national funding formula factors…..</a:t>
            </a:r>
            <a:endParaRPr lang="en-GB" sz="3200" b="1" dirty="0"/>
          </a:p>
        </p:txBody>
      </p:sp>
      <p:pic>
        <p:nvPicPr>
          <p:cNvPr id="6" name="Content Placeholder 5"/>
          <p:cNvPicPr>
            <a:picLocks noGrp="1" noChangeAspect="1"/>
          </p:cNvPicPr>
          <p:nvPr>
            <p:ph idx="1"/>
          </p:nvPr>
        </p:nvPicPr>
        <p:blipFill>
          <a:blip r:embed="rId2"/>
          <a:stretch>
            <a:fillRect/>
          </a:stretch>
        </p:blipFill>
        <p:spPr>
          <a:xfrm>
            <a:off x="2043812" y="1307901"/>
            <a:ext cx="5336500" cy="5001419"/>
          </a:xfrm>
          <a:prstGeom prst="rect">
            <a:avLst/>
          </a:prstGeom>
        </p:spPr>
      </p:pic>
    </p:spTree>
    <p:extLst>
      <p:ext uri="{BB962C8B-B14F-4D97-AF65-F5344CB8AC3E}">
        <p14:creationId xmlns:p14="http://schemas.microsoft.com/office/powerpoint/2010/main" val="23504105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GB" sz="3200" b="1" dirty="0" smtClean="0"/>
              <a:t>….and how the factors link to calculate allocations for each local authority</a:t>
            </a:r>
            <a:endParaRPr lang="en-GB" sz="3200" b="1" dirty="0"/>
          </a:p>
        </p:txBody>
      </p:sp>
      <p:pic>
        <p:nvPicPr>
          <p:cNvPr id="3" name="Picture 2"/>
          <p:cNvPicPr>
            <a:picLocks noChangeAspect="1"/>
          </p:cNvPicPr>
          <p:nvPr/>
        </p:nvPicPr>
        <p:blipFill>
          <a:blip r:embed="rId2"/>
          <a:stretch>
            <a:fillRect/>
          </a:stretch>
        </p:blipFill>
        <p:spPr>
          <a:xfrm>
            <a:off x="755576" y="1628800"/>
            <a:ext cx="7458698" cy="3914076"/>
          </a:xfrm>
          <a:prstGeom prst="rect">
            <a:avLst/>
          </a:prstGeom>
        </p:spPr>
      </p:pic>
      <p:sp>
        <p:nvSpPr>
          <p:cNvPr id="7" name="TextBox 6"/>
          <p:cNvSpPr txBox="1"/>
          <p:nvPr/>
        </p:nvSpPr>
        <p:spPr>
          <a:xfrm>
            <a:off x="2951311" y="5877272"/>
            <a:ext cx="6013177" cy="830997"/>
          </a:xfrm>
          <a:prstGeom prst="rect">
            <a:avLst/>
          </a:prstGeom>
          <a:noFill/>
        </p:spPr>
        <p:txBody>
          <a:bodyPr wrap="square" rtlCol="0">
            <a:spAutoFit/>
          </a:bodyPr>
          <a:lstStyle/>
          <a:p>
            <a:pPr eaLnBrk="1" fontAlgn="auto" hangingPunct="1">
              <a:spcBef>
                <a:spcPts val="0"/>
              </a:spcBef>
              <a:spcAft>
                <a:spcPts val="0"/>
              </a:spcAft>
            </a:pPr>
            <a:r>
              <a:rPr lang="en-GB" sz="1600" dirty="0" smtClean="0">
                <a:solidFill>
                  <a:prstClr val="black"/>
                </a:solidFill>
                <a:latin typeface="Arial"/>
                <a:cs typeface="+mn-cs"/>
              </a:rPr>
              <a:t>The published consultation documents include a step-by-step calculation of each local authority’s illustrative allocation, and a technical note to explain the calculation in more detail</a:t>
            </a:r>
            <a:endParaRPr lang="en-GB" sz="1600" dirty="0">
              <a:solidFill>
                <a:prstClr val="black"/>
              </a:solidFill>
              <a:latin typeface="Arial"/>
              <a:cs typeface="+mn-cs"/>
            </a:endParaRPr>
          </a:p>
        </p:txBody>
      </p:sp>
    </p:spTree>
    <p:extLst>
      <p:ext uri="{BB962C8B-B14F-4D97-AF65-F5344CB8AC3E}">
        <p14:creationId xmlns:p14="http://schemas.microsoft.com/office/powerpoint/2010/main" val="30987334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5800"/>
            <a:ext cx="6190456" cy="1143000"/>
          </a:xfrm>
        </p:spPr>
        <p:txBody>
          <a:bodyPr/>
          <a:lstStyle/>
          <a:p>
            <a:r>
              <a:rPr lang="en-GB" dirty="0" smtClean="0"/>
              <a:t>Units - Existing</a:t>
            </a:r>
            <a:endParaRPr lang="en-GB" dirty="0"/>
          </a:p>
        </p:txBody>
      </p:sp>
      <p:sp>
        <p:nvSpPr>
          <p:cNvPr id="3" name="Content Placeholder 2"/>
          <p:cNvSpPr>
            <a:spLocks noGrp="1"/>
          </p:cNvSpPr>
          <p:nvPr>
            <p:ph idx="1"/>
          </p:nvPr>
        </p:nvSpPr>
        <p:spPr>
          <a:xfrm>
            <a:off x="685800" y="2194520"/>
            <a:ext cx="8062664" cy="4114800"/>
          </a:xfrm>
        </p:spPr>
        <p:txBody>
          <a:bodyPr/>
          <a:lstStyle/>
          <a:p>
            <a:pPr>
              <a:spcBef>
                <a:spcPts val="0"/>
              </a:spcBef>
              <a:spcAft>
                <a:spcPts val="1800"/>
              </a:spcAft>
            </a:pPr>
            <a:r>
              <a:rPr lang="en-GB" sz="3600" dirty="0" smtClean="0"/>
              <a:t>£10k per place with the </a:t>
            </a:r>
            <a:r>
              <a:rPr lang="en-GB" sz="3600" dirty="0" smtClean="0"/>
              <a:t>place number </a:t>
            </a:r>
            <a:r>
              <a:rPr lang="en-GB" sz="3600" dirty="0" smtClean="0"/>
              <a:t>deducted from the </a:t>
            </a:r>
            <a:r>
              <a:rPr lang="en-GB" sz="3600" dirty="0" smtClean="0"/>
              <a:t>pupil number </a:t>
            </a:r>
            <a:r>
              <a:rPr lang="en-GB" sz="3600" dirty="0" smtClean="0"/>
              <a:t>used to calculate the mainstream school budget to prevent double </a:t>
            </a:r>
            <a:r>
              <a:rPr lang="en-GB" sz="3600" dirty="0" smtClean="0"/>
              <a:t>funding</a:t>
            </a:r>
            <a:endParaRPr lang="en-GB" sz="3600" dirty="0" smtClean="0"/>
          </a:p>
          <a:p>
            <a:pPr>
              <a:spcBef>
                <a:spcPts val="0"/>
              </a:spcBef>
              <a:spcAft>
                <a:spcPts val="1800"/>
              </a:spcAft>
            </a:pPr>
            <a:r>
              <a:rPr lang="en-GB" sz="3600" dirty="0" smtClean="0"/>
              <a:t>Top up funding from LA</a:t>
            </a:r>
            <a:endParaRPr lang="en-GB" sz="3600" dirty="0"/>
          </a:p>
        </p:txBody>
      </p:sp>
    </p:spTree>
    <p:extLst>
      <p:ext uri="{BB962C8B-B14F-4D97-AF65-F5344CB8AC3E}">
        <p14:creationId xmlns:p14="http://schemas.microsoft.com/office/powerpoint/2010/main" val="12260947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85800"/>
            <a:ext cx="6624736" cy="1143000"/>
          </a:xfrm>
        </p:spPr>
        <p:txBody>
          <a:bodyPr/>
          <a:lstStyle/>
          <a:p>
            <a:r>
              <a:rPr lang="en-GB" sz="4000" dirty="0" smtClean="0"/>
              <a:t>Units – proposed 2018/19</a:t>
            </a:r>
            <a:endParaRPr lang="en-GB" sz="4000" dirty="0"/>
          </a:p>
        </p:txBody>
      </p:sp>
      <p:sp>
        <p:nvSpPr>
          <p:cNvPr id="3" name="Content Placeholder 2"/>
          <p:cNvSpPr>
            <a:spLocks noGrp="1"/>
          </p:cNvSpPr>
          <p:nvPr>
            <p:ph idx="1"/>
          </p:nvPr>
        </p:nvSpPr>
        <p:spPr>
          <a:xfrm>
            <a:off x="539552" y="2194520"/>
            <a:ext cx="8208912" cy="4114800"/>
          </a:xfrm>
        </p:spPr>
        <p:txBody>
          <a:bodyPr/>
          <a:lstStyle/>
          <a:p>
            <a:pPr>
              <a:spcBef>
                <a:spcPts val="0"/>
              </a:spcBef>
              <a:spcAft>
                <a:spcPts val="1800"/>
              </a:spcAft>
            </a:pPr>
            <a:r>
              <a:rPr lang="en-GB" dirty="0" smtClean="0"/>
              <a:t>Pupils attending unit won’t be deducted from the mainstream funding allocation</a:t>
            </a:r>
          </a:p>
          <a:p>
            <a:pPr>
              <a:spcBef>
                <a:spcPts val="0"/>
              </a:spcBef>
              <a:spcAft>
                <a:spcPts val="1800"/>
              </a:spcAft>
            </a:pPr>
            <a:r>
              <a:rPr lang="en-GB" dirty="0" smtClean="0"/>
              <a:t>But level of place funding for places occupied by pupils will be reduced to £6k</a:t>
            </a:r>
          </a:p>
          <a:p>
            <a:pPr>
              <a:spcBef>
                <a:spcPts val="0"/>
              </a:spcBef>
              <a:spcAft>
                <a:spcPts val="1800"/>
              </a:spcAft>
            </a:pPr>
            <a:r>
              <a:rPr lang="en-GB" dirty="0" smtClean="0"/>
              <a:t>Places not filled at the time of the school census will be funded at £10k</a:t>
            </a:r>
            <a:endParaRPr lang="en-GB" dirty="0"/>
          </a:p>
        </p:txBody>
      </p:sp>
    </p:spTree>
    <p:extLst>
      <p:ext uri="{BB962C8B-B14F-4D97-AF65-F5344CB8AC3E}">
        <p14:creationId xmlns:p14="http://schemas.microsoft.com/office/powerpoint/2010/main" val="32373833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5800"/>
            <a:ext cx="6190456" cy="1143000"/>
          </a:xfrm>
        </p:spPr>
        <p:txBody>
          <a:bodyPr/>
          <a:lstStyle/>
          <a:p>
            <a:r>
              <a:rPr lang="en-GB" dirty="0" smtClean="0"/>
              <a:t>Current example</a:t>
            </a:r>
            <a:endParaRPr lang="en-GB" dirty="0"/>
          </a:p>
        </p:txBody>
      </p:sp>
      <p:sp>
        <p:nvSpPr>
          <p:cNvPr id="3" name="Content Placeholder 2"/>
          <p:cNvSpPr>
            <a:spLocks noGrp="1"/>
          </p:cNvSpPr>
          <p:nvPr>
            <p:ph idx="1"/>
          </p:nvPr>
        </p:nvSpPr>
        <p:spPr>
          <a:xfrm>
            <a:off x="685800" y="2266528"/>
            <a:ext cx="8062664" cy="4114800"/>
          </a:xfrm>
        </p:spPr>
        <p:txBody>
          <a:bodyPr/>
          <a:lstStyle/>
          <a:p>
            <a:pPr marL="0" indent="0">
              <a:spcBef>
                <a:spcPts val="0"/>
              </a:spcBef>
              <a:spcAft>
                <a:spcPts val="1800"/>
              </a:spcAft>
              <a:buNone/>
            </a:pPr>
            <a:r>
              <a:rPr lang="en-GB" sz="3600" dirty="0" smtClean="0"/>
              <a:t>20 places – 15 on roll at census time, 3 pupils join later, 2 empty places</a:t>
            </a:r>
            <a:r>
              <a:rPr lang="en-GB" sz="3600" dirty="0" smtClean="0"/>
              <a:t>:</a:t>
            </a:r>
            <a:endParaRPr lang="en-GB" sz="3600" dirty="0" smtClean="0"/>
          </a:p>
          <a:p>
            <a:pPr>
              <a:spcBef>
                <a:spcPts val="0"/>
              </a:spcBef>
              <a:spcAft>
                <a:spcPts val="1800"/>
              </a:spcAft>
            </a:pPr>
            <a:r>
              <a:rPr lang="en-GB" sz="3600" dirty="0" smtClean="0"/>
              <a:t>20 places at £10k = £</a:t>
            </a:r>
            <a:r>
              <a:rPr lang="en-GB" sz="3600" dirty="0" smtClean="0"/>
              <a:t>200k</a:t>
            </a:r>
            <a:endParaRPr lang="en-GB" sz="3600" dirty="0"/>
          </a:p>
          <a:p>
            <a:pPr marL="0" indent="0">
              <a:buNone/>
            </a:pPr>
            <a:r>
              <a:rPr lang="en-GB" sz="3600" dirty="0" smtClean="0"/>
              <a:t>Plus any top up</a:t>
            </a:r>
            <a:endParaRPr lang="en-GB" sz="3600" dirty="0"/>
          </a:p>
        </p:txBody>
      </p:sp>
    </p:spTree>
    <p:extLst>
      <p:ext uri="{BB962C8B-B14F-4D97-AF65-F5344CB8AC3E}">
        <p14:creationId xmlns:p14="http://schemas.microsoft.com/office/powerpoint/2010/main" val="6123159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04664"/>
            <a:ext cx="6190456" cy="1224136"/>
          </a:xfrm>
        </p:spPr>
        <p:txBody>
          <a:bodyPr/>
          <a:lstStyle/>
          <a:p>
            <a:r>
              <a:rPr lang="en-GB" dirty="0" smtClean="0"/>
              <a:t>Proposed </a:t>
            </a:r>
            <a:r>
              <a:rPr lang="en-GB" dirty="0" smtClean="0"/>
              <a:t>example</a:t>
            </a:r>
            <a:endParaRPr lang="en-GB" dirty="0"/>
          </a:p>
        </p:txBody>
      </p:sp>
      <p:sp>
        <p:nvSpPr>
          <p:cNvPr id="3" name="Content Placeholder 2"/>
          <p:cNvSpPr>
            <a:spLocks noGrp="1"/>
          </p:cNvSpPr>
          <p:nvPr>
            <p:ph idx="1"/>
          </p:nvPr>
        </p:nvSpPr>
        <p:spPr>
          <a:xfrm>
            <a:off x="685800" y="2058144"/>
            <a:ext cx="8062664" cy="4467200"/>
          </a:xfrm>
        </p:spPr>
        <p:txBody>
          <a:bodyPr/>
          <a:lstStyle/>
          <a:p>
            <a:pPr marL="0" indent="0">
              <a:spcBef>
                <a:spcPts val="0"/>
              </a:spcBef>
              <a:spcAft>
                <a:spcPts val="1200"/>
              </a:spcAft>
              <a:buNone/>
            </a:pPr>
            <a:r>
              <a:rPr lang="en-GB" sz="3000" dirty="0"/>
              <a:t>20 places – 15 on roll at census time, 3 pupils join later, 2 empty places:</a:t>
            </a:r>
          </a:p>
          <a:p>
            <a:pPr>
              <a:spcBef>
                <a:spcPts val="0"/>
              </a:spcBef>
              <a:spcAft>
                <a:spcPts val="1200"/>
              </a:spcAft>
            </a:pPr>
            <a:r>
              <a:rPr lang="en-GB" sz="3000" dirty="0"/>
              <a:t> </a:t>
            </a:r>
            <a:r>
              <a:rPr lang="en-GB" sz="3000" dirty="0" smtClean="0"/>
              <a:t>4k basic mainstream entitlement = 15x£4k </a:t>
            </a:r>
            <a:r>
              <a:rPr lang="en-GB" sz="3000" dirty="0"/>
              <a:t>= </a:t>
            </a:r>
            <a:r>
              <a:rPr lang="en-GB" sz="3000" b="1" dirty="0" smtClean="0">
                <a:solidFill>
                  <a:srgbClr val="FF0000"/>
                </a:solidFill>
              </a:rPr>
              <a:t>£60k</a:t>
            </a:r>
          </a:p>
          <a:p>
            <a:pPr>
              <a:spcBef>
                <a:spcPts val="0"/>
              </a:spcBef>
              <a:spcAft>
                <a:spcPts val="1200"/>
              </a:spcAft>
            </a:pPr>
            <a:r>
              <a:rPr lang="en-GB" sz="3000" dirty="0" smtClean="0"/>
              <a:t>£6k per high needs place occupied = 15x£6k = </a:t>
            </a:r>
            <a:r>
              <a:rPr lang="en-GB" sz="3000" b="1" dirty="0" smtClean="0">
                <a:solidFill>
                  <a:srgbClr val="FF0000"/>
                </a:solidFill>
              </a:rPr>
              <a:t>£90k</a:t>
            </a:r>
          </a:p>
          <a:p>
            <a:pPr>
              <a:spcBef>
                <a:spcPts val="0"/>
              </a:spcBef>
              <a:spcAft>
                <a:spcPts val="1200"/>
              </a:spcAft>
            </a:pPr>
            <a:r>
              <a:rPr lang="en-GB" sz="3000" dirty="0" smtClean="0"/>
              <a:t>£10k per unoccupied place = 5x£10k = </a:t>
            </a:r>
            <a:r>
              <a:rPr lang="en-GB" sz="3000" b="1" dirty="0" smtClean="0">
                <a:solidFill>
                  <a:srgbClr val="FF0000"/>
                </a:solidFill>
              </a:rPr>
              <a:t>£50k</a:t>
            </a:r>
          </a:p>
          <a:p>
            <a:pPr marL="0" indent="0">
              <a:spcBef>
                <a:spcPts val="0"/>
              </a:spcBef>
              <a:spcAft>
                <a:spcPts val="1200"/>
              </a:spcAft>
              <a:buNone/>
            </a:pPr>
            <a:r>
              <a:rPr lang="en-GB" sz="3000" dirty="0" smtClean="0"/>
              <a:t>Plus </a:t>
            </a:r>
            <a:r>
              <a:rPr lang="en-GB" sz="3000" dirty="0"/>
              <a:t>any top up</a:t>
            </a:r>
          </a:p>
          <a:p>
            <a:pPr marL="0" indent="0">
              <a:buNone/>
            </a:pPr>
            <a:endParaRPr lang="en-GB" dirty="0"/>
          </a:p>
        </p:txBody>
      </p:sp>
    </p:spTree>
    <p:extLst>
      <p:ext uri="{BB962C8B-B14F-4D97-AF65-F5344CB8AC3E}">
        <p14:creationId xmlns:p14="http://schemas.microsoft.com/office/powerpoint/2010/main" val="4095162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Ring fencing of the schools block?</a:t>
            </a:r>
            <a:endParaRPr lang="en-GB" dirty="0"/>
          </a:p>
        </p:txBody>
      </p:sp>
      <p:sp>
        <p:nvSpPr>
          <p:cNvPr id="3" name="Content Placeholder 2"/>
          <p:cNvSpPr>
            <a:spLocks noGrp="1"/>
          </p:cNvSpPr>
          <p:nvPr>
            <p:ph idx="1"/>
          </p:nvPr>
        </p:nvSpPr>
        <p:spPr>
          <a:xfrm>
            <a:off x="685800" y="1981200"/>
            <a:ext cx="8062664" cy="4114800"/>
          </a:xfrm>
        </p:spPr>
        <p:txBody>
          <a:bodyPr/>
          <a:lstStyle/>
          <a:p>
            <a:pPr>
              <a:spcBef>
                <a:spcPct val="0"/>
              </a:spcBef>
              <a:spcAft>
                <a:spcPts val="1800"/>
              </a:spcAft>
            </a:pPr>
            <a:r>
              <a:rPr lang="en-GB" altLang="en-US" dirty="0"/>
              <a:t>12% increase in under 5 in special schools (6051 in 2015)</a:t>
            </a:r>
          </a:p>
          <a:p>
            <a:pPr>
              <a:spcBef>
                <a:spcPct val="0"/>
              </a:spcBef>
              <a:spcAft>
                <a:spcPts val="1800"/>
              </a:spcAft>
            </a:pPr>
            <a:r>
              <a:rPr lang="en-GB" altLang="en-US" dirty="0"/>
              <a:t>5-10 years: in mainstream increased by  8% but 21% increase in special (27,905 to 33,684</a:t>
            </a:r>
          </a:p>
          <a:p>
            <a:pPr>
              <a:spcBef>
                <a:spcPct val="0"/>
              </a:spcBef>
              <a:spcAft>
                <a:spcPts val="1800"/>
              </a:spcAft>
            </a:pPr>
            <a:r>
              <a:rPr lang="en-GB" altLang="en-US" dirty="0"/>
              <a:t>11-15 years: in mainstream decreased by 3% but an increase in 1% in special to 50,923</a:t>
            </a:r>
          </a:p>
          <a:p>
            <a:endParaRPr lang="en-GB" dirty="0"/>
          </a:p>
        </p:txBody>
      </p:sp>
    </p:spTree>
    <p:extLst>
      <p:ext uri="{BB962C8B-B14F-4D97-AF65-F5344CB8AC3E}">
        <p14:creationId xmlns:p14="http://schemas.microsoft.com/office/powerpoint/2010/main" val="42291214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85800"/>
            <a:ext cx="6696744" cy="1143000"/>
          </a:xfrm>
        </p:spPr>
        <p:txBody>
          <a:bodyPr/>
          <a:lstStyle/>
          <a:p>
            <a:r>
              <a:rPr lang="en-GB" dirty="0" smtClean="0"/>
              <a:t>Ring fencing of schools block</a:t>
            </a:r>
            <a:endParaRPr lang="en-GB" dirty="0"/>
          </a:p>
        </p:txBody>
      </p:sp>
      <p:sp>
        <p:nvSpPr>
          <p:cNvPr id="3" name="Content Placeholder 2"/>
          <p:cNvSpPr>
            <a:spLocks noGrp="1"/>
          </p:cNvSpPr>
          <p:nvPr>
            <p:ph idx="1"/>
          </p:nvPr>
        </p:nvSpPr>
        <p:spPr>
          <a:xfrm>
            <a:off x="395536" y="2204864"/>
            <a:ext cx="8352928" cy="4114800"/>
          </a:xfrm>
        </p:spPr>
        <p:txBody>
          <a:bodyPr/>
          <a:lstStyle/>
          <a:p>
            <a:pPr>
              <a:spcBef>
                <a:spcPts val="0"/>
              </a:spcBef>
              <a:spcAft>
                <a:spcPts val="1800"/>
              </a:spcAft>
            </a:pPr>
            <a:r>
              <a:rPr lang="en-GB" sz="3600" dirty="0" smtClean="0"/>
              <a:t>No ring fencing in </a:t>
            </a:r>
            <a:r>
              <a:rPr lang="en-GB" sz="3600" dirty="0" smtClean="0"/>
              <a:t>2017/18</a:t>
            </a:r>
            <a:endParaRPr lang="en-GB" sz="3600" dirty="0" smtClean="0"/>
          </a:p>
          <a:p>
            <a:pPr>
              <a:spcBef>
                <a:spcPts val="0"/>
              </a:spcBef>
              <a:spcAft>
                <a:spcPts val="1800"/>
              </a:spcAft>
            </a:pPr>
            <a:r>
              <a:rPr lang="en-GB" sz="3600" dirty="0" smtClean="0"/>
              <a:t>But restrictions in </a:t>
            </a:r>
            <a:r>
              <a:rPr lang="en-GB" sz="3600" dirty="0" smtClean="0"/>
              <a:t>2018/19</a:t>
            </a:r>
            <a:endParaRPr lang="en-GB" sz="3600" dirty="0"/>
          </a:p>
          <a:p>
            <a:pPr marL="0" indent="0">
              <a:spcBef>
                <a:spcPts val="2400"/>
              </a:spcBef>
              <a:spcAft>
                <a:spcPts val="0"/>
              </a:spcAft>
              <a:buNone/>
            </a:pPr>
            <a:r>
              <a:rPr lang="en-GB" sz="3600" dirty="0" smtClean="0"/>
              <a:t>Transfer can only take place with the agreement of school forum and the majority of mainstream schools</a:t>
            </a:r>
            <a:endParaRPr lang="en-GB" sz="3600" dirty="0"/>
          </a:p>
        </p:txBody>
      </p:sp>
    </p:spTree>
    <p:extLst>
      <p:ext uri="{BB962C8B-B14F-4D97-AF65-F5344CB8AC3E}">
        <p14:creationId xmlns:p14="http://schemas.microsoft.com/office/powerpoint/2010/main" val="5132930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587152"/>
          </a:xfrm>
        </p:spPr>
        <p:txBody>
          <a:bodyPr/>
          <a:lstStyle/>
          <a:p>
            <a:r>
              <a:rPr lang="en-GB" dirty="0" smtClean="0"/>
              <a:t> </a:t>
            </a:r>
            <a:endParaRPr lang="en-GB" dirty="0"/>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475656" y="2033095"/>
            <a:ext cx="5976664" cy="4420241"/>
          </a:xfrm>
          <a:prstGeom prst="rect">
            <a:avLst/>
          </a:prstGeom>
        </p:spPr>
      </p:pic>
    </p:spTree>
    <p:extLst>
      <p:ext uri="{BB962C8B-B14F-4D97-AF65-F5344CB8AC3E}">
        <p14:creationId xmlns:p14="http://schemas.microsoft.com/office/powerpoint/2010/main" val="42743273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£23m for strategic reviews</a:t>
            </a:r>
            <a:endParaRPr lang="en-GB" dirty="0"/>
          </a:p>
        </p:txBody>
      </p:sp>
      <p:sp>
        <p:nvSpPr>
          <p:cNvPr id="3" name="Content Placeholder 2"/>
          <p:cNvSpPr>
            <a:spLocks noGrp="1"/>
          </p:cNvSpPr>
          <p:nvPr>
            <p:ph idx="1"/>
          </p:nvPr>
        </p:nvSpPr>
        <p:spPr>
          <a:xfrm>
            <a:off x="685800" y="1981200"/>
            <a:ext cx="8062664" cy="4114800"/>
          </a:xfrm>
        </p:spPr>
        <p:txBody>
          <a:bodyPr/>
          <a:lstStyle/>
          <a:p>
            <a:pPr marL="0" indent="0">
              <a:buFontTx/>
              <a:buNone/>
              <a:defRPr/>
            </a:pPr>
            <a:r>
              <a:rPr lang="en-GB" sz="3600" dirty="0"/>
              <a:t>“</a:t>
            </a:r>
            <a:r>
              <a:rPr lang="en-GB" sz="3600" i="1" dirty="0"/>
              <a:t>We envisage three key outcomes emerging from these reviews: </a:t>
            </a:r>
          </a:p>
          <a:p>
            <a:pPr>
              <a:defRPr/>
            </a:pPr>
            <a:r>
              <a:rPr lang="en-GB" sz="3600" i="1" dirty="0"/>
              <a:t>A strategic plan for high needs provision that makes sure there is an attractive offer for parents and young people which will meet the needs of future cohorts, at a cost that is sustainable…..</a:t>
            </a:r>
            <a:endParaRPr lang="en-GB" sz="3600" dirty="0"/>
          </a:p>
        </p:txBody>
      </p:sp>
    </p:spTree>
    <p:extLst>
      <p:ext uri="{BB962C8B-B14F-4D97-AF65-F5344CB8AC3E}">
        <p14:creationId xmlns:p14="http://schemas.microsoft.com/office/powerpoint/2010/main" val="33055337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685800" y="1700808"/>
            <a:ext cx="8062664" cy="4114800"/>
          </a:xfrm>
        </p:spPr>
        <p:txBody>
          <a:bodyPr/>
          <a:lstStyle/>
          <a:p>
            <a:pPr marL="0" indent="0">
              <a:buFontTx/>
              <a:buNone/>
            </a:pPr>
            <a:r>
              <a:rPr lang="en-GB" altLang="en-US" sz="3600" dirty="0"/>
              <a:t>……</a:t>
            </a:r>
            <a:r>
              <a:rPr lang="en-GB" altLang="en-US" sz="3600" i="1" dirty="0"/>
              <a:t>This might include, for example: </a:t>
            </a:r>
          </a:p>
          <a:p>
            <a:pPr marL="0" indent="0">
              <a:buFontTx/>
              <a:buNone/>
            </a:pPr>
            <a:r>
              <a:rPr lang="en-GB" altLang="en-US" sz="3600" i="1" dirty="0"/>
              <a:t>	</a:t>
            </a:r>
            <a:r>
              <a:rPr lang="en-GB" altLang="en-US" sz="3600" i="1" dirty="0" err="1"/>
              <a:t>i</a:t>
            </a:r>
            <a:r>
              <a:rPr lang="en-GB" altLang="en-US" sz="3600" i="1" dirty="0"/>
              <a:t>. measures to support mainstream schools in meeting the SEN of a wider range of pupils, for example through workforce training or clear routes to access specialist expertise; (para 4.26)</a:t>
            </a:r>
          </a:p>
          <a:p>
            <a:endParaRPr lang="en-GB" dirty="0"/>
          </a:p>
        </p:txBody>
      </p:sp>
    </p:spTree>
    <p:extLst>
      <p:ext uri="{BB962C8B-B14F-4D97-AF65-F5344CB8AC3E}">
        <p14:creationId xmlns:p14="http://schemas.microsoft.com/office/powerpoint/2010/main" val="315155293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685800" y="1762472"/>
            <a:ext cx="8134672" cy="4114800"/>
          </a:xfrm>
        </p:spPr>
        <p:txBody>
          <a:bodyPr/>
          <a:lstStyle/>
          <a:p>
            <a:r>
              <a:rPr lang="en-GB" sz="3500" dirty="0"/>
              <a:t>“</a:t>
            </a:r>
            <a:r>
              <a:rPr lang="en-GB" sz="3500" i="1" dirty="0"/>
              <a:t>The C&amp;F Act 2014 is clear that, when considering any reorganisation of provision, decision makers must be clear how they are satisfied that the proposed alternative arrangements will lead to improvements in the standard, quality and/or range of educational provision for children with SEN”</a:t>
            </a:r>
            <a:r>
              <a:rPr lang="en-GB" sz="3500" dirty="0"/>
              <a:t> </a:t>
            </a:r>
            <a:r>
              <a:rPr lang="en-GB" sz="3500" dirty="0" smtClean="0"/>
              <a:t>paragraph </a:t>
            </a:r>
            <a:r>
              <a:rPr lang="en-GB" sz="3500" dirty="0"/>
              <a:t>4.20 </a:t>
            </a:r>
          </a:p>
          <a:p>
            <a:endParaRPr lang="en-GB" dirty="0"/>
          </a:p>
        </p:txBody>
      </p:sp>
    </p:spTree>
    <p:extLst>
      <p:ext uri="{BB962C8B-B14F-4D97-AF65-F5344CB8AC3E}">
        <p14:creationId xmlns:p14="http://schemas.microsoft.com/office/powerpoint/2010/main" val="109335192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Support services</a:t>
            </a:r>
            <a:endParaRPr lang="en-GB" dirty="0"/>
          </a:p>
        </p:txBody>
      </p:sp>
      <p:sp>
        <p:nvSpPr>
          <p:cNvPr id="3" name="Content Placeholder 2"/>
          <p:cNvSpPr>
            <a:spLocks noGrp="1"/>
          </p:cNvSpPr>
          <p:nvPr>
            <p:ph idx="1"/>
          </p:nvPr>
        </p:nvSpPr>
        <p:spPr>
          <a:xfrm>
            <a:off x="685800" y="2050504"/>
            <a:ext cx="8134672" cy="4114800"/>
          </a:xfrm>
        </p:spPr>
        <p:txBody>
          <a:bodyPr/>
          <a:lstStyle/>
          <a:p>
            <a:pPr marL="0" indent="0">
              <a:buNone/>
            </a:pPr>
            <a:r>
              <a:rPr lang="en-GB" sz="3600" dirty="0"/>
              <a:t>“</a:t>
            </a:r>
            <a:r>
              <a:rPr lang="en-GB" sz="3600" i="1" dirty="0"/>
              <a:t>We acknowledge that teachers and practitioners do not always feel equipped to meet the wide range of SEN. It is particularly important that mainstream schools are able to draw on specialist support and advice so they are confident in offering high-quality education to all</a:t>
            </a:r>
            <a:r>
              <a:rPr lang="en-GB" sz="3600" i="1" dirty="0" smtClean="0"/>
              <a:t>.…..</a:t>
            </a:r>
            <a:endParaRPr lang="en-GB" sz="3600" i="1" dirty="0"/>
          </a:p>
          <a:p>
            <a:endParaRPr lang="en-GB" dirty="0"/>
          </a:p>
        </p:txBody>
      </p:sp>
    </p:spTree>
    <p:extLst>
      <p:ext uri="{BB962C8B-B14F-4D97-AF65-F5344CB8AC3E}">
        <p14:creationId xmlns:p14="http://schemas.microsoft.com/office/powerpoint/2010/main" val="15078037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Things to note</a:t>
            </a:r>
            <a:endParaRPr lang="en-GB" dirty="0"/>
          </a:p>
        </p:txBody>
      </p:sp>
      <p:sp>
        <p:nvSpPr>
          <p:cNvPr id="3" name="Content Placeholder 2"/>
          <p:cNvSpPr>
            <a:spLocks noGrp="1"/>
          </p:cNvSpPr>
          <p:nvPr>
            <p:ph idx="1"/>
          </p:nvPr>
        </p:nvSpPr>
        <p:spPr>
          <a:xfrm>
            <a:off x="685800" y="2132856"/>
            <a:ext cx="8062664" cy="4114800"/>
          </a:xfrm>
        </p:spPr>
        <p:txBody>
          <a:bodyPr/>
          <a:lstStyle/>
          <a:p>
            <a:pPr>
              <a:spcBef>
                <a:spcPts val="0"/>
              </a:spcBef>
              <a:spcAft>
                <a:spcPts val="1800"/>
              </a:spcAft>
              <a:buClr>
                <a:schemeClr val="tx2"/>
              </a:buClr>
            </a:pPr>
            <a:r>
              <a:rPr lang="en-GB" sz="3600" dirty="0"/>
              <a:t>Alternative provision still under </a:t>
            </a:r>
            <a:r>
              <a:rPr lang="en-GB" sz="3600" dirty="0" smtClean="0"/>
              <a:t>review</a:t>
            </a:r>
            <a:endParaRPr lang="en-GB" sz="3600" dirty="0" smtClean="0"/>
          </a:p>
          <a:p>
            <a:pPr>
              <a:spcBef>
                <a:spcPts val="0"/>
              </a:spcBef>
              <a:spcAft>
                <a:spcPts val="1800"/>
              </a:spcAft>
              <a:buClr>
                <a:schemeClr val="tx2"/>
              </a:buClr>
            </a:pPr>
            <a:r>
              <a:rPr lang="en-GB" sz="3600" dirty="0" smtClean="0"/>
              <a:t>Post-16 </a:t>
            </a:r>
            <a:r>
              <a:rPr lang="en-GB" sz="3600" dirty="0"/>
              <a:t>funding changes </a:t>
            </a:r>
            <a:r>
              <a:rPr lang="en-GB" sz="3600" dirty="0" smtClean="0"/>
              <a:t>need </a:t>
            </a:r>
            <a:r>
              <a:rPr lang="en-GB" sz="3600" dirty="0"/>
              <a:t>more </a:t>
            </a:r>
            <a:r>
              <a:rPr lang="en-GB" sz="3600" dirty="0" smtClean="0"/>
              <a:t>work. Consultation likely </a:t>
            </a:r>
            <a:r>
              <a:rPr lang="en-GB" sz="3600" dirty="0"/>
              <a:t>in </a:t>
            </a:r>
            <a:r>
              <a:rPr lang="en-GB" sz="3600" dirty="0" smtClean="0"/>
              <a:t>2017</a:t>
            </a:r>
            <a:endParaRPr lang="en-GB" sz="3600" dirty="0" smtClean="0"/>
          </a:p>
          <a:p>
            <a:pPr>
              <a:spcBef>
                <a:spcPts val="0"/>
              </a:spcBef>
              <a:spcAft>
                <a:spcPts val="1800"/>
              </a:spcAft>
              <a:buClr>
                <a:schemeClr val="tx2"/>
              </a:buClr>
            </a:pPr>
            <a:r>
              <a:rPr lang="en-GB" sz="3600" dirty="0"/>
              <a:t>Consultation on the revenue funding of special free schools</a:t>
            </a:r>
            <a:endParaRPr lang="en-GB" sz="3600" dirty="0" smtClean="0"/>
          </a:p>
          <a:p>
            <a:pPr>
              <a:buClr>
                <a:schemeClr val="tx2"/>
              </a:buClr>
            </a:pPr>
            <a:endParaRPr lang="en-GB" dirty="0"/>
          </a:p>
          <a:p>
            <a:endParaRPr lang="en-GB" dirty="0"/>
          </a:p>
        </p:txBody>
      </p:sp>
    </p:spTree>
    <p:extLst>
      <p:ext uri="{BB962C8B-B14F-4D97-AF65-F5344CB8AC3E}">
        <p14:creationId xmlns:p14="http://schemas.microsoft.com/office/powerpoint/2010/main" val="33401771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Another thing to note</a:t>
            </a:r>
            <a:endParaRPr lang="en-GB" dirty="0"/>
          </a:p>
        </p:txBody>
      </p:sp>
      <p:sp>
        <p:nvSpPr>
          <p:cNvPr id="3" name="Content Placeholder 2"/>
          <p:cNvSpPr>
            <a:spLocks noGrp="1"/>
          </p:cNvSpPr>
          <p:nvPr>
            <p:ph idx="1"/>
          </p:nvPr>
        </p:nvSpPr>
        <p:spPr>
          <a:xfrm>
            <a:off x="685800" y="2204864"/>
            <a:ext cx="8062664" cy="4114800"/>
          </a:xfrm>
        </p:spPr>
        <p:txBody>
          <a:bodyPr/>
          <a:lstStyle/>
          <a:p>
            <a:pPr marL="0" indent="0">
              <a:buNone/>
            </a:pPr>
            <a:r>
              <a:rPr lang="en-GB" sz="3600" dirty="0"/>
              <a:t>Research – looking at the link between outcomes, costs and benefits; the availability of new data to improve the formula, and the funding of national and regional provision for very complex needs – leading to a review of the formula in 4 years</a:t>
            </a:r>
          </a:p>
          <a:p>
            <a:endParaRPr lang="en-GB" dirty="0"/>
          </a:p>
        </p:txBody>
      </p:sp>
    </p:spTree>
    <p:extLst>
      <p:ext uri="{BB962C8B-B14F-4D97-AF65-F5344CB8AC3E}">
        <p14:creationId xmlns:p14="http://schemas.microsoft.com/office/powerpoint/2010/main" val="39886435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More things to note</a:t>
            </a:r>
            <a:endParaRPr lang="en-GB" dirty="0"/>
          </a:p>
        </p:txBody>
      </p:sp>
      <p:sp>
        <p:nvSpPr>
          <p:cNvPr id="3" name="Content Placeholder 2"/>
          <p:cNvSpPr>
            <a:spLocks noGrp="1"/>
          </p:cNvSpPr>
          <p:nvPr>
            <p:ph idx="1"/>
          </p:nvPr>
        </p:nvSpPr>
        <p:spPr>
          <a:xfrm>
            <a:off x="685800" y="2194520"/>
            <a:ext cx="8062664" cy="4114800"/>
          </a:xfrm>
        </p:spPr>
        <p:txBody>
          <a:bodyPr/>
          <a:lstStyle/>
          <a:p>
            <a:pPr marL="342900" lvl="1" indent="-342900">
              <a:spcBef>
                <a:spcPts val="0"/>
              </a:spcBef>
              <a:spcAft>
                <a:spcPts val="1800"/>
              </a:spcAft>
              <a:buFontTx/>
              <a:buChar char="•"/>
            </a:pPr>
            <a:r>
              <a:rPr lang="en-GB" sz="3600" dirty="0"/>
              <a:t>Allocations of special provision capital </a:t>
            </a:r>
            <a:r>
              <a:rPr lang="en-GB" sz="3600" dirty="0" smtClean="0"/>
              <a:t>fund announced </a:t>
            </a:r>
            <a:r>
              <a:rPr lang="en-GB" sz="3600" dirty="0"/>
              <a:t>early in </a:t>
            </a:r>
            <a:r>
              <a:rPr lang="en-GB" sz="3600" dirty="0" smtClean="0"/>
              <a:t>2017</a:t>
            </a:r>
            <a:endParaRPr lang="en-GB" sz="3600" dirty="0"/>
          </a:p>
          <a:p>
            <a:pPr marL="342900" lvl="1" indent="-342900">
              <a:spcBef>
                <a:spcPts val="0"/>
              </a:spcBef>
              <a:spcAft>
                <a:spcPts val="1800"/>
              </a:spcAft>
              <a:buFontTx/>
              <a:buChar char="•"/>
            </a:pPr>
            <a:r>
              <a:rPr lang="en-GB" sz="3600" dirty="0"/>
              <a:t>The role of mainstream schools in making special and alternative provision and how best to use the local budget </a:t>
            </a:r>
            <a:r>
              <a:rPr lang="en-GB" sz="3600" dirty="0" smtClean="0"/>
              <a:t>flexibility </a:t>
            </a:r>
            <a:endParaRPr lang="en-GB" sz="3600" dirty="0"/>
          </a:p>
          <a:p>
            <a:pPr marL="0" indent="0">
              <a:buNone/>
            </a:pPr>
            <a:endParaRPr lang="en-GB" dirty="0"/>
          </a:p>
        </p:txBody>
      </p:sp>
    </p:spTree>
    <p:extLst>
      <p:ext uri="{BB962C8B-B14F-4D97-AF65-F5344CB8AC3E}">
        <p14:creationId xmlns:p14="http://schemas.microsoft.com/office/powerpoint/2010/main" val="423158067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470</TotalTime>
  <Words>1262</Words>
  <Application>Microsoft Office PowerPoint</Application>
  <PresentationFormat>On-screen Show (4:3)</PresentationFormat>
  <Paragraphs>131</Paragraphs>
  <Slides>39</Slides>
  <Notes>0</Notes>
  <HiddenSlides>0</HiddenSlides>
  <MMClips>0</MMClips>
  <ScaleCrop>false</ScaleCrop>
  <HeadingPairs>
    <vt:vector size="4" baseType="variant">
      <vt:variant>
        <vt:lpstr>Theme</vt:lpstr>
      </vt:variant>
      <vt:variant>
        <vt:i4>4</vt:i4>
      </vt:variant>
      <vt:variant>
        <vt:lpstr>Slide Titles</vt:lpstr>
      </vt:variant>
      <vt:variant>
        <vt:i4>39</vt:i4>
      </vt:variant>
    </vt:vector>
  </HeadingPairs>
  <TitlesOfParts>
    <vt:vector size="43" baseType="lpstr">
      <vt:lpstr>Blank</vt:lpstr>
      <vt:lpstr>1_Blank</vt:lpstr>
      <vt:lpstr>1_Office Theme</vt:lpstr>
      <vt:lpstr>2_Blank</vt:lpstr>
      <vt:lpstr> Changes in Education Funding in the Early Years </vt:lpstr>
      <vt:lpstr>Funding Allocation to LAs</vt:lpstr>
      <vt:lpstr>Funding to LAs</vt:lpstr>
      <vt:lpstr>Current EY funding allocation per hour</vt:lpstr>
      <vt:lpstr>The NNF</vt:lpstr>
      <vt:lpstr>Make up of hourly rate for 3-4 year olds</vt:lpstr>
      <vt:lpstr>Funding floors</vt:lpstr>
      <vt:lpstr>Funding from LAs to providers</vt:lpstr>
      <vt:lpstr>Distribution to providers</vt:lpstr>
      <vt:lpstr>PowerPoint Presentation</vt:lpstr>
      <vt:lpstr>Additional needs</vt:lpstr>
      <vt:lpstr>Additional needs</vt:lpstr>
      <vt:lpstr>The DAF</vt:lpstr>
      <vt:lpstr>The DAF</vt:lpstr>
      <vt:lpstr>The DAF</vt:lpstr>
      <vt:lpstr>SEND Inclusion Fund</vt:lpstr>
      <vt:lpstr>SEND Inclusion Fund</vt:lpstr>
      <vt:lpstr>Factors to consider</vt:lpstr>
      <vt:lpstr>PowerPoint Presentation</vt:lpstr>
      <vt:lpstr>Inclusion fund and LO</vt:lpstr>
      <vt:lpstr> High Needs National Funding  Formula and other reforms  DfE Consultation   </vt:lpstr>
      <vt:lpstr>Stage 2 consultation</vt:lpstr>
      <vt:lpstr>Stage 2 consultation</vt:lpstr>
      <vt:lpstr>High needs national funding formula factors…..</vt:lpstr>
      <vt:lpstr>….and how the factors link to calculate allocations for each local authority</vt:lpstr>
      <vt:lpstr>Units - Existing</vt:lpstr>
      <vt:lpstr>Units – proposed 2018/19</vt:lpstr>
      <vt:lpstr>Current example</vt:lpstr>
      <vt:lpstr>Proposed example</vt:lpstr>
      <vt:lpstr>Ring fencing of the schools block?</vt:lpstr>
      <vt:lpstr>Ring fencing of schools block</vt:lpstr>
      <vt:lpstr> </vt:lpstr>
      <vt:lpstr>£23m for strategic reviews</vt:lpstr>
      <vt:lpstr> </vt:lpstr>
      <vt:lpstr> </vt:lpstr>
      <vt:lpstr>Support services</vt:lpstr>
      <vt:lpstr>Things to note</vt:lpstr>
      <vt:lpstr>Another thing to note</vt:lpstr>
      <vt:lpstr>More things to note</vt:lpstr>
    </vt:vector>
  </TitlesOfParts>
  <Company>National Deaf Children's Society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Gale</dc:creator>
  <cp:lastModifiedBy>Yvonne Tysoe</cp:lastModifiedBy>
  <cp:revision>60</cp:revision>
  <dcterms:created xsi:type="dcterms:W3CDTF">2017-02-05T17:14:46Z</dcterms:created>
  <dcterms:modified xsi:type="dcterms:W3CDTF">2017-02-06T14:51:07Z</dcterms:modified>
</cp:coreProperties>
</file>