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366" r:id="rId2"/>
    <p:sldId id="391" r:id="rId3"/>
    <p:sldId id="367" r:id="rId4"/>
    <p:sldId id="369" r:id="rId5"/>
    <p:sldId id="370" r:id="rId6"/>
    <p:sldId id="373" r:id="rId7"/>
    <p:sldId id="374" r:id="rId8"/>
    <p:sldId id="418" r:id="rId9"/>
    <p:sldId id="379" r:id="rId10"/>
    <p:sldId id="380" r:id="rId11"/>
    <p:sldId id="381" r:id="rId12"/>
    <p:sldId id="385" r:id="rId13"/>
    <p:sldId id="386" r:id="rId14"/>
    <p:sldId id="390" r:id="rId15"/>
    <p:sldId id="401" r:id="rId16"/>
    <p:sldId id="403" r:id="rId17"/>
    <p:sldId id="413" r:id="rId18"/>
    <p:sldId id="404" r:id="rId19"/>
    <p:sldId id="406" r:id="rId20"/>
    <p:sldId id="415" r:id="rId21"/>
    <p:sldId id="408" r:id="rId22"/>
    <p:sldId id="409" r:id="rId23"/>
    <p:sldId id="410" r:id="rId24"/>
    <p:sldId id="411" r:id="rId25"/>
    <p:sldId id="412" r:id="rId26"/>
    <p:sldId id="269" r:id="rId27"/>
    <p:sldId id="417" r:id="rId28"/>
    <p:sldId id="396" r:id="rId29"/>
    <p:sldId id="397" r:id="rId30"/>
    <p:sldId id="333" r:id="rId31"/>
  </p:sldIdLst>
  <p:sldSz cx="9144000" cy="6858000" type="screen4x3"/>
  <p:notesSz cx="6805613" cy="9944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8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97" d="100"/>
          <a:sy n="97" d="100"/>
        </p:scale>
        <p:origin x="-534" y="-90"/>
      </p:cViewPr>
      <p:guideLst>
        <p:guide orient="horz" pos="1434"/>
        <p:guide pos="2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1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45169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82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1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1/10/2017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8" tIns="45564" rIns="91128" bIns="4556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9"/>
            <a:ext cx="5444490" cy="4474845"/>
          </a:xfrm>
          <a:prstGeom prst="rect">
            <a:avLst/>
          </a:prstGeom>
        </p:spPr>
        <p:txBody>
          <a:bodyPr vert="horz" lIns="91128" tIns="45564" rIns="91128" bIns="45564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5169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128" tIns="45564" rIns="91128" bIns="45564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53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795AA46-3E6E-48E3-A926-E2941BBE37AA}" type="slidenum">
              <a:rPr lang="en-GB" smtClean="0">
                <a:latin typeface="Arial" pitchFamily="34" charset="0"/>
                <a:ea typeface="ＭＳ Ｐゴシック"/>
                <a:cs typeface="ＭＳ Ｐゴシック"/>
              </a:rPr>
              <a:pPr/>
              <a:t>5</a:t>
            </a:fld>
            <a:endParaRPr lang="en-GB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5ADAED-06BC-4922-AE99-7D50CA4E968F}" type="slidenum">
              <a:rPr lang="en-GB" smtClean="0">
                <a:latin typeface="Arial" pitchFamily="34" charset="0"/>
                <a:ea typeface="ＭＳ Ｐゴシック"/>
                <a:cs typeface="ＭＳ Ｐゴシック"/>
              </a:rPr>
              <a:pPr/>
              <a:t>30</a:t>
            </a:fld>
            <a:endParaRPr lang="en-GB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DCSLuton-85.jpg"/>
          <p:cNvPicPr>
            <a:picLocks noChangeAspect="1"/>
          </p:cNvPicPr>
          <p:nvPr userDrawn="1"/>
        </p:nvPicPr>
        <p:blipFill>
          <a:blip r:embed="rId2"/>
          <a:srcRect t="4184"/>
          <a:stretch>
            <a:fillRect/>
          </a:stretch>
        </p:blipFill>
        <p:spPr>
          <a:xfrm>
            <a:off x="5116865" y="2362200"/>
            <a:ext cx="4027167" cy="4474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6000" y="2041200"/>
            <a:ext cx="7772400" cy="8856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6000" y="3049200"/>
            <a:ext cx="6400800" cy="1904400"/>
          </a:xfrm>
        </p:spPr>
        <p:txBody>
          <a:bodyPr/>
          <a:lstStyle>
            <a:lvl1pPr marL="0" indent="0" algn="l">
              <a:buNone/>
              <a:defRPr>
                <a:solidFill>
                  <a:srgbClr val="46829E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850" y="6237312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E463DE4-1A24-E445-BAC1-81E49EB2F6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04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2BF8733-7B1D-EB44-8708-7A63E3D79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2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AF2DBC0-F498-4E4F-A7F3-850B3D27F1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2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9FB6B0-0680-6040-A466-2931344328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3C62C85-4429-8043-8191-A150764F24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3C9FE05C-79FB-6946-B5F5-B6EDA78D89A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5" descr="NDCS logo powerpoint CMYK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485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95888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dcs.org.uk/apps" TargetMode="External"/><Relationship Id="rId2" Type="http://schemas.openxmlformats.org/officeDocument/2006/relationships/hyperlink" Target="http://www.ndcs.org.uk/technology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09600"/>
            <a:ext cx="6984776" cy="2603376"/>
          </a:xfrm>
        </p:spPr>
        <p:txBody>
          <a:bodyPr/>
          <a:lstStyle/>
          <a:p>
            <a:r>
              <a:rPr lang="en-GB" dirty="0"/>
              <a:t>Products and technology which </a:t>
            </a:r>
            <a:r>
              <a:rPr lang="en-GB" dirty="0" smtClean="0"/>
              <a:t>could </a:t>
            </a:r>
            <a:r>
              <a:rPr lang="en-GB" dirty="0"/>
              <a:t>help deaf young people in education and </a:t>
            </a:r>
            <a:r>
              <a:rPr lang="en-GB" dirty="0" smtClean="0"/>
              <a:t>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3861048"/>
            <a:ext cx="4464496" cy="2234952"/>
          </a:xfrm>
        </p:spPr>
        <p:txBody>
          <a:bodyPr/>
          <a:lstStyle/>
          <a:p>
            <a:pPr marL="0" indent="0">
              <a:buNone/>
            </a:pPr>
            <a:endParaRPr lang="en-US" sz="36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sz="3600" dirty="0" smtClean="0">
                <a:solidFill>
                  <a:schemeClr val="accent1"/>
                </a:solidFill>
              </a:rPr>
              <a:t>Chris </a:t>
            </a:r>
            <a:r>
              <a:rPr lang="en-US" sz="3600" dirty="0">
                <a:solidFill>
                  <a:schemeClr val="accent1"/>
                </a:solidFill>
              </a:rPr>
              <a:t>Bowden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accent1"/>
                </a:solidFill>
              </a:rPr>
              <a:t>Head of Technology Development</a:t>
            </a:r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0" descr="_DSC03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168" y="1916832"/>
            <a:ext cx="2376264" cy="5052170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872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66520" cy="3024336"/>
          </a:xfrm>
        </p:spPr>
        <p:txBody>
          <a:bodyPr/>
          <a:lstStyle/>
          <a:p>
            <a:r>
              <a:rPr lang="en-GB" sz="4000" dirty="0" smtClean="0"/>
              <a:t>Technologies for education, face-to-face conversations and meetings</a:t>
            </a:r>
            <a:endParaRPr lang="en-GB" sz="4000" dirty="0">
              <a:solidFill>
                <a:schemeClr val="accent1"/>
              </a:solidFill>
            </a:endParaRPr>
          </a:p>
        </p:txBody>
      </p:sp>
      <p:pic>
        <p:nvPicPr>
          <p:cNvPr id="5" name="Picture 14" descr="NDCSHarrow-102.jpg"/>
          <p:cNvPicPr>
            <a:picLocks noChangeAspect="1"/>
          </p:cNvPicPr>
          <p:nvPr/>
        </p:nvPicPr>
        <p:blipFill>
          <a:blip r:embed="rId2"/>
          <a:srcRect l="2412" t="1968"/>
          <a:stretch>
            <a:fillRect/>
          </a:stretch>
        </p:blipFill>
        <p:spPr bwMode="auto">
          <a:xfrm>
            <a:off x="4860032" y="2492896"/>
            <a:ext cx="4572000" cy="4365104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008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The problem with hearing aids, implants and bone anchored hearing aids</a:t>
            </a:r>
            <a:endParaRPr lang="en-GB" sz="3600" dirty="0"/>
          </a:p>
        </p:txBody>
      </p:sp>
      <p:pic>
        <p:nvPicPr>
          <p:cNvPr id="5" name="Content Placeholder 4" descr="phonak aid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99592" y="2708920"/>
            <a:ext cx="2571091" cy="2364854"/>
          </a:xfrm>
        </p:spPr>
      </p:pic>
      <p:pic>
        <p:nvPicPr>
          <p:cNvPr id="6" name="Content Placeholder 5" descr="cochlear nucleus.pn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76056" y="2420888"/>
            <a:ext cx="3329197" cy="2642220"/>
          </a:xfrm>
        </p:spPr>
      </p:pic>
      <p:sp>
        <p:nvSpPr>
          <p:cNvPr id="7" name="TextBox 6"/>
          <p:cNvSpPr txBox="1"/>
          <p:nvPr/>
        </p:nvSpPr>
        <p:spPr>
          <a:xfrm>
            <a:off x="1187624" y="5157192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They amplify ALL sound and classrooms are poor listening environments!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395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3375"/>
            <a:ext cx="7772400" cy="10795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What </a:t>
            </a:r>
            <a:r>
              <a:rPr lang="en-GB" sz="4000" dirty="0" smtClean="0"/>
              <a:t>ar</a:t>
            </a:r>
            <a:r>
              <a:rPr lang="en-GB" sz="4000" b="1" dirty="0" smtClean="0">
                <a:cs typeface="+mj-cs"/>
              </a:rPr>
              <a:t>e radio aids?</a:t>
            </a:r>
            <a:endParaRPr lang="en-GB" sz="4000" b="1" dirty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accent6"/>
                </a:solidFill>
                <a:cs typeface="+mn-cs"/>
              </a:rPr>
              <a:t>	</a:t>
            </a: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Two main components:</a:t>
            </a:r>
          </a:p>
          <a:p>
            <a:pPr lvl="2" eaLnBrk="1" hangingPunct="1">
              <a:buFontTx/>
              <a:buNone/>
              <a:defRPr/>
            </a:pPr>
            <a:endParaRPr lang="en-GB" sz="2800" dirty="0" smtClean="0">
              <a:solidFill>
                <a:schemeClr val="accent1"/>
              </a:solidFill>
            </a:endParaRPr>
          </a:p>
          <a:p>
            <a:pPr lvl="2"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accent1"/>
                </a:solidFill>
              </a:rPr>
              <a:t>Transmitters 		Receivers</a:t>
            </a:r>
          </a:p>
          <a:p>
            <a:pPr lvl="2" eaLnBrk="1" hangingPunct="1">
              <a:buFontTx/>
              <a:buNone/>
              <a:defRPr/>
            </a:pPr>
            <a:endParaRPr lang="en-GB" sz="28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tx2"/>
              </a:solidFill>
              <a:cs typeface="+mn-cs"/>
            </a:endParaRPr>
          </a:p>
        </p:txBody>
      </p:sp>
      <p:pic>
        <p:nvPicPr>
          <p:cNvPr id="4100" name="il_fi" descr="http://www.audiologyonline.com/management/uploads/news/050809_reddo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997200"/>
            <a:ext cx="25908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l_fi" descr="http://4.bp.blogspot.com/_18aSpTeNLhw/TKDmeEWNIlI/AAAAAAAADPw/GPfd73053r8/s1600/IMG_588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924175"/>
            <a:ext cx="4570412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535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3375"/>
            <a:ext cx="7772400" cy="10080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Benefits</a:t>
            </a:r>
            <a:endParaRPr lang="en-GB" sz="4000" b="1" dirty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1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Main benefits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Direct communication from lecturer to student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Easier for young person to hear and concentrate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They can sit wherever they want 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Especially helpful when room has poor acoustics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Can be used with or without hearing aids</a:t>
            </a:r>
          </a:p>
          <a:p>
            <a:pPr eaLnBrk="1" hangingPunct="1">
              <a:defRPr/>
            </a:pPr>
            <a:endParaRPr lang="en-GB" sz="2800" dirty="0" smtClean="0">
              <a:solidFill>
                <a:schemeClr val="accent1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Cost - Typical wireless radio aid system £1450</a:t>
            </a: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tx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tx2"/>
              </a:solidFill>
              <a:cs typeface="+mn-cs"/>
            </a:endParaRPr>
          </a:p>
          <a:p>
            <a:pPr lvl="2" eaLnBrk="1" hangingPunct="1">
              <a:buFontTx/>
              <a:buNone/>
              <a:defRPr/>
            </a:pPr>
            <a:endParaRPr lang="en-GB" sz="2800" dirty="0" smtClean="0">
              <a:solidFill>
                <a:schemeClr val="tx2"/>
              </a:solidFill>
            </a:endParaRPr>
          </a:p>
          <a:p>
            <a:pPr lvl="2" eaLnBrk="1" hangingPunct="1">
              <a:buFontTx/>
              <a:buNone/>
              <a:defRPr/>
            </a:pPr>
            <a:endParaRPr lang="en-GB" sz="28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tx2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481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Body-worn receiver </a:t>
            </a:r>
            <a:endParaRPr lang="en-GB" sz="4000" dirty="0"/>
          </a:p>
        </p:txBody>
      </p:sp>
      <p:pic>
        <p:nvPicPr>
          <p:cNvPr id="5" name="Content Placeholder 4" descr="FMG110 and FMG121 - white genie Tx blue Rx r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7392" y="1981200"/>
            <a:ext cx="5569216" cy="4114800"/>
          </a:xfrm>
        </p:spPr>
      </p:pic>
      <p:sp>
        <p:nvSpPr>
          <p:cNvPr id="6" name="TextBox 5"/>
          <p:cNvSpPr txBox="1"/>
          <p:nvPr/>
        </p:nvSpPr>
        <p:spPr>
          <a:xfrm>
            <a:off x="683568" y="5517232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solidFill>
                  <a:schemeClr val="accent1"/>
                </a:solidFill>
              </a:rPr>
              <a:t>Connevans</a:t>
            </a:r>
            <a:r>
              <a:rPr lang="en-GB" sz="2800" dirty="0" smtClean="0">
                <a:solidFill>
                  <a:schemeClr val="accent1"/>
                </a:solidFill>
              </a:rPr>
              <a:t> FM Genie 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 flipV="1">
            <a:off x="1907704" y="3429000"/>
            <a:ext cx="432048" cy="4320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251520" y="400506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Transmitter</a:t>
            </a:r>
            <a:endParaRPr lang="en-GB" dirty="0">
              <a:solidFill>
                <a:schemeClr val="accent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H="1" flipV="1">
            <a:off x="5796136" y="5229200"/>
            <a:ext cx="288032" cy="6480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" name="TextBox 22"/>
          <p:cNvSpPr txBox="1"/>
          <p:nvPr/>
        </p:nvSpPr>
        <p:spPr>
          <a:xfrm>
            <a:off x="6156176" y="573325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Receiver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367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Ear-level receiver</a:t>
            </a:r>
            <a:endParaRPr lang="en-GB" sz="4000" dirty="0"/>
          </a:p>
        </p:txBody>
      </p:sp>
      <p:pic>
        <p:nvPicPr>
          <p:cNvPr id="4" name="Content Placeholder 3" descr="MLXi on Micro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9832" y="1916832"/>
            <a:ext cx="2298552" cy="3456737"/>
          </a:xfrm>
        </p:spPr>
      </p:pic>
      <p:sp>
        <p:nvSpPr>
          <p:cNvPr id="5" name="TextBox 4"/>
          <p:cNvSpPr txBox="1"/>
          <p:nvPr/>
        </p:nvSpPr>
        <p:spPr>
          <a:xfrm>
            <a:off x="827584" y="5373216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Phonak Roger X receiver 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>
            <a:off x="4211960" y="2924944"/>
            <a:ext cx="1584176" cy="36004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1907704" y="4221088"/>
            <a:ext cx="1728192" cy="14401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 flipH="1" flipV="1">
            <a:off x="4427984" y="4797152"/>
            <a:ext cx="2520280" cy="2880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5796136" y="242088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Hearing aid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8264" y="4653136"/>
            <a:ext cx="2339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R</a:t>
            </a:r>
            <a:r>
              <a:rPr lang="en-GB" dirty="0" smtClean="0">
                <a:solidFill>
                  <a:schemeClr val="accent1"/>
                </a:solidFill>
              </a:rPr>
              <a:t>eceiver 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3789040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Direct input shoe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55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Neckloop and personal radio aid receivers</a:t>
            </a:r>
            <a:endParaRPr lang="en-GB" sz="4000" dirty="0"/>
          </a:p>
        </p:txBody>
      </p:sp>
      <p:pic>
        <p:nvPicPr>
          <p:cNvPr id="4" name="Content Placeholder 5" descr="mylink - ro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75656" y="1971396"/>
            <a:ext cx="1456556" cy="410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s://shop.phonakpro.com/phonakglobal/en/USD/openapi/v1/products/052-3272/preview?clear=true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533" y="1772816"/>
            <a:ext cx="4464495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1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:\Children Young People and Families\Information, Membership and Local Groups\Technology\Website development\website pictures\radio aids\Comfort-Digisystem-Line-up_645-px-645x3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3886" y="1697907"/>
            <a:ext cx="6816228" cy="338727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71600" y="5085184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Comfort Audio </a:t>
            </a:r>
            <a:r>
              <a:rPr lang="en-GB" sz="2800" dirty="0" err="1" smtClean="0">
                <a:solidFill>
                  <a:schemeClr val="accent1"/>
                </a:solidFill>
              </a:rPr>
              <a:t>Digisystem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20688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1"/>
                </a:solidFill>
                <a:latin typeface="+mj-lt"/>
              </a:rPr>
              <a:t>D</a:t>
            </a:r>
            <a:r>
              <a:rPr lang="en-GB" sz="4000" b="1" dirty="0" smtClean="0">
                <a:solidFill>
                  <a:schemeClr val="accent1"/>
                </a:solidFill>
                <a:latin typeface="+mj-lt"/>
              </a:rPr>
              <a:t>igital systems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36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MLXi on Mi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988840"/>
            <a:ext cx="1656184" cy="2490695"/>
          </a:xfrm>
          <a:prstGeom prst="rect">
            <a:avLst/>
          </a:prstGeom>
        </p:spPr>
      </p:pic>
      <p:pic>
        <p:nvPicPr>
          <p:cNvPr id="4" name="Content Placeholder 5" descr="mylink - ros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260648"/>
            <a:ext cx="864096" cy="2436751"/>
          </a:xfrm>
          <a:prstGeom prst="rect">
            <a:avLst/>
          </a:prstGeom>
        </p:spPr>
      </p:pic>
      <p:pic>
        <p:nvPicPr>
          <p:cNvPr id="2050" name="Picture 2" descr="S:\Children Young People and Families\Information, Membership and Local Groups\Technology\Website development\website pictures\radio aids\Pic_Beautyshot_Roge#1BD5D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4008" y="2060848"/>
            <a:ext cx="3960440" cy="396044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 bwMode="auto">
          <a:xfrm flipH="1" flipV="1">
            <a:off x="3419872" y="2708920"/>
            <a:ext cx="1008112" cy="8640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 flipH="1">
            <a:off x="1907704" y="4293096"/>
            <a:ext cx="2664296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 flipH="1">
            <a:off x="2411760" y="5373216"/>
            <a:ext cx="2016224" cy="21602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3419872" y="620688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+mj-lt"/>
              </a:rPr>
              <a:t>Phonak Roger Inspiro system</a:t>
            </a:r>
            <a:endParaRPr lang="en-GB" sz="28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030" name="Picture 6" descr="http://www.connevans.co.uk/image/250x250/images/3PRFP9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6" y="4479535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59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40768"/>
            <a:ext cx="7772400" cy="4755232"/>
          </a:xfrm>
        </p:spPr>
        <p:txBody>
          <a:bodyPr/>
          <a:lstStyle/>
          <a:p>
            <a:pPr marL="0" indent="0">
              <a:buNone/>
            </a:pPr>
            <a:endParaRPr lang="en-GB" sz="28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Phonak Roger pen</a:t>
            </a:r>
          </a:p>
        </p:txBody>
      </p:sp>
      <p:pic>
        <p:nvPicPr>
          <p:cNvPr id="5" name="Picture 2" descr="http://www.bringsoundtolife.com/images/roger/roger-pen-bl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40968"/>
            <a:ext cx="6900096" cy="288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04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What they can be used with 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6872"/>
            <a:ext cx="7772400" cy="3819128"/>
          </a:xfrm>
        </p:spPr>
        <p:txBody>
          <a:bodyPr/>
          <a:lstStyle/>
          <a:p>
            <a:r>
              <a:rPr lang="en-GB" sz="2800" dirty="0" smtClean="0">
                <a:solidFill>
                  <a:schemeClr val="accent1"/>
                </a:solidFill>
              </a:rPr>
              <a:t>A soundfield system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Whiteboard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Tablet device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Television and entertainment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Streamer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Bluetooth enabled products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Computers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2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6712"/>
            <a:ext cx="6190456" cy="1512168"/>
          </a:xfrm>
        </p:spPr>
        <p:txBody>
          <a:bodyPr/>
          <a:lstStyle/>
          <a:p>
            <a:r>
              <a:rPr lang="en-GB" sz="4000" dirty="0" smtClean="0"/>
              <a:t>Wh</a:t>
            </a:r>
            <a:r>
              <a:rPr lang="en-GB" sz="4000" dirty="0" smtClean="0">
                <a:solidFill>
                  <a:schemeClr val="accent1"/>
                </a:solidFill>
              </a:rPr>
              <a:t>e</a:t>
            </a:r>
            <a:r>
              <a:rPr lang="en-GB" sz="4000" dirty="0" smtClean="0"/>
              <a:t>re could a radio aid be used?</a:t>
            </a:r>
            <a:br>
              <a:rPr lang="en-GB" sz="4000" dirty="0" smtClean="0"/>
            </a:br>
            <a:endParaRPr lang="en-GB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2276872"/>
            <a:ext cx="7772400" cy="3819128"/>
          </a:xfrm>
        </p:spPr>
        <p:txBody>
          <a:bodyPr/>
          <a:lstStyle/>
          <a:p>
            <a:r>
              <a:rPr lang="en-GB" sz="2800" dirty="0">
                <a:solidFill>
                  <a:schemeClr val="accent1"/>
                </a:solidFill>
              </a:rPr>
              <a:t>At college / </a:t>
            </a:r>
            <a:r>
              <a:rPr lang="en-GB" sz="2800" dirty="0" smtClean="0">
                <a:solidFill>
                  <a:schemeClr val="accent1"/>
                </a:solidFill>
              </a:rPr>
              <a:t>University / training</a:t>
            </a:r>
            <a:endParaRPr lang="en-GB" sz="2800" dirty="0">
              <a:solidFill>
                <a:schemeClr val="accent1"/>
              </a:solidFill>
            </a:endParaRPr>
          </a:p>
          <a:p>
            <a:r>
              <a:rPr lang="en-GB" sz="2800" dirty="0">
                <a:solidFill>
                  <a:schemeClr val="accent1"/>
                </a:solidFill>
              </a:rPr>
              <a:t>At work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Out of school activities and sports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In public places; Shopping or socialising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At the doctors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In the car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At home – linked to TV or music</a:t>
            </a:r>
          </a:p>
          <a:p>
            <a:endParaRPr lang="en-GB" sz="28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04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8134672" cy="1080119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dirty="0" smtClean="0"/>
              <a:t>S</a:t>
            </a:r>
            <a:r>
              <a:rPr lang="en-GB" sz="4000" b="1" dirty="0" smtClean="0">
                <a:cs typeface="+mj-cs"/>
              </a:rPr>
              <a:t>oundfield systems</a:t>
            </a:r>
            <a:endParaRPr lang="en-GB" sz="4000" b="1" dirty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3645023"/>
            <a:ext cx="8429625" cy="2304257"/>
          </a:xfrm>
        </p:spPr>
        <p:txBody>
          <a:bodyPr>
            <a:normAutofit fontScale="25000" lnSpcReduction="20000"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en-GB" sz="11200" dirty="0" smtClean="0">
                <a:solidFill>
                  <a:schemeClr val="accent1"/>
                </a:solidFill>
              </a:rPr>
              <a:t>An </a:t>
            </a:r>
            <a:r>
              <a:rPr lang="en-GB" sz="11200" dirty="0">
                <a:solidFill>
                  <a:schemeClr val="accent1"/>
                </a:solidFill>
              </a:rPr>
              <a:t>amplification system which provides an even spread of sound around the room. </a:t>
            </a:r>
            <a:endParaRPr lang="en-GB" sz="11200" dirty="0" smtClean="0">
              <a:solidFill>
                <a:schemeClr val="accent1"/>
              </a:solidFill>
            </a:endParaRPr>
          </a:p>
          <a:p>
            <a:pPr lvl="1">
              <a:buFont typeface="Arial" pitchFamily="34" charset="0"/>
              <a:buChar char="•"/>
              <a:defRPr/>
            </a:pPr>
            <a:endParaRPr lang="en-GB" sz="11200" dirty="0">
              <a:solidFill>
                <a:schemeClr val="accent1"/>
              </a:solidFill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en-GB" sz="11200" dirty="0" smtClean="0">
                <a:solidFill>
                  <a:schemeClr val="accent1"/>
                </a:solidFill>
              </a:rPr>
              <a:t>Teacher </a:t>
            </a:r>
            <a:r>
              <a:rPr lang="en-GB" sz="11200" dirty="0">
                <a:solidFill>
                  <a:schemeClr val="accent1"/>
                </a:solidFill>
              </a:rPr>
              <a:t>speaks at normal voice level, avoiding voice strain.	</a:t>
            </a:r>
            <a:endParaRPr lang="en-GB" sz="11200" dirty="0" smtClean="0">
              <a:solidFill>
                <a:schemeClr val="accent1"/>
              </a:solidFill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endParaRPr lang="en-GB" sz="11200" dirty="0" smtClean="0">
              <a:solidFill>
                <a:schemeClr val="accent1"/>
              </a:solidFill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en-GB" sz="11200" dirty="0" smtClean="0">
                <a:solidFill>
                  <a:schemeClr val="accent1"/>
                </a:solidFill>
              </a:rPr>
              <a:t>All </a:t>
            </a:r>
            <a:r>
              <a:rPr lang="en-GB" sz="11200" dirty="0">
                <a:solidFill>
                  <a:schemeClr val="accent1"/>
                </a:solidFill>
              </a:rPr>
              <a:t>students hear at </a:t>
            </a:r>
            <a:r>
              <a:rPr lang="en-GB" sz="11200" dirty="0" smtClean="0">
                <a:solidFill>
                  <a:schemeClr val="accent1"/>
                </a:solidFill>
              </a:rPr>
              <a:t>the same </a:t>
            </a:r>
            <a:r>
              <a:rPr lang="en-GB" sz="11200" dirty="0">
                <a:solidFill>
                  <a:schemeClr val="accent1"/>
                </a:solidFill>
              </a:rPr>
              <a:t>level wherever </a:t>
            </a:r>
            <a:r>
              <a:rPr lang="en-GB" sz="11200" dirty="0" smtClean="0">
                <a:solidFill>
                  <a:schemeClr val="accent1"/>
                </a:solidFill>
              </a:rPr>
              <a:t>they are seated </a:t>
            </a:r>
            <a:r>
              <a:rPr lang="en-GB" sz="11200" dirty="0">
                <a:solidFill>
                  <a:schemeClr val="accent1"/>
                </a:solidFill>
              </a:rPr>
              <a:t>in the </a:t>
            </a:r>
            <a:r>
              <a:rPr lang="en-GB" sz="11200" dirty="0" smtClean="0">
                <a:solidFill>
                  <a:schemeClr val="accent1"/>
                </a:solidFill>
              </a:rPr>
              <a:t>classroom</a:t>
            </a:r>
            <a:r>
              <a:rPr lang="en-GB" sz="5100" dirty="0">
                <a:solidFill>
                  <a:schemeClr val="accent1"/>
                </a:solidFill>
              </a:rPr>
              <a:t>	</a:t>
            </a: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24744"/>
            <a:ext cx="53276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095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/>
            </a:r>
            <a:br>
              <a:rPr lang="en-GB" dirty="0" smtClean="0">
                <a:solidFill>
                  <a:schemeClr val="accent1"/>
                </a:solidFill>
              </a:rPr>
            </a:br>
            <a:r>
              <a:rPr lang="en-GB" sz="4000" dirty="0" smtClean="0">
                <a:solidFill>
                  <a:schemeClr val="accent1"/>
                </a:solidFill>
              </a:rPr>
              <a:t>Streamers</a:t>
            </a:r>
            <a:r>
              <a:rPr lang="en-GB" dirty="0" smtClean="0">
                <a:solidFill>
                  <a:schemeClr val="accent1"/>
                </a:solidFill>
              </a:rPr>
              <a:t/>
            </a:r>
            <a:br>
              <a:rPr lang="en-GB" dirty="0" smtClean="0">
                <a:solidFill>
                  <a:schemeClr val="accent1"/>
                </a:solidFill>
              </a:rPr>
            </a:br>
            <a:r>
              <a:rPr lang="en-GB" sz="2800" b="0" dirty="0" smtClean="0">
                <a:solidFill>
                  <a:schemeClr val="accent1"/>
                </a:solidFill>
              </a:rPr>
              <a:t>Listening to the phone, mobile, TV , music or conversations</a:t>
            </a:r>
            <a:r>
              <a:rPr lang="en-GB" dirty="0" smtClean="0">
                <a:solidFill>
                  <a:schemeClr val="accent1"/>
                </a:solidFill>
              </a:rPr>
              <a:t/>
            </a:r>
            <a:br>
              <a:rPr lang="en-GB" dirty="0" smtClean="0">
                <a:solidFill>
                  <a:schemeClr val="accent1"/>
                </a:solidFill>
              </a:rPr>
            </a:br>
            <a:endParaRPr lang="en-GB" dirty="0"/>
          </a:p>
        </p:txBody>
      </p:sp>
      <p:pic>
        <p:nvPicPr>
          <p:cNvPr id="5" name="Picture 2" descr="http://www.jameshearing.co.uk/wp-content/uploads/2014/05/Oticon-streamer-pro1_edite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7461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laboratoires-unisson.com/medias/models/51b23da9a9cc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20280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93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3375"/>
            <a:ext cx="7772400" cy="1150938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Personal listeners</a:t>
            </a:r>
            <a:endParaRPr lang="en-GB" sz="4000" b="1" dirty="0">
              <a:cs typeface="+mj-cs"/>
            </a:endParaRPr>
          </a:p>
        </p:txBody>
      </p:sp>
      <p:pic>
        <p:nvPicPr>
          <p:cNvPr id="5" name="Picture 2" descr="http://www.dsi-tty.com/images/products/detail/HCDUETT__02o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260" y="1628800"/>
            <a:ext cx="4499992" cy="5229200"/>
          </a:xfrm>
          <a:prstGeom prst="rect">
            <a:avLst/>
          </a:prstGeom>
          <a:noFill/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il_fi" descr="http://liveimageserver.dlf.org.uk/mee/products/full/0102492-0017565-2206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7280" y="2132856"/>
            <a:ext cx="6035748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019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Communicating face to face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/>
          </a:p>
        </p:txBody>
      </p:sp>
      <p:pic>
        <p:nvPicPr>
          <p:cNvPr id="67586" name="Picture 2" descr="http://www.premiersolutions.co.uk/images/2009_07030001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1844824"/>
            <a:ext cx="6492213" cy="4869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666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404812"/>
            <a:ext cx="7772400" cy="237611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Talking on the phone</a:t>
            </a:r>
            <a:br>
              <a:rPr lang="en-GB" sz="4000" b="1" dirty="0" smtClean="0">
                <a:cs typeface="+mj-cs"/>
              </a:rPr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3100" b="0" dirty="0" smtClean="0"/>
              <a:t>Amplified, hearing aid compatible phone</a:t>
            </a:r>
            <a:endParaRPr lang="en-GB" sz="3100" b="0" dirty="0" smtClean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28775"/>
            <a:ext cx="3886200" cy="936625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cs typeface="+mn-cs"/>
              </a:rPr>
              <a:t>	</a:t>
            </a:r>
          </a:p>
          <a:p>
            <a:pPr eaLnBrk="1" hangingPunct="1">
              <a:defRPr/>
            </a:pPr>
            <a:endParaRPr lang="en-GB" sz="2800" dirty="0" smtClean="0">
              <a:cs typeface="+mn-cs"/>
            </a:endParaRPr>
          </a:p>
          <a:p>
            <a:pPr eaLnBrk="1" hangingPunct="1">
              <a:defRPr/>
            </a:pPr>
            <a:endParaRPr lang="en-GB" sz="2800" dirty="0">
              <a:cs typeface="+mn-cs"/>
            </a:endParaRPr>
          </a:p>
        </p:txBody>
      </p:sp>
      <p:pic>
        <p:nvPicPr>
          <p:cNvPr id="13316" name="Picture 2" descr="http://www.geemarc.com/components/com_virtuemart/shop_image/product/CL455_4eb3851bcb3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492896"/>
            <a:ext cx="6192838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458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09600"/>
            <a:ext cx="6480720" cy="1143000"/>
          </a:xfrm>
        </p:spPr>
        <p:txBody>
          <a:bodyPr/>
          <a:lstStyle/>
          <a:p>
            <a:r>
              <a:rPr lang="en-GB" sz="4000" b="0" dirty="0" smtClean="0"/>
              <a:t>In-line telephone amplifier</a:t>
            </a:r>
            <a:endParaRPr lang="en-GB" sz="4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1200"/>
            <a:ext cx="8062664" cy="4114800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err="1">
                <a:solidFill>
                  <a:schemeClr val="accent1"/>
                </a:solidFill>
              </a:rPr>
              <a:t>PhonePlus</a:t>
            </a:r>
            <a:r>
              <a:rPr lang="en-GB" sz="2800" dirty="0">
                <a:solidFill>
                  <a:schemeClr val="accent1"/>
                </a:solidFill>
              </a:rPr>
              <a:t> PL51</a:t>
            </a:r>
            <a:endParaRPr lang="en-GB" sz="2800" dirty="0"/>
          </a:p>
        </p:txBody>
      </p:sp>
      <p:pic>
        <p:nvPicPr>
          <p:cNvPr id="69634" name="Picture 2" descr="http://www.actiononhearingloss.org.uk/ProductImages.ashx?K=L1Byb2R1Y3RLQi9Qcm9kdWN0RmlsZXMvTDI4Ni9MMjg2IFBob25lcGx1cyB0ZWxlcGhvbmUgYW1wbGlmaWVyLmpwZ3wyOTJ8Mj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1696311"/>
            <a:ext cx="4896544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752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0072" y="1981200"/>
            <a:ext cx="3238128" cy="4114800"/>
          </a:xfrm>
        </p:spPr>
        <p:txBody>
          <a:bodyPr/>
          <a:lstStyle/>
          <a:p>
            <a:endParaRPr lang="en-GB" sz="2800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GB" sz="4000" dirty="0" smtClean="0">
                <a:solidFill>
                  <a:schemeClr val="accent1"/>
                </a:solidFill>
              </a:rPr>
              <a:t>Headsets</a:t>
            </a:r>
          </a:p>
          <a:p>
            <a:pPr>
              <a:buNone/>
            </a:pPr>
            <a:endParaRPr lang="en-GB" sz="4000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	Amplified and hearing aid compatible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2050" name="Picture 2" descr="http://upload.wikimedia.org/wikipedia/commons/thumb/1/1e/Plantronics_headset_in_use_on_HP500.JPG/450px-Plantronics_headset_in_use_on_HP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836712"/>
            <a:ext cx="428625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942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6250"/>
            <a:ext cx="7772400" cy="1081088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dirty="0" smtClean="0">
                <a:solidFill>
                  <a:schemeClr val="accent1"/>
                </a:solidFill>
                <a:cs typeface="+mj-cs"/>
              </a:rPr>
              <a:t>Talking on the phone</a:t>
            </a:r>
            <a:endParaRPr lang="en-GB" sz="4000" b="1" dirty="0">
              <a:solidFill>
                <a:schemeClr val="accent1"/>
              </a:solidFill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088" y="1484784"/>
            <a:ext cx="7772400" cy="461756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Making mobile phone calls</a:t>
            </a:r>
          </a:p>
          <a:p>
            <a:pPr>
              <a:defRPr/>
            </a:pPr>
            <a:r>
              <a:rPr lang="en-GB" sz="2800" dirty="0" smtClean="0">
                <a:solidFill>
                  <a:schemeClr val="accent1"/>
                </a:solidFill>
              </a:rPr>
              <a:t>M and T ratings</a:t>
            </a:r>
            <a:endParaRPr lang="en-GB" sz="2800" dirty="0" smtClean="0">
              <a:solidFill>
                <a:schemeClr val="accent1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>
              <a:solidFill>
                <a:schemeClr val="accent2"/>
              </a:solidFill>
              <a:cs typeface="+mn-cs"/>
            </a:endParaRPr>
          </a:p>
          <a:p>
            <a:pPr lvl="1" eaLnBrk="1" hangingPunct="1">
              <a:buFontTx/>
              <a:buNone/>
              <a:defRPr/>
            </a:pPr>
            <a:endParaRPr lang="en-GB" sz="3200" dirty="0" smtClean="0">
              <a:solidFill>
                <a:schemeClr val="accent2"/>
              </a:solidFill>
            </a:endParaRPr>
          </a:p>
        </p:txBody>
      </p:sp>
      <p:pic>
        <p:nvPicPr>
          <p:cNvPr id="16389" name="Picture 4" descr="T448BLK-PhoneEasy-6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565400"/>
            <a:ext cx="4138612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http://static.o2.co.uk/www/img/iphone-device/iphone5_sideba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104" y="2420888"/>
            <a:ext cx="2614517" cy="39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4138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2657"/>
            <a:ext cx="6408067" cy="100811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Making mobile calls.... </a:t>
            </a:r>
            <a:endParaRPr lang="en-GB" sz="4000" b="1" dirty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40768"/>
            <a:ext cx="8458200" cy="172787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Streamers</a:t>
            </a:r>
          </a:p>
          <a:p>
            <a:pPr eaLnBrk="1" hangingPunct="1"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Bluetooth neckloops and </a:t>
            </a:r>
            <a:r>
              <a:rPr lang="en-GB" sz="2800" dirty="0" err="1" smtClean="0">
                <a:solidFill>
                  <a:schemeClr val="accent1"/>
                </a:solidFill>
                <a:cs typeface="+mn-cs"/>
              </a:rPr>
              <a:t>earhooks</a:t>
            </a:r>
            <a:endParaRPr lang="en-GB" sz="2800" dirty="0" smtClean="0">
              <a:solidFill>
                <a:schemeClr val="accent1"/>
              </a:solidFill>
              <a:cs typeface="+mn-cs"/>
            </a:endParaRPr>
          </a:p>
          <a:p>
            <a:pPr lvl="1">
              <a:defRPr/>
            </a:pPr>
            <a:r>
              <a:rPr lang="en-GB" sz="2400" dirty="0" smtClean="0">
                <a:solidFill>
                  <a:schemeClr val="accent1"/>
                </a:solidFill>
                <a:cs typeface="+mn-cs"/>
              </a:rPr>
              <a:t>Need T programme</a:t>
            </a:r>
          </a:p>
          <a:p>
            <a:pPr lvl="1">
              <a:defRPr/>
            </a:pPr>
            <a:r>
              <a:rPr lang="en-GB" sz="2400" dirty="0" smtClean="0">
                <a:solidFill>
                  <a:schemeClr val="accent1"/>
                </a:solidFill>
                <a:cs typeface="+mn-cs"/>
              </a:rPr>
              <a:t>Ideal for cochlear implants</a:t>
            </a:r>
          </a:p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 smtClean="0">
              <a:solidFill>
                <a:schemeClr val="tx2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 smtClean="0">
              <a:cs typeface="+mn-cs"/>
            </a:endParaRPr>
          </a:p>
          <a:p>
            <a:pPr eaLnBrk="1" hangingPunct="1">
              <a:defRPr/>
            </a:pPr>
            <a:endParaRPr lang="en-GB" sz="2800" dirty="0">
              <a:cs typeface="+mn-cs"/>
            </a:endParaRPr>
          </a:p>
        </p:txBody>
      </p:sp>
      <p:pic>
        <p:nvPicPr>
          <p:cNvPr id="17412" name="Picture 2" descr="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58000"/>
            <a:ext cx="359855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5654" y="2532270"/>
            <a:ext cx="4006602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769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32657"/>
            <a:ext cx="6408067" cy="100811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Making mobile calls.... </a:t>
            </a:r>
            <a:r>
              <a:rPr lang="en-GB" sz="4000" dirty="0"/>
              <a:t>l</a:t>
            </a:r>
            <a:r>
              <a:rPr lang="en-GB" sz="4000" b="1" dirty="0" smtClean="0">
                <a:cs typeface="+mj-cs"/>
              </a:rPr>
              <a:t>atest accessories</a:t>
            </a:r>
            <a:endParaRPr lang="en-GB" sz="4000" b="1" dirty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40768"/>
            <a:ext cx="8458200" cy="5184576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>
              <a:solidFill>
                <a:schemeClr val="accent6"/>
              </a:solidFill>
            </a:endParaRPr>
          </a:p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>
              <a:solidFill>
                <a:schemeClr val="accent6"/>
              </a:solidFill>
            </a:endParaRPr>
          </a:p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>
              <a:solidFill>
                <a:schemeClr val="accent6"/>
              </a:solidFill>
            </a:endParaRPr>
          </a:p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>
              <a:solidFill>
                <a:schemeClr val="accent6"/>
              </a:solidFill>
            </a:endParaRPr>
          </a:p>
          <a:p>
            <a:pPr eaLnBrk="1" hangingPunct="1">
              <a:defRPr/>
            </a:pPr>
            <a:endParaRPr lang="en-GB" sz="2800" dirty="0" smtClean="0">
              <a:solidFill>
                <a:schemeClr val="accent6"/>
              </a:solidFill>
              <a:cs typeface="+mn-cs"/>
            </a:endParaRPr>
          </a:p>
          <a:p>
            <a:pPr marL="0" indent="0" eaLnBrk="1" hangingPunct="1"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Amplicomms SA40 		Phonak EasyCall</a:t>
            </a:r>
          </a:p>
          <a:p>
            <a:pPr eaLnBrk="1" hangingPunct="1">
              <a:defRPr/>
            </a:pPr>
            <a:endParaRPr lang="en-GB" sz="2800" dirty="0" smtClean="0">
              <a:solidFill>
                <a:schemeClr val="tx2"/>
              </a:solidFill>
              <a:cs typeface="+mn-cs"/>
            </a:endParaRPr>
          </a:p>
          <a:p>
            <a:pPr eaLnBrk="1" hangingPunct="1">
              <a:defRPr/>
            </a:pPr>
            <a:endParaRPr lang="en-GB" sz="2800" dirty="0" smtClean="0">
              <a:cs typeface="+mn-cs"/>
            </a:endParaRPr>
          </a:p>
          <a:p>
            <a:pPr eaLnBrk="1" hangingPunct="1">
              <a:defRPr/>
            </a:pPr>
            <a:endParaRPr lang="en-GB" sz="2800" dirty="0">
              <a:cs typeface="+mn-cs"/>
            </a:endParaRPr>
          </a:p>
        </p:txBody>
      </p:sp>
      <p:pic>
        <p:nvPicPr>
          <p:cNvPr id="1026" name="Picture 2" descr="http://amplicomms.com/content/images/115d75139afad6f69902317d0a11f3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1545802" cy="461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rystalhearinguk.co.uk/images/phonak/phonak-easyc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409" y="2780927"/>
            <a:ext cx="5735581" cy="212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84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609600"/>
            <a:ext cx="7272808" cy="1143000"/>
          </a:xfrm>
        </p:spPr>
        <p:txBody>
          <a:bodyPr/>
          <a:lstStyle/>
          <a:p>
            <a:r>
              <a:rPr lang="en-GB" sz="4000" dirty="0" smtClean="0">
                <a:solidFill>
                  <a:schemeClr val="accent1"/>
                </a:solidFill>
              </a:rPr>
              <a:t>Other ways to communicate</a:t>
            </a:r>
            <a:endParaRPr lang="en-GB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72816"/>
            <a:ext cx="5830416" cy="4323184"/>
          </a:xfrm>
        </p:spPr>
        <p:txBody>
          <a:bodyPr/>
          <a:lstStyle/>
          <a:p>
            <a:pPr>
              <a:buNone/>
            </a:pPr>
            <a:r>
              <a:rPr lang="en-GB" sz="2800" b="1" dirty="0" smtClean="0">
                <a:solidFill>
                  <a:schemeClr val="accent1"/>
                </a:solidFill>
              </a:rPr>
              <a:t>Text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SMS, email and social media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Text phones &amp; Next Generation Text service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emergencySMS </a:t>
            </a:r>
            <a:r>
              <a:rPr lang="en-GB" sz="2800" dirty="0" smtClean="0">
                <a:solidFill>
                  <a:schemeClr val="accent1"/>
                </a:solidFill>
              </a:rPr>
              <a:t>service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Voice recognition / Speech-to-text software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Remote captioning / palantypist</a:t>
            </a:r>
          </a:p>
          <a:p>
            <a:endParaRPr lang="en-GB" sz="2800" dirty="0" smtClean="0">
              <a:solidFill>
                <a:schemeClr val="accent1"/>
              </a:solidFill>
            </a:endParaRPr>
          </a:p>
        </p:txBody>
      </p:sp>
      <p:pic>
        <p:nvPicPr>
          <p:cNvPr id="5" name="Picture 2" descr="http://primenews.com.bd/english/wp-content/uploads/2014/08/facebook-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88840"/>
            <a:ext cx="2268000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d1e2bohyu2u2w9.cloudfront.net/sites/default/files/experience-media-file/dragondictation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66" y="4520859"/>
            <a:ext cx="2268000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4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609600"/>
            <a:ext cx="7272808" cy="1143000"/>
          </a:xfrm>
        </p:spPr>
        <p:txBody>
          <a:bodyPr/>
          <a:lstStyle/>
          <a:p>
            <a:r>
              <a:rPr lang="en-GB" sz="4000" dirty="0" smtClean="0">
                <a:solidFill>
                  <a:schemeClr val="accent1"/>
                </a:solidFill>
              </a:rPr>
              <a:t>Other ways to communicate</a:t>
            </a:r>
            <a:endParaRPr lang="en-GB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72816"/>
            <a:ext cx="5830416" cy="4323184"/>
          </a:xfrm>
        </p:spPr>
        <p:txBody>
          <a:bodyPr/>
          <a:lstStyle/>
          <a:p>
            <a:endParaRPr lang="en-GB" sz="2800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GB" sz="2800" b="1" dirty="0" smtClean="0">
                <a:solidFill>
                  <a:schemeClr val="accent1"/>
                </a:solidFill>
              </a:rPr>
              <a:t>Video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Skype, FaceTime and live </a:t>
            </a:r>
            <a:r>
              <a:rPr lang="en-GB" sz="2800" dirty="0" err="1" smtClean="0">
                <a:solidFill>
                  <a:schemeClr val="accent1"/>
                </a:solidFill>
              </a:rPr>
              <a:t>videochat</a:t>
            </a:r>
            <a:r>
              <a:rPr lang="en-GB" sz="2800" dirty="0" smtClean="0">
                <a:solidFill>
                  <a:schemeClr val="accent1"/>
                </a:solidFill>
              </a:rPr>
              <a:t> services</a:t>
            </a:r>
          </a:p>
          <a:p>
            <a:endParaRPr lang="en-GB" sz="2800" dirty="0" smtClean="0">
              <a:solidFill>
                <a:schemeClr val="accent1"/>
              </a:solidFill>
            </a:endParaRPr>
          </a:p>
          <a:p>
            <a:r>
              <a:rPr lang="en-GB" sz="2800" dirty="0" smtClean="0">
                <a:solidFill>
                  <a:schemeClr val="accent1"/>
                </a:solidFill>
              </a:rPr>
              <a:t>Video relay services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4" name="Picture 4" descr="Skype Logo (credit: NDC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80928"/>
            <a:ext cx="2200589" cy="220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99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What’s going on?</a:t>
            </a:r>
            <a:endParaRPr lang="en-GB" sz="4000" dirty="0" smtClean="0"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52736"/>
            <a:ext cx="7772400" cy="2160240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cs typeface="+mn-cs"/>
              </a:rPr>
              <a:t>	</a:t>
            </a:r>
          </a:p>
          <a:p>
            <a:pPr marL="0" indent="0" eaLnBrk="1" hangingPunct="1">
              <a:buNone/>
              <a:defRPr/>
            </a:pPr>
            <a:r>
              <a:rPr lang="en-GB" sz="2800" dirty="0" smtClean="0">
                <a:solidFill>
                  <a:schemeClr val="accent1"/>
                </a:solidFill>
                <a:cs typeface="+mn-cs"/>
              </a:rPr>
              <a:t>Personal paging system      Doorchime</a:t>
            </a:r>
          </a:p>
          <a:p>
            <a:pPr eaLnBrk="1" hangingPunct="1">
              <a:defRPr/>
            </a:pPr>
            <a:endParaRPr lang="en-GB" sz="2800" dirty="0">
              <a:cs typeface="+mn-cs"/>
            </a:endParaRPr>
          </a:p>
        </p:txBody>
      </p:sp>
      <p:pic>
        <p:nvPicPr>
          <p:cNvPr id="1026" name="Picture 2" descr="http://www.sarabec.com/prodhuge/9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317" y="2348880"/>
            <a:ext cx="4324845" cy="432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1470 bellman pa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64" y="2558143"/>
            <a:ext cx="4320000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Safety </a:t>
            </a:r>
            <a:r>
              <a:rPr lang="en-GB" sz="4000" smtClean="0"/>
              <a:t>at work</a:t>
            </a:r>
            <a:endParaRPr lang="en-GB" sz="40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682" name="Picture 2" descr="http://www.deaf-alerter.com/images/deafalerter-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1988840"/>
            <a:ext cx="3503638" cy="4725144"/>
          </a:xfrm>
          <a:prstGeom prst="rect">
            <a:avLst/>
          </a:prstGeom>
          <a:noFill/>
        </p:spPr>
      </p:pic>
      <p:pic>
        <p:nvPicPr>
          <p:cNvPr id="71684" name="Picture 4" descr="http://www.deaf-alerter.com/images/ne-headimg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912" y="2492896"/>
            <a:ext cx="5364088" cy="35040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621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4030216" cy="3395464"/>
          </a:xfrm>
        </p:spPr>
        <p:txBody>
          <a:bodyPr/>
          <a:lstStyle/>
          <a:p>
            <a:r>
              <a:rPr lang="en-GB" sz="4000" dirty="0" smtClean="0">
                <a:solidFill>
                  <a:schemeClr val="accent1"/>
                </a:solidFill>
              </a:rPr>
              <a:t>Our information  resources</a:t>
            </a:r>
            <a:br>
              <a:rPr lang="en-GB" sz="4000" dirty="0" smtClean="0">
                <a:solidFill>
                  <a:schemeClr val="accent1"/>
                </a:solidFill>
              </a:rPr>
            </a:br>
            <a:r>
              <a:rPr lang="en-GB" sz="4000" dirty="0" smtClean="0">
                <a:solidFill>
                  <a:schemeClr val="accent1"/>
                </a:solidFill>
              </a:rPr>
              <a:t/>
            </a:r>
            <a:br>
              <a:rPr lang="en-GB" sz="4000" dirty="0" smtClean="0">
                <a:solidFill>
                  <a:schemeClr val="accent1"/>
                </a:solidFill>
              </a:rPr>
            </a:br>
            <a:r>
              <a:rPr lang="en-GB" sz="4000" dirty="0" smtClean="0">
                <a:solidFill>
                  <a:schemeClr val="accent1"/>
                </a:solidFill>
              </a:rPr>
              <a:t/>
            </a:r>
            <a:br>
              <a:rPr lang="en-GB" sz="4000" dirty="0" smtClean="0">
                <a:solidFill>
                  <a:schemeClr val="accent1"/>
                </a:solidFill>
              </a:rPr>
            </a:br>
            <a:endParaRPr lang="en-GB" sz="4000" dirty="0">
              <a:solidFill>
                <a:schemeClr val="accent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4234" y="1988840"/>
            <a:ext cx="3353138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9654" y="1988840"/>
            <a:ext cx="3287536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405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0648"/>
            <a:ext cx="6190456" cy="1224136"/>
          </a:xfrm>
        </p:spPr>
        <p:txBody>
          <a:bodyPr/>
          <a:lstStyle/>
          <a:p>
            <a:r>
              <a:rPr lang="en-GB" sz="4000" dirty="0" smtClean="0">
                <a:solidFill>
                  <a:schemeClr val="accent1"/>
                </a:solidFill>
              </a:rPr>
              <a:t>To find out more … </a:t>
            </a:r>
            <a:endParaRPr lang="en-GB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00808"/>
            <a:ext cx="7702624" cy="4536504"/>
          </a:xfrm>
        </p:spPr>
        <p:txBody>
          <a:bodyPr/>
          <a:lstStyle/>
          <a:p>
            <a:pPr marL="0" lvl="0" indent="0"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Webpage		</a:t>
            </a:r>
            <a:r>
              <a:rPr lang="en-GB" sz="2800" dirty="0" smtClean="0">
                <a:solidFill>
                  <a:schemeClr val="accent1"/>
                </a:solidFill>
                <a:hlinkClick r:id="rId2"/>
              </a:rPr>
              <a:t>www.ndcs.org.uk/technology</a:t>
            </a:r>
            <a:endParaRPr lang="en-GB" sz="2800" dirty="0" smtClean="0">
              <a:solidFill>
                <a:schemeClr val="accent1"/>
              </a:solidFill>
            </a:endParaRPr>
          </a:p>
          <a:p>
            <a:pPr marL="0" lvl="0" indent="0">
              <a:buNone/>
            </a:pP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Apps resource	</a:t>
            </a:r>
            <a:r>
              <a:rPr lang="en-GB" sz="2800" dirty="0" smtClean="0">
                <a:solidFill>
                  <a:schemeClr val="accent1"/>
                </a:solidFill>
                <a:hlinkClick r:id="rId3"/>
              </a:rPr>
              <a:t>www.ndcs.org.uk/apps</a:t>
            </a:r>
            <a:endParaRPr lang="en-GB" sz="28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28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Technology Test Drive loan service</a:t>
            </a:r>
          </a:p>
          <a:p>
            <a:pPr marL="0" indent="0">
              <a:buNone/>
            </a:pPr>
            <a:endParaRPr lang="en-GB" sz="2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accent1"/>
                </a:solidFill>
              </a:rPr>
              <a:t>Got a question? 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ask the NDCS Freephone Helpline on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accent1"/>
                </a:solidFill>
              </a:rPr>
              <a:t> </a:t>
            </a:r>
            <a:r>
              <a:rPr lang="en-GB" sz="2800" dirty="0" smtClean="0">
                <a:solidFill>
                  <a:schemeClr val="accent1"/>
                </a:solidFill>
              </a:rPr>
              <a:t>   0808 800 8880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Email us at : technology@ndcs.org.uk</a:t>
            </a: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  <a:p>
            <a:pPr lvl="0"/>
            <a:endParaRPr lang="en-GB" sz="28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46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5949950"/>
            <a:ext cx="8564563" cy="29845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cs typeface="+mj-cs"/>
              </a:rPr>
              <a:t>Any questions ?</a:t>
            </a:r>
            <a:endParaRPr lang="en-GB" b="1" dirty="0">
              <a:cs typeface="+mj-cs"/>
            </a:endParaRPr>
          </a:p>
        </p:txBody>
      </p:sp>
      <p:pic>
        <p:nvPicPr>
          <p:cNvPr id="29699" name="Content Placeholder 3" descr="http://4.bp.blogspot.com/-am4r9hKf7Jk/TY8RnLJHXrI/AAAAAAAAHf8/WvtGzPEPu0U/s1600/futurama_bender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79613" y="333375"/>
            <a:ext cx="5083175" cy="5114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NDC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95888"/>
      </a:accent1>
      <a:accent2>
        <a:srgbClr val="46829E"/>
      </a:accent2>
      <a:accent3>
        <a:srgbClr val="FCD65C"/>
      </a:accent3>
      <a:accent4>
        <a:srgbClr val="9E0927"/>
      </a:accent4>
      <a:accent5>
        <a:srgbClr val="DE6325"/>
      </a:accent5>
      <a:accent6>
        <a:srgbClr val="8AC8A3"/>
      </a:accent6>
      <a:hlink>
        <a:srgbClr val="173257"/>
      </a:hlink>
      <a:folHlink>
        <a:srgbClr val="A3C7DE"/>
      </a:folHlink>
    </a:clrScheme>
    <a:fontScheme name="Arial/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2664</TotalTime>
  <Words>334</Words>
  <Application>Microsoft Office PowerPoint</Application>
  <PresentationFormat>On-screen Show (4:3)</PresentationFormat>
  <Paragraphs>143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Blank</vt:lpstr>
      <vt:lpstr>Products and technology which could help deaf young people in education and work</vt:lpstr>
      <vt:lpstr>Technologies for education, face-to-face conversations and meetings</vt:lpstr>
      <vt:lpstr> The problem with hearing aids, implants and bone anchored hearing aids</vt:lpstr>
      <vt:lpstr>What are radio aids?</vt:lpstr>
      <vt:lpstr>Benefits</vt:lpstr>
      <vt:lpstr>Body-worn receiver </vt:lpstr>
      <vt:lpstr>Ear-level receiver</vt:lpstr>
      <vt:lpstr>Neckloop and personal radio aid receivers</vt:lpstr>
      <vt:lpstr>PowerPoint Presentation</vt:lpstr>
      <vt:lpstr>PowerPoint Presentation</vt:lpstr>
      <vt:lpstr>PowerPoint Presentation</vt:lpstr>
      <vt:lpstr>What they can be used with </vt:lpstr>
      <vt:lpstr>Where could a radio aid be used? </vt:lpstr>
      <vt:lpstr>Soundfield systems</vt:lpstr>
      <vt:lpstr> Streamers Listening to the phone, mobile, TV , music or conversations </vt:lpstr>
      <vt:lpstr>Personal listeners</vt:lpstr>
      <vt:lpstr>Communicating face to face</vt:lpstr>
      <vt:lpstr>Talking on the phone  Amplified, hearing aid compatible phone</vt:lpstr>
      <vt:lpstr>In-line telephone amplifier</vt:lpstr>
      <vt:lpstr>PowerPoint Presentation</vt:lpstr>
      <vt:lpstr>Talking on the phone</vt:lpstr>
      <vt:lpstr>Making mobile calls.... </vt:lpstr>
      <vt:lpstr>Making mobile calls.... latest accessories</vt:lpstr>
      <vt:lpstr>Other ways to communicate</vt:lpstr>
      <vt:lpstr>Other ways to communicate</vt:lpstr>
      <vt:lpstr>What’s going on?</vt:lpstr>
      <vt:lpstr>Safety at work</vt:lpstr>
      <vt:lpstr>Our information  resources   </vt:lpstr>
      <vt:lpstr>To find out more … </vt:lpstr>
      <vt:lpstr>Any questions ?</vt:lpstr>
    </vt:vector>
  </TitlesOfParts>
  <Company>NDCS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Products and technologies which can benefit deaf children</dc:title>
  <dc:creator>cbowden</dc:creator>
  <cp:lastModifiedBy>Chris Bowden</cp:lastModifiedBy>
  <cp:revision>155</cp:revision>
  <cp:lastPrinted>2017-01-10T10:57:55Z</cp:lastPrinted>
  <dcterms:created xsi:type="dcterms:W3CDTF">2013-03-12T14:23:15Z</dcterms:created>
  <dcterms:modified xsi:type="dcterms:W3CDTF">2017-01-10T11:03:02Z</dcterms:modified>
</cp:coreProperties>
</file>