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59" r:id="rId3"/>
    <p:sldId id="281" r:id="rId4"/>
    <p:sldId id="260" r:id="rId5"/>
    <p:sldId id="282" r:id="rId6"/>
    <p:sldId id="294" r:id="rId7"/>
    <p:sldId id="290" r:id="rId8"/>
    <p:sldId id="295" r:id="rId9"/>
    <p:sldId id="284" r:id="rId10"/>
    <p:sldId id="296" r:id="rId11"/>
    <p:sldId id="286" r:id="rId12"/>
    <p:sldId id="291" r:id="rId13"/>
    <p:sldId id="292" r:id="rId14"/>
    <p:sldId id="293" r:id="rId15"/>
    <p:sldId id="29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A02A2A"/>
    <a:srgbClr val="A22926"/>
    <a:srgbClr val="9B2929"/>
    <a:srgbClr val="AD2217"/>
    <a:srgbClr val="B02E2E"/>
    <a:srgbClr val="962222"/>
    <a:srgbClr val="912727"/>
    <a:srgbClr val="FF99CC"/>
    <a:srgbClr val="B8E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5BCB6A-7930-4185-9F27-16B621D87B8F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69CAA0-B10B-4C30-9B78-81FCF5D5F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599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Lucy to introduce herself  - school experience,</a:t>
            </a:r>
            <a:r>
              <a:rPr lang="en-GB" baseline="0" dirty="0" smtClean="0"/>
              <a:t> </a:t>
            </a:r>
            <a:r>
              <a:rPr lang="en-GB" dirty="0" smtClean="0"/>
              <a:t>qualifications</a:t>
            </a:r>
            <a:r>
              <a:rPr lang="en-GB" baseline="0" dirty="0" smtClean="0"/>
              <a:t> hobbies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69CAA0-B10B-4C30-9B78-81FCF5D5F04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746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Lucy to introduce herself  - school experience,</a:t>
            </a:r>
            <a:r>
              <a:rPr lang="en-GB" baseline="0" dirty="0" smtClean="0"/>
              <a:t> </a:t>
            </a:r>
            <a:r>
              <a:rPr lang="en-GB" dirty="0" smtClean="0"/>
              <a:t>qualifications</a:t>
            </a:r>
            <a:r>
              <a:rPr lang="en-GB" baseline="0" dirty="0" smtClean="0"/>
              <a:t> hobbies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69CAA0-B10B-4C30-9B78-81FCF5D5F04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746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684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413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244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272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114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995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774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194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399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469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973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AD 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5953"/>
            <a:ext cx="8229600" cy="757289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457200" y="2027238"/>
            <a:ext cx="8229600" cy="4062413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724" y="6504526"/>
            <a:ext cx="396695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800" smtClean="0">
                <a:solidFill>
                  <a:srgbClr val="919195"/>
                </a:solidFill>
              </a:defRPr>
            </a:lvl1pPr>
          </a:lstStyle>
          <a:p>
            <a:r>
              <a:rPr lang="en-GB" smtClean="0"/>
              <a:t>© Royal Association for Deaf people 2014    Registered Charity No. 1081949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22953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RAD 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457200" y="2027238"/>
            <a:ext cx="8229600" cy="4062413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19850" y="6504526"/>
            <a:ext cx="396695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900" smtClean="0">
                <a:solidFill>
                  <a:srgbClr val="919195"/>
                </a:solidFill>
              </a:defRPr>
            </a:lvl1pPr>
          </a:lstStyle>
          <a:p>
            <a:r>
              <a:rPr lang="en-US" dirty="0" smtClean="0"/>
              <a:t>© Royal Association for Deaf people 2014    Registered Charity No. 1081949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06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05648-0270-4BB6-90D6-65A11E6670F5}" type="datetimeFigureOut">
              <a:rPr lang="en-GB" smtClean="0"/>
              <a:t>03/01/2017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72D14-042D-471A-AE26-A9ABB3729BF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RADlogo-with-strapline-and-web-cmyk.jp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92434"/>
            <a:ext cx="3602736" cy="39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575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jpeg"/><Relationship Id="rId5" Type="http://schemas.openxmlformats.org/officeDocument/2006/relationships/image" Target="../media/image10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6726B61-CBE5-41DB-BF16-E695EC415805" descr="128715DF-53B1-450C-8E9A-50D9FE4F83D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873" t="32009" r="24101" b="49253"/>
          <a:stretch/>
        </p:blipFill>
        <p:spPr bwMode="auto">
          <a:xfrm>
            <a:off x="2627784" y="506171"/>
            <a:ext cx="1008112" cy="54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Royal Association for Deaf peopl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87"/>
          <a:stretch/>
        </p:blipFill>
        <p:spPr bwMode="auto">
          <a:xfrm>
            <a:off x="325544" y="302416"/>
            <a:ext cx="2098984" cy="97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Subtitle 2"/>
          <p:cNvSpPr txBox="1">
            <a:spLocks/>
          </p:cNvSpPr>
          <p:nvPr/>
        </p:nvSpPr>
        <p:spPr>
          <a:xfrm>
            <a:off x="4380606" y="302416"/>
            <a:ext cx="8242300" cy="7572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dirty="0" smtClean="0">
                <a:solidFill>
                  <a:schemeClr val="bg1"/>
                </a:solidFill>
              </a:rPr>
              <a:t>SERVICES</a:t>
            </a:r>
          </a:p>
          <a:p>
            <a:pPr algn="l"/>
            <a:r>
              <a:rPr lang="en-US" sz="2800" dirty="0" smtClean="0">
                <a:solidFill>
                  <a:schemeClr val="bg1"/>
                </a:solidFill>
              </a:rPr>
              <a:t>Who are we? What do we do?</a:t>
            </a:r>
            <a:endParaRPr lang="en-US" sz="2800" dirty="0">
              <a:solidFill>
                <a:schemeClr val="bg1"/>
              </a:solidFill>
            </a:endParaRPr>
          </a:p>
          <a:p>
            <a:pPr algn="l"/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7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5141554" y="6448251"/>
            <a:ext cx="3966950" cy="365125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sz="900" dirty="0" smtClean="0"/>
              <a:t>© Royal Association for Deaf people 2015    </a:t>
            </a:r>
          </a:p>
          <a:p>
            <a:pPr algn="r"/>
            <a:r>
              <a:rPr lang="en-US" sz="900" dirty="0" smtClean="0"/>
              <a:t>Registered Charity No. 1081949</a:t>
            </a:r>
            <a:endParaRPr lang="en-US" sz="9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20" b="15626"/>
          <a:stretch/>
        </p:blipFill>
        <p:spPr>
          <a:xfrm>
            <a:off x="-1" y="1412776"/>
            <a:ext cx="9165769" cy="471387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20" b="76502"/>
          <a:stretch/>
        </p:blipFill>
        <p:spPr>
          <a:xfrm>
            <a:off x="14743" y="2708920"/>
            <a:ext cx="9129257" cy="282495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1520" y="1772816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NatSIP</a:t>
            </a:r>
            <a:r>
              <a:rPr lang="en-GB" sz="2800" dirty="0" smtClean="0">
                <a:solidFill>
                  <a:schemeClr val="bg1"/>
                </a:solidFill>
              </a:rPr>
              <a:t> 11</a:t>
            </a:r>
            <a:r>
              <a:rPr lang="en-GB" sz="2800" baseline="30000" dirty="0" smtClean="0">
                <a:solidFill>
                  <a:schemeClr val="bg1"/>
                </a:solidFill>
              </a:rPr>
              <a:t>th</a:t>
            </a:r>
            <a:r>
              <a:rPr lang="en-GB" sz="2800" dirty="0" smtClean="0">
                <a:solidFill>
                  <a:schemeClr val="bg1"/>
                </a:solidFill>
              </a:rPr>
              <a:t> Jan 2017 – supporting Deaf apprenticeships 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5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31668" r="18574" b="64224"/>
          <a:stretch/>
        </p:blipFill>
        <p:spPr bwMode="auto">
          <a:xfrm>
            <a:off x="0" y="5864057"/>
            <a:ext cx="9165768" cy="301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96" y="2429618"/>
            <a:ext cx="7126297" cy="2439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27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188" y="256490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en-GB" sz="2000" i="1" dirty="0"/>
          </a:p>
          <a:p>
            <a:pPr marL="0" indent="0" algn="ctr">
              <a:buNone/>
            </a:pPr>
            <a:endParaRPr lang="en-GB" sz="2000" i="1" dirty="0"/>
          </a:p>
          <a:p>
            <a:pPr marL="0" indent="0" algn="ctr">
              <a:buNone/>
            </a:pPr>
            <a:r>
              <a:rPr lang="en-GB" sz="2000" b="1" dirty="0"/>
              <a:t>Our Vision:</a:t>
            </a:r>
            <a:r>
              <a:rPr lang="en-GB" sz="2000" dirty="0"/>
              <a:t> Together with Deaf people; creating a </a:t>
            </a:r>
            <a:r>
              <a:rPr lang="en-GB" sz="2000" dirty="0" smtClean="0"/>
              <a:t>better, more accessible  future</a:t>
            </a:r>
          </a:p>
          <a:p>
            <a:pPr marL="0" indent="0" algn="ctr">
              <a:buNone/>
            </a:pPr>
            <a:endParaRPr lang="en-GB" sz="2000" dirty="0"/>
          </a:p>
          <a:p>
            <a:pPr marL="0" indent="0" algn="ctr">
              <a:buNone/>
            </a:pPr>
            <a:r>
              <a:rPr lang="en-GB" sz="2000" b="1" dirty="0"/>
              <a:t>Our Mission</a:t>
            </a:r>
            <a:r>
              <a:rPr lang="en-GB" sz="2000" dirty="0"/>
              <a:t>: We promote equality for Deaf people through the provision </a:t>
            </a:r>
            <a:r>
              <a:rPr lang="en-GB" sz="2000" dirty="0" smtClean="0"/>
              <a:t>                  of </a:t>
            </a:r>
            <a:r>
              <a:rPr lang="en-GB" sz="2000" dirty="0"/>
              <a:t>accessible services</a:t>
            </a:r>
          </a:p>
          <a:p>
            <a:pPr marL="342900" indent="-342900">
              <a:buFont typeface="Arial"/>
              <a:buChar char="•"/>
            </a:pPr>
            <a:endParaRPr lang="en-US" sz="20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 descr="C:\Users\sally.davis\Desktop\175 JULY\175 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32909"/>
            <a:ext cx="1224136" cy="139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chemeClr val="bg1"/>
                </a:solidFill>
              </a:rPr>
              <a:t>Who are we?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87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72817"/>
            <a:ext cx="8229600" cy="5688632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 smtClean="0"/>
              <a:t>We: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 smtClean="0"/>
              <a:t>Take the time to understand and deliver what matters to Deaf people</a:t>
            </a:r>
          </a:p>
          <a:p>
            <a:r>
              <a:rPr lang="en-US" sz="2000" dirty="0" smtClean="0"/>
              <a:t>Respect Deaf language, identity, community, heritage, and diversity</a:t>
            </a:r>
          </a:p>
          <a:p>
            <a:r>
              <a:rPr lang="en-US" sz="2000" dirty="0" smtClean="0"/>
              <a:t>Develop services and partnerships that Deaf people need</a:t>
            </a:r>
          </a:p>
          <a:p>
            <a:r>
              <a:rPr lang="en-US" sz="2000" dirty="0" smtClean="0"/>
              <a:t>Acknowledge the contributions our staff and volunteers make</a:t>
            </a:r>
          </a:p>
          <a:p>
            <a:r>
              <a:rPr lang="en-US" sz="2000" dirty="0" smtClean="0"/>
              <a:t>Always deliver on our promises</a:t>
            </a:r>
          </a:p>
          <a:p>
            <a:r>
              <a:rPr lang="en-US" sz="2000" dirty="0" smtClean="0"/>
              <a:t>Promote continuous improvement in all we do</a:t>
            </a:r>
          </a:p>
          <a:p>
            <a:r>
              <a:rPr lang="en-US" sz="2000" dirty="0" smtClean="0"/>
              <a:t>Communicate clearly</a:t>
            </a:r>
          </a:p>
          <a:p>
            <a:r>
              <a:rPr lang="en-US" sz="2000" dirty="0" smtClean="0"/>
              <a:t>Are honest with ourselves and our stakeholders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chemeClr val="bg1"/>
                </a:solidFill>
              </a:rPr>
              <a:t>Our Values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50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5953"/>
            <a:ext cx="8229600" cy="757289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>
                <a:solidFill>
                  <a:schemeClr val="bg1"/>
                </a:solidFill>
                <a:latin typeface="+mn-lt"/>
                <a:cs typeface="Arial" pitchFamily="34" charset="0"/>
              </a:rPr>
              <a:t>What do we do?</a:t>
            </a:r>
            <a:endParaRPr lang="en-US" sz="3200" dirty="0">
              <a:solidFill>
                <a:schemeClr val="bg1"/>
              </a:solidFill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57200" y="2259254"/>
            <a:ext cx="8229600" cy="4062413"/>
          </a:xfrm>
        </p:spPr>
        <p:txBody>
          <a:bodyPr/>
          <a:lstStyle/>
          <a:p>
            <a:endParaRPr lang="en-US" sz="18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1800" dirty="0"/>
              <a:t>Advocacy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1800" dirty="0"/>
              <a:t>Information, Advice and Guidance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1800" dirty="0"/>
              <a:t>Employment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1800" dirty="0" smtClean="0"/>
              <a:t>Children and Family, Youth and </a:t>
            </a:r>
            <a:r>
              <a:rPr lang="en-US" sz="1800" dirty="0"/>
              <a:t>Transition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1800" dirty="0"/>
              <a:t>Social Care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1800" dirty="0"/>
              <a:t>Deaf Culture and Community 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1800" dirty="0"/>
              <a:t>Interpreting </a:t>
            </a:r>
            <a:r>
              <a:rPr lang="en-US" sz="1800" dirty="0" smtClean="0"/>
              <a:t> (including VRS and VRI services)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1800" dirty="0" smtClean="0"/>
              <a:t>Provide back office services to other charities</a:t>
            </a:r>
            <a:endParaRPr lang="en-US" sz="1800" dirty="0"/>
          </a:p>
          <a:p>
            <a:pPr marL="342900" indent="-342900">
              <a:buFont typeface="Arial" pitchFamily="34" charset="0"/>
              <a:buChar char="•"/>
            </a:pPr>
            <a:endParaRPr lang="en-US" sz="1800" dirty="0"/>
          </a:p>
        </p:txBody>
      </p:sp>
      <p:pic>
        <p:nvPicPr>
          <p:cNvPr id="7170" name="Picture 2" descr="Click on BSL button for RAD Video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56" b="5055"/>
          <a:stretch/>
        </p:blipFill>
        <p:spPr bwMode="auto">
          <a:xfrm>
            <a:off x="5182328" y="3271673"/>
            <a:ext cx="3012558" cy="1910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yaldeaf.org.uk/images/logo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50"/>
          <a:stretch/>
        </p:blipFill>
        <p:spPr bwMode="auto">
          <a:xfrm>
            <a:off x="5292080" y="1988840"/>
            <a:ext cx="2649039" cy="118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38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We</a:t>
            </a:r>
            <a:r>
              <a:rPr lang="en-US" sz="2800" dirty="0" smtClean="0"/>
              <a:t>:</a:t>
            </a:r>
          </a:p>
          <a:p>
            <a:r>
              <a:rPr lang="en-US" sz="2800" dirty="0" smtClean="0"/>
              <a:t>Have </a:t>
            </a:r>
            <a:r>
              <a:rPr lang="en-US" sz="2800" dirty="0"/>
              <a:t>a long and well established relationship with the Deaf community – ‘in it not for it’</a:t>
            </a:r>
          </a:p>
          <a:p>
            <a:r>
              <a:rPr lang="en-US" sz="2800" dirty="0"/>
              <a:t>Work mainly in London, East Anglia and the South of England</a:t>
            </a:r>
          </a:p>
          <a:p>
            <a:r>
              <a:rPr lang="en-US" sz="2800" dirty="0"/>
              <a:t>Have 130 staff and 1 bear</a:t>
            </a:r>
          </a:p>
          <a:p>
            <a:r>
              <a:rPr lang="en-US" sz="2800" dirty="0"/>
              <a:t>Hold Investors in People – Gold</a:t>
            </a:r>
          </a:p>
          <a:p>
            <a:pPr marL="0" indent="0">
              <a:buNone/>
            </a:pPr>
            <a:endParaRPr lang="en-US" sz="2000" b="1" dirty="0" smtClean="0"/>
          </a:p>
          <a:p>
            <a:pPr marL="0" indent="0">
              <a:buNone/>
            </a:pPr>
            <a:endParaRPr lang="en-US" sz="20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Who are we?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92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388893"/>
            <a:ext cx="8229600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GB" dirty="0" smtClean="0"/>
              <a:t>To </a:t>
            </a:r>
            <a:r>
              <a:rPr lang="en-GB" dirty="0"/>
              <a:t>deliver the services Deaf people want and need </a:t>
            </a:r>
          </a:p>
          <a:p>
            <a:r>
              <a:rPr lang="en-GB" dirty="0" smtClean="0"/>
              <a:t>To </a:t>
            </a:r>
            <a:r>
              <a:rPr lang="en-GB" dirty="0"/>
              <a:t>support mainstream providers to be accessible </a:t>
            </a:r>
            <a:r>
              <a:rPr lang="en-GB" dirty="0" smtClean="0"/>
              <a:t>to </a:t>
            </a:r>
            <a:r>
              <a:rPr lang="en-GB" dirty="0"/>
              <a:t>Deaf people  </a:t>
            </a:r>
          </a:p>
          <a:p>
            <a:r>
              <a:rPr lang="en-GB" dirty="0" smtClean="0"/>
              <a:t>To </a:t>
            </a:r>
            <a:r>
              <a:rPr lang="en-GB" dirty="0"/>
              <a:t>ensure financial sustainability  </a:t>
            </a:r>
            <a:endParaRPr lang="en-GB" dirty="0" smtClean="0"/>
          </a:p>
          <a:p>
            <a:r>
              <a:rPr lang="en-GB" dirty="0" smtClean="0"/>
              <a:t>To </a:t>
            </a:r>
            <a:r>
              <a:rPr lang="en-GB" dirty="0"/>
              <a:t>be an exemplary employer  </a:t>
            </a:r>
          </a:p>
          <a:p>
            <a:pPr marL="0" indent="0">
              <a:buNone/>
            </a:pPr>
            <a:endParaRPr lang="en-US" sz="2000" b="1" dirty="0" smtClean="0"/>
          </a:p>
          <a:p>
            <a:pPr marL="0" indent="0">
              <a:buNone/>
            </a:pPr>
            <a:endParaRPr lang="en-US" sz="20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chemeClr val="bg1"/>
                </a:solidFill>
              </a:rPr>
              <a:t>We have four key ambitions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60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5472608"/>
          </a:xfrm>
        </p:spPr>
        <p:txBody>
          <a:bodyPr/>
          <a:lstStyle/>
          <a:p>
            <a:r>
              <a:rPr lang="en-US" sz="2800" dirty="0" smtClean="0"/>
              <a:t>We work with Deaf young people at our youth hub who sometimes struggle to find work</a:t>
            </a:r>
          </a:p>
          <a:p>
            <a:r>
              <a:rPr lang="en-US" sz="2800" dirty="0" smtClean="0"/>
              <a:t>We wanted to provide at least one opportunity  (hopefully more) for a Deaf apprentice to join our team and work towards a qualification</a:t>
            </a:r>
          </a:p>
          <a:p>
            <a:r>
              <a:rPr lang="en-US" sz="2800" dirty="0" smtClean="0"/>
              <a:t>We advertised in a wide variety of places (social media, Deaf jobs UK, specialist apprenticeship web sites)  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endParaRPr lang="en-US" sz="2000" b="1" dirty="0" smtClean="0"/>
          </a:p>
          <a:p>
            <a:pPr marL="0" indent="0">
              <a:buNone/>
            </a:pPr>
            <a:endParaRPr lang="en-US" sz="20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Recruiting a Deaf apprentice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2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5688632"/>
          </a:xfrm>
        </p:spPr>
        <p:txBody>
          <a:bodyPr/>
          <a:lstStyle/>
          <a:p>
            <a:r>
              <a:rPr lang="en-US" sz="2800" dirty="0" smtClean="0"/>
              <a:t>All new staff need time to settle into a new role – for someone who hasn’t been in a working environment before it takes a little longer to help them to settle in</a:t>
            </a:r>
            <a:endParaRPr lang="en-US" sz="2800" dirty="0"/>
          </a:p>
          <a:p>
            <a:r>
              <a:rPr lang="en-US" sz="2800" dirty="0" smtClean="0"/>
              <a:t>Matching a Deaf apprentice with the right manager is important</a:t>
            </a:r>
          </a:p>
          <a:p>
            <a:r>
              <a:rPr lang="en-US" sz="2800" dirty="0" smtClean="0"/>
              <a:t>Making sure they have the right level of support is critical to success </a:t>
            </a:r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endParaRPr lang="en-US" sz="2000" b="1" dirty="0" smtClean="0"/>
          </a:p>
          <a:p>
            <a:pPr marL="0" indent="0">
              <a:buNone/>
            </a:pPr>
            <a:endParaRPr lang="en-US" sz="20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Supporting a Deaf apprentice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78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88893"/>
            <a:ext cx="8229600" cy="5688632"/>
          </a:xfrm>
        </p:spPr>
        <p:txBody>
          <a:bodyPr/>
          <a:lstStyle/>
          <a:p>
            <a:pPr marL="0" indent="0">
              <a:buNone/>
            </a:pPr>
            <a:endParaRPr lang="en-US" sz="2000" b="1" dirty="0"/>
          </a:p>
          <a:p>
            <a:r>
              <a:rPr lang="en-US" sz="2800" dirty="0" smtClean="0">
                <a:cs typeface="Arial" panose="020B0604020202020204" pitchFamily="34" charset="0"/>
              </a:rPr>
              <a:t>I am profoundly deaf however I wasn’t diagnosed until I was 2 years old </a:t>
            </a:r>
          </a:p>
          <a:p>
            <a:r>
              <a:rPr lang="en-US" sz="2800" dirty="0" smtClean="0">
                <a:cs typeface="Arial" panose="020B0604020202020204" pitchFamily="34" charset="0"/>
              </a:rPr>
              <a:t>I moved to Colchester when I was 10 years old so I could attend the </a:t>
            </a:r>
            <a:r>
              <a:rPr lang="en-US" sz="2800" dirty="0" err="1" smtClean="0">
                <a:cs typeface="Arial" panose="020B0604020202020204" pitchFamily="34" charset="0"/>
              </a:rPr>
              <a:t>Philp</a:t>
            </a:r>
            <a:r>
              <a:rPr lang="en-US" sz="2800" dirty="0" smtClean="0">
                <a:cs typeface="Arial" panose="020B0604020202020204" pitchFamily="34" charset="0"/>
              </a:rPr>
              <a:t> Morant School which has a deaf unit</a:t>
            </a:r>
          </a:p>
          <a:p>
            <a:r>
              <a:rPr lang="en-US" sz="2800" dirty="0" smtClean="0">
                <a:cs typeface="Arial" panose="020B0604020202020204" pitchFamily="34" charset="0"/>
              </a:rPr>
              <a:t>After attending Philip Morant School, I went to Colchester Sixth Form College to achieve my A-levels. I have left with 3 A-levels and 1 AS level which I am proud of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Lucy Michaels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88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700808"/>
            <a:ext cx="8229600" cy="5688632"/>
          </a:xfrm>
        </p:spPr>
        <p:txBody>
          <a:bodyPr/>
          <a:lstStyle/>
          <a:p>
            <a:pPr marL="0" indent="0">
              <a:buNone/>
            </a:pPr>
            <a:endParaRPr lang="en-US" sz="2000" b="1" dirty="0"/>
          </a:p>
          <a:p>
            <a:r>
              <a:rPr lang="en-US" sz="2400" dirty="0" smtClean="0">
                <a:cs typeface="Arial" panose="020B0604020202020204" pitchFamily="34" charset="0"/>
              </a:rPr>
              <a:t>I</a:t>
            </a:r>
            <a:r>
              <a:rPr lang="en-US" sz="2800" dirty="0" smtClean="0">
                <a:cs typeface="Arial" panose="020B0604020202020204" pitchFamily="34" charset="0"/>
              </a:rPr>
              <a:t> currently work at RAD which I enjoy!</a:t>
            </a:r>
          </a:p>
          <a:p>
            <a:r>
              <a:rPr lang="en-US" sz="2800" dirty="0" smtClean="0">
                <a:cs typeface="Arial" panose="020B0604020202020204" pitchFamily="34" charset="0"/>
              </a:rPr>
              <a:t>My hobbies varies for example I </a:t>
            </a:r>
            <a:r>
              <a:rPr lang="en-US" sz="2800" dirty="0" err="1" smtClean="0">
                <a:cs typeface="Arial" panose="020B0604020202020204" pitchFamily="34" charset="0"/>
              </a:rPr>
              <a:t>socialise</a:t>
            </a:r>
            <a:r>
              <a:rPr lang="en-US" sz="2800" dirty="0" smtClean="0">
                <a:cs typeface="Arial" panose="020B0604020202020204" pitchFamily="34" charset="0"/>
              </a:rPr>
              <a:t> with my deaf friends, going on deaf events for example </a:t>
            </a:r>
            <a:r>
              <a:rPr lang="en-US" sz="2800" dirty="0" err="1" smtClean="0">
                <a:cs typeface="Arial" panose="020B0604020202020204" pitchFamily="34" charset="0"/>
              </a:rPr>
              <a:t>Deafpool</a:t>
            </a:r>
            <a:r>
              <a:rPr lang="en-US" sz="2800" dirty="0" smtClean="0">
                <a:cs typeface="Arial" panose="020B0604020202020204" pitchFamily="34" charset="0"/>
              </a:rPr>
              <a:t> in </a:t>
            </a:r>
            <a:r>
              <a:rPr lang="en-US" sz="2800" dirty="0" err="1" smtClean="0">
                <a:cs typeface="Arial" panose="020B0604020202020204" pitchFamily="34" charset="0"/>
              </a:rPr>
              <a:t>Blackpool</a:t>
            </a:r>
            <a:r>
              <a:rPr lang="en-US" sz="2800" dirty="0" smtClean="0">
                <a:cs typeface="Arial" panose="020B0604020202020204" pitchFamily="34" charset="0"/>
              </a:rPr>
              <a:t> in the summer. I love going on shopping trips! Lastly I love spending time with family.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Lucy Michaels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0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556792"/>
            <a:ext cx="8229600" cy="5688632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I </a:t>
            </a:r>
            <a:r>
              <a:rPr lang="en-GB" dirty="0"/>
              <a:t>wanted to be an apprentice because I wanted to have more experience and also to gain another </a:t>
            </a:r>
            <a:r>
              <a:rPr lang="en-GB" dirty="0" smtClean="0"/>
              <a:t>qualification</a:t>
            </a:r>
          </a:p>
          <a:p>
            <a:r>
              <a:rPr lang="en-GB" dirty="0" smtClean="0"/>
              <a:t>My Uncle saw the role advertised, I applied and got the job – I was really happy</a:t>
            </a:r>
          </a:p>
          <a:p>
            <a:endParaRPr lang="en-GB" sz="3600" dirty="0"/>
          </a:p>
          <a:p>
            <a:pPr marL="0" indent="0">
              <a:buNone/>
            </a:pPr>
            <a:endParaRPr lang="en-US" sz="20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Becoming an apprentice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88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5688632"/>
          </a:xfrm>
        </p:spPr>
        <p:txBody>
          <a:bodyPr/>
          <a:lstStyle/>
          <a:p>
            <a:r>
              <a:rPr lang="en-US" dirty="0" smtClean="0"/>
              <a:t>I have a manager who  gives me work to do – mainly admin tasks (e.g. filing and getting things ready for interviews/meetings)</a:t>
            </a:r>
          </a:p>
          <a:p>
            <a:r>
              <a:rPr lang="en-US" dirty="0" smtClean="0"/>
              <a:t>I have a mentor I can go to if I’m worried about anything</a:t>
            </a:r>
          </a:p>
          <a:p>
            <a:r>
              <a:rPr lang="en-US" dirty="0" smtClean="0"/>
              <a:t>I meet with my tutor regularly about my study and my qualification</a:t>
            </a:r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endParaRPr lang="en-US" sz="2000" b="1" dirty="0" smtClean="0"/>
          </a:p>
          <a:p>
            <a:pPr marL="0" indent="0">
              <a:buNone/>
            </a:pPr>
            <a:endParaRPr lang="en-US" sz="20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Being an apprentice 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8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5688632"/>
          </a:xfrm>
        </p:spPr>
        <p:txBody>
          <a:bodyPr/>
          <a:lstStyle/>
          <a:p>
            <a:r>
              <a:rPr lang="en-GB" dirty="0" smtClean="0"/>
              <a:t>I </a:t>
            </a:r>
            <a:r>
              <a:rPr lang="en-GB" dirty="0"/>
              <a:t>enjoy shadowing other colleagues in their job roles for examples </a:t>
            </a:r>
            <a:r>
              <a:rPr lang="en-GB" dirty="0" smtClean="0"/>
              <a:t>going </a:t>
            </a:r>
            <a:r>
              <a:rPr lang="en-GB" dirty="0"/>
              <a:t>to London</a:t>
            </a:r>
          </a:p>
          <a:p>
            <a:r>
              <a:rPr lang="en-GB" dirty="0"/>
              <a:t>I enjoy sorting out things for example filing and sorting out the folders for new </a:t>
            </a:r>
            <a:r>
              <a:rPr lang="en-GB" dirty="0" smtClean="0"/>
              <a:t>staff</a:t>
            </a:r>
            <a:endParaRPr lang="en-GB" dirty="0"/>
          </a:p>
          <a:p>
            <a:r>
              <a:rPr lang="en-GB" dirty="0" smtClean="0"/>
              <a:t>I </a:t>
            </a:r>
            <a:r>
              <a:rPr lang="en-GB" dirty="0"/>
              <a:t>enjoy my work environment because it is very </a:t>
            </a:r>
            <a:r>
              <a:rPr lang="en-GB" dirty="0" smtClean="0"/>
              <a:t>friendly</a:t>
            </a:r>
          </a:p>
          <a:p>
            <a:r>
              <a:rPr lang="en-GB" dirty="0" smtClean="0"/>
              <a:t>Applying to Access to Work to pay for my interpreter has been difficult </a:t>
            </a:r>
            <a:endParaRPr lang="en-GB" dirty="0"/>
          </a:p>
          <a:p>
            <a:endParaRPr lang="en-US" dirty="0" smtClean="0"/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endParaRPr lang="en-US" sz="2000" b="1" dirty="0" smtClean="0"/>
          </a:p>
          <a:p>
            <a:pPr marL="0" indent="0">
              <a:buNone/>
            </a:pPr>
            <a:endParaRPr lang="en-US" sz="20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Being an apprentice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8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88893"/>
            <a:ext cx="8229600" cy="5688632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I </a:t>
            </a:r>
            <a:r>
              <a:rPr lang="en-GB" dirty="0"/>
              <a:t>am hoping to carry on my job at RAD maybe in a different </a:t>
            </a:r>
            <a:r>
              <a:rPr lang="en-GB" dirty="0" smtClean="0"/>
              <a:t>team to get more experience of different areas of work</a:t>
            </a:r>
          </a:p>
          <a:p>
            <a:r>
              <a:rPr lang="en-GB" dirty="0"/>
              <a:t>I</a:t>
            </a:r>
            <a:r>
              <a:rPr lang="en-GB" dirty="0" smtClean="0"/>
              <a:t> </a:t>
            </a:r>
            <a:r>
              <a:rPr lang="en-GB" dirty="0"/>
              <a:t>am hoping to become a role model </a:t>
            </a:r>
            <a:r>
              <a:rPr lang="en-GB" dirty="0" smtClean="0"/>
              <a:t>for Deaf </a:t>
            </a:r>
            <a:r>
              <a:rPr lang="en-GB" dirty="0"/>
              <a:t>people to show that we can do anything  </a:t>
            </a:r>
            <a:r>
              <a:rPr lang="en-GB" dirty="0" smtClean="0"/>
              <a:t>- Deaf </a:t>
            </a:r>
            <a:r>
              <a:rPr lang="en-GB" dirty="0"/>
              <a:t>people usually get told that </a:t>
            </a:r>
            <a:r>
              <a:rPr lang="en-GB"/>
              <a:t>we </a:t>
            </a:r>
            <a:r>
              <a:rPr lang="en-GB" smtClean="0"/>
              <a:t>can’t </a:t>
            </a:r>
            <a:r>
              <a:rPr lang="en-GB" dirty="0"/>
              <a:t>do it because we are </a:t>
            </a:r>
            <a:r>
              <a:rPr lang="en-GB" dirty="0" smtClean="0"/>
              <a:t>Deaf – this isn’t true</a:t>
            </a:r>
            <a:endParaRPr lang="en-GB" dirty="0"/>
          </a:p>
          <a:p>
            <a:endParaRPr lang="en-US" dirty="0" smtClean="0"/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endParaRPr lang="en-US" sz="2000" b="1" dirty="0" smtClean="0"/>
          </a:p>
          <a:p>
            <a:pPr marL="0" indent="0">
              <a:buNone/>
            </a:pPr>
            <a:endParaRPr lang="en-US" sz="20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The future…..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8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4" y="5206059"/>
            <a:ext cx="159067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44982"/>
            <a:ext cx="8229600" cy="5688632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endParaRPr lang="en-US" sz="2000" b="1" dirty="0" smtClean="0"/>
          </a:p>
          <a:p>
            <a:pPr marL="0" indent="0" algn="ctr">
              <a:buNone/>
            </a:pPr>
            <a:r>
              <a:rPr lang="en-US" sz="9600" dirty="0" smtClean="0"/>
              <a:t>?????</a:t>
            </a:r>
            <a:endParaRPr lang="en-US" sz="96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3" t="19747" r="18139" b="68413"/>
          <a:stretch/>
        </p:blipFill>
        <p:spPr bwMode="auto">
          <a:xfrm>
            <a:off x="1" y="1"/>
            <a:ext cx="9143998" cy="122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20905" r="18574" b="64224"/>
          <a:stretch/>
        </p:blipFill>
        <p:spPr bwMode="auto">
          <a:xfrm>
            <a:off x="0" y="301071"/>
            <a:ext cx="9143999" cy="10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Any questions?</a:t>
            </a:r>
            <a:r>
              <a:rPr lang="en-GB" sz="3600" dirty="0" smtClean="0">
                <a:solidFill>
                  <a:schemeClr val="bg1"/>
                </a:solidFill>
              </a:rPr>
              <a:t>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71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635</TotalTime>
  <Words>704</Words>
  <Application>Microsoft Office PowerPoint</Application>
  <PresentationFormat>On-screen Show (4:3)</PresentationFormat>
  <Paragraphs>96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Who are we?</vt:lpstr>
      <vt:lpstr>Our Values</vt:lpstr>
      <vt:lpstr>What do we do?</vt:lpstr>
      <vt:lpstr>Who are we?</vt:lpstr>
      <vt:lpstr>We have four key ambitions</vt:lpstr>
      <vt:lpstr>Recruiting a Deaf apprentice </vt:lpstr>
      <vt:lpstr>Supporting a Deaf apprentice </vt:lpstr>
      <vt:lpstr>Lucy Michaels</vt:lpstr>
      <vt:lpstr>Lucy Michaels</vt:lpstr>
      <vt:lpstr>Becoming an apprentice </vt:lpstr>
      <vt:lpstr>Being an apprentice  </vt:lpstr>
      <vt:lpstr>Being an apprentice </vt:lpstr>
      <vt:lpstr>The future….. </vt:lpstr>
      <vt:lpstr>Any questions?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Services</dc:title>
  <dc:creator>Sally Davis</dc:creator>
  <cp:lastModifiedBy>Jan Sheldon</cp:lastModifiedBy>
  <cp:revision>57</cp:revision>
  <dcterms:created xsi:type="dcterms:W3CDTF">2015-09-08T13:04:04Z</dcterms:created>
  <dcterms:modified xsi:type="dcterms:W3CDTF">2017-01-03T12:49:06Z</dcterms:modified>
</cp:coreProperties>
</file>