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7" r:id="rId2"/>
    <p:sldId id="258" r:id="rId3"/>
    <p:sldId id="259" r:id="rId4"/>
    <p:sldId id="301" r:id="rId5"/>
    <p:sldId id="302" r:id="rId6"/>
    <p:sldId id="265" r:id="rId7"/>
    <p:sldId id="272" r:id="rId8"/>
    <p:sldId id="281" r:id="rId9"/>
    <p:sldId id="300"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ldroyd Jenny (VE)" initials="OJ(" lastIdx="13" clrIdx="0"/>
  <p:cmAuthor id="1" name="Arrand SUE (VE)" initials="A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66" autoAdjust="0"/>
    <p:restoredTop sz="94705" autoAdjust="0"/>
  </p:normalViewPr>
  <p:slideViewPr>
    <p:cSldViewPr>
      <p:cViewPr varScale="1">
        <p:scale>
          <a:sx n="88" d="100"/>
          <a:sy n="88" d="100"/>
        </p:scale>
        <p:origin x="-720"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A43FB8-AC3A-45DF-B3A6-24363B6EBC9B}" type="datetimeFigureOut">
              <a:rPr lang="en-GB" smtClean="0"/>
              <a:t>05/01/2017</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8D445F-DB37-42BE-B03D-86AFB435007C}" type="slidenum">
              <a:rPr lang="en-GB" smtClean="0"/>
              <a:t>‹#›</a:t>
            </a:fld>
            <a:endParaRPr lang="en-GB" dirty="0"/>
          </a:p>
        </p:txBody>
      </p:sp>
    </p:spTree>
    <p:extLst>
      <p:ext uri="{BB962C8B-B14F-4D97-AF65-F5344CB8AC3E}">
        <p14:creationId xmlns:p14="http://schemas.microsoft.com/office/powerpoint/2010/main" val="2400732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1636115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2</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3</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4</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5</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6</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7</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8</a:t>
            </a:fld>
            <a:endParaRPr lang="en-GB" dirty="0"/>
          </a:p>
        </p:txBody>
      </p:sp>
    </p:spTree>
    <p:extLst>
      <p:ext uri="{BB962C8B-B14F-4D97-AF65-F5344CB8AC3E}">
        <p14:creationId xmlns:p14="http://schemas.microsoft.com/office/powerpoint/2010/main" val="21981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E55C70F-201E-4900-B311-DA006D5CF3E4}" type="slidenum">
              <a:rPr lang="en-GB" smtClean="0"/>
              <a:t>9</a:t>
            </a:fld>
            <a:endParaRPr lang="en-GB" dirty="0"/>
          </a:p>
        </p:txBody>
      </p:sp>
    </p:spTree>
    <p:extLst>
      <p:ext uri="{BB962C8B-B14F-4D97-AF65-F5344CB8AC3E}">
        <p14:creationId xmlns:p14="http://schemas.microsoft.com/office/powerpoint/2010/main" val="21981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29078622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673135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936803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3200825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252245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2896443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3090460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631183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3639924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1829986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D033CBE-A06C-4ABB-9D0B-1133C59B23BE}" type="datetimeFigureOut">
              <a:rPr lang="en-GB" smtClean="0"/>
              <a:t>05/01/2017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5C22BB4-55AB-466D-8643-D1EEC83202C8}" type="slidenum">
              <a:rPr lang="en-GB" smtClean="0"/>
              <a:t>‹#›</a:t>
            </a:fld>
            <a:endParaRPr lang="en-GB" dirty="0"/>
          </a:p>
        </p:txBody>
      </p:sp>
    </p:spTree>
    <p:extLst>
      <p:ext uri="{BB962C8B-B14F-4D97-AF65-F5344CB8AC3E}">
        <p14:creationId xmlns:p14="http://schemas.microsoft.com/office/powerpoint/2010/main" val="934652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033CBE-A06C-4ABB-9D0B-1133C59B23BE}" type="datetimeFigureOut">
              <a:rPr lang="en-GB" smtClean="0"/>
              <a:t>05/01/2017</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C22BB4-55AB-466D-8643-D1EEC83202C8}" type="slidenum">
              <a:rPr lang="en-GB" smtClean="0"/>
              <a:t>‹#›</a:t>
            </a:fld>
            <a:endParaRPr lang="en-GB" dirty="0"/>
          </a:p>
        </p:txBody>
      </p:sp>
    </p:spTree>
    <p:extLst>
      <p:ext uri="{BB962C8B-B14F-4D97-AF65-F5344CB8AC3E}">
        <p14:creationId xmlns:p14="http://schemas.microsoft.com/office/powerpoint/2010/main" val="3155915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apprenticeships-improving-access-for-people-with-learning-disabilities"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 Box 2"/>
          <p:cNvSpPr txBox="1">
            <a:spLocks noChangeArrowheads="1"/>
          </p:cNvSpPr>
          <p:nvPr/>
        </p:nvSpPr>
        <p:spPr bwMode="auto">
          <a:xfrm>
            <a:off x="684213" y="44450"/>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fontAlgn="base" hangingPunct="1">
              <a:spcAft>
                <a:spcPct val="0"/>
              </a:spcAft>
              <a:buFontTx/>
              <a:buNone/>
            </a:pPr>
            <a:r>
              <a:rPr lang="en-GB" altLang="en-US" sz="1200" dirty="0">
                <a:solidFill>
                  <a:srgbClr val="000000"/>
                </a:solidFill>
              </a:rPr>
              <a:t>RESTRICTED - Policy</a:t>
            </a:r>
          </a:p>
        </p:txBody>
      </p:sp>
      <p:sp>
        <p:nvSpPr>
          <p:cNvPr id="2" name="Rectangle 1"/>
          <p:cNvSpPr/>
          <p:nvPr/>
        </p:nvSpPr>
        <p:spPr>
          <a:xfrm>
            <a:off x="0" y="0"/>
            <a:ext cx="9144000" cy="357346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3078" name="Text Box 2"/>
          <p:cNvSpPr txBox="1">
            <a:spLocks noChangeArrowheads="1"/>
          </p:cNvSpPr>
          <p:nvPr/>
        </p:nvSpPr>
        <p:spPr bwMode="auto">
          <a:xfrm>
            <a:off x="0" y="2557463"/>
            <a:ext cx="87598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algn="ct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 Equalities in Apprenticeships: Our Approach</a:t>
            </a:r>
            <a:endParaRPr lang="en-GB" altLang="en-US" sz="3000" dirty="0">
              <a:solidFill>
                <a:srgbClr val="FFFFFF"/>
              </a:solidFill>
              <a:effectLst>
                <a:outerShdw blurRad="38100" dist="38100" dir="2700000" algn="tl">
                  <a:srgbClr val="000000">
                    <a:alpha val="43137"/>
                  </a:srgbClr>
                </a:outerShdw>
              </a:effectLst>
              <a:latin typeface="Calibri" pitchFamily="34" charset="0"/>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738" y="5445125"/>
            <a:ext cx="1936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id:image002.jpg@01D1AD0C.55ABF2C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751657"/>
            <a:ext cx="2016224" cy="92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187624" y="3573463"/>
            <a:ext cx="7483754" cy="1323439"/>
          </a:xfrm>
          <a:prstGeom prst="rect">
            <a:avLst/>
          </a:prstGeom>
          <a:noFill/>
        </p:spPr>
        <p:txBody>
          <a:bodyPr wrap="square" rtlCol="0">
            <a:spAutoFit/>
          </a:bodyPr>
          <a:lstStyle/>
          <a:p>
            <a:endParaRPr lang="en-GB" sz="2000" b="1" dirty="0" smtClean="0"/>
          </a:p>
          <a:p>
            <a:r>
              <a:rPr lang="en-GB" sz="2000" b="1" dirty="0" smtClean="0"/>
              <a:t>11 January 2017</a:t>
            </a:r>
            <a:endParaRPr lang="en-GB" sz="2000" b="1" dirty="0" smtClean="0"/>
          </a:p>
          <a:p>
            <a:endParaRPr lang="en-GB" sz="2000" b="1" dirty="0"/>
          </a:p>
          <a:p>
            <a:r>
              <a:rPr lang="en-GB" sz="2000" b="1" dirty="0" smtClean="0"/>
              <a:t>Sue Arrand, Apprenticeships  Directorate</a:t>
            </a:r>
            <a:endParaRPr lang="en-GB" sz="2000" dirty="0"/>
          </a:p>
        </p:txBody>
      </p:sp>
    </p:spTree>
    <p:extLst>
      <p:ext uri="{BB962C8B-B14F-4D97-AF65-F5344CB8AC3E}">
        <p14:creationId xmlns:p14="http://schemas.microsoft.com/office/powerpoint/2010/main" val="4258347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OBJECTIVES - Growing diversity in apprenticeships</a:t>
            </a:r>
            <a:endParaRPr lang="en-GB" altLang="en-US" sz="3000" dirty="0">
              <a:solidFill>
                <a:srgbClr val="FFFFFF"/>
              </a:solidFill>
              <a:effectLst>
                <a:outerShdw blurRad="38100" dist="38100" dir="2700000" algn="tl">
                  <a:srgbClr val="000000">
                    <a:alpha val="43137"/>
                  </a:srgbClr>
                </a:outerShdw>
              </a:effectLst>
              <a:latin typeface="Calibri" pitchFamily="34" charset="0"/>
            </a:endParaRPr>
          </a:p>
        </p:txBody>
      </p:sp>
      <p:sp>
        <p:nvSpPr>
          <p:cNvPr id="8" name="TextBox 7"/>
          <p:cNvSpPr txBox="1"/>
          <p:nvPr/>
        </p:nvSpPr>
        <p:spPr>
          <a:xfrm>
            <a:off x="155819" y="1772816"/>
            <a:ext cx="8687692" cy="4247317"/>
          </a:xfrm>
          <a:prstGeom prst="rect">
            <a:avLst/>
          </a:prstGeom>
          <a:noFill/>
        </p:spPr>
        <p:txBody>
          <a:bodyPr wrap="square" rtlCol="0">
            <a:spAutoFit/>
          </a:bodyPr>
          <a:lstStyle/>
          <a:p>
            <a:pPr marL="285750" indent="-285750">
              <a:buFont typeface="Arial" panose="020B0604020202020204" pitchFamily="34" charset="0"/>
              <a:buChar char="•"/>
            </a:pPr>
            <a:r>
              <a:rPr lang="en-GB" dirty="0" smtClean="0"/>
              <a:t>Apprenticeships are </a:t>
            </a:r>
            <a:r>
              <a:rPr lang="en-GB" dirty="0"/>
              <a:t>a great route to a future career. It is important that everyone has fair access to them. </a:t>
            </a:r>
            <a:endParaRPr lang="en-GB" dirty="0" smtClean="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The </a:t>
            </a:r>
            <a:r>
              <a:rPr lang="en-GB" dirty="0"/>
              <a:t>government has set an ambitious target of reaching 3 million apprenticeship starts by 2020.  To achieve this target, we need to encourage and enable as many </a:t>
            </a:r>
            <a:r>
              <a:rPr lang="en-GB" dirty="0" smtClean="0"/>
              <a:t>high quality candidates as </a:t>
            </a:r>
            <a:r>
              <a:rPr lang="en-GB" dirty="0"/>
              <a:t>possible to apply for and start </a:t>
            </a:r>
            <a:r>
              <a:rPr lang="en-GB" dirty="0" smtClean="0"/>
              <a:t>apprenticeships.</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We </a:t>
            </a:r>
            <a:r>
              <a:rPr lang="en-GB" dirty="0"/>
              <a:t>can’t </a:t>
            </a:r>
            <a:r>
              <a:rPr lang="en-GB" dirty="0" smtClean="0"/>
              <a:t>control employers</a:t>
            </a:r>
            <a:r>
              <a:rPr lang="en-GB" dirty="0"/>
              <a:t>’ recruitment decisions. </a:t>
            </a:r>
            <a:r>
              <a:rPr lang="en-GB" dirty="0" smtClean="0"/>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smtClean="0"/>
              <a:t>But what </a:t>
            </a:r>
            <a:r>
              <a:rPr lang="en-GB" dirty="0"/>
              <a:t>we can do is make sure that people with additional needs have the support they need to compete for an </a:t>
            </a:r>
            <a:r>
              <a:rPr lang="en-GB" dirty="0" smtClean="0"/>
              <a:t>apprenticeship; and support employers in making fair recruitment decisions and help </a:t>
            </a:r>
            <a:r>
              <a:rPr lang="en-GB" dirty="0"/>
              <a:t>them overcome any additional barriers they might have to starting an apprenticeship.</a:t>
            </a:r>
          </a:p>
          <a:p>
            <a:r>
              <a:rPr lang="en-GB" b="1" dirty="0"/>
              <a:t> </a:t>
            </a:r>
            <a:endParaRPr lang="en-GB" dirty="0"/>
          </a:p>
          <a:p>
            <a:pPr marL="285750" indent="-285750">
              <a:buFont typeface="Arial" panose="020B0604020202020204" pitchFamily="34" charset="0"/>
              <a:buChar char="•"/>
            </a:pPr>
            <a:endParaRPr lang="en-GB" dirty="0"/>
          </a:p>
        </p:txBody>
      </p:sp>
      <p:sp>
        <p:nvSpPr>
          <p:cNvPr id="5" name="Rectangle 4"/>
          <p:cNvSpPr/>
          <p:nvPr/>
        </p:nvSpPr>
        <p:spPr>
          <a:xfrm>
            <a:off x="254595" y="871775"/>
            <a:ext cx="8784976" cy="830997"/>
          </a:xfrm>
          <a:prstGeom prst="rect">
            <a:avLst/>
          </a:prstGeom>
        </p:spPr>
        <p:txBody>
          <a:bodyPr wrap="square">
            <a:spAutoFit/>
          </a:bodyPr>
          <a:lstStyle/>
          <a:p>
            <a:r>
              <a:rPr lang="en-GB" sz="2400" b="1" dirty="0" smtClean="0"/>
              <a:t>We are committed to making sure apprenticeships are as </a:t>
            </a:r>
            <a:r>
              <a:rPr lang="en-GB" sz="2400" b="1" dirty="0"/>
              <a:t>accessible as possible, to all people, from all backgrounds</a:t>
            </a:r>
            <a:r>
              <a:rPr lang="en-GB" sz="2400" b="1" dirty="0" smtClean="0"/>
              <a:t>.</a:t>
            </a:r>
            <a:endParaRPr lang="en-GB" sz="2400" b="1" dirty="0"/>
          </a:p>
        </p:txBody>
      </p:sp>
      <p:cxnSp>
        <p:nvCxnSpPr>
          <p:cNvPr id="3" name="Straight Connector 2"/>
          <p:cNvCxnSpPr/>
          <p:nvPr/>
        </p:nvCxnSpPr>
        <p:spPr>
          <a:xfrm>
            <a:off x="-4763" y="1702772"/>
            <a:ext cx="914400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90832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Growing </a:t>
            </a:r>
            <a:r>
              <a:rPr lang="en-GB" altLang="en-US" sz="3000" dirty="0">
                <a:solidFill>
                  <a:srgbClr val="FFFFFF"/>
                </a:solidFill>
                <a:effectLst>
                  <a:outerShdw blurRad="38100" dist="38100" dir="2700000" algn="tl">
                    <a:srgbClr val="000000">
                      <a:alpha val="43137"/>
                    </a:srgbClr>
                  </a:outerShdw>
                </a:effectLst>
                <a:latin typeface="Calibri" pitchFamily="34" charset="0"/>
              </a:rPr>
              <a:t>diversity in apprenticeships</a:t>
            </a:r>
          </a:p>
        </p:txBody>
      </p:sp>
      <p:sp>
        <p:nvSpPr>
          <p:cNvPr id="8" name="TextBox 7"/>
          <p:cNvSpPr txBox="1"/>
          <p:nvPr/>
        </p:nvSpPr>
        <p:spPr>
          <a:xfrm>
            <a:off x="107505" y="1340768"/>
            <a:ext cx="8784976" cy="3970318"/>
          </a:xfrm>
          <a:prstGeom prst="rect">
            <a:avLst/>
          </a:prstGeom>
          <a:noFill/>
        </p:spPr>
        <p:txBody>
          <a:bodyPr wrap="square" rtlCol="0">
            <a:spAutoFit/>
          </a:bodyPr>
          <a:lstStyle/>
          <a:p>
            <a:r>
              <a:rPr lang="en-GB" dirty="0" smtClean="0">
                <a:solidFill>
                  <a:schemeClr val="bg1"/>
                </a:solidFill>
              </a:rPr>
              <a:t>  </a:t>
            </a:r>
            <a:r>
              <a:rPr lang="en-GB" dirty="0">
                <a:solidFill>
                  <a:schemeClr val="bg1"/>
                </a:solidFill>
              </a:rPr>
              <a:t>Apprenticeships</a:t>
            </a:r>
          </a:p>
          <a:p>
            <a:r>
              <a:rPr lang="en-GB" dirty="0" smtClean="0"/>
              <a:t>The focus for Apprenticeships Directorate is: </a:t>
            </a:r>
          </a:p>
          <a:p>
            <a:pPr marL="285750" indent="-285750">
              <a:buFont typeface="Arial" panose="020B0604020202020204" pitchFamily="34" charset="0"/>
              <a:buChar char="•"/>
            </a:pPr>
            <a:endParaRPr lang="en-GB" dirty="0"/>
          </a:p>
          <a:p>
            <a:pPr marL="800100" lvl="1" indent="-342900">
              <a:buFont typeface="+mj-lt"/>
              <a:buAutoNum type="arabicPeriod"/>
            </a:pPr>
            <a:r>
              <a:rPr lang="en-GB" dirty="0" smtClean="0"/>
              <a:t>Encourage diversity in applications from apprentices.</a:t>
            </a:r>
          </a:p>
          <a:p>
            <a:pPr marL="800100" lvl="1" indent="-342900">
              <a:buFont typeface="+mj-lt"/>
              <a:buAutoNum type="arabicPeriod"/>
            </a:pPr>
            <a:r>
              <a:rPr lang="en-GB" dirty="0" smtClean="0"/>
              <a:t>Encouraging diversity in recruitment.</a:t>
            </a:r>
          </a:p>
          <a:p>
            <a:pPr marL="800100" lvl="1" indent="-342900">
              <a:buFont typeface="+mj-lt"/>
              <a:buAutoNum type="arabicPeriod"/>
            </a:pPr>
            <a:r>
              <a:rPr lang="en-GB" dirty="0" smtClean="0"/>
              <a:t>Supporting those who have additional needs to succeed in apprenticeships.</a:t>
            </a:r>
          </a:p>
          <a:p>
            <a:pPr marL="800100" lvl="1" indent="-342900">
              <a:buFont typeface="+mj-lt"/>
              <a:buAutoNum type="arabicPeriod"/>
            </a:pPr>
            <a:r>
              <a:rPr lang="en-GB" dirty="0" smtClean="0"/>
              <a:t>Work with colleagues, OGDs and external partners to ensure that when wider policy is developed, they consider apprenticeships and have access to information about them.</a:t>
            </a:r>
          </a:p>
          <a:p>
            <a:pPr marL="800100" lvl="1" indent="-342900">
              <a:buFont typeface="+mj-lt"/>
              <a:buAutoNum type="arabicPeriod"/>
            </a:pPr>
            <a:r>
              <a:rPr lang="en-GB" dirty="0" smtClean="0"/>
              <a:t>Increasing the breadth and depth of our knowledge about how problems in equality and diversity extend into apprenticeships.</a:t>
            </a:r>
          </a:p>
          <a:p>
            <a:pPr marL="800100" lvl="1" indent="-342900">
              <a:buFont typeface="+mj-lt"/>
              <a:buAutoNum type="arabicPeriod"/>
            </a:pPr>
            <a:endParaRPr lang="en-GB" dirty="0" smtClean="0"/>
          </a:p>
          <a:p>
            <a:pPr marL="800100" lvl="1" indent="-342900">
              <a:buFont typeface="+mj-lt"/>
              <a:buAutoNum type="arabicPeriod"/>
            </a:pPr>
            <a:endParaRPr lang="en-GB" dirty="0"/>
          </a:p>
          <a:p>
            <a:pPr marL="800100" lvl="1" indent="-342900">
              <a:buFont typeface="+mj-lt"/>
              <a:buAutoNum type="arabicPeriod"/>
            </a:pPr>
            <a:endParaRPr lang="en-GB" dirty="0" smtClean="0"/>
          </a:p>
        </p:txBody>
      </p:sp>
    </p:spTree>
    <p:extLst>
      <p:ext uri="{BB962C8B-B14F-4D97-AF65-F5344CB8AC3E}">
        <p14:creationId xmlns:p14="http://schemas.microsoft.com/office/powerpoint/2010/main" val="34785034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EVIDENCE - Who are our apprentices?</a:t>
            </a:r>
            <a:endParaRPr lang="en-GB" altLang="en-US" sz="3000" dirty="0">
              <a:solidFill>
                <a:srgbClr val="FFFFFF"/>
              </a:solidFill>
              <a:effectLst>
                <a:outerShdw blurRad="38100" dist="38100" dir="2700000" algn="tl">
                  <a:srgbClr val="000000">
                    <a:alpha val="43137"/>
                  </a:srgbClr>
                </a:outerShdw>
              </a:effectLst>
              <a:latin typeface="Calibri" pitchFamily="34" charset="0"/>
            </a:endParaRPr>
          </a:p>
        </p:txBody>
      </p:sp>
      <p:sp>
        <p:nvSpPr>
          <p:cNvPr id="8" name="TextBox 7"/>
          <p:cNvSpPr txBox="1"/>
          <p:nvPr/>
        </p:nvSpPr>
        <p:spPr>
          <a:xfrm>
            <a:off x="155819" y="1340768"/>
            <a:ext cx="8808794" cy="2339102"/>
          </a:xfrm>
          <a:prstGeom prst="rect">
            <a:avLst/>
          </a:prstGeom>
          <a:noFill/>
        </p:spPr>
        <p:txBody>
          <a:bodyPr wrap="square" rtlCol="0">
            <a:spAutoFit/>
          </a:bodyPr>
          <a:lstStyle/>
          <a:p>
            <a:pPr>
              <a:spcAft>
                <a:spcPts val="600"/>
              </a:spcAft>
            </a:pPr>
            <a:r>
              <a:rPr lang="en-GB" u="sng" dirty="0" smtClean="0"/>
              <a:t>Overall Participation</a:t>
            </a:r>
          </a:p>
          <a:p>
            <a:pPr>
              <a:spcAft>
                <a:spcPts val="600"/>
              </a:spcAft>
            </a:pPr>
            <a:r>
              <a:rPr lang="en-GB" dirty="0" smtClean="0"/>
              <a:t>In </a:t>
            </a:r>
            <a:r>
              <a:rPr lang="en-GB" dirty="0"/>
              <a:t>2013/14, </a:t>
            </a:r>
            <a:r>
              <a:rPr lang="en-GB" b="1" dirty="0"/>
              <a:t>38 170 </a:t>
            </a:r>
            <a:r>
              <a:rPr lang="en-GB" dirty="0"/>
              <a:t>of </a:t>
            </a:r>
            <a:r>
              <a:rPr lang="en-GB" dirty="0" smtClean="0"/>
              <a:t>the people </a:t>
            </a:r>
            <a:r>
              <a:rPr lang="en-GB" dirty="0"/>
              <a:t>starting an apprenticeship declared that they had a Learning Difficulty or Disability (LDD). This was </a:t>
            </a:r>
            <a:r>
              <a:rPr lang="en-GB" b="1" dirty="0"/>
              <a:t>8.7%</a:t>
            </a:r>
            <a:r>
              <a:rPr lang="en-GB" dirty="0"/>
              <a:t> of the total starts. </a:t>
            </a:r>
            <a:endParaRPr lang="en-GB" dirty="0" smtClean="0"/>
          </a:p>
          <a:p>
            <a:pPr>
              <a:spcAft>
                <a:spcPts val="600"/>
              </a:spcAft>
            </a:pPr>
            <a:r>
              <a:rPr lang="en-GB" dirty="0" smtClean="0"/>
              <a:t>In </a:t>
            </a:r>
            <a:r>
              <a:rPr lang="en-GB" dirty="0"/>
              <a:t>2014/15 that increased to </a:t>
            </a:r>
            <a:r>
              <a:rPr lang="en-GB" b="1" dirty="0" smtClean="0"/>
              <a:t>44 090 – 8.8%</a:t>
            </a:r>
            <a:r>
              <a:rPr lang="en-GB" dirty="0" smtClean="0"/>
              <a:t> </a:t>
            </a:r>
            <a:r>
              <a:rPr lang="en-GB" dirty="0"/>
              <a:t>of total starts</a:t>
            </a:r>
            <a:r>
              <a:rPr lang="en-GB" dirty="0" smtClean="0"/>
              <a:t>.</a:t>
            </a:r>
            <a:endParaRPr lang="en-GB" dirty="0"/>
          </a:p>
          <a:p>
            <a:pPr>
              <a:spcAft>
                <a:spcPts val="600"/>
              </a:spcAft>
            </a:pPr>
            <a:r>
              <a:rPr lang="en-GB" u="sng" dirty="0" smtClean="0"/>
              <a:t>Barriers to participation</a:t>
            </a:r>
          </a:p>
          <a:p>
            <a:r>
              <a:rPr lang="en-GB" dirty="0" smtClean="0"/>
              <a:t>Evidence submitted by stakeholders earlier in 2016 showed that a number of different things stop more people with LDD doing an apprenticeship:</a:t>
            </a:r>
          </a:p>
        </p:txBody>
      </p:sp>
      <p:sp>
        <p:nvSpPr>
          <p:cNvPr id="5" name="Rectangle 4"/>
          <p:cNvSpPr/>
          <p:nvPr/>
        </p:nvSpPr>
        <p:spPr>
          <a:xfrm>
            <a:off x="254595" y="871775"/>
            <a:ext cx="8784976" cy="461665"/>
          </a:xfrm>
          <a:prstGeom prst="rect">
            <a:avLst/>
          </a:prstGeom>
        </p:spPr>
        <p:txBody>
          <a:bodyPr wrap="square">
            <a:spAutoFit/>
          </a:bodyPr>
          <a:lstStyle/>
          <a:p>
            <a:r>
              <a:rPr lang="en-GB" sz="2400" b="1" dirty="0" smtClean="0"/>
              <a:t>Learning Difficulties and Disabilities</a:t>
            </a:r>
            <a:endParaRPr lang="en-GB" sz="2400" b="1" dirty="0"/>
          </a:p>
        </p:txBody>
      </p:sp>
      <p:graphicFrame>
        <p:nvGraphicFramePr>
          <p:cNvPr id="2" name="Table 1"/>
          <p:cNvGraphicFramePr>
            <a:graphicFrameLocks noGrp="1"/>
          </p:cNvGraphicFramePr>
          <p:nvPr>
            <p:extLst>
              <p:ext uri="{D42A27DB-BD31-4B8C-83A1-F6EECF244321}">
                <p14:modId xmlns:p14="http://schemas.microsoft.com/office/powerpoint/2010/main" val="1692930066"/>
              </p:ext>
            </p:extLst>
          </p:nvPr>
        </p:nvGraphicFramePr>
        <p:xfrm>
          <a:off x="254595" y="3789040"/>
          <a:ext cx="8543676" cy="2394566"/>
        </p:xfrm>
        <a:graphic>
          <a:graphicData uri="http://schemas.openxmlformats.org/drawingml/2006/table">
            <a:tbl>
              <a:tblPr firstRow="1" bandRow="1">
                <a:tableStyleId>{5C22544A-7EE6-4342-B048-85BDC9FD1C3A}</a:tableStyleId>
              </a:tblPr>
              <a:tblGrid>
                <a:gridCol w="3575124"/>
                <a:gridCol w="2520280"/>
                <a:gridCol w="2448272"/>
              </a:tblGrid>
              <a:tr h="347458">
                <a:tc>
                  <a:txBody>
                    <a:bodyPr/>
                    <a:lstStyle/>
                    <a:p>
                      <a:r>
                        <a:rPr lang="en-GB" dirty="0" smtClean="0"/>
                        <a:t>For</a:t>
                      </a:r>
                      <a:r>
                        <a:rPr lang="en-GB" baseline="0" dirty="0" smtClean="0"/>
                        <a:t> Individuals</a:t>
                      </a:r>
                      <a:endParaRPr lang="en-GB" dirty="0"/>
                    </a:p>
                  </a:txBody>
                  <a:tcPr/>
                </a:tc>
                <a:tc>
                  <a:txBody>
                    <a:bodyPr/>
                    <a:lstStyle/>
                    <a:p>
                      <a:r>
                        <a:rPr lang="en-GB" dirty="0" smtClean="0"/>
                        <a:t>For Employers</a:t>
                      </a:r>
                      <a:endParaRPr lang="en-GB" dirty="0"/>
                    </a:p>
                  </a:txBody>
                  <a:tcPr/>
                </a:tc>
                <a:tc>
                  <a:txBody>
                    <a:bodyPr/>
                    <a:lstStyle/>
                    <a:p>
                      <a:r>
                        <a:rPr lang="en-GB" dirty="0" smtClean="0"/>
                        <a:t>For Providers</a:t>
                      </a:r>
                      <a:endParaRPr lang="en-GB" dirty="0"/>
                    </a:p>
                  </a:txBody>
                  <a:tcPr/>
                </a:tc>
              </a:tr>
              <a:tr h="2028806">
                <a:tc>
                  <a:txBody>
                    <a:bodyPr/>
                    <a:lstStyle/>
                    <a:p>
                      <a:pPr marL="285750" indent="-285750">
                        <a:buFont typeface="Arial" panose="020B0604020202020204" pitchFamily="34" charset="0"/>
                        <a:buChar char="•"/>
                      </a:pPr>
                      <a:r>
                        <a:rPr lang="en-GB" sz="1400" dirty="0" smtClean="0"/>
                        <a:t>English and Maths requirements</a:t>
                      </a:r>
                    </a:p>
                    <a:p>
                      <a:pPr marL="285750" indent="-285750">
                        <a:buFont typeface="Arial" panose="020B0604020202020204" pitchFamily="34" charset="0"/>
                        <a:buChar char="•"/>
                      </a:pPr>
                      <a:r>
                        <a:rPr lang="en-GB" sz="1400" dirty="0" smtClean="0"/>
                        <a:t>Lack</a:t>
                      </a:r>
                      <a:r>
                        <a:rPr lang="en-GB" sz="1400" baseline="0" dirty="0" smtClean="0"/>
                        <a:t> of a</a:t>
                      </a:r>
                      <a:r>
                        <a:rPr lang="en-GB" sz="1400" dirty="0" smtClean="0"/>
                        <a:t>wareness and aspiration to apprenticeships (and low awareness of available support)</a:t>
                      </a:r>
                    </a:p>
                    <a:p>
                      <a:pPr marL="285750" indent="-285750">
                        <a:buFont typeface="Arial" panose="020B0604020202020204" pitchFamily="34" charset="0"/>
                        <a:buChar char="•"/>
                      </a:pPr>
                      <a:r>
                        <a:rPr lang="en-GB" sz="1400" dirty="0" smtClean="0"/>
                        <a:t>Difficult</a:t>
                      </a:r>
                      <a:r>
                        <a:rPr lang="en-GB" sz="1400" baseline="0" dirty="0" smtClean="0"/>
                        <a:t>y d</a:t>
                      </a:r>
                      <a:r>
                        <a:rPr lang="en-GB" sz="1400" dirty="0" smtClean="0"/>
                        <a:t>emonstrating competency in the job through the ways it’s measured.</a:t>
                      </a:r>
                    </a:p>
                    <a:p>
                      <a:pPr marL="285750" indent="-285750">
                        <a:buFont typeface="Arial" panose="020B0604020202020204" pitchFamily="34" charset="0"/>
                        <a:buChar char="•"/>
                      </a:pPr>
                      <a:r>
                        <a:rPr lang="en-GB" sz="1400" dirty="0" smtClean="0"/>
                        <a:t>Lack of flexibility and struggle with uncertainty</a:t>
                      </a:r>
                    </a:p>
                    <a:p>
                      <a:pPr marL="285750" indent="-285750">
                        <a:buFont typeface="Arial" panose="020B0604020202020204" pitchFamily="34" charset="0"/>
                        <a:buChar char="•"/>
                      </a:pPr>
                      <a:r>
                        <a:rPr lang="en-GB" sz="1400" dirty="0" smtClean="0"/>
                        <a:t>Lack of preparation and support</a:t>
                      </a:r>
                    </a:p>
                  </a:txBody>
                  <a:tcPr/>
                </a:tc>
                <a:tc>
                  <a:txBody>
                    <a:bodyPr/>
                    <a:lstStyle/>
                    <a:p>
                      <a:pPr marL="285750" indent="-285750">
                        <a:buFont typeface="Arial" panose="020B0604020202020204" pitchFamily="34" charset="0"/>
                        <a:buChar char="•"/>
                      </a:pPr>
                      <a:r>
                        <a:rPr lang="en-GB" sz="1400" dirty="0" smtClean="0"/>
                        <a:t>Lack of awareness and understanding</a:t>
                      </a:r>
                    </a:p>
                    <a:p>
                      <a:pPr marL="285750" indent="-285750">
                        <a:buFont typeface="Arial" panose="020B0604020202020204" pitchFamily="34" charset="0"/>
                        <a:buChar char="•"/>
                      </a:pPr>
                      <a:r>
                        <a:rPr lang="en-GB" sz="1400" dirty="0" smtClean="0"/>
                        <a:t>Non-inclusive recruitment practices </a:t>
                      </a:r>
                    </a:p>
                    <a:p>
                      <a:pPr marL="285750" indent="-285750">
                        <a:buFont typeface="Arial" panose="020B0604020202020204" pitchFamily="34" charset="0"/>
                        <a:buChar char="•"/>
                      </a:pPr>
                      <a:r>
                        <a:rPr lang="en-GB" sz="1400" dirty="0" smtClean="0"/>
                        <a:t>Funding complexity</a:t>
                      </a:r>
                    </a:p>
                    <a:p>
                      <a:pPr marL="285750" indent="-285750">
                        <a:buFont typeface="Arial" panose="020B0604020202020204" pitchFamily="34" charset="0"/>
                        <a:buChar char="•"/>
                      </a:pPr>
                      <a:r>
                        <a:rPr lang="en-GB" sz="1400" dirty="0" smtClean="0"/>
                        <a:t>Demand outstrips supply</a:t>
                      </a:r>
                    </a:p>
                  </a:txBody>
                  <a:tcPr/>
                </a:tc>
                <a:tc>
                  <a:txBody>
                    <a:bodyPr/>
                    <a:lstStyle/>
                    <a:p>
                      <a:pPr marL="285750" indent="-285750">
                        <a:buFont typeface="Arial" panose="020B0604020202020204" pitchFamily="34" charset="0"/>
                        <a:buChar char="•"/>
                      </a:pPr>
                      <a:r>
                        <a:rPr lang="en-GB" sz="1400" dirty="0" smtClean="0"/>
                        <a:t>Funding complexity</a:t>
                      </a:r>
                    </a:p>
                    <a:p>
                      <a:pPr marL="285750" indent="-285750">
                        <a:buFont typeface="Arial" panose="020B0604020202020204" pitchFamily="34" charset="0"/>
                        <a:buChar char="•"/>
                      </a:pPr>
                      <a:r>
                        <a:rPr lang="en-GB" sz="1400" dirty="0" smtClean="0"/>
                        <a:t>Lack of impairment awareness and expertise</a:t>
                      </a:r>
                    </a:p>
                    <a:p>
                      <a:pPr marL="285750" indent="-285750">
                        <a:buFont typeface="Arial" panose="020B0604020202020204" pitchFamily="34" charset="0"/>
                        <a:buChar char="•"/>
                      </a:pPr>
                      <a:r>
                        <a:rPr lang="en-GB" sz="1400" dirty="0" smtClean="0"/>
                        <a:t>Complexity in types of programme they can offer to different groups</a:t>
                      </a:r>
                    </a:p>
                    <a:p>
                      <a:pPr marL="285750" indent="-285750">
                        <a:buFont typeface="Arial" panose="020B0604020202020204" pitchFamily="34" charset="0"/>
                        <a:buChar char="•"/>
                      </a:pPr>
                      <a:r>
                        <a:rPr lang="en-GB" sz="1400" dirty="0" smtClean="0"/>
                        <a:t>Low spread of best practice.</a:t>
                      </a:r>
                    </a:p>
                  </a:txBody>
                  <a:tcPr/>
                </a:tc>
              </a:tr>
            </a:tbl>
          </a:graphicData>
        </a:graphic>
      </p:graphicFrame>
    </p:spTree>
    <p:extLst>
      <p:ext uri="{BB962C8B-B14F-4D97-AF65-F5344CB8AC3E}">
        <p14:creationId xmlns:p14="http://schemas.microsoft.com/office/powerpoint/2010/main" val="967166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EVIDENCE - Who are our apprentices?</a:t>
            </a:r>
            <a:endParaRPr lang="en-GB" altLang="en-US" sz="3000" dirty="0">
              <a:solidFill>
                <a:srgbClr val="FFFFFF"/>
              </a:solidFill>
              <a:effectLst>
                <a:outerShdw blurRad="38100" dist="38100" dir="2700000" algn="tl">
                  <a:srgbClr val="000000">
                    <a:alpha val="43137"/>
                  </a:srgbClr>
                </a:outerShdw>
              </a:effectLst>
              <a:latin typeface="Calibri" pitchFamily="34" charset="0"/>
            </a:endParaRPr>
          </a:p>
        </p:txBody>
      </p:sp>
      <p:sp>
        <p:nvSpPr>
          <p:cNvPr id="8" name="TextBox 7"/>
          <p:cNvSpPr txBox="1"/>
          <p:nvPr/>
        </p:nvSpPr>
        <p:spPr>
          <a:xfrm>
            <a:off x="145057" y="1333440"/>
            <a:ext cx="8819555" cy="5293757"/>
          </a:xfrm>
          <a:prstGeom prst="rect">
            <a:avLst/>
          </a:prstGeom>
          <a:noFill/>
        </p:spPr>
        <p:txBody>
          <a:bodyPr wrap="square" rtlCol="0">
            <a:spAutoFit/>
          </a:bodyPr>
          <a:lstStyle/>
          <a:p>
            <a:pPr>
              <a:spcAft>
                <a:spcPts val="600"/>
              </a:spcAft>
            </a:pPr>
            <a:r>
              <a:rPr lang="en-GB" b="1" dirty="0"/>
              <a:t>There is a large amount of variation in the type of disability that apprentices have</a:t>
            </a:r>
            <a:r>
              <a:rPr lang="en-GB" b="1" dirty="0" smtClean="0"/>
              <a:t>.</a:t>
            </a:r>
            <a:endParaRPr lang="en-GB" dirty="0" smtClean="0"/>
          </a:p>
          <a:p>
            <a:pPr>
              <a:spcAft>
                <a:spcPts val="600"/>
              </a:spcAft>
            </a:pPr>
            <a:r>
              <a:rPr lang="en-GB" dirty="0" smtClean="0"/>
              <a:t>In </a:t>
            </a:r>
            <a:r>
              <a:rPr lang="en-GB" dirty="0"/>
              <a:t>2014/15 </a:t>
            </a:r>
            <a:r>
              <a:rPr lang="en-GB" b="1" dirty="0"/>
              <a:t>37 450 </a:t>
            </a:r>
            <a:r>
              <a:rPr lang="en-GB" dirty="0" smtClean="0"/>
              <a:t>apprentices </a:t>
            </a:r>
            <a:r>
              <a:rPr lang="en-GB" dirty="0"/>
              <a:t>(4.3</a:t>
            </a:r>
            <a:r>
              <a:rPr lang="en-GB" dirty="0" smtClean="0"/>
              <a:t>% of all apprentices) </a:t>
            </a:r>
            <a:r>
              <a:rPr lang="en-GB" dirty="0"/>
              <a:t>told us about the type of disability they had. This data shows that:</a:t>
            </a:r>
          </a:p>
          <a:p>
            <a:pPr marL="285750" indent="-285750">
              <a:buFont typeface="Arial" panose="020B0604020202020204" pitchFamily="34" charset="0"/>
              <a:buChar char="•"/>
            </a:pPr>
            <a:r>
              <a:rPr lang="en-GB" sz="1400" dirty="0"/>
              <a:t>Significantly the largest group (</a:t>
            </a:r>
            <a:r>
              <a:rPr lang="en-GB" sz="1400" b="1" dirty="0"/>
              <a:t>15 970 </a:t>
            </a:r>
            <a:r>
              <a:rPr lang="en-GB" sz="1400" dirty="0"/>
              <a:t>apprentices) said they had an ‘Other Medical Condition (For Example Epilepsy, Asthma, Diabetes)’. The second largest group (</a:t>
            </a:r>
            <a:r>
              <a:rPr lang="en-GB" sz="1400" b="1" dirty="0"/>
              <a:t>6070</a:t>
            </a:r>
            <a:r>
              <a:rPr lang="en-GB" sz="1400" dirty="0"/>
              <a:t> apprentices) reported their type of disability as ‘other’. </a:t>
            </a:r>
          </a:p>
          <a:p>
            <a:pPr marL="285750" indent="-285750">
              <a:buFont typeface="Arial" panose="020B0604020202020204" pitchFamily="34" charset="0"/>
              <a:buChar char="•"/>
            </a:pPr>
            <a:r>
              <a:rPr lang="en-GB" sz="1400" dirty="0"/>
              <a:t>Next largest were visual impairment (</a:t>
            </a:r>
            <a:r>
              <a:rPr lang="en-GB" sz="1400" b="1" dirty="0"/>
              <a:t>3680 </a:t>
            </a:r>
            <a:r>
              <a:rPr lang="en-GB" sz="1400" dirty="0"/>
              <a:t>apprentices) and hearing impairment (</a:t>
            </a:r>
            <a:r>
              <a:rPr lang="en-GB" sz="1400" b="1" dirty="0"/>
              <a:t>2700 </a:t>
            </a:r>
            <a:r>
              <a:rPr lang="en-GB" sz="1400" dirty="0"/>
              <a:t>apprentices)</a:t>
            </a:r>
          </a:p>
          <a:p>
            <a:pPr marL="285750" indent="-285750">
              <a:buFont typeface="Arial" panose="020B0604020202020204" pitchFamily="34" charset="0"/>
              <a:buChar char="•"/>
            </a:pPr>
            <a:r>
              <a:rPr lang="en-GB" sz="1400" dirty="0"/>
              <a:t>Between 2013/14 and 2014/15, the number of apprentices declaring a mental health condition went up by 40%.</a:t>
            </a:r>
          </a:p>
          <a:p>
            <a:pPr marL="285750" indent="-285750">
              <a:buFont typeface="Arial" panose="020B0604020202020204" pitchFamily="34" charset="0"/>
              <a:buChar char="•"/>
            </a:pPr>
            <a:r>
              <a:rPr lang="en-GB" sz="1400" dirty="0"/>
              <a:t>Less then 1500 apprentices reported having each of: Aspergers Syndrome; Emotional/Behavioural Difficulties; Disability Affecting Mobility; Other Physical </a:t>
            </a:r>
            <a:r>
              <a:rPr lang="en-GB" sz="1400" dirty="0" smtClean="0"/>
              <a:t>Disabilities; </a:t>
            </a:r>
            <a:r>
              <a:rPr lang="en-GB" sz="1400" dirty="0"/>
              <a:t>Multiple Disabilities</a:t>
            </a:r>
            <a:r>
              <a:rPr lang="en-GB" sz="1400" dirty="0" smtClean="0"/>
              <a:t>.</a:t>
            </a:r>
          </a:p>
          <a:p>
            <a:endParaRPr lang="en-GB" sz="1000" dirty="0" smtClean="0"/>
          </a:p>
          <a:p>
            <a:pPr>
              <a:spcAft>
                <a:spcPts val="600"/>
              </a:spcAft>
            </a:pPr>
            <a:r>
              <a:rPr lang="en-GB" dirty="0" smtClean="0"/>
              <a:t>In 2014/15, </a:t>
            </a:r>
            <a:r>
              <a:rPr lang="en-GB" b="1" dirty="0" smtClean="0"/>
              <a:t>44 730 </a:t>
            </a:r>
            <a:r>
              <a:rPr lang="en-GB" dirty="0" smtClean="0"/>
              <a:t>apprentices (5.1% of all apprentices) told us about the type of learning difficulty they had. This data shows us that:</a:t>
            </a:r>
          </a:p>
          <a:p>
            <a:pPr marL="285750" indent="-285750">
              <a:buFont typeface="Arial" panose="020B0604020202020204" pitchFamily="34" charset="0"/>
              <a:buChar char="•"/>
            </a:pPr>
            <a:r>
              <a:rPr lang="en-GB" sz="1400" dirty="0" smtClean="0"/>
              <a:t>The largest group by a significant margin was apprentices with dyslexia (</a:t>
            </a:r>
            <a:r>
              <a:rPr lang="en-GB" sz="1400" b="1" dirty="0" smtClean="0"/>
              <a:t>29 680 </a:t>
            </a:r>
            <a:r>
              <a:rPr lang="en-GB" sz="1400" dirty="0" smtClean="0"/>
              <a:t>apprentices)</a:t>
            </a:r>
          </a:p>
          <a:p>
            <a:pPr marL="285750" indent="-285750">
              <a:buFont typeface="Arial" panose="020B0604020202020204" pitchFamily="34" charset="0"/>
              <a:buChar char="•"/>
            </a:pPr>
            <a:r>
              <a:rPr lang="en-GB" sz="1400" b="1" dirty="0" smtClean="0"/>
              <a:t>7440 </a:t>
            </a:r>
            <a:r>
              <a:rPr lang="en-GB" sz="1400" dirty="0" smtClean="0"/>
              <a:t>apprentices reported having a moderate learning difficulty, which was 5.9% less than the year before, even though overall there were more apprentices.</a:t>
            </a:r>
          </a:p>
          <a:p>
            <a:pPr marL="285750" indent="-285750">
              <a:buFont typeface="Arial" panose="020B0604020202020204" pitchFamily="34" charset="0"/>
              <a:buChar char="•"/>
            </a:pPr>
            <a:r>
              <a:rPr lang="en-GB" sz="1400" b="1" dirty="0" smtClean="0"/>
              <a:t>1060</a:t>
            </a:r>
            <a:r>
              <a:rPr lang="en-GB" sz="1400" dirty="0" smtClean="0"/>
              <a:t> apprentices reported having dyscalculia.</a:t>
            </a:r>
          </a:p>
          <a:p>
            <a:pPr marL="285750" indent="-285750">
              <a:buFont typeface="Arial" panose="020B0604020202020204" pitchFamily="34" charset="0"/>
              <a:buChar char="•"/>
            </a:pPr>
            <a:r>
              <a:rPr lang="en-GB" sz="1400" b="1" dirty="0" smtClean="0"/>
              <a:t>Less than 1000 </a:t>
            </a:r>
            <a:r>
              <a:rPr lang="en-GB" sz="1400" dirty="0" smtClean="0"/>
              <a:t>apprentices reported having each of: </a:t>
            </a:r>
            <a:r>
              <a:rPr lang="en-GB" sz="1400" dirty="0"/>
              <a:t>Severe Learning </a:t>
            </a:r>
            <a:r>
              <a:rPr lang="en-GB" sz="1400" dirty="0" smtClean="0"/>
              <a:t>Difficulty; Multiple </a:t>
            </a:r>
            <a:r>
              <a:rPr lang="en-GB" sz="1400" dirty="0"/>
              <a:t>Learning </a:t>
            </a:r>
            <a:r>
              <a:rPr lang="en-GB" sz="1400" dirty="0" smtClean="0"/>
              <a:t>Difficulties; Autism </a:t>
            </a:r>
            <a:r>
              <a:rPr lang="en-GB" sz="1400" dirty="0"/>
              <a:t>Spectrum </a:t>
            </a:r>
            <a:r>
              <a:rPr lang="en-GB" sz="1400" dirty="0" smtClean="0"/>
              <a:t>Disorder.</a:t>
            </a:r>
          </a:p>
          <a:p>
            <a:pPr marL="285750" indent="-285750">
              <a:buFont typeface="Arial" panose="020B0604020202020204" pitchFamily="34" charset="0"/>
              <a:buChar char="•"/>
            </a:pPr>
            <a:r>
              <a:rPr lang="en-GB" sz="1400" b="1" dirty="0" smtClean="0"/>
              <a:t>4550 </a:t>
            </a:r>
            <a:r>
              <a:rPr lang="en-GB" sz="1400" dirty="0" smtClean="0"/>
              <a:t>apprentices reported having either ‘other’ or ‘other specific learning difficulty’. </a:t>
            </a:r>
            <a:endParaRPr lang="en-GB" sz="1400" dirty="0"/>
          </a:p>
          <a:p>
            <a:pPr>
              <a:spcAft>
                <a:spcPts val="600"/>
              </a:spcAft>
            </a:pPr>
            <a:endParaRPr lang="en-GB" sz="700" dirty="0" smtClean="0"/>
          </a:p>
          <a:p>
            <a:pPr>
              <a:spcAft>
                <a:spcPts val="600"/>
              </a:spcAft>
            </a:pPr>
            <a:r>
              <a:rPr lang="en-GB" b="1" dirty="0" smtClean="0"/>
              <a:t>This shows less variation than in the type of disability, but still a wide range of conditions.</a:t>
            </a:r>
          </a:p>
        </p:txBody>
      </p:sp>
      <p:sp>
        <p:nvSpPr>
          <p:cNvPr id="5" name="Rectangle 4"/>
          <p:cNvSpPr/>
          <p:nvPr/>
        </p:nvSpPr>
        <p:spPr>
          <a:xfrm>
            <a:off x="254595" y="871775"/>
            <a:ext cx="8784976" cy="461665"/>
          </a:xfrm>
          <a:prstGeom prst="rect">
            <a:avLst/>
          </a:prstGeom>
        </p:spPr>
        <p:txBody>
          <a:bodyPr wrap="square">
            <a:spAutoFit/>
          </a:bodyPr>
          <a:lstStyle/>
          <a:p>
            <a:r>
              <a:rPr lang="en-GB" sz="2400" b="1" dirty="0" smtClean="0"/>
              <a:t>Learning Difficulties and Disabilities</a:t>
            </a:r>
            <a:endParaRPr lang="en-GB" sz="2400" b="1" dirty="0"/>
          </a:p>
        </p:txBody>
      </p:sp>
    </p:spTree>
    <p:extLst>
      <p:ext uri="{BB962C8B-B14F-4D97-AF65-F5344CB8AC3E}">
        <p14:creationId xmlns:p14="http://schemas.microsoft.com/office/powerpoint/2010/main" val="4255295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CURRENT – </a:t>
            </a:r>
            <a:r>
              <a:rPr lang="en-GB" altLang="en-US" sz="3000" dirty="0">
                <a:solidFill>
                  <a:srgbClr val="FFFFFF"/>
                </a:solidFill>
                <a:effectLst>
                  <a:outerShdw blurRad="38100" dist="38100" dir="2700000" algn="tl">
                    <a:srgbClr val="000000">
                      <a:alpha val="43137"/>
                    </a:srgbClr>
                  </a:outerShdw>
                </a:effectLst>
                <a:latin typeface="Calibri" pitchFamily="34" charset="0"/>
              </a:rPr>
              <a:t>What </a:t>
            </a:r>
            <a:r>
              <a:rPr lang="en-GB" altLang="en-US" sz="3000" dirty="0" smtClean="0">
                <a:solidFill>
                  <a:srgbClr val="FFFFFF"/>
                </a:solidFill>
                <a:effectLst>
                  <a:outerShdw blurRad="38100" dist="38100" dir="2700000" algn="tl">
                    <a:srgbClr val="000000">
                      <a:alpha val="43137"/>
                    </a:srgbClr>
                  </a:outerShdw>
                </a:effectLst>
                <a:latin typeface="Calibri" pitchFamily="34" charset="0"/>
              </a:rPr>
              <a:t>are </a:t>
            </a:r>
            <a:r>
              <a:rPr lang="en-GB" altLang="en-US" sz="3000" dirty="0">
                <a:solidFill>
                  <a:srgbClr val="FFFFFF"/>
                </a:solidFill>
                <a:effectLst>
                  <a:outerShdw blurRad="38100" dist="38100" dir="2700000" algn="tl">
                    <a:srgbClr val="000000">
                      <a:alpha val="43137"/>
                    </a:srgbClr>
                  </a:outerShdw>
                </a:effectLst>
                <a:latin typeface="Calibri" pitchFamily="34" charset="0"/>
              </a:rPr>
              <a:t>we already doing to help?</a:t>
            </a:r>
          </a:p>
        </p:txBody>
      </p:sp>
      <p:sp>
        <p:nvSpPr>
          <p:cNvPr id="8" name="TextBox 7"/>
          <p:cNvSpPr txBox="1"/>
          <p:nvPr/>
        </p:nvSpPr>
        <p:spPr>
          <a:xfrm>
            <a:off x="204787" y="1333440"/>
            <a:ext cx="8834784" cy="5478423"/>
          </a:xfrm>
          <a:prstGeom prst="rect">
            <a:avLst/>
          </a:prstGeom>
          <a:noFill/>
        </p:spPr>
        <p:txBody>
          <a:bodyPr wrap="square" rtlCol="0">
            <a:spAutoFit/>
          </a:bodyPr>
          <a:lstStyle/>
          <a:p>
            <a:r>
              <a:rPr lang="en-GB" b="1" dirty="0"/>
              <a:t>The current funding approach </a:t>
            </a:r>
            <a:r>
              <a:rPr lang="en-GB" dirty="0"/>
              <a:t>provides enhanced funding </a:t>
            </a:r>
            <a:r>
              <a:rPr lang="en-GB" dirty="0" smtClean="0"/>
              <a:t>for apprentices aged 16-18. They are </a:t>
            </a:r>
            <a:r>
              <a:rPr lang="en-GB" dirty="0"/>
              <a:t>funded at around twice the rate of those aged 19 or over</a:t>
            </a:r>
            <a:r>
              <a:rPr lang="en-GB" dirty="0" smtClean="0"/>
              <a:t>.</a:t>
            </a:r>
            <a:r>
              <a:rPr lang="en-GB" dirty="0"/>
              <a:t> </a:t>
            </a:r>
            <a:r>
              <a:rPr lang="en-GB" dirty="0" smtClean="0"/>
              <a:t>The same funding that’s applied to 16-18 year olds is also available for apprentices:</a:t>
            </a:r>
          </a:p>
          <a:p>
            <a:pPr marL="285750" indent="-285750">
              <a:buFont typeface="Arial" panose="020B0604020202020204" pitchFamily="34" charset="0"/>
              <a:buChar char="•"/>
            </a:pPr>
            <a:r>
              <a:rPr lang="en-GB" sz="1400" dirty="0" smtClean="0"/>
              <a:t>Aged </a:t>
            </a:r>
            <a:r>
              <a:rPr lang="en-GB" sz="1400" dirty="0"/>
              <a:t>19 – 24 (inclusive) with an Education, Health and Care (EHC) </a:t>
            </a:r>
            <a:r>
              <a:rPr lang="en-GB" sz="1400" dirty="0" smtClean="0"/>
              <a:t>plan. </a:t>
            </a:r>
          </a:p>
          <a:p>
            <a:pPr marL="285750" indent="-285750">
              <a:buFont typeface="Arial" panose="020B0604020202020204" pitchFamily="34" charset="0"/>
              <a:buChar char="•"/>
            </a:pPr>
            <a:r>
              <a:rPr lang="en-GB" sz="1400" dirty="0" smtClean="0"/>
              <a:t>Aged 19 – 24, who have been in the care of the Local Authority.</a:t>
            </a:r>
          </a:p>
          <a:p>
            <a:pPr marL="285750" indent="-285750">
              <a:buFont typeface="Arial" panose="020B0604020202020204" pitchFamily="34" charset="0"/>
              <a:buChar char="•"/>
            </a:pPr>
            <a:endParaRPr lang="en-GB" dirty="0"/>
          </a:p>
          <a:p>
            <a:r>
              <a:rPr lang="en-GB" dirty="0"/>
              <a:t>Providers can also claim Learning Support funding to meet the additional needs of learners with a LDD and meet the costs of reasonable adjustments as set out in the Equality Act 2010.   Providers can also apply for Exceptional Learning Support if support costs exceed £19,000 in any one funding year</a:t>
            </a:r>
            <a:r>
              <a:rPr lang="en-GB" dirty="0" smtClean="0"/>
              <a:t>. Apprentices with a disability can also claim </a:t>
            </a:r>
            <a:r>
              <a:rPr lang="en-GB" u="sng" dirty="0" smtClean="0"/>
              <a:t>Access to Work </a:t>
            </a:r>
            <a:r>
              <a:rPr lang="en-GB" dirty="0" smtClean="0"/>
              <a:t>from DWP, to support them in the workplace.</a:t>
            </a:r>
          </a:p>
          <a:p>
            <a:endParaRPr lang="en-GB" dirty="0"/>
          </a:p>
          <a:p>
            <a:r>
              <a:rPr lang="en-GB" dirty="0"/>
              <a:t>Under our </a:t>
            </a:r>
            <a:r>
              <a:rPr lang="en-GB" b="1" dirty="0"/>
              <a:t>proposals for new funding arrangements when the levy is introduced</a:t>
            </a:r>
            <a:r>
              <a:rPr lang="en-GB" dirty="0"/>
              <a:t>:</a:t>
            </a:r>
          </a:p>
          <a:p>
            <a:pPr marL="285750" lvl="0" indent="-285750">
              <a:buFont typeface="Arial" panose="020B0604020202020204" pitchFamily="34" charset="0"/>
              <a:buChar char="•"/>
            </a:pPr>
            <a:r>
              <a:rPr lang="en-GB" sz="1400" dirty="0"/>
              <a:t>Employers and providers who train an apprentice aged </a:t>
            </a:r>
            <a:r>
              <a:rPr lang="en-GB" sz="1400" dirty="0" smtClean="0"/>
              <a:t>16-18 years old should </a:t>
            </a:r>
            <a:r>
              <a:rPr lang="en-GB" sz="1400" u="sng" dirty="0"/>
              <a:t>each</a:t>
            </a:r>
            <a:r>
              <a:rPr lang="en-GB" sz="1400" dirty="0"/>
              <a:t> receive £</a:t>
            </a:r>
            <a:r>
              <a:rPr lang="en-GB" sz="1400" dirty="0" smtClean="0"/>
              <a:t>1,000</a:t>
            </a:r>
          </a:p>
          <a:p>
            <a:pPr marL="285750" indent="-285750">
              <a:buFont typeface="Arial" panose="020B0604020202020204" pitchFamily="34" charset="0"/>
              <a:buChar char="•"/>
            </a:pPr>
            <a:r>
              <a:rPr lang="en-GB" sz="1400" dirty="0"/>
              <a:t>Where an employer has fewer than 50 people working for </a:t>
            </a:r>
            <a:r>
              <a:rPr lang="en-GB" sz="1400" dirty="0" smtClean="0"/>
              <a:t>them </a:t>
            </a:r>
            <a:r>
              <a:rPr lang="en-GB" sz="1400" dirty="0"/>
              <a:t>and trains an </a:t>
            </a:r>
            <a:r>
              <a:rPr lang="en-GB" sz="1400" dirty="0" smtClean="0"/>
              <a:t>apprentice aged 16-18, the </a:t>
            </a:r>
            <a:r>
              <a:rPr lang="en-GB" sz="1400" dirty="0"/>
              <a:t>government will pay 100% of the training costs, waiving any co-investment requirement on the employer</a:t>
            </a:r>
            <a:r>
              <a:rPr lang="en-GB" sz="1400" dirty="0" smtClean="0"/>
              <a:t>.</a:t>
            </a:r>
          </a:p>
          <a:p>
            <a:pPr marL="285750" lvl="0" indent="-285750">
              <a:buFont typeface="Arial" panose="020B0604020202020204" pitchFamily="34" charset="0"/>
              <a:buChar char="•"/>
            </a:pPr>
            <a:r>
              <a:rPr lang="en-GB" sz="1400" dirty="0" smtClean="0"/>
              <a:t>The </a:t>
            </a:r>
            <a:r>
              <a:rPr lang="en-GB" sz="1400" dirty="0"/>
              <a:t>same </a:t>
            </a:r>
            <a:r>
              <a:rPr lang="en-GB" sz="1400" dirty="0" smtClean="0"/>
              <a:t>funding (as for 16-18 year olds) will be available to employers and providers training an apprentice aged </a:t>
            </a:r>
            <a:r>
              <a:rPr lang="en-GB" sz="1400" dirty="0"/>
              <a:t>19-24 with an EHC </a:t>
            </a:r>
            <a:r>
              <a:rPr lang="en-GB" sz="1400" dirty="0" smtClean="0"/>
              <a:t>plan</a:t>
            </a:r>
            <a:r>
              <a:rPr lang="en-GB" sz="1400" dirty="0"/>
              <a:t>.</a:t>
            </a:r>
            <a:endParaRPr lang="en-GB" sz="1400" dirty="0" smtClean="0"/>
          </a:p>
          <a:p>
            <a:pPr marL="285750" indent="-285750">
              <a:buFont typeface="Arial" panose="020B0604020202020204" pitchFamily="34" charset="0"/>
              <a:buChar char="•"/>
            </a:pPr>
            <a:r>
              <a:rPr lang="en-GB" sz="1400" dirty="0" smtClean="0"/>
              <a:t>The same funding will be available to employers and providers training an apprentice aged </a:t>
            </a:r>
            <a:r>
              <a:rPr lang="en-GB" sz="1400" dirty="0"/>
              <a:t>19 – 24, who </a:t>
            </a:r>
            <a:r>
              <a:rPr lang="en-GB" sz="1400" dirty="0" smtClean="0"/>
              <a:t>has </a:t>
            </a:r>
            <a:r>
              <a:rPr lang="en-GB" sz="1400" dirty="0"/>
              <a:t>been in the care of the Local </a:t>
            </a:r>
            <a:r>
              <a:rPr lang="en-GB" sz="1400" dirty="0" smtClean="0"/>
              <a:t>Authority.</a:t>
            </a:r>
          </a:p>
          <a:p>
            <a:endParaRPr lang="en-GB" sz="800" dirty="0" smtClean="0"/>
          </a:p>
          <a:p>
            <a:r>
              <a:rPr lang="en-GB" u="sng" dirty="0" smtClean="0"/>
              <a:t>Learning support </a:t>
            </a:r>
            <a:r>
              <a:rPr lang="en-GB" dirty="0" smtClean="0"/>
              <a:t>will also continue as in the current model.</a:t>
            </a:r>
          </a:p>
        </p:txBody>
      </p:sp>
      <p:sp>
        <p:nvSpPr>
          <p:cNvPr id="5" name="Rectangle 4"/>
          <p:cNvSpPr/>
          <p:nvPr/>
        </p:nvSpPr>
        <p:spPr>
          <a:xfrm>
            <a:off x="204787" y="871775"/>
            <a:ext cx="8834784" cy="461665"/>
          </a:xfrm>
          <a:prstGeom prst="rect">
            <a:avLst/>
          </a:prstGeom>
        </p:spPr>
        <p:txBody>
          <a:bodyPr wrap="square">
            <a:spAutoFit/>
          </a:bodyPr>
          <a:lstStyle/>
          <a:p>
            <a:r>
              <a:rPr lang="en-GB" sz="2400" b="1" dirty="0" smtClean="0"/>
              <a:t>1	Funding for apprentices with additional needs</a:t>
            </a:r>
            <a:endParaRPr lang="en-GB" sz="2400" b="1" dirty="0"/>
          </a:p>
        </p:txBody>
      </p:sp>
    </p:spTree>
    <p:extLst>
      <p:ext uri="{BB962C8B-B14F-4D97-AF65-F5344CB8AC3E}">
        <p14:creationId xmlns:p14="http://schemas.microsoft.com/office/powerpoint/2010/main" val="12224093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CURRENT – </a:t>
            </a:r>
            <a:r>
              <a:rPr lang="en-GB" altLang="en-US" sz="3000" dirty="0">
                <a:solidFill>
                  <a:srgbClr val="FFFFFF"/>
                </a:solidFill>
                <a:effectLst>
                  <a:outerShdw blurRad="38100" dist="38100" dir="2700000" algn="tl">
                    <a:srgbClr val="000000">
                      <a:alpha val="43137"/>
                    </a:srgbClr>
                  </a:outerShdw>
                </a:effectLst>
                <a:latin typeface="Calibri" pitchFamily="34" charset="0"/>
              </a:rPr>
              <a:t>What are we already doing to help?</a:t>
            </a:r>
          </a:p>
        </p:txBody>
      </p:sp>
      <p:sp>
        <p:nvSpPr>
          <p:cNvPr id="8" name="TextBox 7"/>
          <p:cNvSpPr txBox="1"/>
          <p:nvPr/>
        </p:nvSpPr>
        <p:spPr>
          <a:xfrm>
            <a:off x="145575" y="1333440"/>
            <a:ext cx="8687692" cy="5078313"/>
          </a:xfrm>
          <a:prstGeom prst="rect">
            <a:avLst/>
          </a:prstGeom>
          <a:noFill/>
        </p:spPr>
        <p:txBody>
          <a:bodyPr wrap="square" rtlCol="0">
            <a:spAutoFit/>
          </a:bodyPr>
          <a:lstStyle/>
          <a:p>
            <a:r>
              <a:rPr lang="en-GB" u="sng" dirty="0"/>
              <a:t>Traineeships </a:t>
            </a:r>
          </a:p>
          <a:p>
            <a:pPr lvl="0"/>
            <a:r>
              <a:rPr lang="en-GB" b="1" dirty="0"/>
              <a:t>Traineeships</a:t>
            </a:r>
            <a:r>
              <a:rPr lang="en-GB" dirty="0"/>
              <a:t> </a:t>
            </a:r>
            <a:r>
              <a:rPr lang="en-GB" dirty="0" smtClean="0"/>
              <a:t>are targeted </a:t>
            </a:r>
            <a:r>
              <a:rPr lang="en-GB" dirty="0"/>
              <a:t>at people who are up to 6 months away from the labour market and so may not be </a:t>
            </a:r>
            <a:r>
              <a:rPr lang="en-GB" dirty="0" smtClean="0"/>
              <a:t>suitable for the groups furthest from being ‘job ready’. </a:t>
            </a:r>
          </a:p>
          <a:p>
            <a:pPr lvl="0"/>
            <a:endParaRPr lang="en-GB" dirty="0" smtClean="0"/>
          </a:p>
          <a:p>
            <a:pPr lvl="0"/>
            <a:r>
              <a:rPr lang="en-GB" b="1" dirty="0" smtClean="0"/>
              <a:t>Data</a:t>
            </a:r>
            <a:r>
              <a:rPr lang="en-GB" dirty="0" smtClean="0"/>
              <a:t> </a:t>
            </a:r>
            <a:r>
              <a:rPr lang="en-GB" b="1" dirty="0" smtClean="0"/>
              <a:t>shows good representation amongst trainees.</a:t>
            </a:r>
          </a:p>
          <a:p>
            <a:pPr marL="285750" lvl="0" indent="-285750">
              <a:buFont typeface="Arial" panose="020B0604020202020204" pitchFamily="34" charset="0"/>
              <a:buChar char="•"/>
            </a:pPr>
            <a:endParaRPr lang="en-GB" dirty="0" smtClean="0"/>
          </a:p>
          <a:p>
            <a:pPr marL="285750" lvl="0" indent="-285750">
              <a:buFont typeface="Arial" panose="020B0604020202020204" pitchFamily="34" charset="0"/>
              <a:buChar char="•"/>
            </a:pPr>
            <a:r>
              <a:rPr lang="en-GB" dirty="0" smtClean="0"/>
              <a:t>19.7% of trainee starts in 2014/15 reported having LDD. </a:t>
            </a:r>
            <a:endParaRPr lang="en-GB" dirty="0"/>
          </a:p>
          <a:p>
            <a:endParaRPr lang="en-GB" u="sng" dirty="0" smtClean="0"/>
          </a:p>
          <a:p>
            <a:r>
              <a:rPr lang="en-GB" u="sng" dirty="0" smtClean="0"/>
              <a:t>Supported Internships (wider DfE policy)</a:t>
            </a:r>
          </a:p>
          <a:p>
            <a:endParaRPr lang="en-GB" dirty="0" smtClean="0">
              <a:solidFill>
                <a:srgbClr val="FF0000"/>
              </a:solidFill>
            </a:endParaRPr>
          </a:p>
          <a:p>
            <a:pPr lvl="0"/>
            <a:r>
              <a:rPr lang="en-GB" b="1" dirty="0"/>
              <a:t>Supported internships</a:t>
            </a:r>
            <a:r>
              <a:rPr lang="en-GB" dirty="0"/>
              <a:t> provide a higher level of support than a traineeship through an extended work placement with one to one </a:t>
            </a:r>
            <a:r>
              <a:rPr lang="en-GB" dirty="0" smtClean="0"/>
              <a:t>support from a job coach. They </a:t>
            </a:r>
            <a:r>
              <a:rPr lang="en-GB" dirty="0"/>
              <a:t>are aimed at young people further away from the labour market, though still with the aim of employment at the end of the programme. </a:t>
            </a:r>
            <a:endParaRPr lang="en-GB" dirty="0" smtClean="0"/>
          </a:p>
          <a:p>
            <a:pPr lvl="0"/>
            <a:endParaRPr lang="en-GB" dirty="0"/>
          </a:p>
          <a:p>
            <a:pPr lvl="0"/>
            <a:r>
              <a:rPr lang="en-GB" dirty="0" smtClean="0"/>
              <a:t>They </a:t>
            </a:r>
            <a:r>
              <a:rPr lang="en-GB" dirty="0"/>
              <a:t>are currently for young people with an Education, Health and Care (EHC) </a:t>
            </a:r>
            <a:r>
              <a:rPr lang="en-GB" dirty="0" smtClean="0"/>
              <a:t>plan, or Statement of Special Education Needs. </a:t>
            </a:r>
          </a:p>
          <a:p>
            <a:pPr lvl="0"/>
            <a:endParaRPr lang="en-GB" dirty="0"/>
          </a:p>
        </p:txBody>
      </p:sp>
      <p:sp>
        <p:nvSpPr>
          <p:cNvPr id="5" name="Rectangle 4"/>
          <p:cNvSpPr/>
          <p:nvPr/>
        </p:nvSpPr>
        <p:spPr>
          <a:xfrm>
            <a:off x="204788" y="871775"/>
            <a:ext cx="8834783" cy="461665"/>
          </a:xfrm>
          <a:prstGeom prst="rect">
            <a:avLst/>
          </a:prstGeom>
        </p:spPr>
        <p:txBody>
          <a:bodyPr wrap="square">
            <a:spAutoFit/>
          </a:bodyPr>
          <a:lstStyle/>
          <a:p>
            <a:r>
              <a:rPr lang="en-GB" sz="2400" b="1" dirty="0" smtClean="0"/>
              <a:t>2	Study Programmes</a:t>
            </a:r>
            <a:endParaRPr lang="en-GB" sz="2400" b="1" dirty="0"/>
          </a:p>
        </p:txBody>
      </p:sp>
    </p:spTree>
    <p:extLst>
      <p:ext uri="{BB962C8B-B14F-4D97-AF65-F5344CB8AC3E}">
        <p14:creationId xmlns:p14="http://schemas.microsoft.com/office/powerpoint/2010/main" val="1027230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CURRENT – </a:t>
            </a:r>
            <a:r>
              <a:rPr lang="en-GB" altLang="en-US" sz="3000" dirty="0">
                <a:solidFill>
                  <a:srgbClr val="FFFFFF"/>
                </a:solidFill>
                <a:effectLst>
                  <a:outerShdw blurRad="38100" dist="38100" dir="2700000" algn="tl">
                    <a:srgbClr val="000000">
                      <a:alpha val="43137"/>
                    </a:srgbClr>
                  </a:outerShdw>
                </a:effectLst>
                <a:latin typeface="Calibri" pitchFamily="34" charset="0"/>
              </a:rPr>
              <a:t>What are we already doing to help?</a:t>
            </a:r>
          </a:p>
        </p:txBody>
      </p:sp>
      <p:sp>
        <p:nvSpPr>
          <p:cNvPr id="8" name="TextBox 7"/>
          <p:cNvSpPr txBox="1"/>
          <p:nvPr/>
        </p:nvSpPr>
        <p:spPr>
          <a:xfrm>
            <a:off x="292237" y="1392835"/>
            <a:ext cx="8687692" cy="3416320"/>
          </a:xfrm>
          <a:prstGeom prst="rect">
            <a:avLst/>
          </a:prstGeom>
          <a:noFill/>
        </p:spPr>
        <p:txBody>
          <a:bodyPr wrap="square" rtlCol="0">
            <a:spAutoFit/>
          </a:bodyPr>
          <a:lstStyle/>
          <a:p>
            <a:r>
              <a:rPr lang="en-GB" u="sng" dirty="0" smtClean="0"/>
              <a:t>Taskforce on Apprenticeships for people with learning disabilities</a:t>
            </a:r>
          </a:p>
          <a:p>
            <a:endParaRPr lang="en-GB" dirty="0" smtClean="0"/>
          </a:p>
          <a:p>
            <a:r>
              <a:rPr lang="en-GB" dirty="0" smtClean="0"/>
              <a:t>In May – June 2016 we supported </a:t>
            </a:r>
            <a:r>
              <a:rPr lang="en-GB" dirty="0"/>
              <a:t>a taskforce </a:t>
            </a:r>
            <a:r>
              <a:rPr lang="en-GB" dirty="0" smtClean="0"/>
              <a:t>led </a:t>
            </a:r>
            <a:r>
              <a:rPr lang="en-GB" dirty="0"/>
              <a:t>by Paul Maynard </a:t>
            </a:r>
            <a:r>
              <a:rPr lang="en-GB" dirty="0" smtClean="0"/>
              <a:t>MP, commissioned </a:t>
            </a:r>
            <a:r>
              <a:rPr lang="en-GB" dirty="0"/>
              <a:t>jointly by the Minister for Disabled People and Minister for Skills. They </a:t>
            </a:r>
            <a:r>
              <a:rPr lang="en-GB" dirty="0" smtClean="0"/>
              <a:t>focussed </a:t>
            </a:r>
            <a:r>
              <a:rPr lang="en-GB" dirty="0"/>
              <a:t>specifically on issues faced by people with learning disabilities, but the recommendations they made will affect a broader group of disabled apprentices. </a:t>
            </a:r>
            <a:r>
              <a:rPr lang="en-GB" dirty="0" smtClean="0"/>
              <a:t> </a:t>
            </a:r>
          </a:p>
          <a:p>
            <a:endParaRPr lang="en-GB" dirty="0" smtClean="0"/>
          </a:p>
          <a:p>
            <a:r>
              <a:rPr lang="en-GB" i="1" u="sng" dirty="0">
                <a:hlinkClick r:id="rId3"/>
              </a:rPr>
              <a:t>https://www.gov.uk/government/publications/apprenticeships-improving-access-for-people-with-learning-disabilities</a:t>
            </a:r>
            <a:endParaRPr lang="en-GB" dirty="0"/>
          </a:p>
          <a:p>
            <a:endParaRPr lang="en-GB" dirty="0" smtClean="0"/>
          </a:p>
          <a:p>
            <a:r>
              <a:rPr lang="en-GB" dirty="0" smtClean="0"/>
              <a:t>Recommendations were all were </a:t>
            </a:r>
            <a:r>
              <a:rPr lang="en-GB" dirty="0"/>
              <a:t>all accepted by Ministers and published on 11 July. Work has already begun on implementation. </a:t>
            </a:r>
            <a:endParaRPr lang="en-GB" sz="700" dirty="0"/>
          </a:p>
        </p:txBody>
      </p:sp>
      <p:sp>
        <p:nvSpPr>
          <p:cNvPr id="5" name="Rectangle 4"/>
          <p:cNvSpPr/>
          <p:nvPr/>
        </p:nvSpPr>
        <p:spPr>
          <a:xfrm>
            <a:off x="204788" y="871775"/>
            <a:ext cx="8834783" cy="461665"/>
          </a:xfrm>
          <a:prstGeom prst="rect">
            <a:avLst/>
          </a:prstGeom>
        </p:spPr>
        <p:txBody>
          <a:bodyPr wrap="square">
            <a:spAutoFit/>
          </a:bodyPr>
          <a:lstStyle/>
          <a:p>
            <a:r>
              <a:rPr lang="en-GB" sz="2400" b="1" dirty="0" smtClean="0"/>
              <a:t>3	Recent activity</a:t>
            </a:r>
            <a:r>
              <a:rPr lang="en-GB" sz="2400" dirty="0" smtClean="0"/>
              <a:t> </a:t>
            </a:r>
            <a:endParaRPr lang="en-GB" sz="2400" dirty="0"/>
          </a:p>
        </p:txBody>
      </p:sp>
      <p:sp>
        <p:nvSpPr>
          <p:cNvPr id="2" name="Rectangle 1"/>
          <p:cNvSpPr/>
          <p:nvPr/>
        </p:nvSpPr>
        <p:spPr>
          <a:xfrm>
            <a:off x="292237" y="4809155"/>
            <a:ext cx="8672376" cy="3262432"/>
          </a:xfrm>
          <a:prstGeom prst="rect">
            <a:avLst/>
          </a:prstGeom>
        </p:spPr>
        <p:txBody>
          <a:bodyPr wrap="square">
            <a:spAutoFit/>
          </a:bodyPr>
          <a:lstStyle/>
          <a:p>
            <a:endParaRPr lang="en-GB" u="sng" dirty="0" smtClean="0"/>
          </a:p>
          <a:p>
            <a:r>
              <a:rPr lang="en-GB" u="sng" dirty="0" smtClean="0"/>
              <a:t>Mental </a:t>
            </a:r>
            <a:r>
              <a:rPr lang="en-GB" u="sng" dirty="0"/>
              <a:t>Health</a:t>
            </a:r>
          </a:p>
          <a:p>
            <a:r>
              <a:rPr lang="en-GB" dirty="0"/>
              <a:t>We are working with DWP to pilot a phone service called ‘supporting apprentices’ for apprentices with mental health conditions. It is available to all apprentices, though the pilot only promotes it in certain locations, to create a control group to compare outcomes for</a:t>
            </a:r>
            <a:r>
              <a:rPr lang="en-GB" dirty="0" smtClean="0"/>
              <a:t>.</a:t>
            </a:r>
          </a:p>
          <a:p>
            <a:endParaRPr lang="en-GB" dirty="0"/>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8562950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63" y="0"/>
            <a:ext cx="9144001" cy="836613"/>
          </a:xfrm>
          <a:prstGeom prst="rect">
            <a:avLst/>
          </a:prstGeom>
          <a:solidFill>
            <a:schemeClr val="accent1"/>
          </a:solidFill>
          <a:ln>
            <a:solidFill>
              <a:srgbClr val="5382A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dirty="0">
              <a:solidFill>
                <a:srgbClr val="FFFFFF"/>
              </a:solidFill>
            </a:endParaRPr>
          </a:p>
        </p:txBody>
      </p:sp>
      <p:sp>
        <p:nvSpPr>
          <p:cNvPr id="7" name="Text Box 2"/>
          <p:cNvSpPr txBox="1">
            <a:spLocks noChangeArrowheads="1"/>
          </p:cNvSpPr>
          <p:nvPr/>
        </p:nvSpPr>
        <p:spPr bwMode="auto">
          <a:xfrm>
            <a:off x="204788" y="116632"/>
            <a:ext cx="87598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itchFamily="2" charset="2"/>
              <a:buChar char="§"/>
              <a:defRPr sz="2000" b="1">
                <a:solidFill>
                  <a:schemeClr val="tx1"/>
                </a:solidFill>
                <a:latin typeface="Arial" charset="0"/>
              </a:defRPr>
            </a:lvl1pPr>
            <a:lvl2pPr marL="742950" indent="-285750" eaLnBrk="0" hangingPunct="0">
              <a:spcBef>
                <a:spcPct val="20000"/>
              </a:spcBef>
              <a:buChar char="–"/>
              <a:defRPr sz="2000">
                <a:solidFill>
                  <a:schemeClr val="tx1"/>
                </a:solidFill>
                <a:latin typeface="Arial" charset="0"/>
              </a:defRPr>
            </a:lvl2pPr>
            <a:lvl3pPr marL="1143000" indent="-228600" eaLnBrk="0" hangingPunct="0">
              <a:spcBef>
                <a:spcPct val="20000"/>
              </a:spcBef>
              <a:buChar char="•"/>
              <a:defRPr sz="2000">
                <a:solidFill>
                  <a:schemeClr val="tx1"/>
                </a:solidFill>
                <a:latin typeface="Arial" charset="0"/>
              </a:defRPr>
            </a:lvl3pPr>
            <a:lvl4pPr marL="1600200" indent="-228600" eaLnBrk="0" hangingPunct="0">
              <a:spcBef>
                <a:spcPct val="20000"/>
              </a:spcBef>
              <a:buChar char="–"/>
              <a:defRPr sz="1600">
                <a:solidFill>
                  <a:schemeClr val="tx1"/>
                </a:solidFill>
                <a:latin typeface="Arial" charset="0"/>
              </a:defRPr>
            </a:lvl4pPr>
            <a:lvl5pPr marL="2057400" indent="-228600" eaLnBrk="0" hangingPunct="0">
              <a:spcBef>
                <a:spcPct val="20000"/>
              </a:spcBef>
              <a:buChar char="»"/>
              <a:defRPr sz="1600">
                <a:solidFill>
                  <a:schemeClr val="tx1"/>
                </a:solidFill>
                <a:latin typeface="Arial" charset="0"/>
              </a:defRPr>
            </a:lvl5pPr>
            <a:lvl6pPr marL="2514600" indent="-228600" eaLnBrk="0" fontAlgn="base" hangingPunct="0">
              <a:spcBef>
                <a:spcPct val="20000"/>
              </a:spcBef>
              <a:spcAft>
                <a:spcPct val="0"/>
              </a:spcAft>
              <a:buChar char="»"/>
              <a:defRPr sz="1600">
                <a:solidFill>
                  <a:schemeClr val="tx1"/>
                </a:solidFill>
                <a:latin typeface="Arial" charset="0"/>
              </a:defRPr>
            </a:lvl6pPr>
            <a:lvl7pPr marL="2971800" indent="-228600" eaLnBrk="0" fontAlgn="base" hangingPunct="0">
              <a:spcBef>
                <a:spcPct val="20000"/>
              </a:spcBef>
              <a:spcAft>
                <a:spcPct val="0"/>
              </a:spcAft>
              <a:buChar char="»"/>
              <a:defRPr sz="1600">
                <a:solidFill>
                  <a:schemeClr val="tx1"/>
                </a:solidFill>
                <a:latin typeface="Arial" charset="0"/>
              </a:defRPr>
            </a:lvl7pPr>
            <a:lvl8pPr marL="3429000" indent="-228600" eaLnBrk="0" fontAlgn="base" hangingPunct="0">
              <a:spcBef>
                <a:spcPct val="20000"/>
              </a:spcBef>
              <a:spcAft>
                <a:spcPct val="0"/>
              </a:spcAft>
              <a:buChar char="»"/>
              <a:defRPr sz="1600">
                <a:solidFill>
                  <a:schemeClr val="tx1"/>
                </a:solidFill>
                <a:latin typeface="Arial" charset="0"/>
              </a:defRPr>
            </a:lvl8pPr>
            <a:lvl9pPr marL="3886200" indent="-228600" eaLnBrk="0" fontAlgn="base" hangingPunct="0">
              <a:spcBef>
                <a:spcPct val="20000"/>
              </a:spcBef>
              <a:spcAft>
                <a:spcPct val="0"/>
              </a:spcAft>
              <a:buChar char="»"/>
              <a:defRPr sz="1600">
                <a:solidFill>
                  <a:schemeClr val="tx1"/>
                </a:solidFill>
                <a:latin typeface="Arial" charset="0"/>
              </a:defRPr>
            </a:lvl9pPr>
          </a:lstStyle>
          <a:p>
            <a:pPr eaLnBrk="1" fontAlgn="base" hangingPunct="1">
              <a:spcAft>
                <a:spcPct val="0"/>
              </a:spcAft>
              <a:buFontTx/>
              <a:buNone/>
            </a:pPr>
            <a:r>
              <a:rPr lang="en-GB" altLang="en-US" sz="3000" dirty="0" smtClean="0">
                <a:solidFill>
                  <a:srgbClr val="FFFFFF"/>
                </a:solidFill>
                <a:effectLst>
                  <a:outerShdw blurRad="38100" dist="38100" dir="2700000" algn="tl">
                    <a:srgbClr val="000000">
                      <a:alpha val="43137"/>
                    </a:srgbClr>
                  </a:outerShdw>
                </a:effectLst>
                <a:latin typeface="Calibri" pitchFamily="34" charset="0"/>
              </a:rPr>
              <a:t>THE FUTURE – Where we want to do more</a:t>
            </a:r>
            <a:endParaRPr lang="en-GB" altLang="en-US" sz="3000" dirty="0">
              <a:solidFill>
                <a:srgbClr val="FFFFFF"/>
              </a:solidFill>
              <a:effectLst>
                <a:outerShdw blurRad="38100" dist="38100" dir="2700000" algn="tl">
                  <a:srgbClr val="000000">
                    <a:alpha val="43137"/>
                  </a:srgbClr>
                </a:outerShdw>
              </a:effectLst>
              <a:latin typeface="Calibri" pitchFamily="34" charset="0"/>
            </a:endParaRPr>
          </a:p>
        </p:txBody>
      </p:sp>
      <p:sp>
        <p:nvSpPr>
          <p:cNvPr id="8" name="TextBox 7"/>
          <p:cNvSpPr txBox="1"/>
          <p:nvPr/>
        </p:nvSpPr>
        <p:spPr>
          <a:xfrm>
            <a:off x="149122" y="1268760"/>
            <a:ext cx="8815218" cy="5201424"/>
          </a:xfrm>
          <a:prstGeom prst="rect">
            <a:avLst/>
          </a:prstGeom>
          <a:noFill/>
        </p:spPr>
        <p:txBody>
          <a:bodyPr wrap="square" rtlCol="0">
            <a:spAutoFit/>
          </a:bodyPr>
          <a:lstStyle/>
          <a:p>
            <a:r>
              <a:rPr lang="en-GB" dirty="0" smtClean="0"/>
              <a:t>Looking ahead our priorities are:</a:t>
            </a:r>
          </a:p>
          <a:p>
            <a:endParaRPr lang="en-GB" sz="500" dirty="0"/>
          </a:p>
          <a:p>
            <a:pPr marL="342900" indent="-342900">
              <a:buFont typeface="+mj-lt"/>
              <a:buAutoNum type="arabicPeriod"/>
            </a:pPr>
            <a:endParaRPr lang="en-GB" sz="500" dirty="0"/>
          </a:p>
          <a:p>
            <a:r>
              <a:rPr lang="en-GB" sz="1400" b="1" dirty="0" smtClean="0"/>
              <a:t>1. Implement the recommendations made by Paul Maynard’s taskforce on Access to Apprenticeships for people with Learning Disabilities.  The priority areas are</a:t>
            </a:r>
            <a:r>
              <a:rPr lang="en-GB" sz="1400" dirty="0" smtClean="0"/>
              <a:t>:-</a:t>
            </a:r>
          </a:p>
          <a:p>
            <a:pPr marL="342900" indent="-342900">
              <a:buFont typeface="+mj-lt"/>
              <a:buAutoNum type="arabicPeriod"/>
            </a:pPr>
            <a:endParaRPr lang="en-GB" sz="1400" dirty="0"/>
          </a:p>
          <a:p>
            <a:pPr marL="342900" indent="-342900">
              <a:buFont typeface="Arial" panose="020B0604020202020204" pitchFamily="34" charset="0"/>
              <a:buChar char="•"/>
            </a:pPr>
            <a:r>
              <a:rPr lang="en-GB" sz="1400" dirty="0" smtClean="0"/>
              <a:t>Better </a:t>
            </a:r>
            <a:r>
              <a:rPr lang="en-GB" sz="1400" b="1" dirty="0" smtClean="0"/>
              <a:t>communications</a:t>
            </a:r>
            <a:r>
              <a:rPr lang="en-GB" sz="1400" dirty="0" smtClean="0"/>
              <a:t> on the support available, particularly </a:t>
            </a:r>
            <a:r>
              <a:rPr lang="en-GB" sz="1400" dirty="0"/>
              <a:t>of the funding and financial support available, and the positive business benefits of taking on someone with LDD, using case studies and role models to </a:t>
            </a:r>
            <a:r>
              <a:rPr lang="en-GB" sz="1400" dirty="0" smtClean="0"/>
              <a:t>encourage  </a:t>
            </a:r>
            <a:r>
              <a:rPr lang="en-GB" sz="1400" dirty="0"/>
              <a:t>employers </a:t>
            </a:r>
            <a:r>
              <a:rPr lang="en-GB" sz="1400" dirty="0" smtClean="0"/>
              <a:t>to drive demand and increase supply.  We want to use existing </a:t>
            </a:r>
            <a:r>
              <a:rPr lang="en-GB" sz="1400" dirty="0"/>
              <a:t>channels such as the current `Get In Go Far` apprenticeship communications </a:t>
            </a:r>
            <a:r>
              <a:rPr lang="en-GB" sz="1400" dirty="0" smtClean="0"/>
              <a:t>campaign, the DWP </a:t>
            </a:r>
            <a:r>
              <a:rPr lang="en-GB" sz="1400" dirty="0" smtClean="0"/>
              <a:t>Disability </a:t>
            </a:r>
            <a:r>
              <a:rPr lang="en-GB" sz="1400" dirty="0" smtClean="0"/>
              <a:t>Confident Campaign </a:t>
            </a:r>
            <a:r>
              <a:rPr lang="en-GB" sz="1400" dirty="0"/>
              <a:t>and the future Mental Health apprenticeship champions network. </a:t>
            </a:r>
            <a:endParaRPr lang="en-GB" sz="1400" dirty="0" smtClean="0"/>
          </a:p>
          <a:p>
            <a:pPr marL="342900" indent="-342900">
              <a:buFont typeface="Arial" panose="020B0604020202020204" pitchFamily="34" charset="0"/>
              <a:buChar char="•"/>
            </a:pPr>
            <a:endParaRPr lang="en-GB" sz="1400" dirty="0" smtClean="0"/>
          </a:p>
          <a:p>
            <a:pPr marL="342900" indent="-342900">
              <a:buFont typeface="Arial" panose="020B0604020202020204" pitchFamily="34" charset="0"/>
              <a:buChar char="•"/>
            </a:pPr>
            <a:r>
              <a:rPr lang="en-GB" sz="1400" dirty="0" smtClean="0"/>
              <a:t>Adjusting the </a:t>
            </a:r>
            <a:r>
              <a:rPr lang="en-GB" sz="1400" dirty="0"/>
              <a:t>minimum standard of </a:t>
            </a:r>
            <a:r>
              <a:rPr lang="en-GB" sz="1400" b="1" dirty="0"/>
              <a:t>English and Maths</a:t>
            </a:r>
            <a:r>
              <a:rPr lang="en-GB" sz="1400" dirty="0"/>
              <a:t> required (to entry level 3) for a defined group of apprentices with learning difficulties and disabilities who are able to meet the occupational standard but will struggle to achieve English and maths qualifications at the level normally required.  </a:t>
            </a:r>
            <a:endParaRPr lang="en-GB" sz="1400" dirty="0" smtClean="0"/>
          </a:p>
          <a:p>
            <a:pPr marL="342900" indent="-342900">
              <a:buFont typeface="Arial" panose="020B0604020202020204" pitchFamily="34" charset="0"/>
              <a:buChar char="•"/>
            </a:pPr>
            <a:endParaRPr lang="en-GB" sz="1400" dirty="0" smtClean="0"/>
          </a:p>
          <a:p>
            <a:pPr marL="342900" indent="-342900">
              <a:buFont typeface="Arial" panose="020B0604020202020204" pitchFamily="34" charset="0"/>
              <a:buChar char="•"/>
            </a:pPr>
            <a:r>
              <a:rPr lang="en-GB" sz="1400" b="1" dirty="0" smtClean="0"/>
              <a:t>Trialling /evaluating incentives</a:t>
            </a:r>
            <a:r>
              <a:rPr lang="en-GB" sz="1400" dirty="0" smtClean="0"/>
              <a:t> in the new funding model introduced from May 2017 to see how this might be flexed </a:t>
            </a:r>
            <a:r>
              <a:rPr lang="en-GB" sz="1400" dirty="0"/>
              <a:t>to incentivise employers to recruit apprentices with learning disabilities. </a:t>
            </a:r>
            <a:endParaRPr lang="en-GB" sz="1400" dirty="0" smtClean="0"/>
          </a:p>
          <a:p>
            <a:pPr marL="342900" indent="-342900">
              <a:buFont typeface="+mj-lt"/>
              <a:buAutoNum type="arabicPeriod"/>
            </a:pPr>
            <a:endParaRPr lang="en-GB" sz="1400" b="1" dirty="0" smtClean="0"/>
          </a:p>
          <a:p>
            <a:pPr marL="342900" indent="-342900">
              <a:buFont typeface="+mj-lt"/>
              <a:buAutoNum type="arabicPeriod"/>
            </a:pPr>
            <a:endParaRPr lang="en-GB" sz="500" dirty="0"/>
          </a:p>
          <a:p>
            <a:pPr marL="342900" indent="-342900">
              <a:buFont typeface="+mj-lt"/>
              <a:buAutoNum type="arabicPeriod"/>
            </a:pPr>
            <a:endParaRPr lang="en-GB" sz="500" dirty="0"/>
          </a:p>
          <a:p>
            <a:r>
              <a:rPr lang="en-GB" sz="1400" b="1" dirty="0" smtClean="0"/>
              <a:t>2. Consistently communicate tailored messaging to specific underrepresented groups, as a secondary part of the Get In Go Far Campaign. </a:t>
            </a:r>
          </a:p>
          <a:p>
            <a:endParaRPr lang="en-GB" sz="1400" b="1" dirty="0"/>
          </a:p>
          <a:p>
            <a:pPr marL="285750" indent="-285750">
              <a:buFont typeface="Arial" panose="020B0604020202020204" pitchFamily="34" charset="0"/>
              <a:buChar char="•"/>
            </a:pPr>
            <a:r>
              <a:rPr lang="en-GB" sz="1400" dirty="0" smtClean="0"/>
              <a:t>The primary messaging of the campaign is already broad reaching and inclusive. We’ve done bespoke secondary activity for BAME audiences and are planning this activity for LDD apprentices. </a:t>
            </a:r>
            <a:endParaRPr lang="en-GB" sz="1400" b="1" dirty="0" smtClean="0"/>
          </a:p>
        </p:txBody>
      </p:sp>
    </p:spTree>
    <p:extLst>
      <p:ext uri="{BB962C8B-B14F-4D97-AF65-F5344CB8AC3E}">
        <p14:creationId xmlns:p14="http://schemas.microsoft.com/office/powerpoint/2010/main" val="8815621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9274</TotalTime>
  <Words>1383</Words>
  <Application>Microsoft Office PowerPoint</Application>
  <PresentationFormat>On-screen Show (4:3)</PresentationFormat>
  <Paragraphs>135</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BIS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Beckett Luke</dc:creator>
  <cp:lastModifiedBy>Arrand SUE (VE)</cp:lastModifiedBy>
  <cp:revision>183</cp:revision>
  <dcterms:created xsi:type="dcterms:W3CDTF">2016-08-03T08:05:30Z</dcterms:created>
  <dcterms:modified xsi:type="dcterms:W3CDTF">2017-01-05T17:27:47Z</dcterms:modified>
</cp:coreProperties>
</file>