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e32510ca36794ca8" Type="http://schemas.microsoft.com/office/2006/relationships/ui/extensibility" Target="customUI/customUI.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4"/>
  </p:notesMasterIdLst>
  <p:handoutMasterIdLst>
    <p:handoutMasterId r:id="rId15"/>
  </p:handoutMasterIdLst>
  <p:sldIdLst>
    <p:sldId id="256" r:id="rId2"/>
    <p:sldId id="377" r:id="rId3"/>
    <p:sldId id="322" r:id="rId4"/>
    <p:sldId id="378" r:id="rId5"/>
    <p:sldId id="318" r:id="rId6"/>
    <p:sldId id="316" r:id="rId7"/>
    <p:sldId id="376" r:id="rId8"/>
    <p:sldId id="375" r:id="rId9"/>
    <p:sldId id="374" r:id="rId10"/>
    <p:sldId id="379" r:id="rId11"/>
    <p:sldId id="342" r:id="rId12"/>
    <p:sldId id="372" r:id="rId13"/>
  </p:sldIdLst>
  <p:sldSz cx="9144000" cy="6858000" type="screen4x3"/>
  <p:notesSz cx="6797675" cy="9926638"/>
  <p:embeddedFontLst>
    <p:embeddedFont>
      <p:font typeface="Calibri" panose="020F0502020204030204" pitchFamily="34"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591" autoAdjust="0"/>
    <p:restoredTop sz="94718" autoAdjust="0"/>
  </p:normalViewPr>
  <p:slideViewPr>
    <p:cSldViewPr>
      <p:cViewPr>
        <p:scale>
          <a:sx n="118" d="100"/>
          <a:sy n="118" d="100"/>
        </p:scale>
        <p:origin x="-96" y="1260"/>
      </p:cViewPr>
      <p:guideLst>
        <p:guide orient="horz" pos="2160"/>
        <p:guide pos="2880"/>
      </p:guideLst>
    </p:cSldViewPr>
  </p:slideViewPr>
  <p:outlineViewPr>
    <p:cViewPr>
      <p:scale>
        <a:sx n="33" d="100"/>
        <a:sy n="33" d="100"/>
      </p:scale>
      <p:origin x="0" y="5106"/>
    </p:cViewPr>
  </p:outlin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2046" y="64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50444" y="0"/>
            <a:ext cx="2945659" cy="496332"/>
          </a:xfrm>
          <a:prstGeom prst="rect">
            <a:avLst/>
          </a:prstGeom>
        </p:spPr>
        <p:txBody>
          <a:bodyPr vert="horz" lIns="91440" tIns="45720" rIns="91440" bIns="45720" rtlCol="0"/>
          <a:lstStyle>
            <a:lvl1pPr algn="r">
              <a:defRPr sz="1200"/>
            </a:lvl1pPr>
          </a:lstStyle>
          <a:p>
            <a:fld id="{59DA185F-B573-4BE7-81C5-400618C94803}" type="datetimeFigureOut">
              <a:rPr lang="en-GB" smtClean="0"/>
              <a:pPr/>
              <a:t>02/11/2016</a:t>
            </a:fld>
            <a:endParaRPr lang="en-GB" dirty="0"/>
          </a:p>
        </p:txBody>
      </p:sp>
      <p:sp>
        <p:nvSpPr>
          <p:cNvPr id="4" name="Footer Placeholder 3"/>
          <p:cNvSpPr>
            <a:spLocks noGrp="1"/>
          </p:cNvSpPr>
          <p:nvPr>
            <p:ph type="ftr" sz="quarter" idx="2"/>
          </p:nvPr>
        </p:nvSpPr>
        <p:spPr>
          <a:xfrm>
            <a:off x="1" y="9428584"/>
            <a:ext cx="2945659" cy="496332"/>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4" y="9428584"/>
            <a:ext cx="2945659" cy="496332"/>
          </a:xfrm>
          <a:prstGeom prst="rect">
            <a:avLst/>
          </a:prstGeom>
        </p:spPr>
        <p:txBody>
          <a:bodyPr vert="horz" lIns="91440" tIns="45720" rIns="91440" bIns="45720" rtlCol="0" anchor="b"/>
          <a:lstStyle>
            <a:lvl1pPr algn="r">
              <a:defRPr sz="1200"/>
            </a:lvl1pPr>
          </a:lstStyle>
          <a:p>
            <a:fld id="{433A6ACD-EA14-473F-B71C-A89FB51FF0E9}" type="slidenum">
              <a:rPr lang="en-GB" smtClean="0"/>
              <a:pPr/>
              <a:t>‹#›</a:t>
            </a:fld>
            <a:endParaRPr lang="en-GB" dirty="0"/>
          </a:p>
        </p:txBody>
      </p:sp>
    </p:spTree>
    <p:extLst>
      <p:ext uri="{BB962C8B-B14F-4D97-AF65-F5344CB8AC3E}">
        <p14:creationId xmlns:p14="http://schemas.microsoft.com/office/powerpoint/2010/main" val="25037659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4" y="0"/>
            <a:ext cx="2945659" cy="496332"/>
          </a:xfrm>
          <a:prstGeom prst="rect">
            <a:avLst/>
          </a:prstGeom>
        </p:spPr>
        <p:txBody>
          <a:bodyPr vert="horz" lIns="91440" tIns="45720" rIns="91440" bIns="45720" rtlCol="0"/>
          <a:lstStyle>
            <a:lvl1pPr algn="r">
              <a:defRPr sz="1200"/>
            </a:lvl1pPr>
          </a:lstStyle>
          <a:p>
            <a:fld id="{0034F76A-1732-41F0-A6A6-9EA9B9996F84}" type="datetimeFigureOut">
              <a:rPr lang="en-GB" smtClean="0"/>
              <a:pPr/>
              <a:t>02/11/2016</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15154"/>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1" y="9428584"/>
            <a:ext cx="2945659" cy="496332"/>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4" y="9428584"/>
            <a:ext cx="2945659" cy="496332"/>
          </a:xfrm>
          <a:prstGeom prst="rect">
            <a:avLst/>
          </a:prstGeom>
        </p:spPr>
        <p:txBody>
          <a:bodyPr vert="horz" lIns="91440" tIns="45720" rIns="91440" bIns="45720" rtlCol="0" anchor="b"/>
          <a:lstStyle>
            <a:lvl1pPr algn="r">
              <a:defRPr sz="1200"/>
            </a:lvl1pPr>
          </a:lstStyle>
          <a:p>
            <a:fld id="{4F6B85C9-1E27-439E-B749-7319152B1236}" type="slidenum">
              <a:rPr lang="en-GB" smtClean="0"/>
              <a:pPr/>
              <a:t>‹#›</a:t>
            </a:fld>
            <a:endParaRPr lang="en-GB" dirty="0"/>
          </a:p>
        </p:txBody>
      </p:sp>
    </p:spTree>
    <p:extLst>
      <p:ext uri="{BB962C8B-B14F-4D97-AF65-F5344CB8AC3E}">
        <p14:creationId xmlns:p14="http://schemas.microsoft.com/office/powerpoint/2010/main" val="14837065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1</a:t>
            </a:fld>
            <a:endParaRPr lang="en-GB" dirty="0"/>
          </a:p>
        </p:txBody>
      </p:sp>
    </p:spTree>
    <p:extLst>
      <p:ext uri="{BB962C8B-B14F-4D97-AF65-F5344CB8AC3E}">
        <p14:creationId xmlns:p14="http://schemas.microsoft.com/office/powerpoint/2010/main" val="2266062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77888" y="715963"/>
            <a:ext cx="4962525" cy="3722687"/>
          </a:xfrm>
        </p:spPr>
      </p:sp>
      <p:sp>
        <p:nvSpPr>
          <p:cNvPr id="3" name="Notes Placeholder 2"/>
          <p:cNvSpPr>
            <a:spLocks noGrp="1"/>
          </p:cNvSpPr>
          <p:nvPr>
            <p:ph type="body" idx="1"/>
          </p:nvPr>
        </p:nvSpPr>
        <p:spPr/>
        <p:txBody>
          <a:bodyPr/>
          <a:lstStyle/>
          <a:p>
            <a:pPr lvl="0"/>
            <a:r>
              <a:rPr lang="en-GB" b="1" dirty="0">
                <a:solidFill>
                  <a:prstClr val="black"/>
                </a:solidFill>
              </a:rPr>
              <a:t>This is a scene setting story </a:t>
            </a:r>
            <a:r>
              <a:rPr lang="en-GB" dirty="0">
                <a:solidFill>
                  <a:prstClr val="black"/>
                </a:solidFill>
              </a:rPr>
              <a:t>which uses an incident of your choosing  to illustrate why being right about something is not enough.</a:t>
            </a:r>
          </a:p>
          <a:p>
            <a:pPr lvl="0"/>
            <a:endParaRPr lang="en-GB" dirty="0">
              <a:solidFill>
                <a:prstClr val="black"/>
              </a:solidFill>
            </a:endParaRPr>
          </a:p>
          <a:p>
            <a:pPr lvl="0"/>
            <a:r>
              <a:rPr lang="en-GB" dirty="0">
                <a:solidFill>
                  <a:prstClr val="black"/>
                </a:solidFill>
              </a:rPr>
              <a:t>The incident needs to present opportunities to begin to reflect and analyse as a group around the following points:</a:t>
            </a:r>
          </a:p>
          <a:p>
            <a:pPr lvl="0"/>
            <a:r>
              <a:rPr lang="en-GB" dirty="0">
                <a:solidFill>
                  <a:prstClr val="black"/>
                </a:solidFill>
              </a:rPr>
              <a:t> </a:t>
            </a:r>
          </a:p>
          <a:p>
            <a:pPr lvl="0"/>
            <a:r>
              <a:rPr lang="en-GB" b="1" dirty="0">
                <a:solidFill>
                  <a:prstClr val="black"/>
                </a:solidFill>
              </a:rPr>
              <a:t>Our perspective:</a:t>
            </a:r>
          </a:p>
          <a:p>
            <a:pPr marL="171450" lvl="0" indent="-171450">
              <a:buFont typeface="Arial" panose="020B0604020202020204" pitchFamily="34" charset="0"/>
              <a:buChar char="•"/>
            </a:pPr>
            <a:r>
              <a:rPr lang="en-GB" dirty="0">
                <a:solidFill>
                  <a:prstClr val="black"/>
                </a:solidFill>
              </a:rPr>
              <a:t>Our role entails asking colleagues in education settings  to change practices and beliefs.</a:t>
            </a:r>
          </a:p>
          <a:p>
            <a:pPr marL="171450" lvl="0" indent="-171450">
              <a:buFont typeface="Arial" panose="020B0604020202020204" pitchFamily="34" charset="0"/>
              <a:buChar char="•"/>
            </a:pPr>
            <a:r>
              <a:rPr lang="en-GB" dirty="0">
                <a:solidFill>
                  <a:prstClr val="black"/>
                </a:solidFill>
              </a:rPr>
              <a:t>We understand the importance of a particular adjustment to the child/young person</a:t>
            </a:r>
          </a:p>
          <a:p>
            <a:pPr marL="171450" lvl="0" indent="-171450">
              <a:buFont typeface="Arial" panose="020B0604020202020204" pitchFamily="34" charset="0"/>
              <a:buChar char="•"/>
            </a:pPr>
            <a:endParaRPr lang="en-GB" dirty="0">
              <a:solidFill>
                <a:prstClr val="black"/>
              </a:solidFill>
            </a:endParaRPr>
          </a:p>
          <a:p>
            <a:pPr lvl="0"/>
            <a:r>
              <a:rPr lang="en-GB" b="1" dirty="0">
                <a:solidFill>
                  <a:prstClr val="black"/>
                </a:solidFill>
              </a:rPr>
              <a:t>Setting colleagues' perspectives:</a:t>
            </a:r>
          </a:p>
          <a:p>
            <a:pPr marL="171450" lvl="0" indent="-171450">
              <a:buFont typeface="Arial" panose="020B0604020202020204" pitchFamily="34" charset="0"/>
              <a:buChar char="•"/>
            </a:pPr>
            <a:r>
              <a:rPr lang="en-GB" dirty="0">
                <a:solidFill>
                  <a:prstClr val="black"/>
                </a:solidFill>
              </a:rPr>
              <a:t>This adjustment may clash with existing beliefs  about practice or</a:t>
            </a:r>
          </a:p>
          <a:p>
            <a:pPr lvl="0"/>
            <a:r>
              <a:rPr lang="en-GB" dirty="0">
                <a:solidFill>
                  <a:prstClr val="black"/>
                </a:solidFill>
              </a:rPr>
              <a:t>     clash with existing beliefs about the child/young person</a:t>
            </a:r>
          </a:p>
          <a:p>
            <a:pPr marL="171450" lvl="0" indent="-171450">
              <a:buFont typeface="Arial" panose="020B0604020202020204" pitchFamily="34" charset="0"/>
              <a:buChar char="•"/>
            </a:pPr>
            <a:r>
              <a:rPr lang="en-GB" dirty="0">
                <a:solidFill>
                  <a:prstClr val="black"/>
                </a:solidFill>
              </a:rPr>
              <a:t>The reasoning behind it may be poorly understood or misunderstood</a:t>
            </a:r>
          </a:p>
          <a:p>
            <a:pPr marL="171450" lvl="0" indent="-171450">
              <a:buFont typeface="Arial" panose="020B0604020202020204" pitchFamily="34" charset="0"/>
              <a:buChar char="•"/>
            </a:pPr>
            <a:r>
              <a:rPr lang="en-GB" dirty="0">
                <a:solidFill>
                  <a:prstClr val="black"/>
                </a:solidFill>
              </a:rPr>
              <a:t>The impact of not making the adjustment might not be clear</a:t>
            </a:r>
          </a:p>
          <a:p>
            <a:pPr marL="171450" lvl="0" indent="-171450">
              <a:buFont typeface="Arial" panose="020B0604020202020204" pitchFamily="34" charset="0"/>
              <a:buChar char="•"/>
            </a:pPr>
            <a:r>
              <a:rPr lang="en-GB" dirty="0">
                <a:solidFill>
                  <a:prstClr val="black"/>
                </a:solidFill>
              </a:rPr>
              <a:t>It might present logistical or management challenges</a:t>
            </a:r>
          </a:p>
          <a:p>
            <a:pPr marL="171450" lvl="0" indent="-171450">
              <a:buFont typeface="Arial" panose="020B0604020202020204" pitchFamily="34" charset="0"/>
              <a:buChar char="•"/>
            </a:pPr>
            <a:r>
              <a:rPr lang="en-GB" dirty="0">
                <a:solidFill>
                  <a:prstClr val="black"/>
                </a:solidFill>
              </a:rPr>
              <a:t>It might be seen as needing particular skills or expertise to implement it</a:t>
            </a:r>
          </a:p>
          <a:p>
            <a:pPr marL="171450" lvl="0" indent="-171450">
              <a:buFont typeface="Arial" panose="020B0604020202020204" pitchFamily="34" charset="0"/>
              <a:buChar char="•"/>
            </a:pPr>
            <a:endParaRPr lang="en-GB" dirty="0">
              <a:solidFill>
                <a:prstClr val="black"/>
              </a:solidFill>
            </a:endParaRPr>
          </a:p>
          <a:p>
            <a:pPr lvl="0"/>
            <a:r>
              <a:rPr lang="en-GB" dirty="0">
                <a:solidFill>
                  <a:prstClr val="black"/>
                </a:solidFill>
              </a:rPr>
              <a:t>Therefore we need to think about how we might work effectively  in partnership with our colleagues.</a:t>
            </a:r>
          </a:p>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2</a:t>
            </a:fld>
            <a:endParaRPr lang="en-GB" dirty="0"/>
          </a:p>
        </p:txBody>
      </p:sp>
    </p:spTree>
    <p:extLst>
      <p:ext uri="{BB962C8B-B14F-4D97-AF65-F5344CB8AC3E}">
        <p14:creationId xmlns:p14="http://schemas.microsoft.com/office/powerpoint/2010/main" val="310473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3</a:t>
            </a:fld>
            <a:endParaRPr lang="en-GB" dirty="0"/>
          </a:p>
        </p:txBody>
      </p:sp>
      <p:sp>
        <p:nvSpPr>
          <p:cNvPr id="5" name="Rectangle 4"/>
          <p:cNvSpPr/>
          <p:nvPr/>
        </p:nvSpPr>
        <p:spPr>
          <a:xfrm>
            <a:off x="910877" y="5318135"/>
            <a:ext cx="4896544" cy="1938992"/>
          </a:xfrm>
          <a:prstGeom prst="rect">
            <a:avLst/>
          </a:prstGeom>
        </p:spPr>
        <p:txBody>
          <a:bodyPr wrap="square">
            <a:spAutoFit/>
          </a:bodyPr>
          <a:lstStyle/>
          <a:p>
            <a:pPr lvl="0"/>
            <a:r>
              <a:rPr lang="en-GB" sz="1200" dirty="0">
                <a:solidFill>
                  <a:prstClr val="black"/>
                </a:solidFill>
              </a:rPr>
              <a:t>Susannah </a:t>
            </a:r>
            <a:r>
              <a:rPr lang="en-GB" sz="1200" dirty="0" err="1">
                <a:solidFill>
                  <a:prstClr val="black"/>
                </a:solidFill>
              </a:rPr>
              <a:t>Pinkus</a:t>
            </a:r>
            <a:r>
              <a:rPr lang="en-GB" sz="1200" dirty="0">
                <a:solidFill>
                  <a:prstClr val="black"/>
                </a:solidFill>
              </a:rPr>
              <a:t> developed these ideas in the context of working in partnership with parents. Her concern was that the concept of partnership was not well thought through and hence frequently failed  to achieve its potential.</a:t>
            </a:r>
          </a:p>
          <a:p>
            <a:pPr lvl="0"/>
            <a:endParaRPr lang="en-GB" sz="1200" dirty="0">
              <a:solidFill>
                <a:prstClr val="black"/>
              </a:solidFill>
            </a:endParaRPr>
          </a:p>
          <a:p>
            <a:pPr lvl="0"/>
            <a:r>
              <a:rPr lang="en-GB" sz="1200" dirty="0">
                <a:solidFill>
                  <a:prstClr val="black"/>
                </a:solidFill>
              </a:rPr>
              <a:t>She see these as key characteristics that must be attended to if a partnership is going to succeed.</a:t>
            </a:r>
          </a:p>
          <a:p>
            <a:pPr lvl="0"/>
            <a:endParaRPr lang="en-GB" sz="1200" dirty="0">
              <a:solidFill>
                <a:prstClr val="black"/>
              </a:solidFill>
            </a:endParaRPr>
          </a:p>
          <a:p>
            <a:pPr lvl="0"/>
            <a:r>
              <a:rPr lang="en-GB" sz="1200" dirty="0">
                <a:solidFill>
                  <a:prstClr val="black"/>
                </a:solidFill>
              </a:rPr>
              <a:t>We are going use these to help us structure our learning and analysis today.  Starting with developing some  clarity about what partnership means.</a:t>
            </a:r>
          </a:p>
        </p:txBody>
      </p:sp>
    </p:spTree>
    <p:extLst>
      <p:ext uri="{BB962C8B-B14F-4D97-AF65-F5344CB8AC3E}">
        <p14:creationId xmlns:p14="http://schemas.microsoft.com/office/powerpoint/2010/main" val="28550132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dirty="0">
                <a:solidFill>
                  <a:prstClr val="black"/>
                </a:solidFill>
              </a:rPr>
              <a:t>This is about asking the group for some definitions and characteristics. </a:t>
            </a:r>
          </a:p>
          <a:p>
            <a:pPr lvl="0"/>
            <a:endParaRPr lang="en-GB" dirty="0">
              <a:solidFill>
                <a:prstClr val="black"/>
              </a:solidFill>
            </a:endParaRPr>
          </a:p>
          <a:p>
            <a:pPr lvl="0"/>
            <a:r>
              <a:rPr lang="en-GB" dirty="0">
                <a:solidFill>
                  <a:prstClr val="black"/>
                </a:solidFill>
              </a:rPr>
              <a:t>To give people some thinking time you could ask individuals for 2-3 ideas on separate post-its followed by a small group discussion and an agreement on say  4 ideas which they can then present and discuss.</a:t>
            </a:r>
          </a:p>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4</a:t>
            </a:fld>
            <a:endParaRPr lang="en-GB" dirty="0"/>
          </a:p>
        </p:txBody>
      </p:sp>
    </p:spTree>
    <p:extLst>
      <p:ext uri="{BB962C8B-B14F-4D97-AF65-F5344CB8AC3E}">
        <p14:creationId xmlns:p14="http://schemas.microsoft.com/office/powerpoint/2010/main" val="28550132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dirty="0">
                <a:solidFill>
                  <a:prstClr val="black"/>
                </a:solidFill>
              </a:rPr>
              <a:t>Nick Frost undertook research concerning multi-agency working. Nick's background is social care. He characterised these levels of partnership.</a:t>
            </a:r>
          </a:p>
          <a:p>
            <a:pPr lvl="0"/>
            <a:endParaRPr lang="en-GB" dirty="0">
              <a:solidFill>
                <a:prstClr val="black"/>
              </a:solidFill>
            </a:endParaRPr>
          </a:p>
          <a:p>
            <a:pPr lvl="0"/>
            <a:r>
              <a:rPr lang="en-GB" dirty="0">
                <a:solidFill>
                  <a:prstClr val="black"/>
                </a:solidFill>
              </a:rPr>
              <a:t>No partnership - everyone is working independently around the child. This may result in coherent provision but this would not be planned. Equally it could result in overlaps or gaps in provision, or even practices that oppose or undermine each other.</a:t>
            </a:r>
          </a:p>
          <a:p>
            <a:pPr lvl="0"/>
            <a:endParaRPr lang="en-GB" dirty="0">
              <a:solidFill>
                <a:prstClr val="black"/>
              </a:solidFill>
            </a:endParaRPr>
          </a:p>
          <a:p>
            <a:pPr lvl="0"/>
            <a:r>
              <a:rPr lang="en-GB" dirty="0">
                <a:solidFill>
                  <a:prstClr val="black"/>
                </a:solidFill>
              </a:rPr>
              <a:t>Co-operation  - implies some knowledge of what other partners are trying to achieve and some shared goals. However the responses to these are not co-ordinated and communication is ad hoc.</a:t>
            </a:r>
          </a:p>
          <a:p>
            <a:pPr lvl="0"/>
            <a:endParaRPr lang="en-GB" dirty="0">
              <a:solidFill>
                <a:prstClr val="black"/>
              </a:solidFill>
            </a:endParaRPr>
          </a:p>
          <a:p>
            <a:pPr lvl="0"/>
            <a:r>
              <a:rPr lang="en-GB" dirty="0">
                <a:solidFill>
                  <a:prstClr val="black"/>
                </a:solidFill>
              </a:rPr>
              <a:t>Collaboration - time is taken to plan together in order to establish some common outcomes. Partners agree to work towards those outcomes and there is some understanding of how different partners will contribute to achieving those outcomes. There is some mutual accountability .</a:t>
            </a:r>
          </a:p>
          <a:p>
            <a:pPr lvl="0"/>
            <a:endParaRPr lang="en-GB" dirty="0">
              <a:solidFill>
                <a:prstClr val="black"/>
              </a:solidFill>
            </a:endParaRPr>
          </a:p>
          <a:p>
            <a:pPr lvl="0"/>
            <a:r>
              <a:rPr lang="en-GB" dirty="0">
                <a:solidFill>
                  <a:prstClr val="black"/>
                </a:solidFill>
              </a:rPr>
              <a:t>Co-ordination - Outcomes are agreed across the partnership. Members are clear about their contribution to achieving those outcomes and how the different roles in the partnership complement one another. There is a clear process for decision making  and for reporting back on progress or changes in circumstance. </a:t>
            </a:r>
          </a:p>
          <a:p>
            <a:pPr lvl="0"/>
            <a:endParaRPr lang="en-GB" dirty="0">
              <a:solidFill>
                <a:prstClr val="black"/>
              </a:solidFill>
            </a:endParaRPr>
          </a:p>
          <a:p>
            <a:pPr lvl="0"/>
            <a:r>
              <a:rPr lang="en-GB" dirty="0">
                <a:solidFill>
                  <a:prstClr val="black"/>
                </a:solidFill>
              </a:rPr>
              <a:t>How might the group's ideas on partnership map onto or elaborate these ideas?</a:t>
            </a:r>
          </a:p>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5</a:t>
            </a:fld>
            <a:endParaRPr lang="en-GB" dirty="0"/>
          </a:p>
        </p:txBody>
      </p:sp>
    </p:spTree>
    <p:extLst>
      <p:ext uri="{BB962C8B-B14F-4D97-AF65-F5344CB8AC3E}">
        <p14:creationId xmlns:p14="http://schemas.microsoft.com/office/powerpoint/2010/main" val="13395777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34541" y="4675333"/>
            <a:ext cx="5438140" cy="4466987"/>
          </a:xfrm>
        </p:spPr>
        <p:txBody>
          <a:bodyPr/>
          <a:lstStyle/>
          <a:p>
            <a:pPr lvl="0"/>
            <a:r>
              <a:rPr lang="en-GB" dirty="0">
                <a:solidFill>
                  <a:prstClr val="black"/>
                </a:solidFill>
              </a:rPr>
              <a:t>This slide is an opportunity to explore the landscape of a partnership around a child/young person that a QTSI might be involved in. It helps to consider which partners the  QTSI works closely with and which s/he  has less direct contact with. </a:t>
            </a:r>
          </a:p>
          <a:p>
            <a:pPr lvl="0"/>
            <a:endParaRPr lang="en-GB" dirty="0">
              <a:solidFill>
                <a:prstClr val="black"/>
              </a:solidFill>
            </a:endParaRPr>
          </a:p>
          <a:p>
            <a:pPr lvl="0"/>
            <a:r>
              <a:rPr lang="en-GB" dirty="0">
                <a:solidFill>
                  <a:srgbClr val="C0504D"/>
                </a:solidFill>
              </a:rPr>
              <a:t>The next step is to start to explore the partnership that you want to think about today.</a:t>
            </a:r>
          </a:p>
          <a:p>
            <a:pPr lvl="0"/>
            <a:endParaRPr lang="en-GB" dirty="0">
              <a:solidFill>
                <a:srgbClr val="C0504D"/>
              </a:solidFill>
            </a:endParaRPr>
          </a:p>
          <a:p>
            <a:pPr lvl="0"/>
            <a:r>
              <a:rPr lang="en-GB" dirty="0">
                <a:solidFill>
                  <a:srgbClr val="C0504D"/>
                </a:solidFill>
              </a:rPr>
              <a:t>We are going to begin answer the second of </a:t>
            </a:r>
            <a:r>
              <a:rPr lang="en-GB" dirty="0" err="1">
                <a:solidFill>
                  <a:srgbClr val="C0504D"/>
                </a:solidFill>
              </a:rPr>
              <a:t>Pinkus</a:t>
            </a:r>
            <a:r>
              <a:rPr lang="en-GB" dirty="0">
                <a:solidFill>
                  <a:srgbClr val="C0504D"/>
                </a:solidFill>
              </a:rPr>
              <a:t>' points concerning the purpose of the partnership and the partners within it. </a:t>
            </a:r>
          </a:p>
          <a:p>
            <a:pPr lvl="0"/>
            <a:endParaRPr lang="en-GB" dirty="0">
              <a:solidFill>
                <a:prstClr val="black"/>
              </a:solidFill>
            </a:endParaRPr>
          </a:p>
          <a:p>
            <a:pPr lvl="0"/>
            <a:r>
              <a:rPr lang="en-GB" dirty="0">
                <a:solidFill>
                  <a:prstClr val="black"/>
                </a:solidFill>
              </a:rPr>
              <a:t>The next activity starts as a discussion in pairs or threes.</a:t>
            </a:r>
          </a:p>
          <a:p>
            <a:pPr lvl="0"/>
            <a:endParaRPr lang="en-GB" dirty="0">
              <a:solidFill>
                <a:prstClr val="black"/>
              </a:solidFill>
            </a:endParaRPr>
          </a:p>
          <a:p>
            <a:pPr lvl="0"/>
            <a:r>
              <a:rPr lang="en-GB" dirty="0">
                <a:solidFill>
                  <a:prstClr val="black"/>
                </a:solidFill>
              </a:rPr>
              <a:t>There is a partnership analysis template to go with this which builds as the analysis of the partnership takes place - so following the discussion colleagues can start to fill this in. </a:t>
            </a:r>
          </a:p>
          <a:p>
            <a:pPr lvl="0"/>
            <a:endParaRPr lang="en-GB" dirty="0">
              <a:solidFill>
                <a:prstClr val="black"/>
              </a:solidFill>
            </a:endParaRPr>
          </a:p>
          <a:p>
            <a:pPr lvl="0"/>
            <a:r>
              <a:rPr lang="en-GB" dirty="0">
                <a:solidFill>
                  <a:prstClr val="black"/>
                </a:solidFill>
              </a:rPr>
              <a:t>Thinking about where they position themselves in the partnership is important. </a:t>
            </a:r>
          </a:p>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6</a:t>
            </a:fld>
            <a:endParaRPr lang="en-GB" dirty="0"/>
          </a:p>
        </p:txBody>
      </p:sp>
    </p:spTree>
    <p:extLst>
      <p:ext uri="{BB962C8B-B14F-4D97-AF65-F5344CB8AC3E}">
        <p14:creationId xmlns:p14="http://schemas.microsoft.com/office/powerpoint/2010/main" val="41291419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ln>
            <a:solidFill>
              <a:schemeClr val="accent1"/>
            </a:solidFill>
          </a:ln>
        </p:spPr>
        <p:txBody>
          <a:bodyPr/>
          <a:lstStyle/>
          <a:p>
            <a:pPr lvl="0"/>
            <a:r>
              <a:rPr lang="en-GB" dirty="0">
                <a:solidFill>
                  <a:prstClr val="black"/>
                </a:solidFill>
              </a:rPr>
              <a:t>This is sensitive and it would be worth establishing some ground rules at this point particularly as we are going to ask colleagues to write their analysis down so:</a:t>
            </a:r>
          </a:p>
          <a:p>
            <a:pPr lvl="0"/>
            <a:endParaRPr lang="en-GB" dirty="0">
              <a:solidFill>
                <a:prstClr val="black"/>
              </a:solidFill>
            </a:endParaRPr>
          </a:p>
          <a:p>
            <a:pPr marL="171450" lvl="0" indent="-171450">
              <a:buFont typeface="Arial" panose="020B0604020202020204" pitchFamily="34" charset="0"/>
              <a:buChar char="•"/>
            </a:pPr>
            <a:r>
              <a:rPr lang="en-GB" dirty="0">
                <a:solidFill>
                  <a:srgbClr val="C0504D"/>
                </a:solidFill>
              </a:rPr>
              <a:t>all information discussed remains within this room so that we can open and supportive of one another</a:t>
            </a:r>
          </a:p>
          <a:p>
            <a:pPr marL="171450" lvl="0" indent="-171450">
              <a:buFont typeface="Arial" panose="020B0604020202020204" pitchFamily="34" charset="0"/>
              <a:buChar char="•"/>
            </a:pPr>
            <a:endParaRPr lang="en-GB" dirty="0">
              <a:solidFill>
                <a:srgbClr val="C0504D"/>
              </a:solidFill>
            </a:endParaRPr>
          </a:p>
          <a:p>
            <a:pPr marL="171450" lvl="0" indent="-171450">
              <a:buFont typeface="Arial" panose="020B0604020202020204" pitchFamily="34" charset="0"/>
              <a:buChar char="•"/>
            </a:pPr>
            <a:r>
              <a:rPr lang="en-GB" dirty="0">
                <a:solidFill>
                  <a:srgbClr val="C0504D"/>
                </a:solidFill>
              </a:rPr>
              <a:t>as you complete your partnership analysis  please avoid writing down people's names (use roles), the names of settings, services or localities. </a:t>
            </a:r>
          </a:p>
          <a:p>
            <a:endParaRPr lang="en-GB" dirty="0">
              <a:solidFill>
                <a:schemeClr val="accent2"/>
              </a:solidFill>
            </a:endParaRPr>
          </a:p>
        </p:txBody>
      </p:sp>
      <p:sp>
        <p:nvSpPr>
          <p:cNvPr id="4" name="Slide Number Placeholder 3"/>
          <p:cNvSpPr>
            <a:spLocks noGrp="1"/>
          </p:cNvSpPr>
          <p:nvPr>
            <p:ph type="sldNum" sz="quarter" idx="10"/>
          </p:nvPr>
        </p:nvSpPr>
        <p:spPr/>
        <p:txBody>
          <a:bodyPr/>
          <a:lstStyle/>
          <a:p>
            <a:fld id="{4F6B85C9-1E27-439E-B749-7319152B1236}" type="slidenum">
              <a:rPr lang="en-GB" smtClean="0"/>
              <a:pPr/>
              <a:t>7</a:t>
            </a:fld>
            <a:endParaRPr lang="en-GB" dirty="0"/>
          </a:p>
        </p:txBody>
      </p:sp>
    </p:spTree>
    <p:extLst>
      <p:ext uri="{BB962C8B-B14F-4D97-AF65-F5344CB8AC3E}">
        <p14:creationId xmlns:p14="http://schemas.microsoft.com/office/powerpoint/2010/main" val="22096909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8</a:t>
            </a:fld>
            <a:endParaRPr lang="en-GB" dirty="0"/>
          </a:p>
        </p:txBody>
      </p:sp>
    </p:spTree>
    <p:extLst>
      <p:ext uri="{BB962C8B-B14F-4D97-AF65-F5344CB8AC3E}">
        <p14:creationId xmlns:p14="http://schemas.microsoft.com/office/powerpoint/2010/main" val="34791438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9</a:t>
            </a:fld>
            <a:endParaRPr lang="en-GB" dirty="0"/>
          </a:p>
        </p:txBody>
      </p:sp>
      <p:sp>
        <p:nvSpPr>
          <p:cNvPr id="5" name="Rectangle 4"/>
          <p:cNvSpPr/>
          <p:nvPr/>
        </p:nvSpPr>
        <p:spPr>
          <a:xfrm>
            <a:off x="950565" y="4962525"/>
            <a:ext cx="4968552" cy="2123658"/>
          </a:xfrm>
          <a:prstGeom prst="rect">
            <a:avLst/>
          </a:prstGeom>
        </p:spPr>
        <p:txBody>
          <a:bodyPr wrap="square">
            <a:spAutoFit/>
          </a:bodyPr>
          <a:lstStyle/>
          <a:p>
            <a:pPr lvl="0"/>
            <a:r>
              <a:rPr lang="en-GB" sz="1200" dirty="0">
                <a:solidFill>
                  <a:srgbClr val="C0504D"/>
                </a:solidFill>
              </a:rPr>
              <a:t>This slide takes us to a deeper level of analysis as we begin to explore the 'inner workings' of the partnership. It may help to think about a meeting of the partnership that you have attended :</a:t>
            </a:r>
          </a:p>
          <a:p>
            <a:pPr lvl="0"/>
            <a:endParaRPr lang="en-GB" sz="1200" dirty="0">
              <a:solidFill>
                <a:prstClr val="black"/>
              </a:solidFill>
            </a:endParaRPr>
          </a:p>
          <a:p>
            <a:pPr lvl="0"/>
            <a:r>
              <a:rPr lang="en-GB" sz="1200" dirty="0">
                <a:solidFill>
                  <a:prstClr val="black"/>
                </a:solidFill>
              </a:rPr>
              <a:t>Briefly discuss each of the heading and ask for examples or offer ones of your own. This activity can be individual but also lends itself to paired discussion  - depending on how much time you have available. </a:t>
            </a:r>
          </a:p>
          <a:p>
            <a:pPr lvl="0"/>
            <a:endParaRPr lang="en-GB" sz="1200" dirty="0">
              <a:solidFill>
                <a:prstClr val="black"/>
              </a:solidFill>
            </a:endParaRPr>
          </a:p>
          <a:p>
            <a:pPr lvl="0"/>
            <a:r>
              <a:rPr lang="en-GB" sz="1200" dirty="0">
                <a:solidFill>
                  <a:prstClr val="black"/>
                </a:solidFill>
              </a:rPr>
              <a:t> </a:t>
            </a:r>
            <a:r>
              <a:rPr lang="en-GB" sz="1200" dirty="0">
                <a:solidFill>
                  <a:srgbClr val="C0504D"/>
                </a:solidFill>
              </a:rPr>
              <a:t>As far as you can respond to each of the headings. It may be that you need to go away and find out more about your partnership, or it may be that you have not yet got as far as joint decision making</a:t>
            </a:r>
          </a:p>
        </p:txBody>
      </p:sp>
    </p:spTree>
    <p:extLst>
      <p:ext uri="{BB962C8B-B14F-4D97-AF65-F5344CB8AC3E}">
        <p14:creationId xmlns:p14="http://schemas.microsoft.com/office/powerpoint/2010/main" val="29088114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10</a:t>
            </a:fld>
            <a:endParaRPr lang="en-GB" dirty="0"/>
          </a:p>
        </p:txBody>
      </p:sp>
    </p:spTree>
    <p:extLst>
      <p:ext uri="{BB962C8B-B14F-4D97-AF65-F5344CB8AC3E}">
        <p14:creationId xmlns:p14="http://schemas.microsoft.com/office/powerpoint/2010/main" val="29088114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dirty="0">
                <a:solidFill>
                  <a:prstClr val="black"/>
                </a:solidFill>
              </a:rPr>
              <a:t>Glenny and </a:t>
            </a:r>
            <a:r>
              <a:rPr lang="en-GB" dirty="0" err="1">
                <a:solidFill>
                  <a:prstClr val="black"/>
                </a:solidFill>
              </a:rPr>
              <a:t>Roaf</a:t>
            </a:r>
            <a:r>
              <a:rPr lang="en-GB" dirty="0">
                <a:solidFill>
                  <a:prstClr val="black"/>
                </a:solidFill>
              </a:rPr>
              <a:t> considered the dynamics of multi- agency partnerships concerning schools. They derive two key features: </a:t>
            </a:r>
          </a:p>
          <a:p>
            <a:pPr lvl="0"/>
            <a:endParaRPr lang="en-GB" dirty="0">
              <a:solidFill>
                <a:prstClr val="black"/>
              </a:solidFill>
            </a:endParaRPr>
          </a:p>
          <a:p>
            <a:pPr lvl="0"/>
            <a:r>
              <a:rPr lang="en-GB" b="1" dirty="0">
                <a:solidFill>
                  <a:prstClr val="black"/>
                </a:solidFill>
              </a:rPr>
              <a:t>the first </a:t>
            </a:r>
            <a:r>
              <a:rPr lang="en-GB" dirty="0">
                <a:solidFill>
                  <a:prstClr val="black"/>
                </a:solidFill>
              </a:rPr>
              <a:t>is the idea of an </a:t>
            </a:r>
            <a:r>
              <a:rPr lang="en-GB" b="1" dirty="0">
                <a:solidFill>
                  <a:prstClr val="black"/>
                </a:solidFill>
              </a:rPr>
              <a:t>appreciative system</a:t>
            </a:r>
            <a:r>
              <a:rPr lang="en-GB" dirty="0">
                <a:solidFill>
                  <a:prstClr val="black"/>
                </a:solidFill>
              </a:rPr>
              <a:t>. In effect this is a system that enables the  partnership to learn and be flexible so that it both gathers in and responds to new information, progress data from partners,  changes in circumstances, issues that have arisen.  This means that partners need to be clear about what sorts of information it would be helpful to share, and when, and who can/should take action in the light of that information.</a:t>
            </a:r>
          </a:p>
          <a:p>
            <a:pPr lvl="0"/>
            <a:endParaRPr lang="en-GB" dirty="0">
              <a:solidFill>
                <a:prstClr val="black"/>
              </a:solidFill>
            </a:endParaRPr>
          </a:p>
          <a:p>
            <a:pPr lvl="0"/>
            <a:r>
              <a:rPr lang="en-GB" dirty="0">
                <a:solidFill>
                  <a:prstClr val="black"/>
                </a:solidFill>
              </a:rPr>
              <a:t>It would be helpful to exemplify this either from your own experience or drawing on an example from the group</a:t>
            </a:r>
          </a:p>
          <a:p>
            <a:pPr lvl="0"/>
            <a:endParaRPr lang="en-GB" dirty="0">
              <a:solidFill>
                <a:prstClr val="black"/>
              </a:solidFill>
            </a:endParaRPr>
          </a:p>
          <a:p>
            <a:pPr lvl="0"/>
            <a:r>
              <a:rPr lang="en-GB" b="1" dirty="0">
                <a:solidFill>
                  <a:prstClr val="black"/>
                </a:solidFill>
              </a:rPr>
              <a:t>the second </a:t>
            </a:r>
            <a:r>
              <a:rPr lang="en-GB" dirty="0">
                <a:solidFill>
                  <a:prstClr val="black"/>
                </a:solidFill>
              </a:rPr>
              <a:t>is the idea of the </a:t>
            </a:r>
            <a:r>
              <a:rPr lang="en-GB" b="1" dirty="0">
                <a:solidFill>
                  <a:prstClr val="black"/>
                </a:solidFill>
              </a:rPr>
              <a:t>systems minder</a:t>
            </a:r>
            <a:r>
              <a:rPr lang="en-GB" dirty="0">
                <a:solidFill>
                  <a:prstClr val="black"/>
                </a:solidFill>
              </a:rPr>
              <a:t>. This role has two functions: </a:t>
            </a:r>
          </a:p>
          <a:p>
            <a:pPr marL="171450" lvl="0" indent="-171450">
              <a:buFont typeface="Arial" panose="020B0604020202020204" pitchFamily="34" charset="0"/>
              <a:buChar char="•"/>
            </a:pPr>
            <a:r>
              <a:rPr lang="en-GB" dirty="0">
                <a:solidFill>
                  <a:prstClr val="black"/>
                </a:solidFill>
              </a:rPr>
              <a:t>to maintain the health of the partnership and relationships in it </a:t>
            </a:r>
          </a:p>
          <a:p>
            <a:pPr marL="171450" lvl="0" indent="-171450">
              <a:buFont typeface="Arial" panose="020B0604020202020204" pitchFamily="34" charset="0"/>
              <a:buChar char="•"/>
            </a:pPr>
            <a:r>
              <a:rPr lang="en-GB" dirty="0">
                <a:solidFill>
                  <a:prstClr val="black"/>
                </a:solidFill>
              </a:rPr>
              <a:t>to monitor the effectiveness of the partnership in maintaining its focus and achieving its outcomes. </a:t>
            </a:r>
          </a:p>
          <a:p>
            <a:pPr lvl="0"/>
            <a:r>
              <a:rPr lang="en-GB" dirty="0">
                <a:solidFill>
                  <a:prstClr val="black"/>
                </a:solidFill>
              </a:rPr>
              <a:t>An important element of this is deciding which decisions and responsibilities within the partnership are made collectively and which are devolved to individual partners.</a:t>
            </a:r>
          </a:p>
          <a:p>
            <a:pPr lvl="0"/>
            <a:endParaRPr lang="en-GB" b="1" dirty="0">
              <a:solidFill>
                <a:prstClr val="black"/>
              </a:solidFill>
            </a:endParaRPr>
          </a:p>
          <a:p>
            <a:pPr lvl="0"/>
            <a:r>
              <a:rPr lang="en-GB" b="1" dirty="0">
                <a:solidFill>
                  <a:prstClr val="black"/>
                </a:solidFill>
              </a:rPr>
              <a:t> </a:t>
            </a:r>
            <a:r>
              <a:rPr lang="en-GB" dirty="0">
                <a:solidFill>
                  <a:prstClr val="black"/>
                </a:solidFill>
              </a:rPr>
              <a:t>The group can explore who the systems minder in their different partnerships might be and the possible responses of the partners to developing/ supporting this role. </a:t>
            </a:r>
          </a:p>
          <a:p>
            <a:pPr lvl="0"/>
            <a:endParaRPr lang="en-GB" dirty="0">
              <a:solidFill>
                <a:prstClr val="black"/>
              </a:solidFill>
            </a:endParaRPr>
          </a:p>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11</a:t>
            </a:fld>
            <a:endParaRPr lang="en-GB" dirty="0"/>
          </a:p>
        </p:txBody>
      </p:sp>
    </p:spTree>
    <p:extLst>
      <p:ext uri="{BB962C8B-B14F-4D97-AF65-F5344CB8AC3E}">
        <p14:creationId xmlns:p14="http://schemas.microsoft.com/office/powerpoint/2010/main" val="31650214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6B85C9-1E27-439E-B749-7319152B1236}" type="slidenum">
              <a:rPr lang="en-GB" smtClean="0"/>
              <a:pPr/>
              <a:t>12</a:t>
            </a:fld>
            <a:endParaRPr lang="en-GB" dirty="0"/>
          </a:p>
        </p:txBody>
      </p:sp>
    </p:spTree>
    <p:extLst>
      <p:ext uri="{BB962C8B-B14F-4D97-AF65-F5344CB8AC3E}">
        <p14:creationId xmlns:p14="http://schemas.microsoft.com/office/powerpoint/2010/main" val="31350721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smtClean="0"/>
              <a:t>SENCO Award  Cohort 5</a:t>
            </a:r>
            <a:endParaRPr lang="en-GB" dirty="0"/>
          </a:p>
        </p:txBody>
      </p:sp>
      <p:sp>
        <p:nvSpPr>
          <p:cNvPr id="6" name="Slide Number Placeholder 5"/>
          <p:cNvSpPr>
            <a:spLocks noGrp="1"/>
          </p:cNvSpPr>
          <p:nvPr>
            <p:ph type="sldNum" sz="quarter" idx="12"/>
          </p:nvPr>
        </p:nvSpPr>
        <p:spPr/>
        <p:txBody>
          <a:bodyPr/>
          <a:lstStyle/>
          <a:p>
            <a:fld id="{308FCDA7-3DE4-48E9-ADC9-81842AFF8C38}" type="slidenum">
              <a:rPr lang="en-GB" smtClean="0"/>
              <a:pPr/>
              <a:t>‹#›</a:t>
            </a:fld>
            <a:endParaRPr lang="en-GB" dirty="0"/>
          </a:p>
        </p:txBody>
      </p:sp>
      <p:pic>
        <p:nvPicPr>
          <p:cNvPr id="7" name="Picture 6"/>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5805264"/>
            <a:ext cx="1543050" cy="819150"/>
          </a:xfrm>
          <a:prstGeom prst="rect">
            <a:avLst/>
          </a:prstGeom>
          <a:extLst>
            <a:ext uri="{FAA26D3D-D897-4be2-8F04-BA451C77F1D7}">
              <ma14:placeholderFlag xmlns:ve="http://schemas.openxmlformats.org/markup-compatibility/2006" xmlns:m="http://schemas.openxmlformats.org/officeDocument/2006/math" xmlns:wp="http://schemas.openxmlformats.org/drawingml/2006/wordprocessingDrawing" xmlns:wne="http://schemas.microsoft.com/office/word/2006/wordml" xmlns:ma14="http://schemas.microsoft.com/office/mac/drawingml/2011/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v="urn:schemas-microsoft-com:mac:vml" xmlns:mc="http://schemas.openxmlformats.org/markup-compatibility/2006" xmlns:mo="http://schemas.microsoft.com/office/mac/office/2008/main" xmlns:wpc="http://schemas.microsoft.com/office/word/2010/wordprocessingCanvas" xmlns="" xmlns:pic="http://schemas.openxmlformats.org/drawingml/2006/picture" xmlns:lc="http://schemas.openxmlformats.org/drawingml/2006/lockedCanvas"/>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F52062-A581-4E9D-B511-DAAFAB1828A6}" type="datetimeFigureOut">
              <a:rPr lang="en-US" smtClean="0"/>
              <a:pPr/>
              <a:t>11/2/2016</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8FCDA7-3DE4-48E9-ADC9-81842AFF8C38}"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chemeClr val="accent1"/>
                </a:solidFill>
              </a:rPr>
              <a:t>Working in Partnership in Education Settings</a:t>
            </a:r>
            <a:endParaRPr lang="en-GB" dirty="0">
              <a:solidFill>
                <a:schemeClr val="accent1"/>
              </a:solidFill>
            </a:endParaRPr>
          </a:p>
        </p:txBody>
      </p:sp>
      <p:sp>
        <p:nvSpPr>
          <p:cNvPr id="3" name="Subtitle 2"/>
          <p:cNvSpPr>
            <a:spLocks noGrp="1"/>
          </p:cNvSpPr>
          <p:nvPr>
            <p:ph type="subTitle" idx="1"/>
          </p:nvPr>
        </p:nvSpPr>
        <p:spPr/>
        <p:txBody>
          <a:bodyPr/>
          <a:lstStyle/>
          <a:p>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5760800"/>
            <a:ext cx="2438201" cy="742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GB" dirty="0" smtClean="0">
                <a:solidFill>
                  <a:schemeClr val="accent1"/>
                </a:solidFill>
              </a:rPr>
              <a:t/>
            </a:r>
            <a:br>
              <a:rPr lang="en-GB" dirty="0" smtClean="0">
                <a:solidFill>
                  <a:schemeClr val="accent1"/>
                </a:solidFill>
              </a:rPr>
            </a:br>
            <a:r>
              <a:rPr lang="en-GB" dirty="0" smtClean="0">
                <a:solidFill>
                  <a:schemeClr val="accent1"/>
                </a:solidFill>
              </a:rPr>
              <a:t>The story of a reasonable adjustment</a:t>
            </a:r>
            <a:endParaRPr lang="en-GB" sz="1800" dirty="0">
              <a:solidFill>
                <a:schemeClr val="accent1"/>
              </a:solidFill>
            </a:endParaRPr>
          </a:p>
        </p:txBody>
      </p:sp>
      <p:sp>
        <p:nvSpPr>
          <p:cNvPr id="3" name="Content Placeholder 2"/>
          <p:cNvSpPr>
            <a:spLocks noGrp="1"/>
          </p:cNvSpPr>
          <p:nvPr>
            <p:ph idx="1"/>
          </p:nvPr>
        </p:nvSpPr>
        <p:spPr/>
        <p:txBody>
          <a:bodyPr>
            <a:normAutofit/>
          </a:bodyPr>
          <a:lstStyle/>
          <a:p>
            <a:pPr>
              <a:buNone/>
            </a:pPr>
            <a:r>
              <a:rPr lang="en-GB" sz="2800" dirty="0" smtClean="0"/>
              <a:t>	</a:t>
            </a:r>
            <a:endParaRPr lang="en-GB" sz="2000" dirty="0">
              <a:solidFill>
                <a:schemeClr val="tx2"/>
              </a:solidFill>
            </a:endParaRPr>
          </a:p>
          <a:p>
            <a:pPr>
              <a:buNone/>
            </a:pPr>
            <a:r>
              <a:rPr lang="en-GB" sz="2000" dirty="0">
                <a:solidFill>
                  <a:schemeClr val="tx2"/>
                </a:solidFill>
              </a:rPr>
              <a:t>	</a:t>
            </a:r>
          </a:p>
          <a:p>
            <a:pPr>
              <a:buNone/>
            </a:pPr>
            <a:r>
              <a:rPr lang="en-GB" sz="2000" dirty="0" smtClean="0">
                <a:solidFill>
                  <a:schemeClr val="tx2"/>
                </a:solidFill>
              </a:rPr>
              <a:t>	</a:t>
            </a:r>
            <a:endParaRPr lang="en-GB" sz="2000" dirty="0">
              <a:solidFill>
                <a:schemeClr val="tx2"/>
              </a:solidFill>
            </a:endParaRPr>
          </a:p>
          <a:p>
            <a:pPr>
              <a:buNone/>
            </a:pPr>
            <a:r>
              <a:rPr lang="en-GB" sz="2000" dirty="0" smtClean="0">
                <a:solidFill>
                  <a:schemeClr val="tx2"/>
                </a:solidFill>
              </a:rPr>
              <a:t>	</a:t>
            </a:r>
          </a:p>
        </p:txBody>
      </p:sp>
    </p:spTree>
    <p:extLst>
      <p:ext uri="{BB962C8B-B14F-4D97-AF65-F5344CB8AC3E}">
        <p14:creationId xmlns:p14="http://schemas.microsoft.com/office/powerpoint/2010/main" val="33645919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GB" dirty="0" smtClean="0">
                <a:solidFill>
                  <a:schemeClr val="accent1"/>
                </a:solidFill>
              </a:rPr>
              <a:t> Creating effective partnerships </a:t>
            </a:r>
            <a:br>
              <a:rPr lang="en-GB" dirty="0" smtClean="0">
                <a:solidFill>
                  <a:schemeClr val="accent1"/>
                </a:solidFill>
              </a:rPr>
            </a:br>
            <a:r>
              <a:rPr lang="en-GB" sz="1600" dirty="0" err="1" smtClean="0">
                <a:solidFill>
                  <a:schemeClr val="accent1"/>
                </a:solidFill>
              </a:rPr>
              <a:t>Pinkus</a:t>
            </a:r>
            <a:r>
              <a:rPr lang="en-GB" sz="1600" dirty="0" smtClean="0">
                <a:solidFill>
                  <a:schemeClr val="accent1"/>
                </a:solidFill>
              </a:rPr>
              <a:t> 2003</a:t>
            </a:r>
            <a:endParaRPr lang="en-GB" sz="1600" dirty="0">
              <a:solidFill>
                <a:schemeClr val="accent1"/>
              </a:solidFill>
            </a:endParaRPr>
          </a:p>
        </p:txBody>
      </p:sp>
      <p:sp>
        <p:nvSpPr>
          <p:cNvPr id="3" name="Content Placeholder 2"/>
          <p:cNvSpPr>
            <a:spLocks noGrp="1"/>
          </p:cNvSpPr>
          <p:nvPr>
            <p:ph idx="1"/>
          </p:nvPr>
        </p:nvSpPr>
        <p:spPr/>
        <p:txBody>
          <a:bodyPr>
            <a:normAutofit/>
          </a:bodyPr>
          <a:lstStyle/>
          <a:p>
            <a:pPr>
              <a:buNone/>
            </a:pPr>
            <a:r>
              <a:rPr lang="en-GB" sz="2800" dirty="0" smtClean="0">
                <a:solidFill>
                  <a:schemeClr val="tx2"/>
                </a:solidFill>
              </a:rPr>
              <a:t>	</a:t>
            </a:r>
            <a:r>
              <a:rPr lang="en-GB" sz="2000" dirty="0" smtClean="0">
                <a:solidFill>
                  <a:schemeClr val="tx2"/>
                </a:solidFill>
              </a:rPr>
              <a:t>clarity about what partnership is and the processes for achieving it</a:t>
            </a:r>
          </a:p>
          <a:p>
            <a:pPr>
              <a:buNone/>
            </a:pPr>
            <a:endParaRPr lang="en-GB" sz="2000" dirty="0" smtClean="0">
              <a:solidFill>
                <a:schemeClr val="tx2"/>
              </a:solidFill>
            </a:endParaRPr>
          </a:p>
          <a:p>
            <a:pPr>
              <a:buNone/>
            </a:pPr>
            <a:r>
              <a:rPr lang="en-GB" sz="2000" dirty="0" smtClean="0">
                <a:solidFill>
                  <a:schemeClr val="tx2"/>
                </a:solidFill>
              </a:rPr>
              <a:t>	consensus about the purpose of the partnership and the roles of the partners within it</a:t>
            </a:r>
          </a:p>
          <a:p>
            <a:pPr>
              <a:buNone/>
            </a:pPr>
            <a:endParaRPr lang="en-GB" sz="2000" dirty="0" smtClean="0">
              <a:solidFill>
                <a:schemeClr val="tx2"/>
              </a:solidFill>
            </a:endParaRPr>
          </a:p>
          <a:p>
            <a:pPr>
              <a:buNone/>
            </a:pPr>
            <a:r>
              <a:rPr lang="en-GB" sz="2000" dirty="0" smtClean="0">
                <a:solidFill>
                  <a:schemeClr val="tx2"/>
                </a:solidFill>
              </a:rPr>
              <a:t>	mechanisms to monitor responsibilities within the partnership and review its strategy for action</a:t>
            </a:r>
          </a:p>
          <a:p>
            <a:pPr>
              <a:buNone/>
              <a:defRPr/>
            </a:pPr>
            <a:r>
              <a:rPr lang="en-GB" sz="2800" dirty="0" smtClean="0">
                <a:solidFill>
                  <a:schemeClr val="tx2"/>
                </a:solidFill>
              </a:rPr>
              <a:t>	</a:t>
            </a:r>
          </a:p>
          <a:p>
            <a:pPr>
              <a:buNone/>
            </a:pPr>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GB" dirty="0" smtClean="0">
                <a:solidFill>
                  <a:schemeClr val="accent1"/>
                </a:solidFill>
              </a:rPr>
              <a:t>Partnership: activity 1</a:t>
            </a:r>
            <a:endParaRPr lang="en-GB" sz="1600" dirty="0">
              <a:solidFill>
                <a:schemeClr val="accent1"/>
              </a:solidFill>
            </a:endParaRPr>
          </a:p>
        </p:txBody>
      </p:sp>
      <p:sp>
        <p:nvSpPr>
          <p:cNvPr id="3" name="Content Placeholder 2"/>
          <p:cNvSpPr>
            <a:spLocks noGrp="1"/>
          </p:cNvSpPr>
          <p:nvPr>
            <p:ph idx="1"/>
          </p:nvPr>
        </p:nvSpPr>
        <p:spPr/>
        <p:txBody>
          <a:bodyPr>
            <a:normAutofit/>
          </a:bodyPr>
          <a:lstStyle/>
          <a:p>
            <a:pPr>
              <a:buNone/>
            </a:pPr>
            <a:r>
              <a:rPr lang="en-GB" sz="2800" dirty="0" smtClean="0">
                <a:solidFill>
                  <a:schemeClr val="tx2"/>
                </a:solidFill>
              </a:rPr>
              <a:t>	</a:t>
            </a:r>
            <a:r>
              <a:rPr lang="en-GB" sz="2000" dirty="0" smtClean="0">
                <a:solidFill>
                  <a:schemeClr val="tx2"/>
                </a:solidFill>
              </a:rPr>
              <a:t>What do you think working in partnership means?</a:t>
            </a:r>
            <a:endParaRPr lang="en-GB" sz="2000" dirty="0"/>
          </a:p>
        </p:txBody>
      </p:sp>
    </p:spTree>
    <p:extLst>
      <p:ext uri="{BB962C8B-B14F-4D97-AF65-F5344CB8AC3E}">
        <p14:creationId xmlns:p14="http://schemas.microsoft.com/office/powerpoint/2010/main" val="42866766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solidFill>
                  <a:schemeClr val="accent1"/>
                </a:solidFill>
              </a:rPr>
              <a:t> Levels of partnership </a:t>
            </a:r>
            <a:r>
              <a:rPr lang="en-GB" sz="1600" dirty="0" smtClean="0">
                <a:solidFill>
                  <a:schemeClr val="accent1"/>
                </a:solidFill>
              </a:rPr>
              <a:t>Frost 2005</a:t>
            </a:r>
            <a:endParaRPr lang="en-GB" sz="1600" dirty="0">
              <a:solidFill>
                <a:schemeClr val="accent1"/>
              </a:solidFill>
            </a:endParaRPr>
          </a:p>
        </p:txBody>
      </p:sp>
      <p:sp>
        <p:nvSpPr>
          <p:cNvPr id="3" name="Content Placeholder 2"/>
          <p:cNvSpPr>
            <a:spLocks noGrp="1"/>
          </p:cNvSpPr>
          <p:nvPr>
            <p:ph idx="1"/>
          </p:nvPr>
        </p:nvSpPr>
        <p:spPr>
          <a:xfrm>
            <a:off x="457200" y="1600201"/>
            <a:ext cx="8229600" cy="4349080"/>
          </a:xfrm>
        </p:spPr>
        <p:txBody>
          <a:bodyPr>
            <a:normAutofit lnSpcReduction="10000"/>
          </a:bodyPr>
          <a:lstStyle/>
          <a:p>
            <a:pPr>
              <a:buNone/>
            </a:pPr>
            <a:r>
              <a:rPr lang="en-GB" sz="2000" dirty="0" smtClean="0">
                <a:solidFill>
                  <a:schemeClr val="tx2"/>
                </a:solidFill>
              </a:rPr>
              <a:t>no partnership 		un-coordinated free standing</a:t>
            </a:r>
          </a:p>
          <a:p>
            <a:pPr>
              <a:buNone/>
            </a:pPr>
            <a:endParaRPr lang="en-GB" sz="2000" dirty="0" smtClean="0">
              <a:solidFill>
                <a:schemeClr val="tx2"/>
              </a:solidFill>
            </a:endParaRPr>
          </a:p>
          <a:p>
            <a:pPr>
              <a:buNone/>
            </a:pPr>
            <a:r>
              <a:rPr lang="en-GB" sz="2000" dirty="0" smtClean="0">
                <a:solidFill>
                  <a:schemeClr val="tx2"/>
                </a:solidFill>
              </a:rPr>
              <a:t>1 co- operation 		working together towards some consistent goals 			but sporadic and informal</a:t>
            </a:r>
          </a:p>
          <a:p>
            <a:pPr>
              <a:buNone/>
            </a:pPr>
            <a:endParaRPr lang="en-GB" sz="2000" dirty="0" smtClean="0">
              <a:solidFill>
                <a:schemeClr val="tx2"/>
              </a:solidFill>
            </a:endParaRPr>
          </a:p>
          <a:p>
            <a:pPr>
              <a:buNone/>
            </a:pPr>
            <a:r>
              <a:rPr lang="en-GB" sz="2000" dirty="0" smtClean="0">
                <a:solidFill>
                  <a:schemeClr val="tx2"/>
                </a:solidFill>
              </a:rPr>
              <a:t>2 collaboration		plan together taking shared responsibility for 			common outcomes</a:t>
            </a:r>
          </a:p>
          <a:p>
            <a:pPr>
              <a:buNone/>
            </a:pPr>
            <a:endParaRPr lang="en-GB" sz="2000" dirty="0" smtClean="0">
              <a:solidFill>
                <a:schemeClr val="tx2"/>
              </a:solidFill>
            </a:endParaRPr>
          </a:p>
          <a:p>
            <a:pPr>
              <a:buNone/>
            </a:pPr>
            <a:r>
              <a:rPr lang="en-GB" sz="2000" dirty="0" smtClean="0">
                <a:solidFill>
                  <a:schemeClr val="tx2"/>
                </a:solidFill>
              </a:rPr>
              <a:t>3 co-ordination		work in a planned and systematic </a:t>
            </a:r>
            <a:r>
              <a:rPr lang="en-GB" sz="2000" dirty="0">
                <a:solidFill>
                  <a:schemeClr val="tx2"/>
                </a:solidFill>
              </a:rPr>
              <a:t> </a:t>
            </a:r>
            <a:r>
              <a:rPr lang="en-GB" sz="2000" dirty="0" smtClean="0">
                <a:solidFill>
                  <a:schemeClr val="tx2"/>
                </a:solidFill>
              </a:rPr>
              <a:t>manner towards 			shared and agreed outcomes- </a:t>
            </a:r>
          </a:p>
          <a:p>
            <a:pPr>
              <a:buNone/>
            </a:pPr>
            <a:r>
              <a:rPr lang="en-GB" sz="2000" dirty="0">
                <a:solidFill>
                  <a:schemeClr val="tx2"/>
                </a:solidFill>
              </a:rPr>
              <a:t>	</a:t>
            </a:r>
            <a:r>
              <a:rPr lang="en-GB" sz="2000" dirty="0" smtClean="0">
                <a:solidFill>
                  <a:schemeClr val="tx2"/>
                </a:solidFill>
              </a:rPr>
              <a:t>			formal agreed decision-making processes</a:t>
            </a:r>
          </a:p>
          <a:p>
            <a:pPr>
              <a:buNone/>
              <a:defRPr/>
            </a:pPr>
            <a:r>
              <a:rPr lang="en-GB" sz="2800" dirty="0" smtClean="0">
                <a:solidFill>
                  <a:schemeClr val="tx2"/>
                </a:solidFill>
              </a:rPr>
              <a:t>	</a:t>
            </a:r>
          </a:p>
          <a:p>
            <a:pPr>
              <a:buNone/>
            </a:pPr>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19256" cy="1301006"/>
          </a:xfrm>
        </p:spPr>
        <p:txBody>
          <a:bodyPr>
            <a:normAutofit/>
          </a:bodyPr>
          <a:lstStyle/>
          <a:p>
            <a:pPr>
              <a:defRPr/>
            </a:pPr>
            <a:r>
              <a:rPr lang="en-GB" sz="4000" dirty="0" smtClean="0">
                <a:solidFill>
                  <a:schemeClr val="accent1"/>
                </a:solidFill>
              </a:rPr>
              <a:t>Potential partners</a:t>
            </a:r>
            <a:endParaRPr lang="en-GB" sz="4000" dirty="0">
              <a:solidFill>
                <a:schemeClr val="accent1"/>
              </a:solidFill>
            </a:endParaRPr>
          </a:p>
        </p:txBody>
      </p:sp>
      <p:sp>
        <p:nvSpPr>
          <p:cNvPr id="3" name="Content Placeholder 2"/>
          <p:cNvSpPr>
            <a:spLocks noGrp="1"/>
          </p:cNvSpPr>
          <p:nvPr>
            <p:ph idx="1"/>
          </p:nvPr>
        </p:nvSpPr>
        <p:spPr/>
        <p:txBody>
          <a:bodyPr>
            <a:normAutofit/>
          </a:bodyPr>
          <a:lstStyle/>
          <a:p>
            <a:pPr>
              <a:buNone/>
            </a:pPr>
            <a:r>
              <a:rPr lang="en-GB" sz="2800" dirty="0" smtClean="0"/>
              <a:t>	</a:t>
            </a:r>
            <a:endParaRPr lang="en-GB" sz="2800" i="1" dirty="0">
              <a:solidFill>
                <a:schemeClr val="tx2"/>
              </a:solidFill>
            </a:endParaRPr>
          </a:p>
          <a:p>
            <a:pPr>
              <a:buNone/>
              <a:defRPr/>
            </a:pPr>
            <a:r>
              <a:rPr lang="en-GB" sz="2800" dirty="0" smtClean="0">
                <a:solidFill>
                  <a:schemeClr val="tx2"/>
                </a:solidFill>
              </a:rPr>
              <a:t>	</a:t>
            </a:r>
          </a:p>
          <a:p>
            <a:pPr>
              <a:buNone/>
              <a:defRPr/>
            </a:pPr>
            <a:r>
              <a:rPr lang="en-GB" sz="2800" dirty="0" smtClean="0">
                <a:solidFill>
                  <a:schemeClr val="tx2"/>
                </a:solidFill>
              </a:rPr>
              <a:t>	 </a:t>
            </a:r>
          </a:p>
          <a:p>
            <a:pPr>
              <a:buNone/>
              <a:defRPr/>
            </a:pPr>
            <a:endParaRPr lang="en-GB" sz="2800" dirty="0" smtClean="0">
              <a:solidFill>
                <a:schemeClr val="tx2"/>
              </a:solidFill>
            </a:endParaRPr>
          </a:p>
          <a:p>
            <a:pPr>
              <a:buNone/>
              <a:defRPr/>
            </a:pPr>
            <a:r>
              <a:rPr lang="en-GB" sz="2800" dirty="0" smtClean="0">
                <a:solidFill>
                  <a:schemeClr val="tx2"/>
                </a:solidFill>
              </a:rPr>
              <a:t>	</a:t>
            </a:r>
            <a:endParaRPr lang="en-GB" dirty="0"/>
          </a:p>
        </p:txBody>
      </p:sp>
      <p:grpSp>
        <p:nvGrpSpPr>
          <p:cNvPr id="23" name="Group 22"/>
          <p:cNvGrpSpPr/>
          <p:nvPr/>
        </p:nvGrpSpPr>
        <p:grpSpPr>
          <a:xfrm>
            <a:off x="251520" y="1196752"/>
            <a:ext cx="8712968" cy="4392488"/>
            <a:chOff x="251520" y="1196752"/>
            <a:chExt cx="8712968" cy="4392488"/>
          </a:xfrm>
        </p:grpSpPr>
        <p:sp>
          <p:nvSpPr>
            <p:cNvPr id="22" name="Donut 21"/>
            <p:cNvSpPr/>
            <p:nvPr/>
          </p:nvSpPr>
          <p:spPr>
            <a:xfrm>
              <a:off x="2843808" y="1844824"/>
              <a:ext cx="3312368" cy="3240360"/>
            </a:xfrm>
            <a:prstGeom prst="donu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4" name="Oval 3"/>
            <p:cNvSpPr/>
            <p:nvPr/>
          </p:nvSpPr>
          <p:spPr>
            <a:xfrm>
              <a:off x="3707904" y="2924944"/>
              <a:ext cx="1584176" cy="10081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p:cNvSpPr txBox="1"/>
            <p:nvPr/>
          </p:nvSpPr>
          <p:spPr>
            <a:xfrm>
              <a:off x="3851920" y="3105834"/>
              <a:ext cx="1368152" cy="646331"/>
            </a:xfrm>
            <a:prstGeom prst="rect">
              <a:avLst/>
            </a:prstGeom>
            <a:noFill/>
            <a:ln>
              <a:noFill/>
            </a:ln>
          </p:spPr>
          <p:txBody>
            <a:bodyPr wrap="square" rtlCol="0">
              <a:spAutoFit/>
            </a:bodyPr>
            <a:lstStyle/>
            <a:p>
              <a:pPr algn="ctr"/>
              <a:r>
                <a:rPr lang="en-GB" dirty="0" smtClean="0">
                  <a:solidFill>
                    <a:schemeClr val="bg1"/>
                  </a:solidFill>
                </a:rPr>
                <a:t>Child/young person </a:t>
              </a:r>
            </a:p>
          </p:txBody>
        </p:sp>
        <p:sp>
          <p:nvSpPr>
            <p:cNvPr id="6" name="Oval 5"/>
            <p:cNvSpPr/>
            <p:nvPr/>
          </p:nvSpPr>
          <p:spPr>
            <a:xfrm>
              <a:off x="1979712" y="1988840"/>
              <a:ext cx="1584176" cy="1008112"/>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Oval 6"/>
            <p:cNvSpPr/>
            <p:nvPr/>
          </p:nvSpPr>
          <p:spPr>
            <a:xfrm>
              <a:off x="1979712" y="3789040"/>
              <a:ext cx="1584176" cy="1008112"/>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Oval 7"/>
            <p:cNvSpPr/>
            <p:nvPr/>
          </p:nvSpPr>
          <p:spPr>
            <a:xfrm>
              <a:off x="5580112" y="1988840"/>
              <a:ext cx="1584176" cy="1008112"/>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Oval 8"/>
            <p:cNvSpPr/>
            <p:nvPr/>
          </p:nvSpPr>
          <p:spPr>
            <a:xfrm>
              <a:off x="7380312" y="2924944"/>
              <a:ext cx="1584176" cy="1008112"/>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Oval 9"/>
            <p:cNvSpPr/>
            <p:nvPr/>
          </p:nvSpPr>
          <p:spPr>
            <a:xfrm>
              <a:off x="251520" y="2924944"/>
              <a:ext cx="1584176" cy="1008112"/>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Oval 10"/>
            <p:cNvSpPr/>
            <p:nvPr/>
          </p:nvSpPr>
          <p:spPr>
            <a:xfrm>
              <a:off x="3779912" y="4581128"/>
              <a:ext cx="1584176" cy="1008112"/>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Oval 11"/>
            <p:cNvSpPr/>
            <p:nvPr/>
          </p:nvSpPr>
          <p:spPr>
            <a:xfrm>
              <a:off x="3779912" y="1196752"/>
              <a:ext cx="1584176" cy="1008112"/>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Oval 12"/>
            <p:cNvSpPr/>
            <p:nvPr/>
          </p:nvSpPr>
          <p:spPr>
            <a:xfrm>
              <a:off x="5652120" y="3789040"/>
              <a:ext cx="1584176" cy="1008112"/>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p:cNvSpPr txBox="1"/>
            <p:nvPr/>
          </p:nvSpPr>
          <p:spPr>
            <a:xfrm>
              <a:off x="5544108" y="3933055"/>
              <a:ext cx="1800200" cy="1200329"/>
            </a:xfrm>
            <a:prstGeom prst="rect">
              <a:avLst/>
            </a:prstGeom>
            <a:noFill/>
          </p:spPr>
          <p:txBody>
            <a:bodyPr wrap="square" rtlCol="0">
              <a:spAutoFit/>
            </a:bodyPr>
            <a:lstStyle/>
            <a:p>
              <a:pPr algn="ctr"/>
              <a:r>
                <a:rPr lang="en-GB" dirty="0" err="1" smtClean="0">
                  <a:solidFill>
                    <a:schemeClr val="bg1"/>
                  </a:solidFill>
                </a:rPr>
                <a:t>Senco</a:t>
              </a:r>
              <a:r>
                <a:rPr lang="en-GB" dirty="0" smtClean="0">
                  <a:solidFill>
                    <a:schemeClr val="bg1"/>
                  </a:solidFill>
                </a:rPr>
                <a:t>/inclusion </a:t>
              </a:r>
              <a:r>
                <a:rPr lang="en-GB" dirty="0">
                  <a:solidFill>
                    <a:schemeClr val="bg1"/>
                  </a:solidFill>
                </a:rPr>
                <a:t>l</a:t>
              </a:r>
              <a:r>
                <a:rPr lang="en-GB" dirty="0" smtClean="0">
                  <a:solidFill>
                    <a:schemeClr val="bg1"/>
                  </a:solidFill>
                </a:rPr>
                <a:t>ead/support </a:t>
              </a:r>
              <a:r>
                <a:rPr lang="en-GB" dirty="0">
                  <a:solidFill>
                    <a:schemeClr val="bg1"/>
                  </a:solidFill>
                </a:rPr>
                <a:t>staff</a:t>
              </a:r>
            </a:p>
            <a:p>
              <a:pPr algn="ctr"/>
              <a:endParaRPr lang="en-GB" dirty="0">
                <a:solidFill>
                  <a:schemeClr val="bg1"/>
                </a:solidFill>
              </a:endParaRPr>
            </a:p>
          </p:txBody>
        </p:sp>
        <p:sp>
          <p:nvSpPr>
            <p:cNvPr id="15" name="TextBox 14"/>
            <p:cNvSpPr txBox="1"/>
            <p:nvPr/>
          </p:nvSpPr>
          <p:spPr>
            <a:xfrm>
              <a:off x="2159732" y="4092952"/>
              <a:ext cx="1224136" cy="369332"/>
            </a:xfrm>
            <a:prstGeom prst="rect">
              <a:avLst/>
            </a:prstGeom>
            <a:noFill/>
            <a:ln>
              <a:noFill/>
            </a:ln>
          </p:spPr>
          <p:txBody>
            <a:bodyPr wrap="square" rtlCol="0">
              <a:spAutoFit/>
            </a:bodyPr>
            <a:lstStyle/>
            <a:p>
              <a:pPr algn="ctr"/>
              <a:r>
                <a:rPr lang="en-GB" dirty="0">
                  <a:solidFill>
                    <a:schemeClr val="tx2">
                      <a:lumMod val="50000"/>
                    </a:schemeClr>
                  </a:solidFill>
                </a:rPr>
                <a:t>friends</a:t>
              </a:r>
            </a:p>
          </p:txBody>
        </p:sp>
        <p:sp>
          <p:nvSpPr>
            <p:cNvPr id="16" name="TextBox 15"/>
            <p:cNvSpPr txBox="1"/>
            <p:nvPr/>
          </p:nvSpPr>
          <p:spPr>
            <a:xfrm>
              <a:off x="5724128" y="2123330"/>
              <a:ext cx="1368152" cy="646331"/>
            </a:xfrm>
            <a:prstGeom prst="rect">
              <a:avLst/>
            </a:prstGeom>
            <a:noFill/>
            <a:ln>
              <a:noFill/>
            </a:ln>
          </p:spPr>
          <p:txBody>
            <a:bodyPr wrap="square" rtlCol="0">
              <a:spAutoFit/>
            </a:bodyPr>
            <a:lstStyle/>
            <a:p>
              <a:pPr algn="ctr"/>
              <a:r>
                <a:rPr lang="en-GB" dirty="0" smtClean="0">
                  <a:solidFill>
                    <a:schemeClr val="bg1"/>
                  </a:solidFill>
                </a:rPr>
                <a:t>wider professions</a:t>
              </a:r>
              <a:endParaRPr lang="en-GB" dirty="0">
                <a:solidFill>
                  <a:schemeClr val="bg1"/>
                </a:solidFill>
              </a:endParaRPr>
            </a:p>
          </p:txBody>
        </p:sp>
        <p:sp>
          <p:nvSpPr>
            <p:cNvPr id="17" name="TextBox 16"/>
            <p:cNvSpPr txBox="1"/>
            <p:nvPr/>
          </p:nvSpPr>
          <p:spPr>
            <a:xfrm>
              <a:off x="3923928" y="1455978"/>
              <a:ext cx="1224136" cy="369332"/>
            </a:xfrm>
            <a:prstGeom prst="rect">
              <a:avLst/>
            </a:prstGeom>
            <a:noFill/>
          </p:spPr>
          <p:txBody>
            <a:bodyPr wrap="square" rtlCol="0">
              <a:spAutoFit/>
            </a:bodyPr>
            <a:lstStyle/>
            <a:p>
              <a:pPr algn="ctr"/>
              <a:r>
                <a:rPr lang="en-GB" dirty="0">
                  <a:solidFill>
                    <a:schemeClr val="bg1"/>
                  </a:solidFill>
                </a:rPr>
                <a:t>QTSI </a:t>
              </a:r>
            </a:p>
          </p:txBody>
        </p:sp>
        <p:sp>
          <p:nvSpPr>
            <p:cNvPr id="18" name="TextBox 17"/>
            <p:cNvSpPr txBox="1"/>
            <p:nvPr/>
          </p:nvSpPr>
          <p:spPr>
            <a:xfrm>
              <a:off x="2123728" y="2132856"/>
              <a:ext cx="1224136" cy="369332"/>
            </a:xfrm>
            <a:prstGeom prst="rect">
              <a:avLst/>
            </a:prstGeom>
            <a:noFill/>
          </p:spPr>
          <p:txBody>
            <a:bodyPr wrap="square" rtlCol="0">
              <a:spAutoFit/>
            </a:bodyPr>
            <a:lstStyle/>
            <a:p>
              <a:pPr algn="ctr"/>
              <a:r>
                <a:rPr lang="en-GB" dirty="0" smtClean="0">
                  <a:solidFill>
                    <a:schemeClr val="tx2">
                      <a:lumMod val="50000"/>
                    </a:schemeClr>
                  </a:solidFill>
                </a:rPr>
                <a:t>family</a:t>
              </a:r>
            </a:p>
          </p:txBody>
        </p:sp>
        <p:sp>
          <p:nvSpPr>
            <p:cNvPr id="19" name="TextBox 18"/>
            <p:cNvSpPr txBox="1"/>
            <p:nvPr/>
          </p:nvSpPr>
          <p:spPr>
            <a:xfrm>
              <a:off x="3743908" y="4623519"/>
              <a:ext cx="1656184" cy="923330"/>
            </a:xfrm>
            <a:prstGeom prst="rect">
              <a:avLst/>
            </a:prstGeom>
            <a:noFill/>
          </p:spPr>
          <p:txBody>
            <a:bodyPr wrap="square" rtlCol="0">
              <a:spAutoFit/>
            </a:bodyPr>
            <a:lstStyle/>
            <a:p>
              <a:pPr algn="ctr"/>
              <a:r>
                <a:rPr lang="en-GB" dirty="0" smtClean="0">
                  <a:solidFill>
                    <a:schemeClr val="bg1"/>
                  </a:solidFill>
                </a:rPr>
                <a:t>EY setting/ class/subject staff</a:t>
              </a:r>
              <a:endParaRPr lang="en-GB" dirty="0">
                <a:solidFill>
                  <a:schemeClr val="bg1"/>
                </a:solidFill>
              </a:endParaRPr>
            </a:p>
          </p:txBody>
        </p:sp>
        <p:sp>
          <p:nvSpPr>
            <p:cNvPr id="20" name="TextBox 19"/>
            <p:cNvSpPr txBox="1"/>
            <p:nvPr/>
          </p:nvSpPr>
          <p:spPr>
            <a:xfrm>
              <a:off x="7539247" y="3207459"/>
              <a:ext cx="1296144" cy="369332"/>
            </a:xfrm>
            <a:prstGeom prst="rect">
              <a:avLst/>
            </a:prstGeom>
            <a:noFill/>
          </p:spPr>
          <p:txBody>
            <a:bodyPr wrap="square" rtlCol="0">
              <a:spAutoFit/>
            </a:bodyPr>
            <a:lstStyle/>
            <a:p>
              <a:pPr algn="ctr"/>
              <a:r>
                <a:rPr lang="en-GB" dirty="0" smtClean="0">
                  <a:solidFill>
                    <a:schemeClr val="tx2">
                      <a:lumMod val="50000"/>
                    </a:schemeClr>
                  </a:solidFill>
                </a:rPr>
                <a:t>SI service</a:t>
              </a:r>
            </a:p>
          </p:txBody>
        </p:sp>
        <p:sp>
          <p:nvSpPr>
            <p:cNvPr id="21" name="TextBox 20"/>
            <p:cNvSpPr txBox="1"/>
            <p:nvPr/>
          </p:nvSpPr>
          <p:spPr>
            <a:xfrm>
              <a:off x="467544" y="3068960"/>
              <a:ext cx="1224136" cy="646331"/>
            </a:xfrm>
            <a:prstGeom prst="rect">
              <a:avLst/>
            </a:prstGeom>
            <a:noFill/>
          </p:spPr>
          <p:txBody>
            <a:bodyPr wrap="square" rtlCol="0">
              <a:spAutoFit/>
            </a:bodyPr>
            <a:lstStyle/>
            <a:p>
              <a:pPr algn="ctr"/>
              <a:r>
                <a:rPr lang="en-GB" dirty="0" smtClean="0">
                  <a:solidFill>
                    <a:schemeClr val="tx2">
                      <a:lumMod val="50000"/>
                    </a:schemeClr>
                  </a:solidFill>
                </a:rPr>
                <a:t>advocates</a:t>
              </a:r>
            </a:p>
            <a:p>
              <a:pPr algn="ctr"/>
              <a:r>
                <a:rPr lang="en-GB" dirty="0" smtClean="0">
                  <a:solidFill>
                    <a:schemeClr val="tx2">
                      <a:lumMod val="50000"/>
                    </a:schemeClr>
                  </a:solidFill>
                </a:rPr>
                <a:t>advisers</a:t>
              </a:r>
              <a:endParaRPr lang="en-GB" dirty="0">
                <a:solidFill>
                  <a:schemeClr val="tx2">
                    <a:lumMod val="50000"/>
                  </a:schemeClr>
                </a:solidFill>
              </a:endParaRPr>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GB" dirty="0" smtClean="0">
                <a:solidFill>
                  <a:schemeClr val="accent1"/>
                </a:solidFill>
              </a:rPr>
              <a:t>Activity 2: analysing the partnership</a:t>
            </a:r>
            <a:endParaRPr lang="en-GB" sz="1800" dirty="0">
              <a:solidFill>
                <a:schemeClr val="accent1"/>
              </a:solidFill>
            </a:endParaRPr>
          </a:p>
        </p:txBody>
      </p:sp>
      <p:sp>
        <p:nvSpPr>
          <p:cNvPr id="3" name="Content Placeholder 2"/>
          <p:cNvSpPr>
            <a:spLocks noGrp="1"/>
          </p:cNvSpPr>
          <p:nvPr>
            <p:ph idx="1"/>
          </p:nvPr>
        </p:nvSpPr>
        <p:spPr>
          <a:xfrm>
            <a:off x="395536" y="1268760"/>
            <a:ext cx="8229600" cy="5184576"/>
          </a:xfrm>
        </p:spPr>
        <p:txBody>
          <a:bodyPr>
            <a:normAutofit fontScale="47500" lnSpcReduction="20000"/>
          </a:bodyPr>
          <a:lstStyle/>
          <a:p>
            <a:pPr>
              <a:buNone/>
            </a:pPr>
            <a:r>
              <a:rPr lang="en-GB" sz="2800" dirty="0" smtClean="0"/>
              <a:t>	</a:t>
            </a:r>
            <a:endParaRPr lang="en-GB" sz="2000" dirty="0">
              <a:solidFill>
                <a:schemeClr val="tx2"/>
              </a:solidFill>
            </a:endParaRPr>
          </a:p>
          <a:p>
            <a:pPr>
              <a:buNone/>
            </a:pPr>
            <a:r>
              <a:rPr lang="en-GB" sz="2000" dirty="0">
                <a:solidFill>
                  <a:schemeClr val="tx2"/>
                </a:solidFill>
              </a:rPr>
              <a:t>	</a:t>
            </a:r>
            <a:r>
              <a:rPr lang="en-GB" sz="4200" dirty="0">
                <a:solidFill>
                  <a:srgbClr val="B13F9A"/>
                </a:solidFill>
              </a:rPr>
              <a:t> </a:t>
            </a:r>
            <a:r>
              <a:rPr lang="en-GB" sz="4200" b="1" dirty="0" smtClean="0">
                <a:solidFill>
                  <a:schemeClr val="tx2"/>
                </a:solidFill>
              </a:rPr>
              <a:t>A </a:t>
            </a:r>
            <a:r>
              <a:rPr lang="en-GB" sz="4200" b="1" dirty="0">
                <a:solidFill>
                  <a:schemeClr val="tx2"/>
                </a:solidFill>
              </a:rPr>
              <a:t>brief history of </a:t>
            </a:r>
            <a:r>
              <a:rPr lang="en-GB" sz="4200" b="1" dirty="0" smtClean="0">
                <a:solidFill>
                  <a:schemeClr val="tx2"/>
                </a:solidFill>
              </a:rPr>
              <a:t>your partnership: discuss in pairs or 3 </a:t>
            </a:r>
          </a:p>
          <a:p>
            <a:pPr>
              <a:buNone/>
            </a:pPr>
            <a:endParaRPr lang="en-GB" sz="4200" dirty="0">
              <a:solidFill>
                <a:srgbClr val="B13F9A"/>
              </a:solidFill>
            </a:endParaRPr>
          </a:p>
          <a:p>
            <a:pPr>
              <a:buNone/>
            </a:pPr>
            <a:r>
              <a:rPr lang="en-GB" sz="4200" dirty="0">
                <a:solidFill>
                  <a:schemeClr val="tx2"/>
                </a:solidFill>
              </a:rPr>
              <a:t>	Who is contributing to this partnership? </a:t>
            </a:r>
          </a:p>
          <a:p>
            <a:pPr>
              <a:buNone/>
            </a:pPr>
            <a:endParaRPr lang="en-GB" sz="4200" dirty="0">
              <a:solidFill>
                <a:schemeClr val="tx2"/>
              </a:solidFill>
            </a:endParaRPr>
          </a:p>
          <a:p>
            <a:pPr>
              <a:buNone/>
            </a:pPr>
            <a:r>
              <a:rPr lang="en-GB" sz="4200" dirty="0" smtClean="0">
                <a:solidFill>
                  <a:schemeClr val="tx2"/>
                </a:solidFill>
              </a:rPr>
              <a:t>	Is everyone there who needs to be?</a:t>
            </a:r>
            <a:r>
              <a:rPr lang="en-GB" sz="4200" dirty="0">
                <a:solidFill>
                  <a:schemeClr val="tx2"/>
                </a:solidFill>
              </a:rPr>
              <a:t>	</a:t>
            </a:r>
          </a:p>
          <a:p>
            <a:pPr>
              <a:buNone/>
            </a:pPr>
            <a:r>
              <a:rPr lang="en-GB" sz="4200" dirty="0">
                <a:solidFill>
                  <a:schemeClr val="tx2"/>
                </a:solidFill>
              </a:rPr>
              <a:t>	</a:t>
            </a:r>
          </a:p>
          <a:p>
            <a:pPr>
              <a:buNone/>
            </a:pPr>
            <a:r>
              <a:rPr lang="en-GB" sz="4200" dirty="0" smtClean="0">
                <a:solidFill>
                  <a:schemeClr val="tx2"/>
                </a:solidFill>
              </a:rPr>
              <a:t>	How has it developed over time?</a:t>
            </a:r>
          </a:p>
          <a:p>
            <a:pPr>
              <a:buNone/>
            </a:pPr>
            <a:endParaRPr lang="en-GB" sz="4200" dirty="0">
              <a:solidFill>
                <a:schemeClr val="tx2"/>
              </a:solidFill>
            </a:endParaRPr>
          </a:p>
          <a:p>
            <a:pPr>
              <a:buNone/>
            </a:pPr>
            <a:r>
              <a:rPr lang="en-GB" sz="4200" dirty="0" smtClean="0">
                <a:solidFill>
                  <a:schemeClr val="tx2"/>
                </a:solidFill>
              </a:rPr>
              <a:t>	What do you think the different members expect from this partnership? </a:t>
            </a:r>
          </a:p>
          <a:p>
            <a:pPr>
              <a:buNone/>
            </a:pPr>
            <a:endParaRPr lang="en-GB" sz="4200" dirty="0" smtClean="0">
              <a:solidFill>
                <a:schemeClr val="tx2"/>
              </a:solidFill>
            </a:endParaRPr>
          </a:p>
          <a:p>
            <a:pPr>
              <a:buNone/>
            </a:pPr>
            <a:endParaRPr lang="en-GB" sz="4200" dirty="0">
              <a:solidFill>
                <a:schemeClr val="tx2"/>
              </a:solidFill>
            </a:endParaRPr>
          </a:p>
          <a:p>
            <a:pPr>
              <a:buNone/>
            </a:pPr>
            <a:r>
              <a:rPr lang="en-GB" sz="4200" dirty="0" smtClean="0">
                <a:solidFill>
                  <a:schemeClr val="tx2"/>
                </a:solidFill>
              </a:rPr>
              <a:t>	</a:t>
            </a:r>
            <a:r>
              <a:rPr lang="en-GB" sz="4200" b="1" dirty="0" smtClean="0">
                <a:solidFill>
                  <a:schemeClr val="tx2"/>
                </a:solidFill>
              </a:rPr>
              <a:t>Transfer this information to your handout</a:t>
            </a:r>
          </a:p>
          <a:p>
            <a:pPr>
              <a:buNone/>
            </a:pPr>
            <a:endParaRPr lang="en-GB" sz="3600" dirty="0">
              <a:solidFill>
                <a:schemeClr val="tx2"/>
              </a:solidFill>
            </a:endParaRPr>
          </a:p>
          <a:p>
            <a:pPr>
              <a:buNone/>
            </a:pPr>
            <a:endParaRPr lang="en-GB" sz="2000" dirty="0">
              <a:solidFill>
                <a:schemeClr val="tx2"/>
              </a:solidFill>
            </a:endParaRPr>
          </a:p>
          <a:p>
            <a:pPr>
              <a:buNone/>
            </a:pPr>
            <a:endParaRPr lang="en-GB" sz="2000" dirty="0">
              <a:solidFill>
                <a:schemeClr val="tx2"/>
              </a:solidFill>
            </a:endParaRPr>
          </a:p>
          <a:p>
            <a:pPr>
              <a:buNone/>
            </a:pPr>
            <a:r>
              <a:rPr lang="en-GB" sz="2000" dirty="0" smtClean="0">
                <a:solidFill>
                  <a:schemeClr val="tx2"/>
                </a:solidFill>
              </a:rPr>
              <a:t>	</a:t>
            </a:r>
            <a:endParaRPr lang="en-GB" sz="2000" dirty="0">
              <a:solidFill>
                <a:schemeClr val="tx2"/>
              </a:solidFill>
            </a:endParaRPr>
          </a:p>
          <a:p>
            <a:pPr>
              <a:buNone/>
            </a:pPr>
            <a:r>
              <a:rPr lang="en-GB" sz="2000" dirty="0" smtClean="0">
                <a:solidFill>
                  <a:schemeClr val="tx2"/>
                </a:solidFill>
              </a:rPr>
              <a:t>	</a:t>
            </a:r>
          </a:p>
          <a:p>
            <a:pPr>
              <a:buNone/>
            </a:pPr>
            <a:endParaRPr lang="en-GB" sz="1900" dirty="0">
              <a:solidFill>
                <a:schemeClr val="tx2"/>
              </a:solidFill>
            </a:endParaRPr>
          </a:p>
        </p:txBody>
      </p:sp>
    </p:spTree>
    <p:extLst>
      <p:ext uri="{BB962C8B-B14F-4D97-AF65-F5344CB8AC3E}">
        <p14:creationId xmlns:p14="http://schemas.microsoft.com/office/powerpoint/2010/main" val="35930309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GB" smtClean="0">
                <a:solidFill>
                  <a:schemeClr val="accent1"/>
                </a:solidFill>
              </a:rPr>
              <a:t>Activity 2 </a:t>
            </a:r>
            <a:r>
              <a:rPr lang="en-GB" dirty="0" smtClean="0">
                <a:solidFill>
                  <a:schemeClr val="accent1"/>
                </a:solidFill>
              </a:rPr>
              <a:t>continued</a:t>
            </a:r>
            <a:endParaRPr lang="en-GB" sz="1800" dirty="0">
              <a:solidFill>
                <a:schemeClr val="accent1"/>
              </a:solidFill>
            </a:endParaRPr>
          </a:p>
        </p:txBody>
      </p:sp>
      <p:sp>
        <p:nvSpPr>
          <p:cNvPr id="3" name="Content Placeholder 2"/>
          <p:cNvSpPr>
            <a:spLocks noGrp="1"/>
          </p:cNvSpPr>
          <p:nvPr>
            <p:ph idx="1"/>
          </p:nvPr>
        </p:nvSpPr>
        <p:spPr/>
        <p:txBody>
          <a:bodyPr>
            <a:normAutofit lnSpcReduction="10000"/>
          </a:bodyPr>
          <a:lstStyle/>
          <a:p>
            <a:pPr>
              <a:buNone/>
            </a:pPr>
            <a:r>
              <a:rPr lang="en-GB" sz="2000" dirty="0" smtClean="0">
                <a:solidFill>
                  <a:schemeClr val="tx2"/>
                </a:solidFill>
              </a:rPr>
              <a:t>Thinking </a:t>
            </a:r>
            <a:r>
              <a:rPr lang="en-GB" sz="2000" dirty="0">
                <a:solidFill>
                  <a:schemeClr val="tx2"/>
                </a:solidFill>
              </a:rPr>
              <a:t>about Frost's categorisation of partnership - </a:t>
            </a:r>
          </a:p>
          <a:p>
            <a:pPr>
              <a:buNone/>
            </a:pPr>
            <a:r>
              <a:rPr lang="en-GB" sz="2000" dirty="0">
                <a:solidFill>
                  <a:schemeClr val="tx2"/>
                </a:solidFill>
              </a:rPr>
              <a:t>what levels of  partnership do you think exist:</a:t>
            </a:r>
          </a:p>
          <a:p>
            <a:pPr>
              <a:buNone/>
            </a:pPr>
            <a:endParaRPr lang="en-GB" sz="2000" dirty="0">
              <a:solidFill>
                <a:schemeClr val="tx2"/>
              </a:solidFill>
            </a:endParaRPr>
          </a:p>
          <a:p>
            <a:r>
              <a:rPr lang="en-GB" sz="2000" dirty="0">
                <a:solidFill>
                  <a:schemeClr val="tx2"/>
                </a:solidFill>
              </a:rPr>
              <a:t> between the different members?</a:t>
            </a:r>
          </a:p>
          <a:p>
            <a:r>
              <a:rPr lang="en-GB" sz="2000" dirty="0">
                <a:solidFill>
                  <a:schemeClr val="tx2"/>
                </a:solidFill>
              </a:rPr>
              <a:t>across the partnership as whole?</a:t>
            </a:r>
          </a:p>
          <a:p>
            <a:endParaRPr lang="en-GB" sz="2000" dirty="0">
              <a:solidFill>
                <a:schemeClr val="tx2"/>
              </a:solidFill>
            </a:endParaRPr>
          </a:p>
          <a:p>
            <a:pPr marL="0" indent="0">
              <a:buNone/>
            </a:pPr>
            <a:r>
              <a:rPr lang="en-GB" sz="2000" dirty="0">
                <a:solidFill>
                  <a:schemeClr val="tx2"/>
                </a:solidFill>
              </a:rPr>
              <a:t>Why might this be the case - are there any particular sensitivities, past experiences, strong or fragile relationships</a:t>
            </a:r>
            <a:r>
              <a:rPr lang="en-GB" sz="2000" dirty="0" smtClean="0">
                <a:solidFill>
                  <a:schemeClr val="tx2"/>
                </a:solidFill>
              </a:rPr>
              <a:t>?</a:t>
            </a:r>
          </a:p>
          <a:p>
            <a:pPr marL="0" indent="0">
              <a:buNone/>
            </a:pPr>
            <a:endParaRPr lang="en-GB" sz="2000" dirty="0">
              <a:solidFill>
                <a:schemeClr val="tx2"/>
              </a:solidFill>
            </a:endParaRPr>
          </a:p>
          <a:p>
            <a:pPr marL="0" indent="0">
              <a:buNone/>
            </a:pPr>
            <a:r>
              <a:rPr lang="en-GB" sz="2000" dirty="0" smtClean="0">
                <a:solidFill>
                  <a:schemeClr val="tx2"/>
                </a:solidFill>
              </a:rPr>
              <a:t>Annotate your partnership diagram.  </a:t>
            </a:r>
            <a:endParaRPr lang="en-GB" sz="2000" dirty="0">
              <a:solidFill>
                <a:schemeClr val="tx2"/>
              </a:solidFill>
            </a:endParaRPr>
          </a:p>
          <a:p>
            <a:pPr>
              <a:buNone/>
            </a:pPr>
            <a:endParaRPr lang="en-GB" sz="2000" dirty="0">
              <a:solidFill>
                <a:schemeClr val="tx2"/>
              </a:solidFill>
            </a:endParaRPr>
          </a:p>
          <a:p>
            <a:pPr>
              <a:buNone/>
            </a:pPr>
            <a:r>
              <a:rPr lang="en-GB" sz="2000" dirty="0" smtClean="0">
                <a:solidFill>
                  <a:schemeClr val="tx2"/>
                </a:solidFill>
              </a:rPr>
              <a:t>	</a:t>
            </a:r>
            <a:endParaRPr lang="en-GB" sz="2000" dirty="0">
              <a:solidFill>
                <a:schemeClr val="tx2"/>
              </a:solidFill>
            </a:endParaRPr>
          </a:p>
          <a:p>
            <a:pPr>
              <a:buNone/>
            </a:pPr>
            <a:r>
              <a:rPr lang="en-GB" sz="2000" dirty="0" smtClean="0">
                <a:solidFill>
                  <a:schemeClr val="tx2"/>
                </a:solidFill>
              </a:rPr>
              <a:t>	</a:t>
            </a:r>
          </a:p>
          <a:p>
            <a:pPr>
              <a:buNone/>
            </a:pPr>
            <a:endParaRPr lang="en-GB" sz="1900" dirty="0">
              <a:solidFill>
                <a:schemeClr val="tx2"/>
              </a:solidFill>
            </a:endParaRPr>
          </a:p>
        </p:txBody>
      </p:sp>
    </p:spTree>
    <p:extLst>
      <p:ext uri="{BB962C8B-B14F-4D97-AF65-F5344CB8AC3E}">
        <p14:creationId xmlns:p14="http://schemas.microsoft.com/office/powerpoint/2010/main" val="281675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850106"/>
          </a:xfrm>
        </p:spPr>
        <p:txBody>
          <a:bodyPr>
            <a:normAutofit fontScale="90000"/>
          </a:bodyPr>
          <a:lstStyle/>
          <a:p>
            <a:pPr>
              <a:defRPr/>
            </a:pPr>
            <a:r>
              <a:rPr lang="en-GB" sz="3600" dirty="0" smtClean="0">
                <a:solidFill>
                  <a:schemeClr val="accent1"/>
                </a:solidFill>
              </a:rPr>
              <a:t>The </a:t>
            </a:r>
            <a:r>
              <a:rPr lang="en-GB" sz="3600" dirty="0">
                <a:solidFill>
                  <a:schemeClr val="accent1"/>
                </a:solidFill>
              </a:rPr>
              <a:t>dynamics and purposes of the partnership </a:t>
            </a:r>
          </a:p>
        </p:txBody>
      </p:sp>
      <p:sp>
        <p:nvSpPr>
          <p:cNvPr id="3" name="Content Placeholder 2"/>
          <p:cNvSpPr>
            <a:spLocks noGrp="1"/>
          </p:cNvSpPr>
          <p:nvPr>
            <p:ph idx="1"/>
          </p:nvPr>
        </p:nvSpPr>
        <p:spPr>
          <a:xfrm>
            <a:off x="467544" y="1124744"/>
            <a:ext cx="8229600" cy="5112568"/>
          </a:xfrm>
        </p:spPr>
        <p:txBody>
          <a:bodyPr>
            <a:normAutofit/>
          </a:bodyPr>
          <a:lstStyle/>
          <a:p>
            <a:r>
              <a:rPr lang="en-GB" sz="2000" b="1" dirty="0" smtClean="0">
                <a:solidFill>
                  <a:schemeClr val="tx2"/>
                </a:solidFill>
              </a:rPr>
              <a:t>Purposes and goals</a:t>
            </a:r>
          </a:p>
          <a:p>
            <a:pPr>
              <a:buNone/>
            </a:pPr>
            <a:r>
              <a:rPr lang="en-GB" sz="2000" dirty="0" smtClean="0">
                <a:solidFill>
                  <a:schemeClr val="tx2"/>
                </a:solidFill>
              </a:rPr>
              <a:t>	What do the  different parties want to achieve?</a:t>
            </a:r>
          </a:p>
          <a:p>
            <a:pPr>
              <a:buNone/>
            </a:pPr>
            <a:r>
              <a:rPr lang="en-GB" sz="2000" dirty="0">
                <a:solidFill>
                  <a:schemeClr val="tx2"/>
                </a:solidFill>
              </a:rPr>
              <a:t>	</a:t>
            </a:r>
            <a:r>
              <a:rPr lang="en-GB" sz="2000" dirty="0" smtClean="0">
                <a:solidFill>
                  <a:schemeClr val="tx2"/>
                </a:solidFill>
              </a:rPr>
              <a:t>Is </a:t>
            </a:r>
            <a:r>
              <a:rPr lang="en-GB" sz="2000" dirty="0">
                <a:solidFill>
                  <a:schemeClr val="tx2"/>
                </a:solidFill>
              </a:rPr>
              <a:t>there agreement about the person centred outcomes the partnership is working </a:t>
            </a:r>
            <a:r>
              <a:rPr lang="en-GB" sz="2000" dirty="0" smtClean="0">
                <a:solidFill>
                  <a:schemeClr val="tx2"/>
                </a:solidFill>
              </a:rPr>
              <a:t>towards?</a:t>
            </a:r>
            <a:endParaRPr lang="en-GB" sz="2000" dirty="0">
              <a:solidFill>
                <a:schemeClr val="tx2"/>
              </a:solidFill>
            </a:endParaRPr>
          </a:p>
          <a:p>
            <a:endParaRPr lang="en-GB" sz="2000" dirty="0" smtClean="0">
              <a:solidFill>
                <a:schemeClr val="tx2"/>
              </a:solidFill>
            </a:endParaRPr>
          </a:p>
          <a:p>
            <a:r>
              <a:rPr lang="en-GB" sz="2000" b="1" dirty="0" smtClean="0">
                <a:solidFill>
                  <a:schemeClr val="tx2"/>
                </a:solidFill>
              </a:rPr>
              <a:t>Information sharing</a:t>
            </a:r>
          </a:p>
          <a:p>
            <a:pPr>
              <a:buNone/>
            </a:pPr>
            <a:r>
              <a:rPr lang="en-GB" sz="2000" dirty="0" smtClean="0">
                <a:solidFill>
                  <a:schemeClr val="tx2"/>
                </a:solidFill>
              </a:rPr>
              <a:t>	What sorts of information are shared and by whom?</a:t>
            </a:r>
          </a:p>
          <a:p>
            <a:endParaRPr lang="en-GB" sz="2000" dirty="0" smtClean="0">
              <a:solidFill>
                <a:schemeClr val="tx2"/>
              </a:solidFill>
            </a:endParaRPr>
          </a:p>
          <a:p>
            <a:r>
              <a:rPr lang="en-GB" sz="2000" b="1" dirty="0" smtClean="0">
                <a:solidFill>
                  <a:schemeClr val="tx2"/>
                </a:solidFill>
              </a:rPr>
              <a:t>Participation</a:t>
            </a:r>
          </a:p>
          <a:p>
            <a:pPr>
              <a:buNone/>
            </a:pPr>
            <a:r>
              <a:rPr lang="en-GB" sz="2000" dirty="0" smtClean="0">
                <a:solidFill>
                  <a:schemeClr val="tx2"/>
                </a:solidFill>
              </a:rPr>
              <a:t>	What </a:t>
            </a:r>
            <a:r>
              <a:rPr lang="en-GB" sz="2000" dirty="0">
                <a:solidFill>
                  <a:schemeClr val="tx2"/>
                </a:solidFill>
              </a:rPr>
              <a:t>helps/hinders information sharing </a:t>
            </a:r>
            <a:r>
              <a:rPr lang="en-GB" sz="2000" dirty="0" smtClean="0">
                <a:solidFill>
                  <a:schemeClr val="tx2"/>
                </a:solidFill>
              </a:rPr>
              <a:t>between different parties?</a:t>
            </a:r>
          </a:p>
          <a:p>
            <a:endParaRPr lang="en-GB" sz="2000" b="1" dirty="0" smtClean="0">
              <a:solidFill>
                <a:schemeClr val="tx2"/>
              </a:solidFill>
            </a:endParaRPr>
          </a:p>
          <a:p>
            <a:pPr marL="0" indent="0">
              <a:buNone/>
            </a:pPr>
            <a:endParaRPr lang="en-GB" sz="2800" b="1" dirty="0" smtClean="0">
              <a:solidFill>
                <a:schemeClr val="tx2"/>
              </a:solidFill>
            </a:endParaRPr>
          </a:p>
          <a:p>
            <a:endParaRPr lang="en-GB" sz="2800" dirty="0" smtClean="0">
              <a:solidFill>
                <a:schemeClr val="tx2"/>
              </a:solidFill>
            </a:endParaRPr>
          </a:p>
          <a:p>
            <a:pPr>
              <a:buNone/>
            </a:pPr>
            <a:endParaRPr lang="en-GB" sz="2800" dirty="0" smtClean="0">
              <a:solidFill>
                <a:schemeClr val="tx2"/>
              </a:solidFill>
            </a:endParaRPr>
          </a:p>
        </p:txBody>
      </p:sp>
    </p:spTree>
    <p:extLst>
      <p:ext uri="{BB962C8B-B14F-4D97-AF65-F5344CB8AC3E}">
        <p14:creationId xmlns:p14="http://schemas.microsoft.com/office/powerpoint/2010/main" val="21455295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850106"/>
          </a:xfrm>
        </p:spPr>
        <p:txBody>
          <a:bodyPr>
            <a:normAutofit fontScale="90000"/>
          </a:bodyPr>
          <a:lstStyle/>
          <a:p>
            <a:pPr>
              <a:defRPr/>
            </a:pPr>
            <a:r>
              <a:rPr lang="en-GB" sz="3600" dirty="0" smtClean="0">
                <a:solidFill>
                  <a:schemeClr val="accent1"/>
                </a:solidFill>
              </a:rPr>
              <a:t>The </a:t>
            </a:r>
            <a:r>
              <a:rPr lang="en-GB" sz="3600" dirty="0">
                <a:solidFill>
                  <a:schemeClr val="accent1"/>
                </a:solidFill>
              </a:rPr>
              <a:t>dynamics and purposes of the partnership </a:t>
            </a:r>
          </a:p>
        </p:txBody>
      </p:sp>
      <p:sp>
        <p:nvSpPr>
          <p:cNvPr id="3" name="Content Placeholder 2"/>
          <p:cNvSpPr>
            <a:spLocks noGrp="1"/>
          </p:cNvSpPr>
          <p:nvPr>
            <p:ph idx="1"/>
          </p:nvPr>
        </p:nvSpPr>
        <p:spPr>
          <a:xfrm>
            <a:off x="467544" y="1124744"/>
            <a:ext cx="8229600" cy="5112568"/>
          </a:xfrm>
        </p:spPr>
        <p:txBody>
          <a:bodyPr>
            <a:normAutofit/>
          </a:bodyPr>
          <a:lstStyle/>
          <a:p>
            <a:endParaRPr lang="en-GB" sz="2000" b="1" dirty="0" smtClean="0">
              <a:solidFill>
                <a:schemeClr val="tx2"/>
              </a:solidFill>
            </a:endParaRPr>
          </a:p>
          <a:p>
            <a:r>
              <a:rPr lang="en-GB" sz="2000" b="1" dirty="0" smtClean="0">
                <a:solidFill>
                  <a:schemeClr val="tx2"/>
                </a:solidFill>
              </a:rPr>
              <a:t>Decision </a:t>
            </a:r>
            <a:r>
              <a:rPr lang="en-GB" sz="2000" b="1" dirty="0">
                <a:solidFill>
                  <a:schemeClr val="tx2"/>
                </a:solidFill>
              </a:rPr>
              <a:t>making</a:t>
            </a:r>
          </a:p>
          <a:p>
            <a:pPr>
              <a:buNone/>
            </a:pPr>
            <a:r>
              <a:rPr lang="en-GB" sz="2000" dirty="0">
                <a:solidFill>
                  <a:schemeClr val="tx2"/>
                </a:solidFill>
              </a:rPr>
              <a:t>	What sorts of decisions </a:t>
            </a:r>
            <a:r>
              <a:rPr lang="en-GB" sz="2000" dirty="0" smtClean="0">
                <a:solidFill>
                  <a:schemeClr val="tx2"/>
                </a:solidFill>
              </a:rPr>
              <a:t>are made in </a:t>
            </a:r>
            <a:r>
              <a:rPr lang="en-GB" sz="2000" dirty="0">
                <a:solidFill>
                  <a:schemeClr val="tx2"/>
                </a:solidFill>
              </a:rPr>
              <a:t>the partnership </a:t>
            </a:r>
            <a:r>
              <a:rPr lang="en-GB" sz="2000" dirty="0" smtClean="0">
                <a:solidFill>
                  <a:schemeClr val="tx2"/>
                </a:solidFill>
              </a:rPr>
              <a:t>and </a:t>
            </a:r>
            <a:r>
              <a:rPr lang="en-GB" sz="2000" dirty="0">
                <a:solidFill>
                  <a:schemeClr val="tx2"/>
                </a:solidFill>
              </a:rPr>
              <a:t>how are these arrived </a:t>
            </a:r>
            <a:r>
              <a:rPr lang="en-GB" sz="2000" dirty="0" smtClean="0">
                <a:solidFill>
                  <a:schemeClr val="tx2"/>
                </a:solidFill>
              </a:rPr>
              <a:t>at?</a:t>
            </a:r>
            <a:endParaRPr lang="en-GB" sz="2000" dirty="0">
              <a:solidFill>
                <a:schemeClr val="tx2"/>
              </a:solidFill>
            </a:endParaRPr>
          </a:p>
          <a:p>
            <a:endParaRPr lang="en-GB" sz="2000" dirty="0" smtClean="0">
              <a:solidFill>
                <a:schemeClr val="tx2"/>
              </a:solidFill>
            </a:endParaRPr>
          </a:p>
          <a:p>
            <a:r>
              <a:rPr lang="en-GB" sz="2000" b="1" dirty="0">
                <a:solidFill>
                  <a:schemeClr val="tx2"/>
                </a:solidFill>
              </a:rPr>
              <a:t>Future Actions and communication</a:t>
            </a:r>
          </a:p>
          <a:p>
            <a:pPr>
              <a:buNone/>
            </a:pPr>
            <a:r>
              <a:rPr lang="en-GB" sz="2000" dirty="0">
                <a:solidFill>
                  <a:schemeClr val="tx2"/>
                </a:solidFill>
              </a:rPr>
              <a:t>	Are  the roles and responsibilities regarding these decisions clear to everyone</a:t>
            </a:r>
            <a:r>
              <a:rPr lang="en-GB" sz="2000" dirty="0" smtClean="0">
                <a:solidFill>
                  <a:schemeClr val="tx2"/>
                </a:solidFill>
              </a:rPr>
              <a:t>?</a:t>
            </a:r>
          </a:p>
          <a:p>
            <a:pPr>
              <a:buNone/>
            </a:pPr>
            <a:endParaRPr lang="en-GB" sz="2000" dirty="0">
              <a:solidFill>
                <a:schemeClr val="tx2"/>
              </a:solidFill>
            </a:endParaRPr>
          </a:p>
          <a:p>
            <a:r>
              <a:rPr lang="en-GB" sz="2000" b="1" dirty="0" smtClean="0">
                <a:solidFill>
                  <a:schemeClr val="tx2"/>
                </a:solidFill>
              </a:rPr>
              <a:t>Dynamics</a:t>
            </a:r>
          </a:p>
          <a:p>
            <a:pPr marL="0" indent="0">
              <a:buNone/>
            </a:pPr>
            <a:r>
              <a:rPr lang="en-GB" sz="2000" b="1" dirty="0" smtClean="0">
                <a:solidFill>
                  <a:schemeClr val="tx2"/>
                </a:solidFill>
              </a:rPr>
              <a:t>       </a:t>
            </a:r>
            <a:r>
              <a:rPr lang="en-GB" sz="2000" dirty="0" smtClean="0">
                <a:solidFill>
                  <a:schemeClr val="tx2"/>
                </a:solidFill>
              </a:rPr>
              <a:t>Are partners mutually accountable?</a:t>
            </a:r>
            <a:endParaRPr lang="en-GB" sz="2000" b="1" dirty="0" smtClean="0">
              <a:solidFill>
                <a:schemeClr val="tx2"/>
              </a:solidFill>
            </a:endParaRPr>
          </a:p>
          <a:p>
            <a:pPr marL="0" indent="0">
              <a:buNone/>
            </a:pPr>
            <a:endParaRPr lang="en-GB" sz="2000" b="1" dirty="0" smtClean="0">
              <a:solidFill>
                <a:schemeClr val="tx2"/>
              </a:solidFill>
            </a:endParaRPr>
          </a:p>
          <a:p>
            <a:endParaRPr lang="en-GB" sz="2000" dirty="0" smtClean="0">
              <a:solidFill>
                <a:schemeClr val="tx2"/>
              </a:solidFill>
            </a:endParaRPr>
          </a:p>
          <a:p>
            <a:pPr>
              <a:buNone/>
            </a:pPr>
            <a:endParaRPr lang="en-GB" sz="2800" dirty="0" smtClean="0">
              <a:solidFill>
                <a:schemeClr val="tx2"/>
              </a:solidFill>
            </a:endParaRPr>
          </a:p>
        </p:txBody>
      </p:sp>
    </p:spTree>
    <p:extLst>
      <p:ext uri="{BB962C8B-B14F-4D97-AF65-F5344CB8AC3E}">
        <p14:creationId xmlns:p14="http://schemas.microsoft.com/office/powerpoint/2010/main" val="40057147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GB" dirty="0" smtClean="0">
                <a:solidFill>
                  <a:schemeClr val="accent1"/>
                </a:solidFill>
              </a:rPr>
              <a:t> and finally...maintaining partnerships </a:t>
            </a:r>
            <a:r>
              <a:rPr lang="en-GB" sz="1600" dirty="0" smtClean="0">
                <a:solidFill>
                  <a:schemeClr val="accent1"/>
                </a:solidFill>
              </a:rPr>
              <a:t>Glenny &amp; Roaf 2008</a:t>
            </a:r>
            <a:endParaRPr lang="en-GB" sz="1600" dirty="0">
              <a:solidFill>
                <a:schemeClr val="accent1"/>
              </a:solidFill>
            </a:endParaRPr>
          </a:p>
        </p:txBody>
      </p:sp>
      <p:sp>
        <p:nvSpPr>
          <p:cNvPr id="3" name="Content Placeholder 2"/>
          <p:cNvSpPr>
            <a:spLocks noGrp="1"/>
          </p:cNvSpPr>
          <p:nvPr>
            <p:ph idx="1"/>
          </p:nvPr>
        </p:nvSpPr>
        <p:spPr>
          <a:xfrm>
            <a:off x="457200" y="1600200"/>
            <a:ext cx="8229600" cy="4781128"/>
          </a:xfrm>
        </p:spPr>
        <p:txBody>
          <a:bodyPr>
            <a:normAutofit fontScale="55000" lnSpcReduction="20000"/>
          </a:bodyPr>
          <a:lstStyle/>
          <a:p>
            <a:pPr>
              <a:buNone/>
            </a:pPr>
            <a:r>
              <a:rPr lang="en-GB" sz="3600" dirty="0" smtClean="0">
                <a:solidFill>
                  <a:schemeClr val="tx2"/>
                </a:solidFill>
              </a:rPr>
              <a:t>partnerships require an appreciative system that comprises feedback loops</a:t>
            </a:r>
          </a:p>
          <a:p>
            <a:pPr>
              <a:buNone/>
            </a:pPr>
            <a:r>
              <a:rPr lang="en-GB" sz="3600" dirty="0" smtClean="0">
                <a:solidFill>
                  <a:schemeClr val="tx2"/>
                </a:solidFill>
              </a:rPr>
              <a:t>and</a:t>
            </a:r>
            <a:r>
              <a:rPr lang="en-GB" sz="3600" dirty="0">
                <a:solidFill>
                  <a:schemeClr val="tx2"/>
                </a:solidFill>
              </a:rPr>
              <a:t> </a:t>
            </a:r>
            <a:r>
              <a:rPr lang="en-GB" sz="3600" dirty="0" smtClean="0">
                <a:solidFill>
                  <a:schemeClr val="tx2"/>
                </a:solidFill>
              </a:rPr>
              <a:t>forums that:</a:t>
            </a:r>
          </a:p>
          <a:p>
            <a:pPr>
              <a:buNone/>
            </a:pPr>
            <a:endParaRPr lang="en-GB" sz="3600" dirty="0" smtClean="0">
              <a:solidFill>
                <a:schemeClr val="tx2"/>
              </a:solidFill>
            </a:endParaRPr>
          </a:p>
          <a:p>
            <a:r>
              <a:rPr lang="en-GB" sz="3600" dirty="0" smtClean="0">
                <a:solidFill>
                  <a:schemeClr val="tx2"/>
                </a:solidFill>
              </a:rPr>
              <a:t> enable discussion about issues arising</a:t>
            </a:r>
          </a:p>
          <a:p>
            <a:r>
              <a:rPr lang="en-GB" sz="3600" dirty="0" smtClean="0">
                <a:solidFill>
                  <a:schemeClr val="tx2"/>
                </a:solidFill>
              </a:rPr>
              <a:t>are empowered to take action</a:t>
            </a:r>
          </a:p>
          <a:p>
            <a:pPr>
              <a:buNone/>
            </a:pPr>
            <a:endParaRPr lang="en-GB" sz="3600" dirty="0">
              <a:solidFill>
                <a:schemeClr val="tx2"/>
              </a:solidFill>
            </a:endParaRPr>
          </a:p>
          <a:p>
            <a:pPr>
              <a:buNone/>
            </a:pPr>
            <a:r>
              <a:rPr lang="en-GB" sz="3600" dirty="0" smtClean="0">
                <a:solidFill>
                  <a:schemeClr val="tx2"/>
                </a:solidFill>
              </a:rPr>
              <a:t>a systems minder who:</a:t>
            </a:r>
          </a:p>
          <a:p>
            <a:pPr>
              <a:buNone/>
            </a:pPr>
            <a:endParaRPr lang="en-GB" sz="3600" dirty="0" smtClean="0">
              <a:solidFill>
                <a:schemeClr val="tx2"/>
              </a:solidFill>
            </a:endParaRPr>
          </a:p>
          <a:p>
            <a:r>
              <a:rPr lang="en-GB" sz="3600" dirty="0" smtClean="0">
                <a:solidFill>
                  <a:schemeClr val="tx2"/>
                </a:solidFill>
              </a:rPr>
              <a:t>guards the purpose of the partnership</a:t>
            </a:r>
          </a:p>
          <a:p>
            <a:r>
              <a:rPr lang="en-GB" sz="3600" dirty="0" smtClean="0">
                <a:solidFill>
                  <a:schemeClr val="tx2"/>
                </a:solidFill>
              </a:rPr>
              <a:t>receives issues and concerns</a:t>
            </a:r>
          </a:p>
          <a:p>
            <a:r>
              <a:rPr lang="en-GB" sz="3600" dirty="0" smtClean="0">
                <a:solidFill>
                  <a:schemeClr val="tx2"/>
                </a:solidFill>
              </a:rPr>
              <a:t>frees up communication links/feedback loops</a:t>
            </a:r>
          </a:p>
          <a:p>
            <a:r>
              <a:rPr lang="en-GB" sz="3600" dirty="0" smtClean="0">
                <a:solidFill>
                  <a:schemeClr val="tx2"/>
                </a:solidFill>
              </a:rPr>
              <a:t>orchestrates relationships</a:t>
            </a:r>
          </a:p>
          <a:p>
            <a:r>
              <a:rPr lang="en-GB" sz="3600" dirty="0" smtClean="0">
                <a:solidFill>
                  <a:schemeClr val="tx2"/>
                </a:solidFill>
              </a:rPr>
              <a:t>monitors task completion</a:t>
            </a:r>
          </a:p>
          <a:p>
            <a:r>
              <a:rPr lang="en-GB" sz="3600" dirty="0" smtClean="0">
                <a:solidFill>
                  <a:schemeClr val="tx2"/>
                </a:solidFill>
              </a:rPr>
              <a:t>decides what needs to be 'held tight' and what can be 'left loose'</a:t>
            </a:r>
          </a:p>
          <a:p>
            <a:endParaRPr lang="en-GB" dirty="0" smtClean="0">
              <a:solidFill>
                <a:schemeClr val="tx2"/>
              </a:solidFill>
            </a:endParaRPr>
          </a:p>
          <a:p>
            <a:pPr>
              <a:buNone/>
            </a:pPr>
            <a:endParaRPr lang="en-GB" dirty="0" smtClean="0">
              <a:solidFill>
                <a:schemeClr val="tx2"/>
              </a:solidFill>
            </a:endParaRPr>
          </a:p>
        </p:txBody>
      </p:sp>
    </p:spTree>
    <p:extLst>
      <p:ext uri="{BB962C8B-B14F-4D97-AF65-F5344CB8AC3E}">
        <p14:creationId xmlns:p14="http://schemas.microsoft.com/office/powerpoint/2010/main" val="40596559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rmAutofit fontScale="90000"/>
          </a:bodyPr>
          <a:lstStyle/>
          <a:p>
            <a:pPr>
              <a:defRPr/>
            </a:pPr>
            <a:r>
              <a:rPr lang="en-GB" dirty="0" smtClean="0">
                <a:solidFill>
                  <a:schemeClr val="tx2"/>
                </a:solidFill>
              </a:rPr>
              <a:t/>
            </a:r>
            <a:br>
              <a:rPr lang="en-GB" dirty="0" smtClean="0">
                <a:solidFill>
                  <a:schemeClr val="tx2"/>
                </a:solidFill>
              </a:rPr>
            </a:br>
            <a:r>
              <a:rPr lang="en-GB" sz="4000" dirty="0" smtClean="0">
                <a:solidFill>
                  <a:schemeClr val="tx2"/>
                </a:solidFill>
              </a:rPr>
              <a:t> References</a:t>
            </a:r>
            <a:endParaRPr lang="en-GB" dirty="0">
              <a:solidFill>
                <a:schemeClr val="accent1"/>
              </a:solidFill>
            </a:endParaRPr>
          </a:p>
        </p:txBody>
      </p:sp>
      <p:sp>
        <p:nvSpPr>
          <p:cNvPr id="3" name="Content Placeholder 2"/>
          <p:cNvSpPr>
            <a:spLocks noGrp="1"/>
          </p:cNvSpPr>
          <p:nvPr>
            <p:ph idx="1"/>
          </p:nvPr>
        </p:nvSpPr>
        <p:spPr>
          <a:xfrm>
            <a:off x="467544" y="1124744"/>
            <a:ext cx="8229600" cy="5112568"/>
          </a:xfrm>
        </p:spPr>
        <p:txBody>
          <a:bodyPr>
            <a:normAutofit/>
          </a:bodyPr>
          <a:lstStyle/>
          <a:p>
            <a:pPr>
              <a:buNone/>
            </a:pPr>
            <a:endParaRPr lang="en-GB" sz="2800" dirty="0" smtClean="0">
              <a:solidFill>
                <a:schemeClr val="tx2"/>
              </a:solidFill>
            </a:endParaRPr>
          </a:p>
          <a:p>
            <a:r>
              <a:rPr lang="en-GB" sz="2000" dirty="0" smtClean="0">
                <a:solidFill>
                  <a:schemeClr val="tx2"/>
                </a:solidFill>
              </a:rPr>
              <a:t>Frost, N. (2005) </a:t>
            </a:r>
            <a:r>
              <a:rPr lang="en-GB" sz="2000" i="1" dirty="0" smtClean="0">
                <a:solidFill>
                  <a:schemeClr val="tx2"/>
                </a:solidFill>
              </a:rPr>
              <a:t>Professionalism, partnership and joined up thinking: a research review of front line working with children and families</a:t>
            </a:r>
            <a:r>
              <a:rPr lang="en-GB" sz="2000" dirty="0" smtClean="0">
                <a:solidFill>
                  <a:schemeClr val="tx2"/>
                </a:solidFill>
              </a:rPr>
              <a:t>. Totnes: Research in Practice</a:t>
            </a:r>
          </a:p>
          <a:p>
            <a:endParaRPr lang="en-GB" sz="2000" dirty="0" smtClean="0">
              <a:solidFill>
                <a:schemeClr val="tx2"/>
              </a:solidFill>
            </a:endParaRPr>
          </a:p>
          <a:p>
            <a:r>
              <a:rPr lang="en-GB" sz="2000" dirty="0" smtClean="0">
                <a:solidFill>
                  <a:schemeClr val="tx2"/>
                </a:solidFill>
              </a:rPr>
              <a:t>Glenny, G &amp; Roaf, C. (2008) </a:t>
            </a:r>
            <a:r>
              <a:rPr lang="en-GB" sz="2000" i="1" dirty="0" smtClean="0">
                <a:solidFill>
                  <a:schemeClr val="tx2"/>
                </a:solidFill>
              </a:rPr>
              <a:t>Multiprofessional communication: making systems work for children.</a:t>
            </a:r>
            <a:r>
              <a:rPr lang="en-GB" sz="2000" dirty="0" smtClean="0">
                <a:solidFill>
                  <a:schemeClr val="tx2"/>
                </a:solidFill>
              </a:rPr>
              <a:t> Maidenhead: Open University Press McGraw-Hill</a:t>
            </a:r>
          </a:p>
          <a:p>
            <a:endParaRPr lang="en-GB" sz="2000" dirty="0" smtClean="0">
              <a:solidFill>
                <a:schemeClr val="tx2"/>
              </a:solidFill>
            </a:endParaRPr>
          </a:p>
          <a:p>
            <a:r>
              <a:rPr lang="en-GB" sz="2000" dirty="0" smtClean="0">
                <a:solidFill>
                  <a:schemeClr val="tx2"/>
                </a:solidFill>
              </a:rPr>
              <a:t>Pinkus, S. (2003) All talk and no action: transforming the rhetoric of parent-professional partnership into practice. </a:t>
            </a:r>
            <a:r>
              <a:rPr lang="en-GB" sz="2000" i="1" dirty="0" smtClean="0">
                <a:solidFill>
                  <a:schemeClr val="tx2"/>
                </a:solidFill>
              </a:rPr>
              <a:t>Journal of Research In Special Educational Needs 3:2 128-141</a:t>
            </a:r>
          </a:p>
          <a:p>
            <a:endParaRPr lang="en-GB" sz="2000" dirty="0">
              <a:solidFill>
                <a:schemeClr val="tx2"/>
              </a:solidFill>
            </a:endParaRPr>
          </a:p>
        </p:txBody>
      </p:sp>
    </p:spTree>
    <p:extLst>
      <p:ext uri="{BB962C8B-B14F-4D97-AF65-F5344CB8AC3E}">
        <p14:creationId xmlns:p14="http://schemas.microsoft.com/office/powerpoint/2010/main" val="112937516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lank">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UI/customUI.xml><?xml version="1.0" encoding="utf-8"?>
<!-- This markup removes items from the Office Button in Powerpoint. -->
<customUI xmlns="http://schemas.microsoft.com/office/2006/01/customui">
  <ribbon>
    <officeMenu>
      <menu idMso="FileSendMenu" showImage="false" visible="false"/>
      <menu idMso="FilePrintMenu">
        <button idMso="FilePrintQuick" showImage="false" visible="false"/>
      </menu>
      <menu idMso="MenuPublish">
        <toggleButton idMso="FileCreateDocumentWorkspace" showImage="false" visible="false"/>
        <button idMso="FileSaveToDocumentManagementServer" showImage="false" visible="false"/>
      </menu>
    </officeMenu>
  </ribbon>
</customUI>
</file>

<file path=docProps/app.xml><?xml version="1.0" encoding="utf-8"?>
<Properties xmlns="http://schemas.openxmlformats.org/officeDocument/2006/extended-properties" xmlns:vt="http://schemas.openxmlformats.org/officeDocument/2006/docPropsVTypes">
  <Template>blank</Template>
  <TotalTime>5018</TotalTime>
  <Words>1354</Words>
  <Application>Microsoft Office PowerPoint</Application>
  <PresentationFormat>On-screen Show (4:3)</PresentationFormat>
  <Paragraphs>199</Paragraphs>
  <Slides>12</Slides>
  <Notes>12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blank</vt:lpstr>
      <vt:lpstr>Working in Partnership in Education Settings</vt:lpstr>
      <vt:lpstr> The story of a reasonable adjustment</vt:lpstr>
      <vt:lpstr> Creating effective partnerships  Pinkus 2003</vt:lpstr>
      <vt:lpstr>Partnership: activity 1</vt:lpstr>
      <vt:lpstr> Levels of partnership Frost 2005</vt:lpstr>
      <vt:lpstr>Potential partners</vt:lpstr>
      <vt:lpstr>Activity 2: analysing the partnership</vt:lpstr>
      <vt:lpstr>Activity 2 continued</vt:lpstr>
      <vt:lpstr>The dynamics and purposes of the partnership </vt:lpstr>
      <vt:lpstr>The dynamics and purposes of the partnership </vt:lpstr>
      <vt:lpstr> and finally...maintaining partnerships Glenny &amp; Roaf 2008</vt:lpstr>
      <vt:lpstr>  References</vt:lpstr>
    </vt:vector>
  </TitlesOfParts>
  <Company>Sheffield Hallam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Action Research Assignment</dc:title>
  <dc:creator>Learning &amp; IT Services</dc:creator>
  <cp:lastModifiedBy>Niki Elliot</cp:lastModifiedBy>
  <cp:revision>239</cp:revision>
  <cp:lastPrinted>2016-03-15T20:50:50Z</cp:lastPrinted>
  <dcterms:created xsi:type="dcterms:W3CDTF">2013-09-04T15:26:35Z</dcterms:created>
  <dcterms:modified xsi:type="dcterms:W3CDTF">2016-11-02T12:06:13Z</dcterms:modified>
</cp:coreProperties>
</file>