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e32510ca36794ca8" Type="http://schemas.microsoft.com/office/2006/relationships/ui/extensibility" Target="customUI/customUI.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handoutMasterIdLst>
    <p:handoutMasterId r:id="rId7"/>
  </p:handoutMasterIdLst>
  <p:sldIdLst>
    <p:sldId id="256" r:id="rId2"/>
    <p:sldId id="319" r:id="rId3"/>
    <p:sldId id="391" r:id="rId4"/>
    <p:sldId id="374" r:id="rId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718" autoAdjust="0"/>
  </p:normalViewPr>
  <p:slideViewPr>
    <p:cSldViewPr>
      <p:cViewPr>
        <p:scale>
          <a:sx n="118" d="100"/>
          <a:sy n="118" d="100"/>
        </p:scale>
        <p:origin x="-96" y="72"/>
      </p:cViewPr>
      <p:guideLst>
        <p:guide orient="horz" pos="2160"/>
        <p:guide pos="2880"/>
      </p:guideLst>
    </p:cSldViewPr>
  </p:slideViewPr>
  <p:outlineViewPr>
    <p:cViewPr>
      <p:scale>
        <a:sx n="33" d="100"/>
        <a:sy n="33" d="100"/>
      </p:scale>
      <p:origin x="0" y="5106"/>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3558" y="51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59DA185F-B573-4BE7-81C5-400618C94803}" type="datetimeFigureOut">
              <a:rPr lang="en-GB" smtClean="0"/>
              <a:pPr/>
              <a:t>02/11/2016</a:t>
            </a:fld>
            <a:endParaRPr lang="en-GB" dirty="0"/>
          </a:p>
        </p:txBody>
      </p:sp>
      <p:sp>
        <p:nvSpPr>
          <p:cNvPr id="4" name="Footer Placeholder 3"/>
          <p:cNvSpPr>
            <a:spLocks noGrp="1"/>
          </p:cNvSpPr>
          <p:nvPr>
            <p:ph type="ftr" sz="quarter" idx="2"/>
          </p:nvPr>
        </p:nvSpPr>
        <p:spPr>
          <a:xfrm>
            <a:off x="1" y="9428584"/>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4" y="9428584"/>
            <a:ext cx="2945659" cy="496332"/>
          </a:xfrm>
          <a:prstGeom prst="rect">
            <a:avLst/>
          </a:prstGeom>
        </p:spPr>
        <p:txBody>
          <a:bodyPr vert="horz" lIns="91440" tIns="45720" rIns="91440" bIns="45720" rtlCol="0" anchor="b"/>
          <a:lstStyle>
            <a:lvl1pPr algn="r">
              <a:defRPr sz="1200"/>
            </a:lvl1pPr>
          </a:lstStyle>
          <a:p>
            <a:fld id="{433A6ACD-EA14-473F-B71C-A89FB51FF0E9}" type="slidenum">
              <a:rPr lang="en-GB" smtClean="0"/>
              <a:pPr/>
              <a:t>‹#›</a:t>
            </a:fld>
            <a:endParaRPr lang="en-GB" dirty="0"/>
          </a:p>
        </p:txBody>
      </p:sp>
    </p:spTree>
    <p:extLst>
      <p:ext uri="{BB962C8B-B14F-4D97-AF65-F5344CB8AC3E}">
        <p14:creationId xmlns:p14="http://schemas.microsoft.com/office/powerpoint/2010/main" val="25037659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a:lvl1pPr>
          </a:lstStyle>
          <a:p>
            <a:fld id="{0034F76A-1732-41F0-A6A6-9EA9B9996F84}" type="datetimeFigureOut">
              <a:rPr lang="en-GB" smtClean="0"/>
              <a:pPr/>
              <a:t>02/11/2016</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428584"/>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4" y="9428584"/>
            <a:ext cx="2945659" cy="496332"/>
          </a:xfrm>
          <a:prstGeom prst="rect">
            <a:avLst/>
          </a:prstGeom>
        </p:spPr>
        <p:txBody>
          <a:bodyPr vert="horz" lIns="91440" tIns="45720" rIns="91440" bIns="45720" rtlCol="0" anchor="b"/>
          <a:lstStyle>
            <a:lvl1pPr algn="r">
              <a:defRPr sz="1200"/>
            </a:lvl1pPr>
          </a:lstStyle>
          <a:p>
            <a:fld id="{4F6B85C9-1E27-439E-B749-7319152B1236}" type="slidenum">
              <a:rPr lang="en-GB" smtClean="0"/>
              <a:pPr/>
              <a:t>‹#›</a:t>
            </a:fld>
            <a:endParaRPr lang="en-GB" dirty="0"/>
          </a:p>
        </p:txBody>
      </p:sp>
    </p:spTree>
    <p:extLst>
      <p:ext uri="{BB962C8B-B14F-4D97-AF65-F5344CB8AC3E}">
        <p14:creationId xmlns:p14="http://schemas.microsoft.com/office/powerpoint/2010/main" val="1483706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1</a:t>
            </a:fld>
            <a:endParaRPr lang="en-GB" dirty="0"/>
          </a:p>
        </p:txBody>
      </p:sp>
    </p:spTree>
    <p:extLst>
      <p:ext uri="{BB962C8B-B14F-4D97-AF65-F5344CB8AC3E}">
        <p14:creationId xmlns:p14="http://schemas.microsoft.com/office/powerpoint/2010/main" val="226606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2</a:t>
            </a:fld>
            <a:endParaRPr lang="en-GB" dirty="0"/>
          </a:p>
        </p:txBody>
      </p:sp>
    </p:spTree>
    <p:extLst>
      <p:ext uri="{BB962C8B-B14F-4D97-AF65-F5344CB8AC3E}">
        <p14:creationId xmlns:p14="http://schemas.microsoft.com/office/powerpoint/2010/main" val="1570295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3</a:t>
            </a:fld>
            <a:endParaRPr lang="en-GB" dirty="0"/>
          </a:p>
        </p:txBody>
      </p:sp>
    </p:spTree>
    <p:extLst>
      <p:ext uri="{BB962C8B-B14F-4D97-AF65-F5344CB8AC3E}">
        <p14:creationId xmlns:p14="http://schemas.microsoft.com/office/powerpoint/2010/main" val="4204899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62533" y="4675333"/>
            <a:ext cx="5438140" cy="4466987"/>
          </a:xfrm>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4</a:t>
            </a:fld>
            <a:endParaRPr lang="en-GB" dirty="0"/>
          </a:p>
        </p:txBody>
      </p:sp>
    </p:spTree>
    <p:extLst>
      <p:ext uri="{BB962C8B-B14F-4D97-AF65-F5344CB8AC3E}">
        <p14:creationId xmlns:p14="http://schemas.microsoft.com/office/powerpoint/2010/main" val="25529009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smtClean="0"/>
              <a:t>SENCO Award  Cohort 5</a:t>
            </a:r>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pic>
        <p:nvPicPr>
          <p:cNvPr id="7" name="Picture 6"/>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5805264"/>
            <a:ext cx="1543050" cy="819150"/>
          </a:xfrm>
          <a:prstGeom prst="rect">
            <a:avLst/>
          </a:prstGeom>
          <a:extLst>
            <a:ext uri="{FAA26D3D-D897-4be2-8F04-BA451C77F1D7}">
              <ma14:placeholderFlag xmlns:ve="http://schemas.openxmlformats.org/markup-compatibility/2006" xmlns:m="http://schemas.openxmlformats.org/officeDocument/2006/math" xmlns:wp="http://schemas.openxmlformats.org/drawingml/2006/wordprocessingDrawing" xmlns:wne="http://schemas.microsoft.com/office/word/2006/wordml" xmlns:ma14="http://schemas.microsoft.com/office/mac/drawingml/2011/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v="urn:schemas-microsoft-com:mac:vml" xmlns:mc="http://schemas.openxmlformats.org/markup-compatibility/2006" xmlns:mo="http://schemas.microsoft.com/office/mac/office/2008/main" xmlns:wpc="http://schemas.microsoft.com/office/word/2010/wordprocessingCanvas" xmlns="" xmlns:pic="http://schemas.openxmlformats.org/drawingml/2006/picture" xmlns:lc="http://schemas.openxmlformats.org/drawingml/2006/lockedCanvas"/>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8FCDA7-3DE4-48E9-ADC9-81842AFF8C38}"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accent1"/>
                </a:solidFill>
              </a:rPr>
              <a:t>The specialist SI teacher: partnership and consultancy</a:t>
            </a:r>
            <a:endParaRPr lang="en-GB" dirty="0">
              <a:solidFill>
                <a:schemeClr val="accent1"/>
              </a:solidFill>
            </a:endParaRPr>
          </a:p>
        </p:txBody>
      </p:sp>
      <p:sp>
        <p:nvSpPr>
          <p:cNvPr id="3" name="Subtitle 2"/>
          <p:cNvSpPr>
            <a:spLocks noGrp="1"/>
          </p:cNvSpPr>
          <p:nvPr>
            <p:ph type="subTitle" idx="1"/>
          </p:nvPr>
        </p:nvSpPr>
        <p:spPr/>
        <p:txBody>
          <a:bodyPr/>
          <a:lstStyle/>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5805264"/>
            <a:ext cx="2438400"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752"/>
            <a:ext cx="8229600" cy="5184576"/>
          </a:xfrm>
        </p:spPr>
        <p:txBody>
          <a:bodyPr>
            <a:normAutofit fontScale="92500" lnSpcReduction="10000"/>
          </a:bodyPr>
          <a:lstStyle/>
          <a:p>
            <a:pPr>
              <a:buNone/>
            </a:pPr>
            <a:endParaRPr lang="en-GB" sz="2800" dirty="0" smtClean="0"/>
          </a:p>
          <a:p>
            <a:pPr>
              <a:buNone/>
            </a:pPr>
            <a:endParaRPr lang="en-GB" sz="2000" dirty="0" smtClean="0">
              <a:solidFill>
                <a:schemeClr val="tx2"/>
              </a:solidFill>
            </a:endParaRPr>
          </a:p>
          <a:p>
            <a:pPr>
              <a:buNone/>
            </a:pPr>
            <a:endParaRPr lang="en-GB" sz="2000" dirty="0" smtClean="0">
              <a:solidFill>
                <a:schemeClr val="tx2"/>
              </a:solidFill>
            </a:endParaRPr>
          </a:p>
          <a:p>
            <a:pPr algn="ctr">
              <a:buNone/>
            </a:pPr>
            <a:r>
              <a:rPr lang="en-GB" sz="2200" dirty="0">
                <a:solidFill>
                  <a:schemeClr val="tx2"/>
                </a:solidFill>
              </a:rPr>
              <a:t>The advice we give is only as effective as its implementation. A key feature of QTSI working is to understand how advice regarding the individual needs of children and young people can be developed and successfully implemented in partnership with colleagues in early years, school and post 16 settings. </a:t>
            </a:r>
          </a:p>
          <a:p>
            <a:pPr algn="ctr">
              <a:buNone/>
            </a:pPr>
            <a:r>
              <a:rPr lang="en-GB" sz="2200" dirty="0" smtClean="0">
                <a:solidFill>
                  <a:schemeClr val="tx2"/>
                </a:solidFill>
              </a:rPr>
              <a:t> </a:t>
            </a:r>
          </a:p>
          <a:p>
            <a:pPr>
              <a:buNone/>
            </a:pPr>
            <a:endParaRPr lang="en-GB" sz="2000" dirty="0" smtClean="0">
              <a:solidFill>
                <a:schemeClr val="tx2"/>
              </a:solidFill>
            </a:endParaRPr>
          </a:p>
          <a:p>
            <a:pPr>
              <a:buNone/>
            </a:pPr>
            <a:endParaRPr lang="en-GB" sz="2000" dirty="0">
              <a:solidFill>
                <a:schemeClr val="tx2"/>
              </a:solidFill>
            </a:endParaRPr>
          </a:p>
          <a:p>
            <a:pPr>
              <a:buNone/>
            </a:pPr>
            <a:endParaRPr lang="en-GB" sz="2000" dirty="0" smtClean="0">
              <a:solidFill>
                <a:schemeClr val="tx2"/>
              </a:solidFill>
            </a:endParaRPr>
          </a:p>
          <a:p>
            <a:pPr>
              <a:buNone/>
            </a:pPr>
            <a:endParaRPr lang="en-GB" sz="2000" dirty="0">
              <a:solidFill>
                <a:schemeClr val="tx2"/>
              </a:solidFill>
            </a:endParaRPr>
          </a:p>
          <a:p>
            <a:pPr>
              <a:buNone/>
            </a:pPr>
            <a:endParaRPr lang="en-GB" sz="2000" dirty="0">
              <a:solidFill>
                <a:schemeClr val="tx2"/>
              </a:solidFill>
            </a:endParaRPr>
          </a:p>
          <a:p>
            <a:pPr>
              <a:buNone/>
            </a:pPr>
            <a:endParaRPr lang="en-GB" sz="2000" dirty="0">
              <a:solidFill>
                <a:schemeClr val="tx2"/>
              </a:solidFill>
            </a:endParaRPr>
          </a:p>
          <a:p>
            <a:pPr>
              <a:buNone/>
            </a:pPr>
            <a:r>
              <a:rPr lang="en-GB" sz="2000" dirty="0">
                <a:solidFill>
                  <a:schemeClr val="tx2"/>
                </a:solidFill>
              </a:rPr>
              <a:t>	</a:t>
            </a:r>
            <a:endParaRPr lang="en-GB" sz="1900" dirty="0">
              <a:solidFill>
                <a:schemeClr val="tx2"/>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5800" y="609600"/>
            <a:ext cx="7918648" cy="1143000"/>
          </a:xfrm>
        </p:spPr>
        <p:txBody>
          <a:bodyPr>
            <a:noAutofit/>
          </a:bodyPr>
          <a:lstStyle/>
          <a:p>
            <a:pPr eaLnBrk="1" hangingPunct="1">
              <a:defRPr/>
            </a:pPr>
            <a:r>
              <a:rPr lang="en-GB" sz="4000" dirty="0" smtClean="0">
                <a:solidFill>
                  <a:schemeClr val="accent1"/>
                </a:solidFill>
              </a:rPr>
              <a:t>Aims</a:t>
            </a:r>
          </a:p>
        </p:txBody>
      </p:sp>
      <p:sp>
        <p:nvSpPr>
          <p:cNvPr id="19459" name="Rectangle 3"/>
          <p:cNvSpPr>
            <a:spLocks noGrp="1" noChangeArrowheads="1"/>
          </p:cNvSpPr>
          <p:nvPr>
            <p:ph type="body" idx="1"/>
          </p:nvPr>
        </p:nvSpPr>
        <p:spPr/>
        <p:txBody>
          <a:bodyPr/>
          <a:lstStyle/>
          <a:p>
            <a:pPr marL="0" indent="0">
              <a:buClr>
                <a:schemeClr val="tx1"/>
              </a:buClr>
              <a:buNone/>
              <a:defRPr/>
            </a:pPr>
            <a:endParaRPr lang="en-GB" dirty="0"/>
          </a:p>
          <a:p>
            <a:pPr marL="0" indent="0">
              <a:buClr>
                <a:schemeClr val="tx1"/>
              </a:buClr>
              <a:buNone/>
              <a:defRPr/>
            </a:pPr>
            <a:endParaRPr lang="en-GB" sz="2000" dirty="0" smtClean="0">
              <a:solidFill>
                <a:schemeClr val="tx2"/>
              </a:solidFill>
            </a:endParaRPr>
          </a:p>
          <a:p>
            <a:pPr marL="0" indent="0">
              <a:buClr>
                <a:schemeClr val="tx1"/>
              </a:buClr>
              <a:buNone/>
              <a:defRPr/>
            </a:pPr>
            <a:r>
              <a:rPr lang="en-GB" sz="2000" dirty="0" smtClean="0">
                <a:solidFill>
                  <a:schemeClr val="tx2"/>
                </a:solidFill>
              </a:rPr>
              <a:t>To identify </a:t>
            </a:r>
            <a:r>
              <a:rPr lang="en-GB" sz="2000" dirty="0">
                <a:solidFill>
                  <a:schemeClr val="tx2"/>
                </a:solidFill>
              </a:rPr>
              <a:t>key features of the partnerships in which </a:t>
            </a:r>
            <a:r>
              <a:rPr lang="en-GB" sz="2000" dirty="0" smtClean="0">
                <a:solidFill>
                  <a:schemeClr val="tx2"/>
                </a:solidFill>
              </a:rPr>
              <a:t>you work</a:t>
            </a:r>
            <a:endParaRPr lang="en-GB" sz="2000" dirty="0">
              <a:solidFill>
                <a:schemeClr val="tx2"/>
              </a:solidFill>
            </a:endParaRPr>
          </a:p>
          <a:p>
            <a:pPr marL="0" indent="0">
              <a:buClr>
                <a:schemeClr val="tx1"/>
              </a:buClr>
              <a:buNone/>
              <a:defRPr/>
            </a:pPr>
            <a:endParaRPr lang="en-GB" sz="2000" dirty="0" smtClean="0">
              <a:solidFill>
                <a:schemeClr val="tx2"/>
              </a:solidFill>
            </a:endParaRPr>
          </a:p>
          <a:p>
            <a:pPr marL="0" indent="0">
              <a:buClr>
                <a:schemeClr val="tx1"/>
              </a:buClr>
              <a:buNone/>
              <a:defRPr/>
            </a:pPr>
            <a:r>
              <a:rPr lang="en-GB" sz="2000" dirty="0" smtClean="0">
                <a:solidFill>
                  <a:schemeClr val="tx2"/>
                </a:solidFill>
              </a:rPr>
              <a:t>To develop </a:t>
            </a:r>
            <a:r>
              <a:rPr lang="en-GB" sz="2000" dirty="0" smtClean="0">
                <a:solidFill>
                  <a:schemeClr val="tx2"/>
                </a:solidFill>
              </a:rPr>
              <a:t>your own </a:t>
            </a:r>
            <a:r>
              <a:rPr lang="en-GB" sz="2000" dirty="0">
                <a:solidFill>
                  <a:schemeClr val="tx2"/>
                </a:solidFill>
              </a:rPr>
              <a:t>practice in enhancing and sustaining </a:t>
            </a:r>
            <a:r>
              <a:rPr lang="en-GB" sz="2000" dirty="0" smtClean="0">
                <a:solidFill>
                  <a:schemeClr val="tx2"/>
                </a:solidFill>
              </a:rPr>
              <a:t>partnerships</a:t>
            </a:r>
            <a:endParaRPr lang="en-GB" sz="2000" dirty="0">
              <a:solidFill>
                <a:schemeClr val="tx2"/>
              </a:solidFill>
            </a:endParaRPr>
          </a:p>
          <a:p>
            <a:pPr marL="0" indent="0" eaLnBrk="1" hangingPunct="1">
              <a:buClr>
                <a:schemeClr val="tx1"/>
              </a:buClr>
              <a:buNone/>
              <a:defRPr/>
            </a:pPr>
            <a:endParaRPr lang="en-GB" dirty="0" smtClean="0"/>
          </a:p>
          <a:p>
            <a:pPr algn="r" eaLnBrk="1" hangingPunct="1">
              <a:buFont typeface="Wingdings" pitchFamily="2" charset="2"/>
              <a:buNone/>
              <a:defRPr/>
            </a:pPr>
            <a:endParaRPr lang="en-GB" dirty="0" smtClean="0"/>
          </a:p>
          <a:p>
            <a:pPr eaLnBrk="1" hangingPunct="1">
              <a:defRPr/>
            </a:pPr>
            <a:endParaRPr lang="en-GB" sz="1800" dirty="0" smtClean="0">
              <a:solidFill>
                <a:schemeClr val="accent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rmAutofit/>
          </a:bodyPr>
          <a:lstStyle/>
          <a:p>
            <a:pPr>
              <a:defRPr/>
            </a:pPr>
            <a:r>
              <a:rPr lang="en-GB" sz="4000" dirty="0" smtClean="0">
                <a:solidFill>
                  <a:schemeClr val="accent1"/>
                </a:solidFill>
              </a:rPr>
              <a:t>Approach</a:t>
            </a:r>
            <a:endParaRPr lang="en-GB" sz="2000" dirty="0">
              <a:solidFill>
                <a:schemeClr val="accent1"/>
              </a:solidFill>
            </a:endParaRPr>
          </a:p>
        </p:txBody>
      </p:sp>
      <p:sp>
        <p:nvSpPr>
          <p:cNvPr id="3" name="Content Placeholder 2"/>
          <p:cNvSpPr>
            <a:spLocks noGrp="1"/>
          </p:cNvSpPr>
          <p:nvPr>
            <p:ph idx="1"/>
          </p:nvPr>
        </p:nvSpPr>
        <p:spPr/>
        <p:txBody>
          <a:bodyPr>
            <a:normAutofit/>
          </a:bodyPr>
          <a:lstStyle/>
          <a:p>
            <a:pPr marL="0" indent="0">
              <a:buNone/>
            </a:pPr>
            <a:r>
              <a:rPr lang="en-GB" sz="2000" dirty="0">
                <a:solidFill>
                  <a:schemeClr val="tx2"/>
                </a:solidFill>
              </a:rPr>
              <a:t>A</a:t>
            </a:r>
            <a:r>
              <a:rPr lang="en-GB" sz="2000" dirty="0" smtClean="0">
                <a:solidFill>
                  <a:schemeClr val="tx2"/>
                </a:solidFill>
              </a:rPr>
              <a:t>ctive professional </a:t>
            </a:r>
            <a:r>
              <a:rPr lang="en-GB" sz="2000" dirty="0">
                <a:solidFill>
                  <a:schemeClr val="tx2"/>
                </a:solidFill>
              </a:rPr>
              <a:t>learning through equipping </a:t>
            </a:r>
            <a:r>
              <a:rPr lang="en-GB" sz="2000" dirty="0" smtClean="0">
                <a:solidFill>
                  <a:schemeClr val="tx2"/>
                </a:solidFill>
              </a:rPr>
              <a:t>you with </a:t>
            </a:r>
            <a:r>
              <a:rPr lang="en-GB" sz="2000" dirty="0">
                <a:solidFill>
                  <a:schemeClr val="tx2"/>
                </a:solidFill>
              </a:rPr>
              <a:t>tools and ideas that will help </a:t>
            </a:r>
            <a:r>
              <a:rPr lang="en-GB" sz="2000" dirty="0" smtClean="0">
                <a:solidFill>
                  <a:schemeClr val="tx2"/>
                </a:solidFill>
              </a:rPr>
              <a:t>you  </a:t>
            </a:r>
            <a:r>
              <a:rPr lang="en-GB" sz="2000" dirty="0">
                <a:solidFill>
                  <a:schemeClr val="tx2"/>
                </a:solidFill>
              </a:rPr>
              <a:t>to understand the dynamics of the </a:t>
            </a:r>
            <a:r>
              <a:rPr lang="en-GB" sz="2000" dirty="0" smtClean="0">
                <a:solidFill>
                  <a:schemeClr val="tx2"/>
                </a:solidFill>
              </a:rPr>
              <a:t>partnerships you  </a:t>
            </a:r>
            <a:r>
              <a:rPr lang="en-GB" sz="2000" dirty="0">
                <a:solidFill>
                  <a:schemeClr val="tx2"/>
                </a:solidFill>
              </a:rPr>
              <a:t>are working </a:t>
            </a:r>
            <a:r>
              <a:rPr lang="en-GB" sz="2000" dirty="0" smtClean="0">
                <a:solidFill>
                  <a:schemeClr val="tx2"/>
                </a:solidFill>
              </a:rPr>
              <a:t>with so </a:t>
            </a:r>
            <a:r>
              <a:rPr lang="en-GB" sz="2000" dirty="0">
                <a:solidFill>
                  <a:schemeClr val="tx2"/>
                </a:solidFill>
              </a:rPr>
              <a:t>that you can... </a:t>
            </a:r>
            <a:endParaRPr lang="en-GB" sz="2000" dirty="0" smtClean="0">
              <a:solidFill>
                <a:schemeClr val="tx2"/>
              </a:solidFill>
            </a:endParaRPr>
          </a:p>
          <a:p>
            <a:pPr marL="0" indent="0">
              <a:buNone/>
            </a:pPr>
            <a:endParaRPr lang="en-GB" sz="2000" dirty="0">
              <a:solidFill>
                <a:schemeClr val="tx2"/>
              </a:solidFill>
            </a:endParaRPr>
          </a:p>
          <a:p>
            <a:pPr marL="0" indent="0">
              <a:buNone/>
            </a:pPr>
            <a:r>
              <a:rPr lang="en-GB" sz="2000" dirty="0" smtClean="0">
                <a:solidFill>
                  <a:schemeClr val="tx2"/>
                </a:solidFill>
              </a:rPr>
              <a:t>... </a:t>
            </a:r>
            <a:r>
              <a:rPr lang="en-GB" sz="2000" dirty="0">
                <a:solidFill>
                  <a:schemeClr val="tx2"/>
                </a:solidFill>
              </a:rPr>
              <a:t>work towards establishing shared perspectives and </a:t>
            </a:r>
            <a:r>
              <a:rPr lang="en-GB" sz="2000" dirty="0" smtClean="0">
                <a:solidFill>
                  <a:schemeClr val="tx2"/>
                </a:solidFill>
              </a:rPr>
              <a:t>goals with your partners</a:t>
            </a:r>
          </a:p>
          <a:p>
            <a:pPr marL="0" indent="0">
              <a:buNone/>
            </a:pPr>
            <a:endParaRPr lang="en-GB" sz="2000" b="1" dirty="0">
              <a:solidFill>
                <a:schemeClr val="tx2"/>
              </a:solidFill>
            </a:endParaRPr>
          </a:p>
          <a:p>
            <a:pPr marL="0" indent="0">
              <a:buNone/>
            </a:pPr>
            <a:r>
              <a:rPr lang="en-GB" sz="2000" dirty="0" smtClean="0">
                <a:solidFill>
                  <a:schemeClr val="tx2"/>
                </a:solidFill>
              </a:rPr>
              <a:t>...</a:t>
            </a:r>
            <a:r>
              <a:rPr lang="en-GB" sz="2000" smtClean="0">
                <a:solidFill>
                  <a:schemeClr val="tx2"/>
                </a:solidFill>
              </a:rPr>
              <a:t>promote </a:t>
            </a:r>
            <a:r>
              <a:rPr lang="en-GB" sz="2000" smtClean="0">
                <a:solidFill>
                  <a:schemeClr val="tx2"/>
                </a:solidFill>
              </a:rPr>
              <a:t>inclusive, </a:t>
            </a:r>
            <a:r>
              <a:rPr lang="en-GB" sz="2000" dirty="0" smtClean="0">
                <a:solidFill>
                  <a:schemeClr val="tx2"/>
                </a:solidFill>
              </a:rPr>
              <a:t>person centred practices</a:t>
            </a:r>
          </a:p>
          <a:p>
            <a:pPr marL="0" indent="0">
              <a:buNone/>
            </a:pPr>
            <a:endParaRPr lang="en-GB" sz="2000" b="1" dirty="0" smtClean="0">
              <a:solidFill>
                <a:schemeClr val="tx2"/>
              </a:solidFill>
            </a:endParaRPr>
          </a:p>
          <a:p>
            <a:pPr>
              <a:buNone/>
            </a:pPr>
            <a:endParaRPr lang="en-GB" dirty="0">
              <a:solidFill>
                <a:schemeClr val="tx2"/>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nk">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UI/customUI.xml><?xml version="1.0" encoding="utf-8"?>
<!-- This markup removes items from the Office Button in Powerpoint. -->
<customUI xmlns="http://schemas.microsoft.com/office/2006/01/customui">
  <ribbon>
    <officeMenu>
      <menu idMso="FileSendMenu" showImage="false" visible="false"/>
      <menu idMso="FilePrintMenu">
        <button idMso="FilePrintQuick" showImage="false" visible="false"/>
      </menu>
      <menu idMso="MenuPublish">
        <toggleButton idMso="FileCreateDocumentWorkspace" showImage="false" visible="false"/>
        <button idMso="FileSaveToDocumentManagementServer" showImage="false" visible="false"/>
      </menu>
    </officeMenu>
  </ribbon>
</customUI>
</file>

<file path=docProps/app.xml><?xml version="1.0" encoding="utf-8"?>
<Properties xmlns="http://schemas.openxmlformats.org/officeDocument/2006/extended-properties" xmlns:vt="http://schemas.openxmlformats.org/officeDocument/2006/docPropsVTypes">
  <Template>blank</Template>
  <TotalTime>3473</TotalTime>
  <Words>136</Words>
  <Application>Microsoft Office PowerPoint</Application>
  <PresentationFormat>On-screen Show (4:3)</PresentationFormat>
  <Paragraphs>30</Paragraphs>
  <Slides>4</Slides>
  <Notes>4</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blank</vt:lpstr>
      <vt:lpstr>The specialist SI teacher: partnership and consultancy</vt:lpstr>
      <vt:lpstr>PowerPoint Presentation</vt:lpstr>
      <vt:lpstr>Aims</vt:lpstr>
      <vt:lpstr>Approach</vt:lpstr>
    </vt:vector>
  </TitlesOfParts>
  <Company>Sheffield Hallam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Action Research Assignment</dc:title>
  <dc:creator>Learning &amp; IT Services</dc:creator>
  <cp:lastModifiedBy>Niki Elliot</cp:lastModifiedBy>
  <cp:revision>262</cp:revision>
  <cp:lastPrinted>2016-03-15T21:21:09Z</cp:lastPrinted>
  <dcterms:created xsi:type="dcterms:W3CDTF">2013-09-04T15:26:35Z</dcterms:created>
  <dcterms:modified xsi:type="dcterms:W3CDTF">2016-11-02T11:15:36Z</dcterms:modified>
</cp:coreProperties>
</file>