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e32510ca36794ca8" Type="http://schemas.microsoft.com/office/2006/relationships/ui/extensibility" Target="customUI/customUI.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handoutMasterIdLst>
    <p:handoutMasterId r:id="rId15"/>
  </p:handoutMasterIdLst>
  <p:sldIdLst>
    <p:sldId id="256" r:id="rId2"/>
    <p:sldId id="356" r:id="rId3"/>
    <p:sldId id="319" r:id="rId4"/>
    <p:sldId id="389" r:id="rId5"/>
    <p:sldId id="391" r:id="rId6"/>
    <p:sldId id="374" r:id="rId7"/>
    <p:sldId id="379" r:id="rId8"/>
    <p:sldId id="381" r:id="rId9"/>
    <p:sldId id="385" r:id="rId10"/>
    <p:sldId id="383" r:id="rId11"/>
    <p:sldId id="384" r:id="rId12"/>
    <p:sldId id="392" r:id="rId13"/>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15591" autoAdjust="0"/>
    <p:restoredTop sz="94718" autoAdjust="0"/>
  </p:normalViewPr>
  <p:slideViewPr>
    <p:cSldViewPr>
      <p:cViewPr>
        <p:scale>
          <a:sx n="118" d="100"/>
          <a:sy n="118" d="100"/>
        </p:scale>
        <p:origin x="-96" y="126"/>
      </p:cViewPr>
      <p:guideLst>
        <p:guide orient="horz" pos="2160"/>
        <p:guide pos="2880"/>
      </p:guideLst>
    </p:cSldViewPr>
  </p:slideViewPr>
  <p:outlineViewPr>
    <p:cViewPr>
      <p:scale>
        <a:sx n="33" d="100"/>
        <a:sy n="33" d="100"/>
      </p:scale>
      <p:origin x="0" y="5106"/>
    </p:cViewPr>
  </p:outlineViewPr>
  <p:notesTextViewPr>
    <p:cViewPr>
      <p:scale>
        <a:sx n="100" d="100"/>
        <a:sy n="100" d="100"/>
      </p:scale>
      <p:origin x="0" y="0"/>
    </p:cViewPr>
  </p:notesTextViewPr>
  <p:sorterViewPr>
    <p:cViewPr>
      <p:scale>
        <a:sx n="66" d="100"/>
        <a:sy n="66" d="100"/>
      </p:scale>
      <p:origin x="0" y="0"/>
    </p:cViewPr>
  </p:sorterViewPr>
  <p:notesViewPr>
    <p:cSldViewPr>
      <p:cViewPr>
        <p:scale>
          <a:sx n="100" d="100"/>
          <a:sy n="100" d="100"/>
        </p:scale>
        <p:origin x="-2046" y="-72"/>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50443" y="0"/>
            <a:ext cx="2945659" cy="496411"/>
          </a:xfrm>
          <a:prstGeom prst="rect">
            <a:avLst/>
          </a:prstGeom>
        </p:spPr>
        <p:txBody>
          <a:bodyPr vert="horz" lIns="91440" tIns="45720" rIns="91440" bIns="45720" rtlCol="0"/>
          <a:lstStyle>
            <a:lvl1pPr algn="r">
              <a:defRPr sz="1200"/>
            </a:lvl1pPr>
          </a:lstStyle>
          <a:p>
            <a:fld id="{59DA185F-B573-4BE7-81C5-400618C94803}" type="datetimeFigureOut">
              <a:rPr lang="en-GB" smtClean="0"/>
              <a:pPr/>
              <a:t>02/11/2016</a:t>
            </a:fld>
            <a:endParaRPr lang="en-GB" dirty="0"/>
          </a:p>
        </p:txBody>
      </p:sp>
      <p:sp>
        <p:nvSpPr>
          <p:cNvPr id="4" name="Footer Placeholder 3"/>
          <p:cNvSpPr>
            <a:spLocks noGrp="1"/>
          </p:cNvSpPr>
          <p:nvPr>
            <p:ph type="ftr" sz="quarter" idx="2"/>
          </p:nvPr>
        </p:nvSpPr>
        <p:spPr>
          <a:xfrm>
            <a:off x="0" y="9430091"/>
            <a:ext cx="2945659" cy="496411"/>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50443" y="9430091"/>
            <a:ext cx="2945659" cy="496411"/>
          </a:xfrm>
          <a:prstGeom prst="rect">
            <a:avLst/>
          </a:prstGeom>
        </p:spPr>
        <p:txBody>
          <a:bodyPr vert="horz" lIns="91440" tIns="45720" rIns="91440" bIns="45720" rtlCol="0" anchor="b"/>
          <a:lstStyle>
            <a:lvl1pPr algn="r">
              <a:defRPr sz="1200"/>
            </a:lvl1pPr>
          </a:lstStyle>
          <a:p>
            <a:fld id="{433A6ACD-EA14-473F-B71C-A89FB51FF0E9}" type="slidenum">
              <a:rPr lang="en-GB" smtClean="0"/>
              <a:pPr/>
              <a:t>‹#›</a:t>
            </a:fld>
            <a:endParaRPr lang="en-GB" dirty="0"/>
          </a:p>
        </p:txBody>
      </p:sp>
    </p:spTree>
    <p:extLst>
      <p:ext uri="{BB962C8B-B14F-4D97-AF65-F5344CB8AC3E}">
        <p14:creationId xmlns:p14="http://schemas.microsoft.com/office/powerpoint/2010/main" val="25037659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0443" y="0"/>
            <a:ext cx="2945659" cy="496411"/>
          </a:xfrm>
          <a:prstGeom prst="rect">
            <a:avLst/>
          </a:prstGeom>
        </p:spPr>
        <p:txBody>
          <a:bodyPr vert="horz" lIns="91440" tIns="45720" rIns="91440" bIns="45720" rtlCol="0"/>
          <a:lstStyle>
            <a:lvl1pPr algn="r">
              <a:defRPr sz="1200"/>
            </a:lvl1pPr>
          </a:lstStyle>
          <a:p>
            <a:fld id="{0034F76A-1732-41F0-A6A6-9EA9B9996F84}" type="datetimeFigureOut">
              <a:rPr lang="en-GB" smtClean="0"/>
              <a:pPr/>
              <a:t>02/11/2016</a:t>
            </a:fld>
            <a:endParaRPr lang="en-GB" dirty="0"/>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15907"/>
            <a:ext cx="5438140" cy="446770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a:defRPr sz="1200"/>
            </a:lvl1pPr>
          </a:lstStyle>
          <a:p>
            <a:fld id="{4F6B85C9-1E27-439E-B749-7319152B1236}" type="slidenum">
              <a:rPr lang="en-GB" smtClean="0"/>
              <a:pPr/>
              <a:t>‹#›</a:t>
            </a:fld>
            <a:endParaRPr lang="en-GB" dirty="0"/>
          </a:p>
        </p:txBody>
      </p:sp>
    </p:spTree>
    <p:extLst>
      <p:ext uri="{BB962C8B-B14F-4D97-AF65-F5344CB8AC3E}">
        <p14:creationId xmlns:p14="http://schemas.microsoft.com/office/powerpoint/2010/main" val="14837065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F6B85C9-1E27-439E-B749-7319152B1236}" type="slidenum">
              <a:rPr lang="en-GB" smtClean="0"/>
              <a:pPr/>
              <a:t>1</a:t>
            </a:fld>
            <a:endParaRPr lang="en-GB" dirty="0"/>
          </a:p>
        </p:txBody>
      </p:sp>
    </p:spTree>
    <p:extLst>
      <p:ext uri="{BB962C8B-B14F-4D97-AF65-F5344CB8AC3E}">
        <p14:creationId xmlns:p14="http://schemas.microsoft.com/office/powerpoint/2010/main" val="2266062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lvl="0"/>
            <a:r>
              <a:rPr lang="en-GB" dirty="0">
                <a:solidFill>
                  <a:srgbClr val="C0504D"/>
                </a:solidFill>
              </a:rPr>
              <a:t>We are moving on now from thinking about the whole partnership to considering some specific changes that we might want to make. These might concern practice or the understanding of a child/young persons needs in their educational setting and the outcomes that we are working towards.</a:t>
            </a:r>
          </a:p>
          <a:p>
            <a:pPr lvl="0"/>
            <a:endParaRPr lang="en-GB" dirty="0">
              <a:solidFill>
                <a:prstClr val="black"/>
              </a:solidFill>
            </a:endParaRPr>
          </a:p>
          <a:p>
            <a:pPr lvl="0"/>
            <a:r>
              <a:rPr lang="en-GB" dirty="0">
                <a:solidFill>
                  <a:prstClr val="black"/>
                </a:solidFill>
              </a:rPr>
              <a:t>It may be useful here to recap some elements of the reasonable adjustment story that you chose. </a:t>
            </a:r>
          </a:p>
          <a:p>
            <a:pPr lvl="0"/>
            <a:endParaRPr lang="en-GB" dirty="0">
              <a:solidFill>
                <a:prstClr val="black"/>
              </a:solidFill>
            </a:endParaRPr>
          </a:p>
          <a:p>
            <a:pPr lvl="0"/>
            <a:r>
              <a:rPr lang="en-GB" dirty="0">
                <a:solidFill>
                  <a:srgbClr val="C0504D"/>
                </a:solidFill>
              </a:rPr>
              <a:t>The art of expert consultancy is that of influence - we are helping colleagues to see the world from the perspective of the child/ or young person and we are asking them to be person centred in an educational context that may be emphasising other priorities. </a:t>
            </a:r>
          </a:p>
          <a:p>
            <a:pPr lvl="0"/>
            <a:endParaRPr lang="en-GB" dirty="0">
              <a:solidFill>
                <a:srgbClr val="C0504D"/>
              </a:solidFill>
            </a:endParaRPr>
          </a:p>
          <a:p>
            <a:pPr lvl="0"/>
            <a:r>
              <a:rPr lang="en-GB" dirty="0">
                <a:solidFill>
                  <a:srgbClr val="C0504D"/>
                </a:solidFill>
              </a:rPr>
              <a:t>To be successful in influencing we also have to try to see the world other perspectives - those of the colleagues who we need to implement/ or support the implementation of  the changes. We are looking to work with them to:</a:t>
            </a:r>
          </a:p>
          <a:p>
            <a:pPr lvl="0"/>
            <a:endParaRPr lang="en-GB" dirty="0">
              <a:solidFill>
                <a:srgbClr val="C0504D"/>
              </a:solidFill>
            </a:endParaRPr>
          </a:p>
          <a:p>
            <a:pPr marL="171450" lvl="0" indent="-171450">
              <a:buFont typeface="Arial" panose="020B0604020202020204" pitchFamily="34" charset="0"/>
              <a:buChar char="•"/>
            </a:pPr>
            <a:r>
              <a:rPr lang="en-GB" dirty="0">
                <a:solidFill>
                  <a:srgbClr val="C0504D"/>
                </a:solidFill>
              </a:rPr>
              <a:t> build a case for change - building commitment and support</a:t>
            </a:r>
          </a:p>
          <a:p>
            <a:pPr marL="171450" lvl="0" indent="-171450">
              <a:buFont typeface="Arial" panose="020B0604020202020204" pitchFamily="34" charset="0"/>
              <a:buChar char="•"/>
            </a:pPr>
            <a:r>
              <a:rPr lang="en-GB" dirty="0">
                <a:solidFill>
                  <a:srgbClr val="C0504D"/>
                </a:solidFill>
              </a:rPr>
              <a:t>understand what might facilitate or restrain the process of change - gathering information and gaining understanding</a:t>
            </a:r>
          </a:p>
          <a:p>
            <a:pPr marL="171450" lvl="0" indent="-171450">
              <a:buFont typeface="Arial" panose="020B0604020202020204" pitchFamily="34" charset="0"/>
              <a:buChar char="•"/>
            </a:pPr>
            <a:endParaRPr lang="en-GB" dirty="0">
              <a:solidFill>
                <a:srgbClr val="C0504D"/>
              </a:solidFill>
            </a:endParaRPr>
          </a:p>
          <a:p>
            <a:pPr lvl="0"/>
            <a:r>
              <a:rPr lang="en-GB" dirty="0">
                <a:solidFill>
                  <a:srgbClr val="C0504D"/>
                </a:solidFill>
              </a:rPr>
              <a:t>These are not easy things to accomplish with colleagues you see frequently, even  less so when you may have limited contact so it is worth doing the preparation as well as you can. Consultancy as the name implies is to do with consulting with people - </a:t>
            </a:r>
            <a:r>
              <a:rPr lang="en-GB" dirty="0" err="1">
                <a:solidFill>
                  <a:srgbClr val="C0504D"/>
                </a:solidFill>
              </a:rPr>
              <a:t>ie</a:t>
            </a:r>
            <a:r>
              <a:rPr lang="en-GB" dirty="0">
                <a:solidFill>
                  <a:srgbClr val="C0504D"/>
                </a:solidFill>
              </a:rPr>
              <a:t> asking them or others who can properly represent their point of view.</a:t>
            </a:r>
          </a:p>
          <a:p>
            <a:endParaRPr lang="en-GB" dirty="0" smtClean="0">
              <a:solidFill>
                <a:schemeClr val="accent2"/>
              </a:solidFill>
            </a:endParaRPr>
          </a:p>
        </p:txBody>
      </p:sp>
      <p:sp>
        <p:nvSpPr>
          <p:cNvPr id="4" name="Slide Number Placeholder 3"/>
          <p:cNvSpPr>
            <a:spLocks noGrp="1"/>
          </p:cNvSpPr>
          <p:nvPr>
            <p:ph type="sldNum" sz="quarter" idx="10"/>
          </p:nvPr>
        </p:nvSpPr>
        <p:spPr/>
        <p:txBody>
          <a:bodyPr/>
          <a:lstStyle/>
          <a:p>
            <a:fld id="{4F6B85C9-1E27-439E-B749-7319152B1236}" type="slidenum">
              <a:rPr lang="en-GB" smtClean="0"/>
              <a:pPr/>
              <a:t>2</a:t>
            </a:fld>
            <a:endParaRPr lang="en-GB" dirty="0"/>
          </a:p>
        </p:txBody>
      </p:sp>
    </p:spTree>
    <p:extLst>
      <p:ext uri="{BB962C8B-B14F-4D97-AF65-F5344CB8AC3E}">
        <p14:creationId xmlns:p14="http://schemas.microsoft.com/office/powerpoint/2010/main" val="20938940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dirty="0">
                <a:solidFill>
                  <a:prstClr val="black"/>
                </a:solidFill>
              </a:rPr>
              <a:t>We are going to combine two  ways of understanding what it might take to achieve  sustainable change. The first of these is far from new. It goes backs to the 1940's and the work of Kurt Lewin. </a:t>
            </a:r>
          </a:p>
          <a:p>
            <a:pPr lvl="0"/>
            <a:endParaRPr lang="en-GB" dirty="0">
              <a:solidFill>
                <a:prstClr val="black"/>
              </a:solidFill>
            </a:endParaRPr>
          </a:p>
          <a:p>
            <a:pPr lvl="0"/>
            <a:r>
              <a:rPr lang="en-GB" dirty="0">
                <a:solidFill>
                  <a:prstClr val="black"/>
                </a:solidFill>
              </a:rPr>
              <a:t> To start this process you need to think about the partnership you have been analysing and identify an aspect of practice change that has been proving tricky.</a:t>
            </a:r>
          </a:p>
          <a:p>
            <a:endParaRPr lang="en-GB" dirty="0"/>
          </a:p>
        </p:txBody>
      </p:sp>
      <p:sp>
        <p:nvSpPr>
          <p:cNvPr id="4" name="Slide Number Placeholder 3"/>
          <p:cNvSpPr>
            <a:spLocks noGrp="1"/>
          </p:cNvSpPr>
          <p:nvPr>
            <p:ph type="sldNum" sz="quarter" idx="10"/>
          </p:nvPr>
        </p:nvSpPr>
        <p:spPr/>
        <p:txBody>
          <a:bodyPr/>
          <a:lstStyle/>
          <a:p>
            <a:fld id="{4F6B85C9-1E27-439E-B749-7319152B1236}" type="slidenum">
              <a:rPr lang="en-GB" smtClean="0"/>
              <a:pPr/>
              <a:t>3</a:t>
            </a:fld>
            <a:endParaRPr lang="en-GB" dirty="0"/>
          </a:p>
        </p:txBody>
      </p:sp>
    </p:spTree>
    <p:extLst>
      <p:ext uri="{BB962C8B-B14F-4D97-AF65-F5344CB8AC3E}">
        <p14:creationId xmlns:p14="http://schemas.microsoft.com/office/powerpoint/2010/main" val="15702955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dirty="0">
                <a:solidFill>
                  <a:prstClr val="black"/>
                </a:solidFill>
              </a:rPr>
              <a:t>Lewin argued that change ( the horizontal line) towards an objective ( the upwards arrow) is held in a dynamic state caught between forces that drive the change and those that restrain it.</a:t>
            </a:r>
          </a:p>
          <a:p>
            <a:pPr lvl="0"/>
            <a:endParaRPr lang="en-GB" dirty="0">
              <a:solidFill>
                <a:prstClr val="black"/>
              </a:solidFill>
            </a:endParaRPr>
          </a:p>
          <a:p>
            <a:pPr lvl="0"/>
            <a:r>
              <a:rPr lang="en-GB" dirty="0">
                <a:solidFill>
                  <a:prstClr val="black"/>
                </a:solidFill>
              </a:rPr>
              <a:t>We need to understand both sets of forces in order to avoid the one step forwards two steps backwards experience of much change implementation.</a:t>
            </a:r>
          </a:p>
          <a:p>
            <a:endParaRPr lang="en-GB" dirty="0"/>
          </a:p>
        </p:txBody>
      </p:sp>
      <p:sp>
        <p:nvSpPr>
          <p:cNvPr id="4" name="Slide Number Placeholder 3"/>
          <p:cNvSpPr>
            <a:spLocks noGrp="1"/>
          </p:cNvSpPr>
          <p:nvPr>
            <p:ph type="sldNum" sz="quarter" idx="10"/>
          </p:nvPr>
        </p:nvSpPr>
        <p:spPr/>
        <p:txBody>
          <a:bodyPr/>
          <a:lstStyle/>
          <a:p>
            <a:fld id="{4F6B85C9-1E27-439E-B749-7319152B1236}" type="slidenum">
              <a:rPr lang="en-GB" smtClean="0"/>
              <a:pPr/>
              <a:t>4</a:t>
            </a:fld>
            <a:endParaRPr lang="en-GB" dirty="0"/>
          </a:p>
        </p:txBody>
      </p:sp>
    </p:spTree>
    <p:extLst>
      <p:ext uri="{BB962C8B-B14F-4D97-AF65-F5344CB8AC3E}">
        <p14:creationId xmlns:p14="http://schemas.microsoft.com/office/powerpoint/2010/main" val="34547071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dirty="0">
                <a:solidFill>
                  <a:prstClr val="black"/>
                </a:solidFill>
              </a:rPr>
              <a:t>Lewin went on to say that we tend to focus too much on the </a:t>
            </a:r>
            <a:r>
              <a:rPr lang="en-GB" b="1" dirty="0">
                <a:solidFill>
                  <a:prstClr val="black"/>
                </a:solidFill>
              </a:rPr>
              <a:t>drivers</a:t>
            </a:r>
            <a:r>
              <a:rPr lang="en-GB" dirty="0">
                <a:solidFill>
                  <a:prstClr val="black"/>
                </a:solidFill>
              </a:rPr>
              <a:t>. On the whole they will look after themselves if we manage to </a:t>
            </a:r>
            <a:r>
              <a:rPr lang="en-GB" b="1" dirty="0">
                <a:solidFill>
                  <a:prstClr val="black"/>
                </a:solidFill>
              </a:rPr>
              <a:t>remove the restraining forces .</a:t>
            </a:r>
          </a:p>
          <a:p>
            <a:pPr lvl="0"/>
            <a:endParaRPr lang="en-GB" dirty="0">
              <a:solidFill>
                <a:prstClr val="black"/>
              </a:solidFill>
            </a:endParaRPr>
          </a:p>
          <a:p>
            <a:pPr lvl="0"/>
            <a:r>
              <a:rPr lang="en-GB" dirty="0">
                <a:solidFill>
                  <a:prstClr val="black"/>
                </a:solidFill>
              </a:rPr>
              <a:t>Next we are going to look at a way of systematically identifying these forces using the work of Lee </a:t>
            </a:r>
            <a:r>
              <a:rPr lang="en-GB" dirty="0" err="1">
                <a:solidFill>
                  <a:prstClr val="black"/>
                </a:solidFill>
              </a:rPr>
              <a:t>Bolman</a:t>
            </a:r>
            <a:r>
              <a:rPr lang="en-GB" dirty="0">
                <a:solidFill>
                  <a:prstClr val="black"/>
                </a:solidFill>
              </a:rPr>
              <a:t> and Terrence Deal on reframing</a:t>
            </a:r>
          </a:p>
          <a:p>
            <a:endParaRPr lang="en-GB" dirty="0"/>
          </a:p>
        </p:txBody>
      </p:sp>
      <p:sp>
        <p:nvSpPr>
          <p:cNvPr id="4" name="Slide Number Placeholder 3"/>
          <p:cNvSpPr>
            <a:spLocks noGrp="1"/>
          </p:cNvSpPr>
          <p:nvPr>
            <p:ph type="sldNum" sz="quarter" idx="10"/>
          </p:nvPr>
        </p:nvSpPr>
        <p:spPr/>
        <p:txBody>
          <a:bodyPr/>
          <a:lstStyle/>
          <a:p>
            <a:fld id="{4F6B85C9-1E27-439E-B749-7319152B1236}" type="slidenum">
              <a:rPr lang="en-GB" smtClean="0"/>
              <a:pPr/>
              <a:t>5</a:t>
            </a:fld>
            <a:endParaRPr lang="en-GB" dirty="0"/>
          </a:p>
        </p:txBody>
      </p:sp>
    </p:spTree>
    <p:extLst>
      <p:ext uri="{BB962C8B-B14F-4D97-AF65-F5344CB8AC3E}">
        <p14:creationId xmlns:p14="http://schemas.microsoft.com/office/powerpoint/2010/main" val="42048998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62533" y="4676080"/>
            <a:ext cx="5438140" cy="4467701"/>
          </a:xfrm>
        </p:spPr>
        <p:txBody>
          <a:bodyPr>
            <a:normAutofit lnSpcReduction="10000"/>
          </a:bodyPr>
          <a:lstStyle/>
          <a:p>
            <a:pPr lvl="0"/>
            <a:r>
              <a:rPr lang="en-GB" dirty="0" err="1">
                <a:solidFill>
                  <a:prstClr val="black"/>
                </a:solidFill>
              </a:rPr>
              <a:t>Boleman</a:t>
            </a:r>
            <a:r>
              <a:rPr lang="en-GB" dirty="0">
                <a:solidFill>
                  <a:prstClr val="black"/>
                </a:solidFill>
              </a:rPr>
              <a:t> and Deal use re framing as a way of looking at an issue or a change in an organisation through different windows. The idea is to gain an holistic view. This is a powerful analytical tool which has earned its place in change management.</a:t>
            </a:r>
          </a:p>
          <a:p>
            <a:pPr lvl="0"/>
            <a:endParaRPr lang="en-GB" dirty="0">
              <a:solidFill>
                <a:prstClr val="black"/>
              </a:solidFill>
            </a:endParaRPr>
          </a:p>
          <a:p>
            <a:pPr lvl="0"/>
            <a:r>
              <a:rPr lang="en-GB" dirty="0">
                <a:solidFill>
                  <a:prstClr val="black"/>
                </a:solidFill>
              </a:rPr>
              <a:t>Combined with Force-field analysis re-framing helps us to gain insight into  the real scope of the change we are initiating. Therefore we can review properly the implications for colleagues, pre-empt some of the issues and plan with colleagues regarding others.</a:t>
            </a:r>
          </a:p>
          <a:p>
            <a:pPr lvl="0"/>
            <a:endParaRPr lang="en-GB" dirty="0">
              <a:solidFill>
                <a:prstClr val="black"/>
              </a:solidFill>
            </a:endParaRPr>
          </a:p>
          <a:p>
            <a:pPr lvl="0"/>
            <a:r>
              <a:rPr lang="en-GB" dirty="0">
                <a:solidFill>
                  <a:prstClr val="black"/>
                </a:solidFill>
              </a:rPr>
              <a:t> It moves us away from feeling that people are being obstructive, or not listening to us,  to a proper understanding of what we are asking them to do. In turn this helps us to engage with the right people who are able to facilitate  different aspects of that change and  allows us to support the journey towards to change effectively.</a:t>
            </a:r>
          </a:p>
          <a:p>
            <a:pPr lvl="0"/>
            <a:endParaRPr lang="en-GB" dirty="0">
              <a:solidFill>
                <a:prstClr val="black"/>
              </a:solidFill>
            </a:endParaRPr>
          </a:p>
          <a:p>
            <a:pPr lvl="0"/>
            <a:r>
              <a:rPr lang="en-GB" dirty="0">
                <a:solidFill>
                  <a:prstClr val="black"/>
                </a:solidFill>
              </a:rPr>
              <a:t> </a:t>
            </a:r>
            <a:r>
              <a:rPr lang="en-GB" dirty="0" err="1">
                <a:solidFill>
                  <a:prstClr val="black"/>
                </a:solidFill>
              </a:rPr>
              <a:t>Boleman</a:t>
            </a:r>
            <a:r>
              <a:rPr lang="en-GB" dirty="0">
                <a:solidFill>
                  <a:prstClr val="black"/>
                </a:solidFill>
              </a:rPr>
              <a:t> and Deal identified 4 different frames:</a:t>
            </a:r>
          </a:p>
          <a:p>
            <a:pPr lvl="0"/>
            <a:endParaRPr lang="en-GB" dirty="0">
              <a:solidFill>
                <a:prstClr val="black"/>
              </a:solidFill>
            </a:endParaRPr>
          </a:p>
          <a:p>
            <a:pPr lvl="0"/>
            <a:r>
              <a:rPr lang="en-GB" b="1" dirty="0">
                <a:solidFill>
                  <a:prstClr val="black"/>
                </a:solidFill>
              </a:rPr>
              <a:t> the structural frame </a:t>
            </a:r>
            <a:r>
              <a:rPr lang="en-GB" dirty="0">
                <a:solidFill>
                  <a:prstClr val="black"/>
                </a:solidFill>
              </a:rPr>
              <a:t>- which is to do with systems and polices- the day to day logistics of an organisation</a:t>
            </a:r>
          </a:p>
          <a:p>
            <a:pPr lvl="0"/>
            <a:r>
              <a:rPr lang="en-GB" b="1" dirty="0">
                <a:solidFill>
                  <a:prstClr val="black"/>
                </a:solidFill>
              </a:rPr>
              <a:t>the people frame </a:t>
            </a:r>
            <a:r>
              <a:rPr lang="en-GB" dirty="0">
                <a:solidFill>
                  <a:prstClr val="black"/>
                </a:solidFill>
              </a:rPr>
              <a:t>( they would say human resource) which is to do with equipping people with the means to undertake the job they have been asked to do - skills resources, support, time</a:t>
            </a:r>
          </a:p>
          <a:p>
            <a:pPr lvl="0"/>
            <a:r>
              <a:rPr lang="en-GB" b="1" dirty="0">
                <a:solidFill>
                  <a:prstClr val="black"/>
                </a:solidFill>
              </a:rPr>
              <a:t>the symbolic frame </a:t>
            </a:r>
            <a:r>
              <a:rPr lang="en-GB" dirty="0">
                <a:solidFill>
                  <a:prstClr val="black"/>
                </a:solidFill>
              </a:rPr>
              <a:t>which is to do with the values and beliefs and culture within an organisation and what is deemed to be of value and celebrated, or not of value and discouraged or sanctioned</a:t>
            </a:r>
          </a:p>
          <a:p>
            <a:pPr lvl="0"/>
            <a:r>
              <a:rPr lang="en-GB" dirty="0">
                <a:solidFill>
                  <a:prstClr val="black"/>
                </a:solidFill>
              </a:rPr>
              <a:t> and </a:t>
            </a:r>
            <a:r>
              <a:rPr lang="en-GB" b="1" dirty="0">
                <a:solidFill>
                  <a:prstClr val="black"/>
                </a:solidFill>
              </a:rPr>
              <a:t>the political frame  </a:t>
            </a:r>
            <a:r>
              <a:rPr lang="en-GB" dirty="0">
                <a:solidFill>
                  <a:prstClr val="black"/>
                </a:solidFill>
              </a:rPr>
              <a:t>- the relationships between people, power, and negotiation.  The winners and losers when change takes place.</a:t>
            </a:r>
          </a:p>
          <a:p>
            <a:endParaRPr lang="en-GB" dirty="0"/>
          </a:p>
        </p:txBody>
      </p:sp>
      <p:sp>
        <p:nvSpPr>
          <p:cNvPr id="4" name="Slide Number Placeholder 3"/>
          <p:cNvSpPr>
            <a:spLocks noGrp="1"/>
          </p:cNvSpPr>
          <p:nvPr>
            <p:ph type="sldNum" sz="quarter" idx="10"/>
          </p:nvPr>
        </p:nvSpPr>
        <p:spPr/>
        <p:txBody>
          <a:bodyPr/>
          <a:lstStyle/>
          <a:p>
            <a:fld id="{4F6B85C9-1E27-439E-B749-7319152B1236}" type="slidenum">
              <a:rPr lang="en-GB" smtClean="0"/>
              <a:pPr/>
              <a:t>6</a:t>
            </a:fld>
            <a:endParaRPr lang="en-GB" dirty="0"/>
          </a:p>
        </p:txBody>
      </p:sp>
    </p:spTree>
    <p:extLst>
      <p:ext uri="{BB962C8B-B14F-4D97-AF65-F5344CB8AC3E}">
        <p14:creationId xmlns:p14="http://schemas.microsoft.com/office/powerpoint/2010/main" val="25529009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 </a:t>
            </a:r>
            <a:endParaRPr lang="en-GB" dirty="0"/>
          </a:p>
        </p:txBody>
      </p:sp>
      <p:sp>
        <p:nvSpPr>
          <p:cNvPr id="4" name="Slide Number Placeholder 3"/>
          <p:cNvSpPr>
            <a:spLocks noGrp="1"/>
          </p:cNvSpPr>
          <p:nvPr>
            <p:ph type="sldNum" sz="quarter" idx="10"/>
          </p:nvPr>
        </p:nvSpPr>
        <p:spPr/>
        <p:txBody>
          <a:bodyPr/>
          <a:lstStyle/>
          <a:p>
            <a:fld id="{4F6B85C9-1E27-439E-B749-7319152B1236}" type="slidenum">
              <a:rPr lang="en-GB" smtClean="0"/>
              <a:pPr/>
              <a:t>7</a:t>
            </a:fld>
            <a:endParaRPr lang="en-GB" dirty="0"/>
          </a:p>
        </p:txBody>
      </p:sp>
      <p:sp>
        <p:nvSpPr>
          <p:cNvPr id="5" name="Rectangle 4"/>
          <p:cNvSpPr/>
          <p:nvPr/>
        </p:nvSpPr>
        <p:spPr>
          <a:xfrm>
            <a:off x="950565" y="4892104"/>
            <a:ext cx="4968552" cy="2862322"/>
          </a:xfrm>
          <a:prstGeom prst="rect">
            <a:avLst/>
          </a:prstGeom>
        </p:spPr>
        <p:txBody>
          <a:bodyPr wrap="square">
            <a:spAutoFit/>
          </a:bodyPr>
          <a:lstStyle/>
          <a:p>
            <a:pPr lvl="0"/>
            <a:r>
              <a:rPr lang="en-GB" sz="1200" dirty="0">
                <a:solidFill>
                  <a:prstClr val="black"/>
                </a:solidFill>
              </a:rPr>
              <a:t>I suggest that you tackle this analysis one frame at a time starting with an exemplification from your own experience. </a:t>
            </a:r>
          </a:p>
          <a:p>
            <a:pPr lvl="0"/>
            <a:endParaRPr lang="en-GB" sz="1200" dirty="0">
              <a:solidFill>
                <a:prstClr val="black"/>
              </a:solidFill>
            </a:endParaRPr>
          </a:p>
          <a:p>
            <a:pPr lvl="0"/>
            <a:r>
              <a:rPr lang="en-GB" sz="1200" dirty="0">
                <a:solidFill>
                  <a:prstClr val="black"/>
                </a:solidFill>
              </a:rPr>
              <a:t>What demand does the change place on structural issues?</a:t>
            </a:r>
          </a:p>
          <a:p>
            <a:pPr lvl="0"/>
            <a:endParaRPr lang="en-GB" sz="1200" dirty="0">
              <a:solidFill>
                <a:prstClr val="black"/>
              </a:solidFill>
            </a:endParaRPr>
          </a:p>
          <a:p>
            <a:pPr lvl="0"/>
            <a:r>
              <a:rPr lang="en-GB" sz="1200" dirty="0">
                <a:solidFill>
                  <a:prstClr val="black"/>
                </a:solidFill>
              </a:rPr>
              <a:t>Is it going to require a change to policy to make a reasonable adjustment.</a:t>
            </a:r>
          </a:p>
          <a:p>
            <a:pPr lvl="0"/>
            <a:r>
              <a:rPr lang="en-GB" sz="1200" dirty="0">
                <a:solidFill>
                  <a:prstClr val="black"/>
                </a:solidFill>
              </a:rPr>
              <a:t>What does it mean for timetabling or the way  in a subject is taught, or a classroom is organised?</a:t>
            </a:r>
          </a:p>
          <a:p>
            <a:pPr lvl="0"/>
            <a:endParaRPr lang="en-GB" sz="1200" dirty="0">
              <a:solidFill>
                <a:prstClr val="black"/>
              </a:solidFill>
            </a:endParaRPr>
          </a:p>
          <a:p>
            <a:pPr lvl="0"/>
            <a:r>
              <a:rPr lang="en-GB" sz="1200" dirty="0">
                <a:solidFill>
                  <a:prstClr val="black"/>
                </a:solidFill>
              </a:rPr>
              <a:t> Then allow colleagues to work in on their own or in pairs to think abut the implications of the change they would like to instigate.</a:t>
            </a:r>
          </a:p>
          <a:p>
            <a:pPr lvl="0"/>
            <a:endParaRPr lang="en-GB" sz="1200" dirty="0">
              <a:solidFill>
                <a:prstClr val="black"/>
              </a:solidFill>
            </a:endParaRPr>
          </a:p>
          <a:p>
            <a:pPr lvl="0"/>
            <a:r>
              <a:rPr lang="en-GB" sz="1200" dirty="0">
                <a:solidFill>
                  <a:prstClr val="black"/>
                </a:solidFill>
              </a:rPr>
              <a:t> It does not really matter if people stray across frames when they do their analysis ( for example they identify a people issue in the structural frame) the idea is to get coverage.</a:t>
            </a:r>
          </a:p>
        </p:txBody>
      </p:sp>
    </p:spTree>
    <p:extLst>
      <p:ext uri="{BB962C8B-B14F-4D97-AF65-F5344CB8AC3E}">
        <p14:creationId xmlns:p14="http://schemas.microsoft.com/office/powerpoint/2010/main" val="39769314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dirty="0">
                <a:solidFill>
                  <a:prstClr val="black"/>
                </a:solidFill>
              </a:rPr>
              <a:t>Thinking about the impact on colleagues and how they undertake their existing role is essential. One of the issues in larger settings is that we may never meet the colleagues who have to implement the change so it is important to consult properly around this and not to assume that people have the knowledge or capacity to take on what we are asking of them. </a:t>
            </a:r>
          </a:p>
          <a:p>
            <a:pPr lvl="0"/>
            <a:endParaRPr lang="en-GB" dirty="0">
              <a:solidFill>
                <a:prstClr val="black"/>
              </a:solidFill>
            </a:endParaRPr>
          </a:p>
          <a:p>
            <a:pPr lvl="0"/>
            <a:r>
              <a:rPr lang="en-GB" dirty="0">
                <a:solidFill>
                  <a:prstClr val="black"/>
                </a:solidFill>
              </a:rPr>
              <a:t>Another issue here is people may not understand why they are being asked to do something different. Working with colleagues to problem solve and create solutions so they can explore  and understand the issues properly is  much more powerful than a 'top tips' or a 'to do' list and enables them to be flexible and responsive.</a:t>
            </a:r>
          </a:p>
          <a:p>
            <a:endParaRPr lang="en-GB" dirty="0"/>
          </a:p>
        </p:txBody>
      </p:sp>
      <p:sp>
        <p:nvSpPr>
          <p:cNvPr id="4" name="Slide Number Placeholder 3"/>
          <p:cNvSpPr>
            <a:spLocks noGrp="1"/>
          </p:cNvSpPr>
          <p:nvPr>
            <p:ph type="sldNum" sz="quarter" idx="10"/>
          </p:nvPr>
        </p:nvSpPr>
        <p:spPr/>
        <p:txBody>
          <a:bodyPr/>
          <a:lstStyle/>
          <a:p>
            <a:fld id="{4F6B85C9-1E27-439E-B749-7319152B1236}" type="slidenum">
              <a:rPr lang="en-GB" smtClean="0"/>
              <a:pPr/>
              <a:t>8</a:t>
            </a:fld>
            <a:endParaRPr lang="en-GB" dirty="0"/>
          </a:p>
        </p:txBody>
      </p:sp>
    </p:spTree>
    <p:extLst>
      <p:ext uri="{BB962C8B-B14F-4D97-AF65-F5344CB8AC3E}">
        <p14:creationId xmlns:p14="http://schemas.microsoft.com/office/powerpoint/2010/main" val="6314686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dirty="0">
                <a:solidFill>
                  <a:prstClr val="black"/>
                </a:solidFill>
              </a:rPr>
              <a:t>This frame is about culture and values - and works at both a whole organisation  and an individual level.</a:t>
            </a:r>
          </a:p>
          <a:p>
            <a:pPr lvl="0"/>
            <a:endParaRPr lang="en-GB" dirty="0">
              <a:solidFill>
                <a:prstClr val="black"/>
              </a:solidFill>
            </a:endParaRPr>
          </a:p>
          <a:p>
            <a:pPr lvl="0"/>
            <a:r>
              <a:rPr lang="en-GB" dirty="0">
                <a:solidFill>
                  <a:prstClr val="black"/>
                </a:solidFill>
              </a:rPr>
              <a:t> What the setting believes is of value is very powerful in driving practice and priorities and there can be real tensions between what is in the best interests of the child/young person and what is seen to be in the best interests of a wider group or the whole setting.</a:t>
            </a:r>
          </a:p>
          <a:p>
            <a:pPr lvl="0"/>
            <a:endParaRPr lang="en-GB" dirty="0">
              <a:solidFill>
                <a:prstClr val="black"/>
              </a:solidFill>
            </a:endParaRPr>
          </a:p>
          <a:p>
            <a:pPr lvl="0"/>
            <a:r>
              <a:rPr lang="en-GB" dirty="0">
                <a:solidFill>
                  <a:prstClr val="black"/>
                </a:solidFill>
              </a:rPr>
              <a:t>If colleagues have not come across medical and social model perspectives then you may want to teach these. I have included an extra couple of slides at the end of this PowerPoint</a:t>
            </a:r>
          </a:p>
          <a:p>
            <a:endParaRPr lang="en-GB" dirty="0"/>
          </a:p>
        </p:txBody>
      </p:sp>
      <p:sp>
        <p:nvSpPr>
          <p:cNvPr id="4" name="Slide Number Placeholder 3"/>
          <p:cNvSpPr>
            <a:spLocks noGrp="1"/>
          </p:cNvSpPr>
          <p:nvPr>
            <p:ph type="sldNum" sz="quarter" idx="10"/>
          </p:nvPr>
        </p:nvSpPr>
        <p:spPr/>
        <p:txBody>
          <a:bodyPr/>
          <a:lstStyle/>
          <a:p>
            <a:fld id="{4F6B85C9-1E27-439E-B749-7319152B1236}" type="slidenum">
              <a:rPr lang="en-GB" smtClean="0"/>
              <a:pPr/>
              <a:t>9</a:t>
            </a:fld>
            <a:endParaRPr lang="en-GB" dirty="0"/>
          </a:p>
        </p:txBody>
      </p:sp>
    </p:spTree>
    <p:extLst>
      <p:ext uri="{BB962C8B-B14F-4D97-AF65-F5344CB8AC3E}">
        <p14:creationId xmlns:p14="http://schemas.microsoft.com/office/powerpoint/2010/main" val="23169838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dirty="0">
                <a:solidFill>
                  <a:prstClr val="black"/>
                </a:solidFill>
              </a:rPr>
              <a:t>Colleagues sometimes feel a bit wary of the political frame but this is the politics of the every day. It is how we navigate our way through our relationships with family, friends and colleagues. From who gets into the bathroom first in the morning to who will support me when I  suggest we do something differently at work.</a:t>
            </a:r>
          </a:p>
          <a:p>
            <a:pPr lvl="0"/>
            <a:endParaRPr lang="en-GB" dirty="0">
              <a:solidFill>
                <a:prstClr val="black"/>
              </a:solidFill>
            </a:endParaRPr>
          </a:p>
          <a:p>
            <a:pPr lvl="0"/>
            <a:r>
              <a:rPr lang="en-GB" dirty="0">
                <a:solidFill>
                  <a:prstClr val="black"/>
                </a:solidFill>
              </a:rPr>
              <a:t>The first point on the list is an important one -  in any change there are likely to be winners and losers, and people are most likely to adopt a change if they can identify something that is of benefit to them. Identifying benefits (even when there are also costs),  understanding who can support a change and identifying who you need to make alliances with is critical.   </a:t>
            </a:r>
          </a:p>
          <a:p>
            <a:pPr lvl="0"/>
            <a:endParaRPr lang="en-GB" dirty="0">
              <a:solidFill>
                <a:prstClr val="black"/>
              </a:solidFill>
            </a:endParaRPr>
          </a:p>
          <a:p>
            <a:pPr lvl="0"/>
            <a:r>
              <a:rPr lang="en-GB" dirty="0">
                <a:solidFill>
                  <a:prstClr val="black"/>
                </a:solidFill>
              </a:rPr>
              <a:t>It is also  important to anticipate possible areas of disagreement and conflict so that they do not take you by surprise. So what are the political stakes for people if they implement the change you propose? Where in the school or setting will encouragement/discouragement  to change come from?</a:t>
            </a:r>
          </a:p>
          <a:p>
            <a:pPr lvl="0"/>
            <a:endParaRPr lang="en-GB" dirty="0">
              <a:solidFill>
                <a:prstClr val="black"/>
              </a:solidFill>
            </a:endParaRPr>
          </a:p>
          <a:p>
            <a:pPr lvl="0"/>
            <a:r>
              <a:rPr lang="en-GB" dirty="0">
                <a:solidFill>
                  <a:prstClr val="black"/>
                </a:solidFill>
              </a:rPr>
              <a:t> As with the other slides I think it is helpful to be able to exemplify this analysis. </a:t>
            </a:r>
          </a:p>
          <a:p>
            <a:endParaRPr lang="en-GB" dirty="0"/>
          </a:p>
        </p:txBody>
      </p:sp>
      <p:sp>
        <p:nvSpPr>
          <p:cNvPr id="4" name="Slide Number Placeholder 3"/>
          <p:cNvSpPr>
            <a:spLocks noGrp="1"/>
          </p:cNvSpPr>
          <p:nvPr>
            <p:ph type="sldNum" sz="quarter" idx="10"/>
          </p:nvPr>
        </p:nvSpPr>
        <p:spPr/>
        <p:txBody>
          <a:bodyPr/>
          <a:lstStyle/>
          <a:p>
            <a:fld id="{4F6B85C9-1E27-439E-B749-7319152B1236}" type="slidenum">
              <a:rPr lang="en-GB" smtClean="0"/>
              <a:pPr/>
              <a:t>10</a:t>
            </a:fld>
            <a:endParaRPr lang="en-GB" dirty="0"/>
          </a:p>
        </p:txBody>
      </p:sp>
    </p:spTree>
    <p:extLst>
      <p:ext uri="{BB962C8B-B14F-4D97-AF65-F5344CB8AC3E}">
        <p14:creationId xmlns:p14="http://schemas.microsoft.com/office/powerpoint/2010/main" val="42435292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My intention is that people get to this point with a Rolls Royce analysis of  a partnership and the implications of a proposed change. </a:t>
            </a:r>
          </a:p>
          <a:p>
            <a:endParaRPr lang="en-GB" dirty="0"/>
          </a:p>
          <a:p>
            <a:r>
              <a:rPr lang="en-GB" dirty="0"/>
              <a:t> It is obviously not possible to spend a whole day thinking about every change in this detail but making use of these tools as an everyday event  and making this sort of analysis a 'habit of mind' really helps in building successful partnerships and being effective in a consultative role.</a:t>
            </a:r>
          </a:p>
          <a:p>
            <a:endParaRPr lang="en-GB" dirty="0"/>
          </a:p>
          <a:p>
            <a:r>
              <a:rPr lang="en-GB" dirty="0"/>
              <a:t> There are not always easy answers to what you find but a sound analysis makes it more likely that you will come up with some workable ways forwards.</a:t>
            </a:r>
          </a:p>
          <a:p>
            <a:endParaRPr lang="en-GB" dirty="0"/>
          </a:p>
          <a:p>
            <a:r>
              <a:rPr lang="en-GB" dirty="0"/>
              <a:t> This final activity is about supporting one another to think through some next steps. These might involve more finding out, or a discussion around particular issue, or there may be an obvious way forward to overcoming a restraining force.</a:t>
            </a:r>
          </a:p>
          <a:p>
            <a:endParaRPr lang="en-GB" dirty="0"/>
          </a:p>
          <a:p>
            <a:r>
              <a:rPr lang="en-GB" dirty="0"/>
              <a:t> I hope that you find this a helpful way forward for your colleagues. </a:t>
            </a:r>
          </a:p>
          <a:p>
            <a:endParaRPr lang="en-GB" dirty="0"/>
          </a:p>
        </p:txBody>
      </p:sp>
      <p:sp>
        <p:nvSpPr>
          <p:cNvPr id="4" name="Slide Number Placeholder 3"/>
          <p:cNvSpPr>
            <a:spLocks noGrp="1"/>
          </p:cNvSpPr>
          <p:nvPr>
            <p:ph type="sldNum" sz="quarter" idx="10"/>
          </p:nvPr>
        </p:nvSpPr>
        <p:spPr/>
        <p:txBody>
          <a:bodyPr/>
          <a:lstStyle/>
          <a:p>
            <a:fld id="{4F6B85C9-1E27-439E-B749-7319152B1236}" type="slidenum">
              <a:rPr lang="en-GB" smtClean="0"/>
              <a:pPr/>
              <a:t>11</a:t>
            </a:fld>
            <a:endParaRPr lang="en-GB" dirty="0"/>
          </a:p>
        </p:txBody>
      </p:sp>
    </p:spTree>
    <p:extLst>
      <p:ext uri="{BB962C8B-B14F-4D97-AF65-F5344CB8AC3E}">
        <p14:creationId xmlns:p14="http://schemas.microsoft.com/office/powerpoint/2010/main" val="24026929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F6B85C9-1E27-439E-B749-7319152B1236}" type="slidenum">
              <a:rPr lang="en-GB" smtClean="0"/>
              <a:pPr/>
              <a:t>12</a:t>
            </a:fld>
            <a:endParaRPr lang="en-GB" dirty="0"/>
          </a:p>
        </p:txBody>
      </p:sp>
    </p:spTree>
    <p:extLst>
      <p:ext uri="{BB962C8B-B14F-4D97-AF65-F5344CB8AC3E}">
        <p14:creationId xmlns:p14="http://schemas.microsoft.com/office/powerpoint/2010/main" val="231428808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GB" dirty="0"/>
          </a:p>
        </p:txBody>
      </p:sp>
      <p:sp>
        <p:nvSpPr>
          <p:cNvPr id="4" name="Date Placeholder 3"/>
          <p:cNvSpPr>
            <a:spLocks noGrp="1"/>
          </p:cNvSpPr>
          <p:nvPr>
            <p:ph type="dt" sz="half" idx="10"/>
          </p:nvPr>
        </p:nvSpPr>
        <p:spPr/>
        <p:txBody>
          <a:bodyPr/>
          <a:lstStyle/>
          <a:p>
            <a:endParaRPr lang="en-GB" dirty="0"/>
          </a:p>
        </p:txBody>
      </p:sp>
      <p:sp>
        <p:nvSpPr>
          <p:cNvPr id="5" name="Footer Placeholder 4"/>
          <p:cNvSpPr>
            <a:spLocks noGrp="1"/>
          </p:cNvSpPr>
          <p:nvPr>
            <p:ph type="ftr" sz="quarter" idx="11"/>
          </p:nvPr>
        </p:nvSpPr>
        <p:spPr/>
        <p:txBody>
          <a:bodyPr/>
          <a:lstStyle/>
          <a:p>
            <a:r>
              <a:rPr lang="en-GB" dirty="0" smtClean="0"/>
              <a:t>SENCO Award  Cohort 5</a:t>
            </a:r>
            <a:endParaRPr lang="en-GB" dirty="0"/>
          </a:p>
        </p:txBody>
      </p:sp>
      <p:sp>
        <p:nvSpPr>
          <p:cNvPr id="6" name="Slide Number Placeholder 5"/>
          <p:cNvSpPr>
            <a:spLocks noGrp="1"/>
          </p:cNvSpPr>
          <p:nvPr>
            <p:ph type="sldNum" sz="quarter" idx="12"/>
          </p:nvPr>
        </p:nvSpPr>
        <p:spPr/>
        <p:txBody>
          <a:bodyPr/>
          <a:lstStyle/>
          <a:p>
            <a:fld id="{308FCDA7-3DE4-48E9-ADC9-81842AFF8C38}" type="slidenum">
              <a:rPr lang="en-GB" smtClean="0"/>
              <a:pPr/>
              <a:t>‹#›</a:t>
            </a:fld>
            <a:endParaRPr lang="en-GB" dirty="0"/>
          </a:p>
        </p:txBody>
      </p:sp>
      <p:pic>
        <p:nvPicPr>
          <p:cNvPr id="7" name="Picture 6"/>
          <p:cNvPicPr/>
          <p:nvPr userDrawn="1"/>
        </p:nvPicPr>
        <p:blipFill>
          <a:blip r:embed="rId2" cstate="print">
            <a:extLst>
              <a:ext uri="{28A0092B-C50C-407E-A947-70E740481C1C}">
                <a14:useLocalDpi xmlns:a14="http://schemas.microsoft.com/office/drawing/2010/main" val="0"/>
              </a:ext>
            </a:extLst>
          </a:blip>
          <a:stretch>
            <a:fillRect/>
          </a:stretch>
        </p:blipFill>
        <p:spPr>
          <a:xfrm>
            <a:off x="251520" y="5805264"/>
            <a:ext cx="1543050" cy="819150"/>
          </a:xfrm>
          <a:prstGeom prst="rect">
            <a:avLst/>
          </a:prstGeom>
          <a:extLst>
            <a:ext uri="{FAA26D3D-D897-4be2-8F04-BA451C77F1D7}">
              <ma14:placeholderFlag xmlns:ve="http://schemas.openxmlformats.org/markup-compatibility/2006" xmlns:m="http://schemas.openxmlformats.org/officeDocument/2006/math" xmlns:wp="http://schemas.openxmlformats.org/drawingml/2006/wordprocessingDrawing" xmlns:wne="http://schemas.microsoft.com/office/word/2006/wordml" xmlns:ma14="http://schemas.microsoft.com/office/mac/drawingml/2011/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v="urn:schemas-microsoft-com:mac:vml" xmlns:mc="http://schemas.openxmlformats.org/markup-compatibility/2006" xmlns:mo="http://schemas.microsoft.com/office/mac/office/2008/main" xmlns:wpc="http://schemas.microsoft.com/office/word/2010/wordprocessingCanvas" xmlns="" xmlns:pic="http://schemas.openxmlformats.org/drawingml/2006/picture" xmlns:lc="http://schemas.openxmlformats.org/drawingml/2006/lockedCanvas"/>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AF52062-A581-4E9D-B511-DAAFAB1828A6}" type="datetimeFigureOut">
              <a:rPr lang="en-US" smtClean="0"/>
              <a:pPr/>
              <a:t>11/2/2016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08FCDA7-3DE4-48E9-ADC9-81842AFF8C38}"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F52062-A581-4E9D-B511-DAAFAB1828A6}" type="datetimeFigureOut">
              <a:rPr lang="en-US" smtClean="0"/>
              <a:pPr/>
              <a:t>11/2/2016</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8FCDA7-3DE4-48E9-ADC9-81842AFF8C38}"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solidFill>
                  <a:schemeClr val="accent1"/>
                </a:solidFill>
              </a:rPr>
              <a:t>Influence and change in a partnership</a:t>
            </a:r>
            <a:endParaRPr lang="en-GB" dirty="0">
              <a:solidFill>
                <a:schemeClr val="accent1"/>
              </a:solidFill>
            </a:endParaRPr>
          </a:p>
        </p:txBody>
      </p:sp>
      <p:sp>
        <p:nvSpPr>
          <p:cNvPr id="3" name="Subtitle 2"/>
          <p:cNvSpPr>
            <a:spLocks noGrp="1"/>
          </p:cNvSpPr>
          <p:nvPr>
            <p:ph type="subTitle" idx="1"/>
          </p:nvPr>
        </p:nvSpPr>
        <p:spPr/>
        <p:txBody>
          <a:bodyPr/>
          <a:lstStyle/>
          <a:p>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216" y="5805264"/>
            <a:ext cx="2438400"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endParaRPr lang="en-GB" sz="3200" dirty="0">
              <a:solidFill>
                <a:schemeClr val="accent1"/>
              </a:solidFill>
            </a:endParaRPr>
          </a:p>
        </p:txBody>
      </p:sp>
      <p:sp>
        <p:nvSpPr>
          <p:cNvPr id="3" name="Content Placeholder 2"/>
          <p:cNvSpPr>
            <a:spLocks noGrp="1"/>
          </p:cNvSpPr>
          <p:nvPr>
            <p:ph idx="1"/>
          </p:nvPr>
        </p:nvSpPr>
        <p:spPr/>
        <p:txBody>
          <a:bodyPr>
            <a:normAutofit/>
          </a:bodyPr>
          <a:lstStyle/>
          <a:p>
            <a:pPr>
              <a:buNone/>
            </a:pPr>
            <a:r>
              <a:rPr lang="en-GB" sz="2800" dirty="0" smtClean="0"/>
              <a:t>	</a:t>
            </a:r>
            <a:endParaRPr lang="en-GB" sz="2000" dirty="0">
              <a:solidFill>
                <a:schemeClr val="tx2"/>
              </a:solidFill>
            </a:endParaRPr>
          </a:p>
          <a:p>
            <a:pPr>
              <a:buNone/>
            </a:pPr>
            <a:endParaRPr lang="en-GB" sz="2000" dirty="0" smtClean="0">
              <a:solidFill>
                <a:schemeClr val="tx2"/>
              </a:solidFill>
            </a:endParaRPr>
          </a:p>
          <a:p>
            <a:pPr>
              <a:buNone/>
            </a:pPr>
            <a:endParaRPr lang="en-GB" sz="2000" dirty="0">
              <a:solidFill>
                <a:schemeClr val="tx2"/>
              </a:solidFill>
            </a:endParaRPr>
          </a:p>
          <a:p>
            <a:pPr>
              <a:buNone/>
            </a:pPr>
            <a:endParaRPr lang="en-GB" sz="2000" dirty="0">
              <a:solidFill>
                <a:schemeClr val="tx2"/>
              </a:solidFill>
            </a:endParaRPr>
          </a:p>
          <a:p>
            <a:pPr>
              <a:buNone/>
            </a:pPr>
            <a:endParaRPr lang="en-GB" sz="2000" dirty="0">
              <a:solidFill>
                <a:schemeClr val="tx2"/>
              </a:solidFill>
            </a:endParaRPr>
          </a:p>
          <a:p>
            <a:pPr>
              <a:buNone/>
            </a:pPr>
            <a:r>
              <a:rPr lang="en-GB" sz="2000" dirty="0">
                <a:solidFill>
                  <a:schemeClr val="tx2"/>
                </a:solidFill>
              </a:rPr>
              <a:t>	</a:t>
            </a:r>
            <a:endParaRPr lang="en-GB" sz="1900" dirty="0">
              <a:solidFill>
                <a:schemeClr val="tx2"/>
              </a:solidFill>
            </a:endParaRPr>
          </a:p>
        </p:txBody>
      </p:sp>
      <p:grpSp>
        <p:nvGrpSpPr>
          <p:cNvPr id="4" name="Group 3"/>
          <p:cNvGrpSpPr/>
          <p:nvPr/>
        </p:nvGrpSpPr>
        <p:grpSpPr>
          <a:xfrm>
            <a:off x="304800" y="1143000"/>
            <a:ext cx="8610600" cy="3962400"/>
            <a:chOff x="304800" y="1143000"/>
            <a:chExt cx="8610600" cy="3962400"/>
          </a:xfrm>
        </p:grpSpPr>
        <p:sp>
          <p:nvSpPr>
            <p:cNvPr id="5" name="Oval 4"/>
            <p:cNvSpPr>
              <a:spLocks noChangeArrowheads="1"/>
            </p:cNvSpPr>
            <p:nvPr/>
          </p:nvSpPr>
          <p:spPr bwMode="auto">
            <a:xfrm>
              <a:off x="304800" y="2438400"/>
              <a:ext cx="2971800" cy="1447800"/>
            </a:xfrm>
            <a:prstGeom prst="ellipse">
              <a:avLst/>
            </a:prstGeom>
            <a:solidFill>
              <a:schemeClr val="accent2">
                <a:lumMod val="20000"/>
                <a:lumOff val="80000"/>
              </a:schemeClr>
            </a:solidFill>
            <a:ln w="28575">
              <a:solidFill>
                <a:schemeClr val="accent2">
                  <a:lumMod val="60000"/>
                  <a:lumOff val="40000"/>
                </a:schemeClr>
              </a:solidFill>
              <a:miter lim="800000"/>
              <a:headEnd/>
              <a:tailEnd/>
            </a:ln>
            <a:effectLst/>
          </p:spPr>
          <p:txBody>
            <a:bodyPr wrap="none" anchor="ctr"/>
            <a:lstStyle/>
            <a:p>
              <a:endParaRPr lang="en-GB" dirty="0"/>
            </a:p>
          </p:txBody>
        </p:sp>
        <p:sp>
          <p:nvSpPr>
            <p:cNvPr id="7" name="Oval 6"/>
            <p:cNvSpPr>
              <a:spLocks noChangeArrowheads="1"/>
            </p:cNvSpPr>
            <p:nvPr/>
          </p:nvSpPr>
          <p:spPr bwMode="auto">
            <a:xfrm>
              <a:off x="3048000" y="3657600"/>
              <a:ext cx="2971800" cy="1447800"/>
            </a:xfrm>
            <a:prstGeom prst="ellipse">
              <a:avLst/>
            </a:prstGeom>
            <a:solidFill>
              <a:schemeClr val="accent2">
                <a:lumMod val="40000"/>
                <a:lumOff val="60000"/>
              </a:schemeClr>
            </a:solidFill>
            <a:ln w="28575">
              <a:solidFill>
                <a:schemeClr val="accent2">
                  <a:lumMod val="60000"/>
                  <a:lumOff val="40000"/>
                </a:schemeClr>
              </a:solidFill>
              <a:miter lim="800000"/>
              <a:headEnd/>
              <a:tailEnd/>
            </a:ln>
            <a:effectLst/>
          </p:spPr>
          <p:txBody>
            <a:bodyPr wrap="none" anchor="ctr"/>
            <a:lstStyle/>
            <a:p>
              <a:endParaRPr lang="en-GB" dirty="0"/>
            </a:p>
          </p:txBody>
        </p:sp>
        <p:sp>
          <p:nvSpPr>
            <p:cNvPr id="8" name="Text Box 7"/>
            <p:cNvSpPr txBox="1">
              <a:spLocks noChangeArrowheads="1"/>
            </p:cNvSpPr>
            <p:nvPr/>
          </p:nvSpPr>
          <p:spPr bwMode="auto">
            <a:xfrm>
              <a:off x="3200400" y="3962400"/>
              <a:ext cx="2743200" cy="400110"/>
            </a:xfrm>
            <a:prstGeom prst="rect">
              <a:avLst/>
            </a:prstGeom>
            <a:noFill/>
            <a:ln w="9525">
              <a:noFill/>
              <a:miter lim="800000"/>
              <a:headEnd/>
              <a:tailEnd/>
            </a:ln>
            <a:effectLst/>
          </p:spPr>
          <p:txBody>
            <a:bodyPr>
              <a:spAutoFit/>
            </a:bodyPr>
            <a:lstStyle/>
            <a:p>
              <a:pPr algn="ctr">
                <a:spcBef>
                  <a:spcPct val="50000"/>
                </a:spcBef>
              </a:pPr>
              <a:r>
                <a:rPr lang="en-GB" sz="2000" dirty="0" smtClean="0">
                  <a:solidFill>
                    <a:schemeClr val="accent2">
                      <a:lumMod val="75000"/>
                    </a:schemeClr>
                  </a:solidFill>
                  <a:latin typeface="Arial" charset="0"/>
                </a:rPr>
                <a:t>Expert consultancy</a:t>
              </a:r>
              <a:endParaRPr lang="en-GB" sz="2000" dirty="0">
                <a:solidFill>
                  <a:schemeClr val="accent2">
                    <a:lumMod val="75000"/>
                  </a:schemeClr>
                </a:solidFill>
                <a:latin typeface="Arial" charset="0"/>
              </a:endParaRPr>
            </a:p>
          </p:txBody>
        </p:sp>
        <p:sp>
          <p:nvSpPr>
            <p:cNvPr id="11" name="Oval 13"/>
            <p:cNvSpPr>
              <a:spLocks noChangeArrowheads="1"/>
            </p:cNvSpPr>
            <p:nvPr/>
          </p:nvSpPr>
          <p:spPr bwMode="auto">
            <a:xfrm>
              <a:off x="2971800" y="1143000"/>
              <a:ext cx="2971800" cy="1447800"/>
            </a:xfrm>
            <a:prstGeom prst="ellipse">
              <a:avLst/>
            </a:prstGeom>
            <a:solidFill>
              <a:schemeClr val="accent2">
                <a:lumMod val="20000"/>
                <a:lumOff val="80000"/>
              </a:schemeClr>
            </a:solidFill>
            <a:ln w="28575">
              <a:solidFill>
                <a:schemeClr val="accent2">
                  <a:lumMod val="60000"/>
                  <a:lumOff val="40000"/>
                </a:schemeClr>
              </a:solidFill>
              <a:miter lim="800000"/>
              <a:headEnd/>
              <a:tailEnd/>
            </a:ln>
            <a:effectLst/>
          </p:spPr>
          <p:txBody>
            <a:bodyPr wrap="none" anchor="ctr"/>
            <a:lstStyle/>
            <a:p>
              <a:endParaRPr lang="en-GB" dirty="0"/>
            </a:p>
          </p:txBody>
        </p:sp>
        <p:sp>
          <p:nvSpPr>
            <p:cNvPr id="12" name="Oval 14"/>
            <p:cNvSpPr>
              <a:spLocks noChangeArrowheads="1"/>
            </p:cNvSpPr>
            <p:nvPr/>
          </p:nvSpPr>
          <p:spPr bwMode="auto">
            <a:xfrm>
              <a:off x="5943600" y="2438400"/>
              <a:ext cx="2971800" cy="1447800"/>
            </a:xfrm>
            <a:prstGeom prst="ellipse">
              <a:avLst/>
            </a:prstGeom>
            <a:solidFill>
              <a:schemeClr val="accent2">
                <a:lumMod val="20000"/>
                <a:lumOff val="80000"/>
              </a:schemeClr>
            </a:solidFill>
            <a:ln w="28575">
              <a:solidFill>
                <a:schemeClr val="accent2">
                  <a:lumMod val="60000"/>
                  <a:lumOff val="40000"/>
                </a:schemeClr>
              </a:solidFill>
              <a:miter lim="800000"/>
              <a:headEnd/>
              <a:tailEnd/>
            </a:ln>
            <a:effectLst/>
          </p:spPr>
          <p:txBody>
            <a:bodyPr wrap="none" anchor="ctr"/>
            <a:lstStyle/>
            <a:p>
              <a:endParaRPr lang="en-GB" dirty="0"/>
            </a:p>
          </p:txBody>
        </p:sp>
        <p:sp>
          <p:nvSpPr>
            <p:cNvPr id="13" name="Text Box 15"/>
            <p:cNvSpPr txBox="1">
              <a:spLocks noChangeArrowheads="1"/>
            </p:cNvSpPr>
            <p:nvPr/>
          </p:nvSpPr>
          <p:spPr bwMode="auto">
            <a:xfrm>
              <a:off x="3633787" y="1372724"/>
              <a:ext cx="1800225" cy="1015663"/>
            </a:xfrm>
            <a:prstGeom prst="rect">
              <a:avLst/>
            </a:prstGeom>
            <a:noFill/>
            <a:ln w="9525">
              <a:noFill/>
              <a:miter lim="800000"/>
              <a:headEnd/>
              <a:tailEnd/>
            </a:ln>
            <a:effectLst/>
          </p:spPr>
          <p:txBody>
            <a:bodyPr>
              <a:spAutoFit/>
            </a:bodyPr>
            <a:lstStyle/>
            <a:p>
              <a:pPr algn="ctr">
                <a:spcBef>
                  <a:spcPct val="50000"/>
                </a:spcBef>
              </a:pPr>
              <a:r>
                <a:rPr lang="en-GB" sz="2000" dirty="0" smtClean="0">
                  <a:solidFill>
                    <a:schemeClr val="accent2">
                      <a:lumMod val="75000"/>
                    </a:schemeClr>
                  </a:solidFill>
                  <a:latin typeface="Arial" charset="0"/>
                  <a:cs typeface="Arial" charset="0"/>
                </a:rPr>
                <a:t>Influencing practice and beliefs</a:t>
              </a:r>
              <a:endParaRPr lang="en-GB" sz="2000" dirty="0">
                <a:solidFill>
                  <a:schemeClr val="accent2">
                    <a:lumMod val="75000"/>
                  </a:schemeClr>
                </a:solidFill>
                <a:latin typeface="Arial" charset="0"/>
                <a:cs typeface="Arial" charset="0"/>
              </a:endParaRPr>
            </a:p>
          </p:txBody>
        </p:sp>
        <p:sp>
          <p:nvSpPr>
            <p:cNvPr id="14" name="Text Box 16"/>
            <p:cNvSpPr txBox="1">
              <a:spLocks noChangeArrowheads="1"/>
            </p:cNvSpPr>
            <p:nvPr/>
          </p:nvSpPr>
          <p:spPr bwMode="auto">
            <a:xfrm>
              <a:off x="6205537" y="2661363"/>
              <a:ext cx="2447925" cy="1015663"/>
            </a:xfrm>
            <a:prstGeom prst="rect">
              <a:avLst/>
            </a:prstGeom>
            <a:noFill/>
            <a:ln w="9525">
              <a:noFill/>
              <a:miter lim="800000"/>
              <a:headEnd/>
              <a:tailEnd/>
            </a:ln>
            <a:effectLst/>
          </p:spPr>
          <p:txBody>
            <a:bodyPr>
              <a:spAutoFit/>
            </a:bodyPr>
            <a:lstStyle/>
            <a:p>
              <a:pPr algn="ctr">
                <a:spcBef>
                  <a:spcPct val="50000"/>
                </a:spcBef>
              </a:pPr>
              <a:r>
                <a:rPr lang="en-GB" sz="2000" dirty="0" smtClean="0">
                  <a:solidFill>
                    <a:schemeClr val="accent2">
                      <a:lumMod val="75000"/>
                    </a:schemeClr>
                  </a:solidFill>
                  <a:latin typeface="Arial" charset="0"/>
                  <a:cs typeface="Arial" charset="0"/>
                </a:rPr>
                <a:t>Building </a:t>
              </a:r>
              <a:r>
                <a:rPr lang="en-GB" sz="2000" dirty="0">
                  <a:solidFill>
                    <a:schemeClr val="accent2">
                      <a:lumMod val="75000"/>
                    </a:schemeClr>
                  </a:solidFill>
                  <a:latin typeface="Arial" charset="0"/>
                  <a:cs typeface="Arial" charset="0"/>
                </a:rPr>
                <a:t>c</a:t>
              </a:r>
              <a:r>
                <a:rPr lang="en-GB" sz="2000" dirty="0" smtClean="0">
                  <a:solidFill>
                    <a:schemeClr val="accent2">
                      <a:lumMod val="75000"/>
                    </a:schemeClr>
                  </a:solidFill>
                  <a:latin typeface="Arial" charset="0"/>
                  <a:cs typeface="Arial" charset="0"/>
                </a:rPr>
                <a:t>ommitment </a:t>
              </a:r>
              <a:r>
                <a:rPr lang="en-GB" sz="2000" dirty="0">
                  <a:solidFill>
                    <a:schemeClr val="accent2">
                      <a:lumMod val="75000"/>
                    </a:schemeClr>
                  </a:solidFill>
                  <a:latin typeface="Arial" charset="0"/>
                  <a:cs typeface="Arial" charset="0"/>
                </a:rPr>
                <a:t>&amp; </a:t>
              </a:r>
              <a:r>
                <a:rPr lang="en-GB" sz="2000" dirty="0" smtClean="0">
                  <a:solidFill>
                    <a:schemeClr val="accent2">
                      <a:lumMod val="75000"/>
                    </a:schemeClr>
                  </a:solidFill>
                  <a:latin typeface="Arial" charset="0"/>
                  <a:cs typeface="Arial" charset="0"/>
                </a:rPr>
                <a:t>support</a:t>
              </a:r>
              <a:endParaRPr lang="en-GB" sz="2000" dirty="0">
                <a:solidFill>
                  <a:schemeClr val="accent2">
                    <a:lumMod val="75000"/>
                  </a:schemeClr>
                </a:solidFill>
                <a:latin typeface="Arial" charset="0"/>
                <a:cs typeface="Arial" charset="0"/>
              </a:endParaRPr>
            </a:p>
          </p:txBody>
        </p:sp>
        <p:sp>
          <p:nvSpPr>
            <p:cNvPr id="16" name="Text Box 18"/>
            <p:cNvSpPr txBox="1">
              <a:spLocks noChangeArrowheads="1"/>
            </p:cNvSpPr>
            <p:nvPr/>
          </p:nvSpPr>
          <p:spPr bwMode="auto">
            <a:xfrm>
              <a:off x="416718" y="2743199"/>
              <a:ext cx="2747963" cy="1015663"/>
            </a:xfrm>
            <a:prstGeom prst="rect">
              <a:avLst/>
            </a:prstGeom>
            <a:noFill/>
            <a:ln w="9525">
              <a:noFill/>
              <a:miter lim="800000"/>
              <a:headEnd/>
              <a:tailEnd/>
            </a:ln>
            <a:effectLst/>
          </p:spPr>
          <p:txBody>
            <a:bodyPr wrap="square">
              <a:spAutoFit/>
            </a:bodyPr>
            <a:lstStyle/>
            <a:p>
              <a:pPr algn="ctr">
                <a:spcBef>
                  <a:spcPct val="50000"/>
                </a:spcBef>
              </a:pPr>
              <a:r>
                <a:rPr lang="en-GB" sz="2000" dirty="0" smtClean="0">
                  <a:solidFill>
                    <a:schemeClr val="accent2">
                      <a:lumMod val="75000"/>
                    </a:schemeClr>
                  </a:solidFill>
                  <a:latin typeface="Arial" charset="0"/>
                  <a:cs typeface="Arial" charset="0"/>
                </a:rPr>
                <a:t>Gathering </a:t>
              </a:r>
              <a:r>
                <a:rPr lang="en-GB" sz="2000" dirty="0">
                  <a:solidFill>
                    <a:schemeClr val="accent2">
                      <a:lumMod val="75000"/>
                    </a:schemeClr>
                  </a:solidFill>
                  <a:latin typeface="Arial" charset="0"/>
                  <a:cs typeface="Arial" charset="0"/>
                </a:rPr>
                <a:t>i</a:t>
              </a:r>
              <a:r>
                <a:rPr lang="en-GB" sz="2000" dirty="0" smtClean="0">
                  <a:solidFill>
                    <a:schemeClr val="accent2">
                      <a:lumMod val="75000"/>
                    </a:schemeClr>
                  </a:solidFill>
                  <a:latin typeface="Arial" charset="0"/>
                  <a:cs typeface="Arial" charset="0"/>
                </a:rPr>
                <a:t>nformation </a:t>
              </a:r>
              <a:r>
                <a:rPr lang="en-GB" sz="2000" dirty="0">
                  <a:solidFill>
                    <a:schemeClr val="accent2">
                      <a:lumMod val="75000"/>
                    </a:schemeClr>
                  </a:solidFill>
                  <a:latin typeface="Arial" charset="0"/>
                  <a:cs typeface="Arial" charset="0"/>
                </a:rPr>
                <a:t>&amp; g</a:t>
              </a:r>
              <a:r>
                <a:rPr lang="en-GB" sz="2000" dirty="0" smtClean="0">
                  <a:solidFill>
                    <a:schemeClr val="accent2">
                      <a:lumMod val="75000"/>
                    </a:schemeClr>
                  </a:solidFill>
                  <a:latin typeface="Arial" charset="0"/>
                  <a:cs typeface="Arial" charset="0"/>
                </a:rPr>
                <a:t>aining </a:t>
              </a:r>
              <a:r>
                <a:rPr lang="en-GB" sz="2000" dirty="0">
                  <a:solidFill>
                    <a:schemeClr val="accent2">
                      <a:lumMod val="75000"/>
                    </a:schemeClr>
                  </a:solidFill>
                  <a:latin typeface="Arial" charset="0"/>
                  <a:cs typeface="Arial" charset="0"/>
                </a:rPr>
                <a:t>u</a:t>
              </a:r>
              <a:r>
                <a:rPr lang="en-GB" sz="2000" dirty="0" smtClean="0">
                  <a:solidFill>
                    <a:schemeClr val="accent2">
                      <a:lumMod val="75000"/>
                    </a:schemeClr>
                  </a:solidFill>
                  <a:latin typeface="Arial" charset="0"/>
                  <a:cs typeface="Arial" charset="0"/>
                </a:rPr>
                <a:t>nderstanding</a:t>
              </a:r>
              <a:endParaRPr lang="en-GB" sz="2000" dirty="0">
                <a:solidFill>
                  <a:schemeClr val="accent2">
                    <a:lumMod val="75000"/>
                  </a:schemeClr>
                </a:solidFill>
                <a:latin typeface="Arial" charset="0"/>
                <a:cs typeface="Arial" charset="0"/>
              </a:endParaRPr>
            </a:p>
          </p:txBody>
        </p:sp>
        <p:sp>
          <p:nvSpPr>
            <p:cNvPr id="18" name="AutoShape 20"/>
            <p:cNvSpPr>
              <a:spLocks noChangeArrowheads="1"/>
            </p:cNvSpPr>
            <p:nvPr/>
          </p:nvSpPr>
          <p:spPr bwMode="auto">
            <a:xfrm>
              <a:off x="4284663" y="2997200"/>
              <a:ext cx="576262" cy="576263"/>
            </a:xfrm>
            <a:prstGeom prst="upArrow">
              <a:avLst>
                <a:gd name="adj1" fmla="val 50000"/>
                <a:gd name="adj2" fmla="val 25000"/>
              </a:avLst>
            </a:prstGeom>
            <a:solidFill>
              <a:schemeClr val="accent1"/>
            </a:solidFill>
            <a:ln w="9525">
              <a:solidFill>
                <a:schemeClr val="tx1"/>
              </a:solidFill>
              <a:miter lim="800000"/>
              <a:headEnd/>
              <a:tailEnd/>
            </a:ln>
            <a:effectLst/>
          </p:spPr>
          <p:txBody>
            <a:bodyPr wrap="none" anchor="ctr"/>
            <a:lstStyle/>
            <a:p>
              <a:endParaRPr lang="en-GB" dirty="0"/>
            </a:p>
          </p:txBody>
        </p:sp>
        <p:sp>
          <p:nvSpPr>
            <p:cNvPr id="20" name="AutoShape 24"/>
            <p:cNvSpPr>
              <a:spLocks noChangeArrowheads="1"/>
            </p:cNvSpPr>
            <p:nvPr/>
          </p:nvSpPr>
          <p:spPr bwMode="auto">
            <a:xfrm rot="2370368">
              <a:off x="3048000" y="3581400"/>
              <a:ext cx="360363" cy="360363"/>
            </a:xfrm>
            <a:prstGeom prst="leftRightArrow">
              <a:avLst>
                <a:gd name="adj1" fmla="val 50000"/>
                <a:gd name="adj2" fmla="val 20000"/>
              </a:avLst>
            </a:prstGeom>
            <a:solidFill>
              <a:schemeClr val="accent1"/>
            </a:solidFill>
            <a:ln w="9525">
              <a:solidFill>
                <a:schemeClr val="tx1"/>
              </a:solidFill>
              <a:miter lim="800000"/>
              <a:headEnd/>
              <a:tailEnd/>
            </a:ln>
            <a:effectLst/>
          </p:spPr>
          <p:txBody>
            <a:bodyPr wrap="none" anchor="ctr"/>
            <a:lstStyle/>
            <a:p>
              <a:endParaRPr lang="en-GB" dirty="0"/>
            </a:p>
          </p:txBody>
        </p:sp>
        <p:sp>
          <p:nvSpPr>
            <p:cNvPr id="21" name="AutoShape 25"/>
            <p:cNvSpPr>
              <a:spLocks noChangeArrowheads="1"/>
            </p:cNvSpPr>
            <p:nvPr/>
          </p:nvSpPr>
          <p:spPr bwMode="auto">
            <a:xfrm rot="18765771">
              <a:off x="5638800" y="3505200"/>
              <a:ext cx="360363" cy="360363"/>
            </a:xfrm>
            <a:prstGeom prst="leftRightArrow">
              <a:avLst>
                <a:gd name="adj1" fmla="val 50000"/>
                <a:gd name="adj2" fmla="val 20000"/>
              </a:avLst>
            </a:prstGeom>
            <a:solidFill>
              <a:schemeClr val="accent1"/>
            </a:solidFill>
            <a:ln w="9525">
              <a:solidFill>
                <a:schemeClr val="tx1"/>
              </a:solidFill>
              <a:miter lim="800000"/>
              <a:headEnd/>
              <a:tailEnd/>
            </a:ln>
            <a:effectLst/>
          </p:spPr>
          <p:txBody>
            <a:bodyPr wrap="none" anchor="ctr"/>
            <a:lstStyle/>
            <a:p>
              <a:endParaRPr lang="en-GB" dirty="0"/>
            </a:p>
          </p:txBody>
        </p:sp>
      </p:gr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en-GB" dirty="0" smtClean="0">
                <a:solidFill>
                  <a:schemeClr val="accent1"/>
                </a:solidFill>
              </a:rPr>
              <a:t>The story of a reasonable adjustment part 2</a:t>
            </a:r>
            <a:endParaRPr lang="en-GB" sz="1800" dirty="0">
              <a:solidFill>
                <a:schemeClr val="accent1"/>
              </a:solidFill>
            </a:endParaRPr>
          </a:p>
        </p:txBody>
      </p:sp>
      <p:sp>
        <p:nvSpPr>
          <p:cNvPr id="3" name="Content Placeholder 2"/>
          <p:cNvSpPr>
            <a:spLocks noGrp="1"/>
          </p:cNvSpPr>
          <p:nvPr>
            <p:ph idx="1"/>
          </p:nvPr>
        </p:nvSpPr>
        <p:spPr/>
        <p:txBody>
          <a:bodyPr>
            <a:normAutofit fontScale="92500" lnSpcReduction="20000"/>
          </a:bodyPr>
          <a:lstStyle/>
          <a:p>
            <a:pPr>
              <a:buNone/>
            </a:pPr>
            <a:endParaRPr lang="en-GB" sz="2800" dirty="0" smtClean="0"/>
          </a:p>
          <a:p>
            <a:pPr>
              <a:buNone/>
            </a:pPr>
            <a:endParaRPr lang="en-GB" sz="2000" dirty="0" smtClean="0">
              <a:solidFill>
                <a:schemeClr val="tx2"/>
              </a:solidFill>
            </a:endParaRPr>
          </a:p>
          <a:p>
            <a:pPr>
              <a:buNone/>
            </a:pPr>
            <a:endParaRPr lang="en-GB" sz="2000" dirty="0" smtClean="0">
              <a:solidFill>
                <a:schemeClr val="tx2"/>
              </a:solidFill>
            </a:endParaRPr>
          </a:p>
          <a:p>
            <a:pPr algn="ctr">
              <a:buNone/>
            </a:pPr>
            <a:r>
              <a:rPr lang="en-GB" sz="2200" dirty="0" smtClean="0">
                <a:solidFill>
                  <a:schemeClr val="tx2"/>
                </a:solidFill>
              </a:rPr>
              <a:t>What changes in practice or beliefs do you want to bring about?</a:t>
            </a:r>
          </a:p>
          <a:p>
            <a:pPr algn="ctr">
              <a:buNone/>
            </a:pPr>
            <a:endParaRPr lang="en-GB" sz="2200" dirty="0">
              <a:solidFill>
                <a:schemeClr val="tx2"/>
              </a:solidFill>
            </a:endParaRPr>
          </a:p>
          <a:p>
            <a:pPr algn="ctr">
              <a:buNone/>
            </a:pPr>
            <a:r>
              <a:rPr lang="en-GB" sz="2200" dirty="0" smtClean="0">
                <a:solidFill>
                  <a:schemeClr val="tx2"/>
                </a:solidFill>
              </a:rPr>
              <a:t>Think back to the partnership and why you chose it.</a:t>
            </a:r>
          </a:p>
          <a:p>
            <a:pPr algn="ctr">
              <a:buNone/>
            </a:pPr>
            <a:endParaRPr lang="en-GB" sz="2200" dirty="0">
              <a:solidFill>
                <a:schemeClr val="tx2"/>
              </a:solidFill>
            </a:endParaRPr>
          </a:p>
          <a:p>
            <a:pPr algn="ctr">
              <a:buNone/>
            </a:pPr>
            <a:r>
              <a:rPr lang="en-GB" sz="2000" dirty="0" smtClean="0">
                <a:solidFill>
                  <a:schemeClr val="tx2"/>
                </a:solidFill>
              </a:rPr>
              <a:t> </a:t>
            </a:r>
          </a:p>
          <a:p>
            <a:pPr>
              <a:buNone/>
            </a:pPr>
            <a:endParaRPr lang="en-GB" sz="2000" dirty="0" smtClean="0">
              <a:solidFill>
                <a:schemeClr val="tx2"/>
              </a:solidFill>
            </a:endParaRPr>
          </a:p>
          <a:p>
            <a:pPr>
              <a:buNone/>
            </a:pPr>
            <a:endParaRPr lang="en-GB" sz="2000" dirty="0">
              <a:solidFill>
                <a:schemeClr val="tx2"/>
              </a:solidFill>
            </a:endParaRPr>
          </a:p>
          <a:p>
            <a:pPr>
              <a:buNone/>
            </a:pPr>
            <a:endParaRPr lang="en-GB" sz="2000" dirty="0" smtClean="0">
              <a:solidFill>
                <a:schemeClr val="tx2"/>
              </a:solidFill>
            </a:endParaRPr>
          </a:p>
          <a:p>
            <a:pPr>
              <a:buNone/>
            </a:pPr>
            <a:endParaRPr lang="en-GB" sz="2000" dirty="0">
              <a:solidFill>
                <a:schemeClr val="tx2"/>
              </a:solidFill>
            </a:endParaRPr>
          </a:p>
          <a:p>
            <a:pPr>
              <a:buNone/>
            </a:pPr>
            <a:endParaRPr lang="en-GB" sz="2000" dirty="0">
              <a:solidFill>
                <a:schemeClr val="tx2"/>
              </a:solidFill>
            </a:endParaRPr>
          </a:p>
          <a:p>
            <a:pPr>
              <a:buNone/>
            </a:pPr>
            <a:endParaRPr lang="en-GB" sz="2000" dirty="0">
              <a:solidFill>
                <a:schemeClr val="tx2"/>
              </a:solidFill>
            </a:endParaRPr>
          </a:p>
          <a:p>
            <a:pPr>
              <a:buNone/>
            </a:pPr>
            <a:r>
              <a:rPr lang="en-GB" sz="2000" dirty="0">
                <a:solidFill>
                  <a:schemeClr val="tx2"/>
                </a:solidFill>
              </a:rPr>
              <a:t>	</a:t>
            </a:r>
            <a:endParaRPr lang="en-GB" sz="1900" dirty="0">
              <a:solidFill>
                <a:schemeClr val="tx2"/>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395536" y="609600"/>
            <a:ext cx="8352928" cy="1143000"/>
          </a:xfrm>
        </p:spPr>
        <p:txBody>
          <a:bodyPr>
            <a:noAutofit/>
          </a:bodyPr>
          <a:lstStyle/>
          <a:p>
            <a:pPr>
              <a:defRPr/>
            </a:pPr>
            <a:r>
              <a:rPr lang="en-GB" sz="3600" dirty="0" smtClean="0">
                <a:solidFill>
                  <a:schemeClr val="accent1"/>
                </a:solidFill>
              </a:rPr>
              <a:t>The dynamics of change:  Lewin's force field analysis</a:t>
            </a:r>
          </a:p>
        </p:txBody>
      </p:sp>
      <p:sp>
        <p:nvSpPr>
          <p:cNvPr id="17411" name="Rectangle 3"/>
          <p:cNvSpPr>
            <a:spLocks noGrp="1" noChangeArrowheads="1"/>
          </p:cNvSpPr>
          <p:nvPr>
            <p:ph type="body" idx="1"/>
          </p:nvPr>
        </p:nvSpPr>
        <p:spPr>
          <a:xfrm>
            <a:off x="685800" y="1524000"/>
            <a:ext cx="7772400" cy="4876800"/>
          </a:xfrm>
        </p:spPr>
        <p:txBody>
          <a:bodyPr/>
          <a:lstStyle/>
          <a:p>
            <a:pPr eaLnBrk="1" hangingPunct="1"/>
            <a:endParaRPr lang="en-GB" sz="1800" dirty="0" smtClean="0">
              <a:solidFill>
                <a:schemeClr val="accent2"/>
              </a:solidFill>
            </a:endParaRPr>
          </a:p>
          <a:p>
            <a:pPr eaLnBrk="1" hangingPunct="1"/>
            <a:endParaRPr lang="en-GB" sz="1800" dirty="0" smtClean="0">
              <a:solidFill>
                <a:schemeClr val="accent2"/>
              </a:solidFill>
            </a:endParaRPr>
          </a:p>
          <a:p>
            <a:pPr eaLnBrk="1" hangingPunct="1"/>
            <a:endParaRPr lang="en-GB" sz="1800" dirty="0" smtClean="0">
              <a:solidFill>
                <a:schemeClr val="accent2"/>
              </a:solidFill>
            </a:endParaRPr>
          </a:p>
        </p:txBody>
      </p:sp>
      <p:sp>
        <p:nvSpPr>
          <p:cNvPr id="17412" name="Line 4"/>
          <p:cNvSpPr>
            <a:spLocks noChangeShapeType="1"/>
          </p:cNvSpPr>
          <p:nvPr/>
        </p:nvSpPr>
        <p:spPr bwMode="auto">
          <a:xfrm>
            <a:off x="2362200" y="4114800"/>
            <a:ext cx="4343400" cy="0"/>
          </a:xfrm>
          <a:prstGeom prst="line">
            <a:avLst/>
          </a:prstGeom>
          <a:noFill/>
          <a:ln w="38100">
            <a:solidFill>
              <a:schemeClr val="tx2"/>
            </a:solidFill>
            <a:round/>
            <a:headEnd/>
            <a:tailEnd/>
          </a:ln>
        </p:spPr>
        <p:txBody>
          <a:bodyPr wrap="none" anchor="ctr"/>
          <a:lstStyle/>
          <a:p>
            <a:endParaRPr lang="en-GB" dirty="0"/>
          </a:p>
        </p:txBody>
      </p:sp>
      <p:sp>
        <p:nvSpPr>
          <p:cNvPr id="17413" name="Line 5"/>
          <p:cNvSpPr>
            <a:spLocks noChangeShapeType="1"/>
          </p:cNvSpPr>
          <p:nvPr/>
        </p:nvSpPr>
        <p:spPr bwMode="auto">
          <a:xfrm>
            <a:off x="2362200" y="3048000"/>
            <a:ext cx="0" cy="2209800"/>
          </a:xfrm>
          <a:prstGeom prst="line">
            <a:avLst/>
          </a:prstGeom>
          <a:noFill/>
          <a:ln w="38100">
            <a:solidFill>
              <a:schemeClr val="tx2"/>
            </a:solidFill>
            <a:round/>
            <a:headEnd/>
            <a:tailEnd/>
          </a:ln>
        </p:spPr>
        <p:txBody>
          <a:bodyPr wrap="none" anchor="ctr"/>
          <a:lstStyle/>
          <a:p>
            <a:endParaRPr lang="en-GB" dirty="0"/>
          </a:p>
        </p:txBody>
      </p:sp>
      <p:sp>
        <p:nvSpPr>
          <p:cNvPr id="17414" name="Line 6"/>
          <p:cNvSpPr>
            <a:spLocks noChangeShapeType="1"/>
          </p:cNvSpPr>
          <p:nvPr/>
        </p:nvSpPr>
        <p:spPr bwMode="auto">
          <a:xfrm flipV="1">
            <a:off x="3657600" y="4495800"/>
            <a:ext cx="0" cy="1219200"/>
          </a:xfrm>
          <a:prstGeom prst="line">
            <a:avLst/>
          </a:prstGeom>
          <a:noFill/>
          <a:ln w="28575">
            <a:solidFill>
              <a:schemeClr val="tx2"/>
            </a:solidFill>
            <a:round/>
            <a:headEnd/>
            <a:tailEnd type="triangle" w="med" len="med"/>
          </a:ln>
        </p:spPr>
        <p:txBody>
          <a:bodyPr wrap="none" anchor="ctr"/>
          <a:lstStyle/>
          <a:p>
            <a:endParaRPr lang="en-GB" dirty="0"/>
          </a:p>
        </p:txBody>
      </p:sp>
      <p:sp>
        <p:nvSpPr>
          <p:cNvPr id="17415" name="Line 7"/>
          <p:cNvSpPr>
            <a:spLocks noChangeShapeType="1"/>
          </p:cNvSpPr>
          <p:nvPr/>
        </p:nvSpPr>
        <p:spPr bwMode="auto">
          <a:xfrm flipV="1">
            <a:off x="4267200" y="4495800"/>
            <a:ext cx="0" cy="1295400"/>
          </a:xfrm>
          <a:prstGeom prst="line">
            <a:avLst/>
          </a:prstGeom>
          <a:noFill/>
          <a:ln w="28575">
            <a:solidFill>
              <a:schemeClr val="tx2"/>
            </a:solidFill>
            <a:round/>
            <a:headEnd/>
            <a:tailEnd type="triangle" w="med" len="med"/>
          </a:ln>
        </p:spPr>
        <p:txBody>
          <a:bodyPr wrap="none" anchor="ctr"/>
          <a:lstStyle/>
          <a:p>
            <a:endParaRPr lang="en-GB" dirty="0"/>
          </a:p>
        </p:txBody>
      </p:sp>
      <p:sp>
        <p:nvSpPr>
          <p:cNvPr id="17416" name="Line 8"/>
          <p:cNvSpPr>
            <a:spLocks noChangeShapeType="1"/>
          </p:cNvSpPr>
          <p:nvPr/>
        </p:nvSpPr>
        <p:spPr bwMode="auto">
          <a:xfrm flipV="1">
            <a:off x="5029200" y="4495800"/>
            <a:ext cx="0" cy="1905000"/>
          </a:xfrm>
          <a:prstGeom prst="line">
            <a:avLst/>
          </a:prstGeom>
          <a:noFill/>
          <a:ln w="28575">
            <a:solidFill>
              <a:schemeClr val="tx2"/>
            </a:solidFill>
            <a:round/>
            <a:headEnd/>
            <a:tailEnd type="triangle" w="med" len="med"/>
          </a:ln>
        </p:spPr>
        <p:txBody>
          <a:bodyPr wrap="none" anchor="ctr"/>
          <a:lstStyle/>
          <a:p>
            <a:endParaRPr lang="en-GB" dirty="0"/>
          </a:p>
        </p:txBody>
      </p:sp>
      <p:sp>
        <p:nvSpPr>
          <p:cNvPr id="17417" name="Line 9"/>
          <p:cNvSpPr>
            <a:spLocks noChangeShapeType="1"/>
          </p:cNvSpPr>
          <p:nvPr/>
        </p:nvSpPr>
        <p:spPr bwMode="auto">
          <a:xfrm flipV="1">
            <a:off x="5715000" y="4495800"/>
            <a:ext cx="0" cy="990600"/>
          </a:xfrm>
          <a:prstGeom prst="line">
            <a:avLst/>
          </a:prstGeom>
          <a:noFill/>
          <a:ln w="28575">
            <a:solidFill>
              <a:schemeClr val="tx2"/>
            </a:solidFill>
            <a:round/>
            <a:headEnd/>
            <a:tailEnd type="triangle" w="med" len="med"/>
          </a:ln>
        </p:spPr>
        <p:txBody>
          <a:bodyPr wrap="none" anchor="ctr"/>
          <a:lstStyle/>
          <a:p>
            <a:endParaRPr lang="en-GB" dirty="0"/>
          </a:p>
        </p:txBody>
      </p:sp>
      <p:sp>
        <p:nvSpPr>
          <p:cNvPr id="17418" name="Line 10"/>
          <p:cNvSpPr>
            <a:spLocks noChangeShapeType="1"/>
          </p:cNvSpPr>
          <p:nvPr/>
        </p:nvSpPr>
        <p:spPr bwMode="auto">
          <a:xfrm>
            <a:off x="3810000" y="3124200"/>
            <a:ext cx="0" cy="685800"/>
          </a:xfrm>
          <a:prstGeom prst="line">
            <a:avLst/>
          </a:prstGeom>
          <a:noFill/>
          <a:ln w="28575">
            <a:solidFill>
              <a:schemeClr val="tx2"/>
            </a:solidFill>
            <a:round/>
            <a:headEnd/>
            <a:tailEnd type="triangle" w="med" len="med"/>
          </a:ln>
        </p:spPr>
        <p:txBody>
          <a:bodyPr wrap="none" anchor="ctr"/>
          <a:lstStyle/>
          <a:p>
            <a:endParaRPr lang="en-GB" dirty="0"/>
          </a:p>
        </p:txBody>
      </p:sp>
      <p:sp>
        <p:nvSpPr>
          <p:cNvPr id="17419" name="Line 11"/>
          <p:cNvSpPr>
            <a:spLocks noChangeShapeType="1"/>
          </p:cNvSpPr>
          <p:nvPr/>
        </p:nvSpPr>
        <p:spPr bwMode="auto">
          <a:xfrm>
            <a:off x="4495800" y="2667000"/>
            <a:ext cx="0" cy="1219200"/>
          </a:xfrm>
          <a:prstGeom prst="line">
            <a:avLst/>
          </a:prstGeom>
          <a:noFill/>
          <a:ln w="28575">
            <a:solidFill>
              <a:schemeClr val="tx2"/>
            </a:solidFill>
            <a:round/>
            <a:headEnd/>
            <a:tailEnd type="triangle" w="med" len="med"/>
          </a:ln>
        </p:spPr>
        <p:txBody>
          <a:bodyPr wrap="none" anchor="ctr"/>
          <a:lstStyle/>
          <a:p>
            <a:endParaRPr lang="en-GB" dirty="0"/>
          </a:p>
        </p:txBody>
      </p:sp>
      <p:sp>
        <p:nvSpPr>
          <p:cNvPr id="17420" name="Line 12"/>
          <p:cNvSpPr>
            <a:spLocks noChangeShapeType="1"/>
          </p:cNvSpPr>
          <p:nvPr/>
        </p:nvSpPr>
        <p:spPr bwMode="auto">
          <a:xfrm>
            <a:off x="2971800" y="2743200"/>
            <a:ext cx="0" cy="1066800"/>
          </a:xfrm>
          <a:prstGeom prst="line">
            <a:avLst/>
          </a:prstGeom>
          <a:noFill/>
          <a:ln w="28575">
            <a:solidFill>
              <a:schemeClr val="tx2"/>
            </a:solidFill>
            <a:round/>
            <a:headEnd/>
            <a:tailEnd type="triangle" w="med" len="med"/>
          </a:ln>
        </p:spPr>
        <p:txBody>
          <a:bodyPr wrap="none" anchor="ctr"/>
          <a:lstStyle/>
          <a:p>
            <a:endParaRPr lang="en-GB" dirty="0"/>
          </a:p>
        </p:txBody>
      </p:sp>
      <p:sp>
        <p:nvSpPr>
          <p:cNvPr id="17421" name="Line 13"/>
          <p:cNvSpPr>
            <a:spLocks noChangeShapeType="1"/>
          </p:cNvSpPr>
          <p:nvPr/>
        </p:nvSpPr>
        <p:spPr bwMode="auto">
          <a:xfrm>
            <a:off x="5410200" y="2895600"/>
            <a:ext cx="0" cy="838200"/>
          </a:xfrm>
          <a:prstGeom prst="line">
            <a:avLst/>
          </a:prstGeom>
          <a:noFill/>
          <a:ln w="28575">
            <a:solidFill>
              <a:schemeClr val="tx2"/>
            </a:solidFill>
            <a:round/>
            <a:headEnd/>
            <a:tailEnd type="triangle" w="med" len="med"/>
          </a:ln>
        </p:spPr>
        <p:txBody>
          <a:bodyPr wrap="none" anchor="ctr"/>
          <a:lstStyle/>
          <a:p>
            <a:endParaRPr lang="en-GB" dirty="0"/>
          </a:p>
        </p:txBody>
      </p:sp>
      <p:sp>
        <p:nvSpPr>
          <p:cNvPr id="17422" name="Text Box 14"/>
          <p:cNvSpPr txBox="1">
            <a:spLocks noChangeArrowheads="1"/>
          </p:cNvSpPr>
          <p:nvPr/>
        </p:nvSpPr>
        <p:spPr bwMode="auto">
          <a:xfrm>
            <a:off x="5638801" y="2209801"/>
            <a:ext cx="2894135" cy="396875"/>
          </a:xfrm>
          <a:prstGeom prst="rect">
            <a:avLst/>
          </a:prstGeom>
          <a:noFill/>
          <a:ln w="9525">
            <a:noFill/>
            <a:miter lim="800000"/>
            <a:headEnd/>
            <a:tailEnd/>
          </a:ln>
        </p:spPr>
        <p:txBody>
          <a:bodyPr>
            <a:spAutoFit/>
          </a:bodyPr>
          <a:lstStyle/>
          <a:p>
            <a:r>
              <a:rPr lang="en-GB" sz="2000" b="1" dirty="0">
                <a:solidFill>
                  <a:schemeClr val="tx2"/>
                </a:solidFill>
              </a:rPr>
              <a:t>Restraining forces</a:t>
            </a:r>
          </a:p>
        </p:txBody>
      </p:sp>
      <p:sp>
        <p:nvSpPr>
          <p:cNvPr id="17423" name="Text Box 15"/>
          <p:cNvSpPr txBox="1">
            <a:spLocks noChangeArrowheads="1"/>
          </p:cNvSpPr>
          <p:nvPr/>
        </p:nvSpPr>
        <p:spPr bwMode="auto">
          <a:xfrm>
            <a:off x="5651989" y="5589589"/>
            <a:ext cx="2228850" cy="396875"/>
          </a:xfrm>
          <a:prstGeom prst="rect">
            <a:avLst/>
          </a:prstGeom>
          <a:noFill/>
          <a:ln w="9525">
            <a:noFill/>
            <a:miter lim="800000"/>
            <a:headEnd/>
            <a:tailEnd/>
          </a:ln>
        </p:spPr>
        <p:txBody>
          <a:bodyPr>
            <a:spAutoFit/>
          </a:bodyPr>
          <a:lstStyle/>
          <a:p>
            <a:r>
              <a:rPr lang="en-GB" sz="2000" b="1" dirty="0">
                <a:solidFill>
                  <a:schemeClr val="tx2"/>
                </a:solidFill>
              </a:rPr>
              <a:t>Driving forces</a:t>
            </a:r>
          </a:p>
        </p:txBody>
      </p:sp>
      <p:sp>
        <p:nvSpPr>
          <p:cNvPr id="17424" name="Line 16"/>
          <p:cNvSpPr>
            <a:spLocks noChangeShapeType="1"/>
          </p:cNvSpPr>
          <p:nvPr/>
        </p:nvSpPr>
        <p:spPr bwMode="auto">
          <a:xfrm flipV="1">
            <a:off x="838200" y="3048000"/>
            <a:ext cx="0" cy="2590800"/>
          </a:xfrm>
          <a:prstGeom prst="line">
            <a:avLst/>
          </a:prstGeom>
          <a:noFill/>
          <a:ln w="76200">
            <a:solidFill>
              <a:schemeClr val="tx2"/>
            </a:solidFill>
            <a:round/>
            <a:headEnd/>
            <a:tailEnd type="triangle" w="med" len="med"/>
          </a:ln>
        </p:spPr>
        <p:txBody>
          <a:bodyPr wrap="none" anchor="ctr"/>
          <a:lstStyle/>
          <a:p>
            <a:endParaRPr lang="en-GB" dirty="0"/>
          </a:p>
        </p:txBody>
      </p:sp>
      <p:sp>
        <p:nvSpPr>
          <p:cNvPr id="17425" name="Text Box 17"/>
          <p:cNvSpPr txBox="1">
            <a:spLocks noChangeArrowheads="1"/>
          </p:cNvSpPr>
          <p:nvPr/>
        </p:nvSpPr>
        <p:spPr bwMode="auto">
          <a:xfrm rot="-5374290">
            <a:off x="748855" y="4234627"/>
            <a:ext cx="1198598" cy="400110"/>
          </a:xfrm>
          <a:prstGeom prst="rect">
            <a:avLst/>
          </a:prstGeom>
          <a:noFill/>
          <a:ln w="9525">
            <a:noFill/>
            <a:miter lim="800000"/>
            <a:headEnd/>
            <a:tailEnd/>
          </a:ln>
        </p:spPr>
        <p:txBody>
          <a:bodyPr wrap="none">
            <a:spAutoFit/>
          </a:bodyPr>
          <a:lstStyle/>
          <a:p>
            <a:r>
              <a:rPr lang="en-GB" sz="2000" b="1" dirty="0">
                <a:solidFill>
                  <a:schemeClr val="tx2"/>
                </a:solidFill>
              </a:rPr>
              <a:t>Objective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685800" y="609600"/>
            <a:ext cx="7918648" cy="1143000"/>
          </a:xfrm>
        </p:spPr>
        <p:txBody>
          <a:bodyPr>
            <a:noAutofit/>
          </a:bodyPr>
          <a:lstStyle/>
          <a:p>
            <a:pPr eaLnBrk="1" hangingPunct="1">
              <a:defRPr/>
            </a:pPr>
            <a:r>
              <a:rPr lang="en-GB" sz="4000" dirty="0" smtClean="0">
                <a:solidFill>
                  <a:schemeClr val="accent1"/>
                </a:solidFill>
              </a:rPr>
              <a:t>Force Field Analysis: principles</a:t>
            </a:r>
          </a:p>
        </p:txBody>
      </p:sp>
      <p:sp>
        <p:nvSpPr>
          <p:cNvPr id="19459" name="Rectangle 3"/>
          <p:cNvSpPr>
            <a:spLocks noGrp="1" noChangeArrowheads="1"/>
          </p:cNvSpPr>
          <p:nvPr>
            <p:ph type="body" idx="1"/>
          </p:nvPr>
        </p:nvSpPr>
        <p:spPr/>
        <p:txBody>
          <a:bodyPr/>
          <a:lstStyle/>
          <a:p>
            <a:pPr eaLnBrk="1" hangingPunct="1">
              <a:buFont typeface="Wingdings" pitchFamily="2" charset="2"/>
              <a:buNone/>
              <a:defRPr/>
            </a:pPr>
            <a:endParaRPr lang="en-GB" dirty="0" smtClean="0"/>
          </a:p>
          <a:p>
            <a:pPr eaLnBrk="1" hangingPunct="1">
              <a:buClr>
                <a:schemeClr val="tx1"/>
              </a:buClr>
              <a:buFont typeface="Wingdings" pitchFamily="2" charset="2"/>
              <a:buChar char="§"/>
              <a:defRPr/>
            </a:pPr>
            <a:r>
              <a:rPr lang="en-GB" sz="2000" dirty="0" smtClean="0">
                <a:solidFill>
                  <a:schemeClr val="tx2"/>
                </a:solidFill>
              </a:rPr>
              <a:t>probably doing as much as you can with the drivers</a:t>
            </a:r>
          </a:p>
          <a:p>
            <a:pPr eaLnBrk="1" hangingPunct="1">
              <a:buClr>
                <a:schemeClr val="tx1"/>
              </a:buClr>
              <a:buFont typeface="Wingdings" pitchFamily="2" charset="2"/>
              <a:buChar char="§"/>
              <a:defRPr/>
            </a:pPr>
            <a:r>
              <a:rPr lang="en-GB" sz="2000" dirty="0" smtClean="0">
                <a:solidFill>
                  <a:schemeClr val="tx2"/>
                </a:solidFill>
              </a:rPr>
              <a:t>reducing restraining forces more effective</a:t>
            </a:r>
          </a:p>
          <a:p>
            <a:pPr eaLnBrk="1" hangingPunct="1">
              <a:buClr>
                <a:schemeClr val="tx1"/>
              </a:buClr>
              <a:buFont typeface="Wingdings" pitchFamily="2" charset="2"/>
              <a:buChar char="§"/>
              <a:defRPr/>
            </a:pPr>
            <a:r>
              <a:rPr lang="en-GB" sz="2000" dirty="0" smtClean="0">
                <a:solidFill>
                  <a:schemeClr val="tx2"/>
                </a:solidFill>
              </a:rPr>
              <a:t>reversing restraining forces has greatest effect</a:t>
            </a:r>
          </a:p>
          <a:p>
            <a:pPr eaLnBrk="1" hangingPunct="1">
              <a:buClr>
                <a:schemeClr val="tx1"/>
              </a:buClr>
              <a:buFont typeface="Wingdings" pitchFamily="2" charset="2"/>
              <a:buChar char="§"/>
              <a:defRPr/>
            </a:pPr>
            <a:endParaRPr lang="en-GB" dirty="0" smtClean="0"/>
          </a:p>
          <a:p>
            <a:pPr algn="r" eaLnBrk="1" hangingPunct="1">
              <a:buFont typeface="Wingdings" pitchFamily="2" charset="2"/>
              <a:buNone/>
              <a:defRPr/>
            </a:pPr>
            <a:endParaRPr lang="en-GB" dirty="0" smtClean="0"/>
          </a:p>
          <a:p>
            <a:pPr eaLnBrk="1" hangingPunct="1">
              <a:defRPr/>
            </a:pPr>
            <a:endParaRPr lang="en-GB" sz="1800" dirty="0" smtClean="0">
              <a:solidFill>
                <a:schemeClr val="accent2"/>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74638"/>
            <a:ext cx="8640960" cy="1143000"/>
          </a:xfrm>
        </p:spPr>
        <p:txBody>
          <a:bodyPr>
            <a:normAutofit/>
          </a:bodyPr>
          <a:lstStyle/>
          <a:p>
            <a:pPr>
              <a:defRPr/>
            </a:pPr>
            <a:r>
              <a:rPr lang="en-GB" sz="4000" dirty="0" smtClean="0">
                <a:solidFill>
                  <a:schemeClr val="accent1"/>
                </a:solidFill>
              </a:rPr>
              <a:t>What sorts of change are required?         </a:t>
            </a:r>
            <a:r>
              <a:rPr lang="en-GB" sz="2000" dirty="0" smtClean="0">
                <a:solidFill>
                  <a:schemeClr val="accent1"/>
                </a:solidFill>
              </a:rPr>
              <a:t>Re-framing Boleman and Deal(2013)</a:t>
            </a:r>
            <a:endParaRPr lang="en-GB" sz="2000" dirty="0">
              <a:solidFill>
                <a:schemeClr val="accent1"/>
              </a:solidFill>
            </a:endParaRPr>
          </a:p>
        </p:txBody>
      </p:sp>
      <p:sp>
        <p:nvSpPr>
          <p:cNvPr id="3" name="Content Placeholder 2"/>
          <p:cNvSpPr>
            <a:spLocks noGrp="1"/>
          </p:cNvSpPr>
          <p:nvPr>
            <p:ph idx="1"/>
          </p:nvPr>
        </p:nvSpPr>
        <p:spPr/>
        <p:txBody>
          <a:bodyPr>
            <a:normAutofit/>
          </a:bodyPr>
          <a:lstStyle/>
          <a:p>
            <a:pPr marL="0" indent="0">
              <a:buNone/>
            </a:pPr>
            <a:r>
              <a:rPr lang="en-GB" sz="2000" dirty="0">
                <a:solidFill>
                  <a:schemeClr val="tx2"/>
                </a:solidFill>
              </a:rPr>
              <a:t>Re-framing is a way of thinking about </a:t>
            </a:r>
            <a:r>
              <a:rPr lang="en-GB" sz="2000" dirty="0" smtClean="0">
                <a:solidFill>
                  <a:schemeClr val="tx2"/>
                </a:solidFill>
              </a:rPr>
              <a:t>an issue from </a:t>
            </a:r>
            <a:r>
              <a:rPr lang="en-GB" sz="2000" dirty="0">
                <a:solidFill>
                  <a:schemeClr val="tx2"/>
                </a:solidFill>
              </a:rPr>
              <a:t>different perspectives. </a:t>
            </a:r>
            <a:endParaRPr lang="en-GB" sz="2000" dirty="0" smtClean="0">
              <a:solidFill>
                <a:schemeClr val="tx2"/>
              </a:solidFill>
            </a:endParaRPr>
          </a:p>
          <a:p>
            <a:pPr marL="0" indent="0">
              <a:buNone/>
            </a:pPr>
            <a:endParaRPr lang="en-GB" sz="2000" dirty="0" smtClean="0">
              <a:solidFill>
                <a:schemeClr val="tx2"/>
              </a:solidFill>
            </a:endParaRPr>
          </a:p>
          <a:p>
            <a:pPr marL="0" indent="0">
              <a:buNone/>
            </a:pPr>
            <a:r>
              <a:rPr lang="en-GB" sz="2000" dirty="0" smtClean="0">
                <a:solidFill>
                  <a:schemeClr val="tx2"/>
                </a:solidFill>
              </a:rPr>
              <a:t>It </a:t>
            </a:r>
            <a:r>
              <a:rPr lang="en-GB" sz="2000" dirty="0">
                <a:solidFill>
                  <a:schemeClr val="tx2"/>
                </a:solidFill>
              </a:rPr>
              <a:t>helps </a:t>
            </a:r>
            <a:r>
              <a:rPr lang="en-GB" sz="2000" dirty="0" smtClean="0">
                <a:solidFill>
                  <a:schemeClr val="tx2"/>
                </a:solidFill>
              </a:rPr>
              <a:t>you </a:t>
            </a:r>
            <a:r>
              <a:rPr lang="en-GB" sz="2000" dirty="0">
                <a:solidFill>
                  <a:schemeClr val="tx2"/>
                </a:solidFill>
              </a:rPr>
              <a:t>to analyse the information </a:t>
            </a:r>
            <a:r>
              <a:rPr lang="en-GB" sz="2000" dirty="0" smtClean="0">
                <a:solidFill>
                  <a:schemeClr val="tx2"/>
                </a:solidFill>
              </a:rPr>
              <a:t>you </a:t>
            </a:r>
            <a:r>
              <a:rPr lang="en-GB" sz="2000" dirty="0">
                <a:solidFill>
                  <a:schemeClr val="tx2"/>
                </a:solidFill>
              </a:rPr>
              <a:t>have gathered in different ways so that </a:t>
            </a:r>
            <a:r>
              <a:rPr lang="en-GB" sz="2000" dirty="0" smtClean="0">
                <a:solidFill>
                  <a:schemeClr val="tx2"/>
                </a:solidFill>
              </a:rPr>
              <a:t>you </a:t>
            </a:r>
            <a:r>
              <a:rPr lang="en-GB" sz="2000" dirty="0">
                <a:solidFill>
                  <a:schemeClr val="tx2"/>
                </a:solidFill>
              </a:rPr>
              <a:t>have a complete picture of </a:t>
            </a:r>
            <a:r>
              <a:rPr lang="en-GB" sz="2000" dirty="0" smtClean="0">
                <a:solidFill>
                  <a:schemeClr val="tx2"/>
                </a:solidFill>
              </a:rPr>
              <a:t>the implications of the changes you wish to achieve. </a:t>
            </a:r>
          </a:p>
          <a:p>
            <a:pPr marL="0" indent="0">
              <a:buNone/>
            </a:pPr>
            <a:endParaRPr lang="en-GB" sz="2000" dirty="0" smtClean="0">
              <a:solidFill>
                <a:schemeClr val="tx2"/>
              </a:solidFill>
            </a:endParaRPr>
          </a:p>
          <a:p>
            <a:pPr marL="0" indent="0">
              <a:buNone/>
            </a:pPr>
            <a:r>
              <a:rPr lang="en-GB" sz="2000" dirty="0" smtClean="0">
                <a:solidFill>
                  <a:schemeClr val="tx2"/>
                </a:solidFill>
              </a:rPr>
              <a:t>You </a:t>
            </a:r>
            <a:r>
              <a:rPr lang="en-GB" sz="2000" dirty="0">
                <a:solidFill>
                  <a:schemeClr val="tx2"/>
                </a:solidFill>
              </a:rPr>
              <a:t>can then choose the best </a:t>
            </a:r>
            <a:r>
              <a:rPr lang="en-GB" sz="2000" dirty="0" smtClean="0">
                <a:solidFill>
                  <a:schemeClr val="tx2"/>
                </a:solidFill>
              </a:rPr>
              <a:t>approaches and actions to bring about that change.</a:t>
            </a:r>
          </a:p>
          <a:p>
            <a:pPr marL="0" indent="0">
              <a:buNone/>
            </a:pPr>
            <a:endParaRPr lang="en-GB" sz="2000" b="1" dirty="0" smtClean="0">
              <a:solidFill>
                <a:schemeClr val="accent1"/>
              </a:solidFill>
            </a:endParaRPr>
          </a:p>
          <a:p>
            <a:pPr marL="0" indent="0">
              <a:buNone/>
            </a:pPr>
            <a:endParaRPr lang="en-GB" sz="2000" b="1" dirty="0" smtClean="0">
              <a:solidFill>
                <a:schemeClr val="accent1"/>
              </a:solidFill>
            </a:endParaRPr>
          </a:p>
          <a:p>
            <a:pPr>
              <a:buNone/>
            </a:pPr>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defRPr/>
            </a:pPr>
            <a:r>
              <a:rPr lang="en-GB" sz="4000" dirty="0">
                <a:solidFill>
                  <a:schemeClr val="accent1"/>
                </a:solidFill>
              </a:rPr>
              <a:t>The structural frame</a:t>
            </a:r>
          </a:p>
        </p:txBody>
      </p:sp>
      <p:sp>
        <p:nvSpPr>
          <p:cNvPr id="3" name="Content Placeholder 2"/>
          <p:cNvSpPr>
            <a:spLocks noGrp="1"/>
          </p:cNvSpPr>
          <p:nvPr>
            <p:ph idx="1"/>
          </p:nvPr>
        </p:nvSpPr>
        <p:spPr>
          <a:xfrm>
            <a:off x="467544" y="1340768"/>
            <a:ext cx="8229600" cy="5184576"/>
          </a:xfrm>
        </p:spPr>
        <p:txBody>
          <a:bodyPr>
            <a:noAutofit/>
          </a:bodyPr>
          <a:lstStyle/>
          <a:p>
            <a:pPr marL="0" indent="0">
              <a:buNone/>
            </a:pPr>
            <a:r>
              <a:rPr lang="en-GB" sz="2000" dirty="0" smtClean="0">
                <a:solidFill>
                  <a:schemeClr val="tx2"/>
                </a:solidFill>
              </a:rPr>
              <a:t>What are the implications of the change you require for the organisation of the setting?</a:t>
            </a:r>
            <a:endParaRPr lang="en-GB" sz="2000" dirty="0">
              <a:solidFill>
                <a:schemeClr val="tx2"/>
              </a:solidFill>
            </a:endParaRPr>
          </a:p>
          <a:p>
            <a:pPr marL="0" indent="0">
              <a:buNone/>
            </a:pPr>
            <a:endParaRPr lang="en-GB" sz="2000" dirty="0">
              <a:solidFill>
                <a:schemeClr val="tx2"/>
              </a:solidFill>
            </a:endParaRPr>
          </a:p>
          <a:p>
            <a:pPr marL="0" indent="0">
              <a:buNone/>
            </a:pPr>
            <a:r>
              <a:rPr lang="en-GB" sz="2000" dirty="0" smtClean="0">
                <a:solidFill>
                  <a:schemeClr val="tx2"/>
                </a:solidFill>
              </a:rPr>
              <a:t>policies and rules </a:t>
            </a:r>
            <a:endParaRPr lang="en-GB" sz="2000" dirty="0">
              <a:solidFill>
                <a:schemeClr val="tx2"/>
              </a:solidFill>
            </a:endParaRPr>
          </a:p>
          <a:p>
            <a:pPr marL="0" indent="0">
              <a:buNone/>
            </a:pPr>
            <a:r>
              <a:rPr lang="en-GB" sz="2000" dirty="0" smtClean="0">
                <a:solidFill>
                  <a:schemeClr val="tx2"/>
                </a:solidFill>
              </a:rPr>
              <a:t>timetabling</a:t>
            </a:r>
            <a:endParaRPr lang="en-GB" sz="2000" dirty="0">
              <a:solidFill>
                <a:schemeClr val="tx2"/>
              </a:solidFill>
            </a:endParaRPr>
          </a:p>
          <a:p>
            <a:pPr marL="0" indent="0">
              <a:buNone/>
            </a:pPr>
            <a:r>
              <a:rPr lang="en-GB" sz="2000" dirty="0" smtClean="0">
                <a:solidFill>
                  <a:schemeClr val="tx2"/>
                </a:solidFill>
              </a:rPr>
              <a:t>curriculum planning</a:t>
            </a:r>
          </a:p>
          <a:p>
            <a:pPr marL="0" indent="0">
              <a:buNone/>
            </a:pPr>
            <a:r>
              <a:rPr lang="en-GB" sz="2000" dirty="0" smtClean="0">
                <a:solidFill>
                  <a:schemeClr val="tx2"/>
                </a:solidFill>
              </a:rPr>
              <a:t>rooming</a:t>
            </a:r>
          </a:p>
          <a:p>
            <a:pPr marL="0" indent="0">
              <a:buNone/>
            </a:pPr>
            <a:r>
              <a:rPr lang="en-GB" sz="2000" dirty="0" smtClean="0">
                <a:solidFill>
                  <a:schemeClr val="tx2"/>
                </a:solidFill>
              </a:rPr>
              <a:t>classroom organisation</a:t>
            </a:r>
          </a:p>
          <a:p>
            <a:pPr marL="0" indent="0">
              <a:buNone/>
            </a:pPr>
            <a:r>
              <a:rPr lang="en-GB" sz="2000" dirty="0" smtClean="0">
                <a:solidFill>
                  <a:schemeClr val="tx2"/>
                </a:solidFill>
              </a:rPr>
              <a:t>budgets</a:t>
            </a:r>
            <a:endParaRPr lang="en-GB" sz="2000" dirty="0">
              <a:solidFill>
                <a:schemeClr val="tx2"/>
              </a:solidFill>
            </a:endParaRPr>
          </a:p>
          <a:p>
            <a:pPr marL="0" indent="0">
              <a:buNone/>
            </a:pPr>
            <a:endParaRPr lang="en-GB" sz="2000" b="1" dirty="0" smtClean="0">
              <a:solidFill>
                <a:schemeClr val="tx2"/>
              </a:solidFill>
            </a:endParaRPr>
          </a:p>
          <a:p>
            <a:pPr marL="0" indent="0">
              <a:buNone/>
            </a:pPr>
            <a:r>
              <a:rPr lang="en-GB" sz="2000" dirty="0">
                <a:solidFill>
                  <a:schemeClr val="tx2"/>
                </a:solidFill>
              </a:rPr>
              <a:t>What/who might drive change and what/who might restrain it?</a:t>
            </a:r>
          </a:p>
          <a:p>
            <a:pPr marL="0" indent="0">
              <a:buNone/>
            </a:pPr>
            <a:r>
              <a:rPr lang="en-GB" sz="2000" b="1" dirty="0" smtClean="0">
                <a:solidFill>
                  <a:schemeClr val="accent1"/>
                </a:solidFill>
              </a:rPr>
              <a:t>				</a:t>
            </a:r>
            <a:endParaRPr lang="en-GB" sz="2000" b="1" dirty="0">
              <a:solidFill>
                <a:schemeClr val="accent1"/>
              </a:solidFill>
            </a:endParaRPr>
          </a:p>
          <a:p>
            <a:pPr marL="0" indent="0">
              <a:buNone/>
            </a:pPr>
            <a:endParaRPr lang="en-GB" sz="2000" b="1" dirty="0">
              <a:solidFill>
                <a:schemeClr val="accent1"/>
              </a:solidFill>
            </a:endParaRPr>
          </a:p>
          <a:p>
            <a:pPr marL="0" indent="0">
              <a:buNone/>
            </a:pPr>
            <a:endParaRPr lang="en-GB" sz="2000" b="1" dirty="0">
              <a:solidFill>
                <a:schemeClr val="accent1"/>
              </a:solidFill>
            </a:endParaRPr>
          </a:p>
          <a:p>
            <a:pPr lvl="0">
              <a:buNone/>
            </a:pPr>
            <a:endParaRPr lang="en-GB" sz="2000" dirty="0" smtClean="0">
              <a:solidFill>
                <a:schemeClr val="accent1"/>
              </a:solidFill>
            </a:endParaRPr>
          </a:p>
          <a:p>
            <a:pPr>
              <a:buNone/>
              <a:defRPr/>
            </a:pPr>
            <a:r>
              <a:rPr lang="en-GB" sz="2000" dirty="0" smtClean="0"/>
              <a:t> </a:t>
            </a:r>
          </a:p>
          <a:p>
            <a:pPr>
              <a:buNone/>
            </a:pPr>
            <a:endParaRPr lang="en-GB" sz="2000" dirty="0"/>
          </a:p>
        </p:txBody>
      </p:sp>
    </p:spTree>
    <p:extLst>
      <p:ext uri="{BB962C8B-B14F-4D97-AF65-F5344CB8AC3E}">
        <p14:creationId xmlns:p14="http://schemas.microsoft.com/office/powerpoint/2010/main" val="22464819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defRPr/>
            </a:pPr>
            <a:r>
              <a:rPr lang="en-GB" sz="4000" dirty="0">
                <a:solidFill>
                  <a:schemeClr val="accent1"/>
                </a:solidFill>
              </a:rPr>
              <a:t>The </a:t>
            </a:r>
            <a:r>
              <a:rPr lang="en-GB" sz="4000" dirty="0" smtClean="0">
                <a:solidFill>
                  <a:schemeClr val="accent1"/>
                </a:solidFill>
              </a:rPr>
              <a:t>people frame</a:t>
            </a:r>
            <a:endParaRPr lang="en-GB" sz="4000" dirty="0">
              <a:solidFill>
                <a:schemeClr val="accent1"/>
              </a:solidFill>
            </a:endParaRPr>
          </a:p>
        </p:txBody>
      </p:sp>
      <p:sp>
        <p:nvSpPr>
          <p:cNvPr id="3" name="Content Placeholder 2"/>
          <p:cNvSpPr>
            <a:spLocks noGrp="1"/>
          </p:cNvSpPr>
          <p:nvPr>
            <p:ph idx="1"/>
          </p:nvPr>
        </p:nvSpPr>
        <p:spPr>
          <a:xfrm>
            <a:off x="467544" y="1340769"/>
            <a:ext cx="8229600" cy="3816423"/>
          </a:xfrm>
        </p:spPr>
        <p:txBody>
          <a:bodyPr>
            <a:normAutofit fontScale="92500" lnSpcReduction="20000"/>
          </a:bodyPr>
          <a:lstStyle/>
          <a:p>
            <a:pPr marL="0" indent="0">
              <a:buNone/>
            </a:pPr>
            <a:r>
              <a:rPr lang="en-GB" sz="2400" dirty="0">
                <a:solidFill>
                  <a:schemeClr val="tx2"/>
                </a:solidFill>
              </a:rPr>
              <a:t>What are the implications of the change you require for the </a:t>
            </a:r>
            <a:r>
              <a:rPr lang="en-GB" sz="2400" dirty="0" smtClean="0">
                <a:solidFill>
                  <a:schemeClr val="tx2"/>
                </a:solidFill>
              </a:rPr>
              <a:t>way in which colleagues go about their work?</a:t>
            </a:r>
            <a:endParaRPr lang="en-GB" sz="2400" dirty="0">
              <a:solidFill>
                <a:schemeClr val="tx2"/>
              </a:solidFill>
            </a:endParaRPr>
          </a:p>
          <a:p>
            <a:pPr marL="0" indent="0">
              <a:buNone/>
            </a:pPr>
            <a:endParaRPr lang="en-GB" sz="2400" dirty="0">
              <a:solidFill>
                <a:schemeClr val="tx2"/>
              </a:solidFill>
            </a:endParaRPr>
          </a:p>
          <a:p>
            <a:pPr marL="0" indent="0">
              <a:buNone/>
            </a:pPr>
            <a:r>
              <a:rPr lang="en-GB" sz="2400" dirty="0" smtClean="0">
                <a:solidFill>
                  <a:schemeClr val="tx2"/>
                </a:solidFill>
              </a:rPr>
              <a:t>roles</a:t>
            </a:r>
          </a:p>
          <a:p>
            <a:pPr marL="0" indent="0">
              <a:buNone/>
            </a:pPr>
            <a:r>
              <a:rPr lang="en-GB" sz="2400" dirty="0" smtClean="0">
                <a:solidFill>
                  <a:schemeClr val="tx2"/>
                </a:solidFill>
              </a:rPr>
              <a:t>influence and understanding</a:t>
            </a:r>
          </a:p>
          <a:p>
            <a:pPr marL="0" indent="0">
              <a:buNone/>
            </a:pPr>
            <a:r>
              <a:rPr lang="en-GB" sz="2400" dirty="0" smtClean="0">
                <a:solidFill>
                  <a:schemeClr val="tx2"/>
                </a:solidFill>
              </a:rPr>
              <a:t>professional learning needs</a:t>
            </a:r>
          </a:p>
          <a:p>
            <a:pPr marL="0" indent="0">
              <a:buNone/>
            </a:pPr>
            <a:r>
              <a:rPr lang="en-GB" sz="2400" dirty="0" smtClean="0">
                <a:solidFill>
                  <a:schemeClr val="tx2"/>
                </a:solidFill>
              </a:rPr>
              <a:t>pedagogy</a:t>
            </a:r>
            <a:endParaRPr lang="en-GB" sz="2400" dirty="0">
              <a:solidFill>
                <a:schemeClr val="tx2"/>
              </a:solidFill>
            </a:endParaRPr>
          </a:p>
          <a:p>
            <a:pPr marL="0" indent="0">
              <a:buNone/>
            </a:pPr>
            <a:r>
              <a:rPr lang="en-GB" sz="2400" dirty="0" smtClean="0">
                <a:solidFill>
                  <a:schemeClr val="tx2"/>
                </a:solidFill>
              </a:rPr>
              <a:t>team work and participation</a:t>
            </a:r>
            <a:endParaRPr lang="en-GB" sz="2400" dirty="0">
              <a:solidFill>
                <a:schemeClr val="tx2"/>
              </a:solidFill>
            </a:endParaRPr>
          </a:p>
          <a:p>
            <a:pPr marL="0" indent="0">
              <a:buNone/>
            </a:pPr>
            <a:r>
              <a:rPr lang="en-GB" sz="2400" dirty="0">
                <a:solidFill>
                  <a:schemeClr val="tx2"/>
                </a:solidFill>
              </a:rPr>
              <a:t>preparation </a:t>
            </a:r>
            <a:r>
              <a:rPr lang="en-GB" sz="2400" dirty="0" smtClean="0">
                <a:solidFill>
                  <a:schemeClr val="tx2"/>
                </a:solidFill>
              </a:rPr>
              <a:t>time</a:t>
            </a:r>
          </a:p>
          <a:p>
            <a:pPr marL="0" indent="0">
              <a:buNone/>
            </a:pPr>
            <a:endParaRPr lang="en-GB" sz="2400" dirty="0">
              <a:solidFill>
                <a:schemeClr val="tx2"/>
              </a:solidFill>
            </a:endParaRPr>
          </a:p>
          <a:p>
            <a:pPr marL="0" indent="0">
              <a:buNone/>
            </a:pPr>
            <a:r>
              <a:rPr lang="en-GB" sz="2400" dirty="0">
                <a:solidFill>
                  <a:schemeClr val="tx2"/>
                </a:solidFill>
              </a:rPr>
              <a:t>What/who might drive change and what/who might restrain it?</a:t>
            </a:r>
          </a:p>
          <a:p>
            <a:pPr>
              <a:buNone/>
            </a:pPr>
            <a:endParaRPr lang="en-GB" dirty="0"/>
          </a:p>
        </p:txBody>
      </p:sp>
    </p:spTree>
    <p:extLst>
      <p:ext uri="{BB962C8B-B14F-4D97-AF65-F5344CB8AC3E}">
        <p14:creationId xmlns:p14="http://schemas.microsoft.com/office/powerpoint/2010/main" val="38780338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1143000"/>
          </a:xfrm>
        </p:spPr>
        <p:txBody>
          <a:bodyPr>
            <a:noAutofit/>
          </a:bodyPr>
          <a:lstStyle/>
          <a:p>
            <a:pPr>
              <a:defRPr/>
            </a:pPr>
            <a:r>
              <a:rPr lang="en-GB" sz="4000" dirty="0">
                <a:solidFill>
                  <a:schemeClr val="accent1"/>
                </a:solidFill>
              </a:rPr>
              <a:t>The </a:t>
            </a:r>
            <a:r>
              <a:rPr lang="en-GB" sz="4000" dirty="0" smtClean="0">
                <a:solidFill>
                  <a:schemeClr val="accent1"/>
                </a:solidFill>
              </a:rPr>
              <a:t>symbolic </a:t>
            </a:r>
            <a:r>
              <a:rPr lang="en-GB" sz="4000" dirty="0">
                <a:solidFill>
                  <a:schemeClr val="accent1"/>
                </a:solidFill>
              </a:rPr>
              <a:t>frame</a:t>
            </a:r>
          </a:p>
        </p:txBody>
      </p:sp>
      <p:sp>
        <p:nvSpPr>
          <p:cNvPr id="3" name="Content Placeholder 2"/>
          <p:cNvSpPr>
            <a:spLocks noGrp="1"/>
          </p:cNvSpPr>
          <p:nvPr>
            <p:ph idx="1"/>
          </p:nvPr>
        </p:nvSpPr>
        <p:spPr>
          <a:xfrm>
            <a:off x="467544" y="1340768"/>
            <a:ext cx="8229600" cy="5112568"/>
          </a:xfrm>
        </p:spPr>
        <p:txBody>
          <a:bodyPr>
            <a:normAutofit fontScale="32500" lnSpcReduction="20000"/>
          </a:bodyPr>
          <a:lstStyle/>
          <a:p>
            <a:pPr marL="0" indent="0">
              <a:buNone/>
            </a:pPr>
            <a:r>
              <a:rPr lang="en-GB" sz="6000" dirty="0">
                <a:solidFill>
                  <a:schemeClr val="tx2"/>
                </a:solidFill>
              </a:rPr>
              <a:t>What are the implications of the change you require for the way in which colleagues </a:t>
            </a:r>
            <a:r>
              <a:rPr lang="en-GB" sz="6000" dirty="0" smtClean="0">
                <a:solidFill>
                  <a:schemeClr val="tx2"/>
                </a:solidFill>
              </a:rPr>
              <a:t>understand and respond to diversity and individuals' needs and aspirations? </a:t>
            </a:r>
            <a:endParaRPr lang="en-GB" sz="6000" dirty="0">
              <a:solidFill>
                <a:schemeClr val="tx2"/>
              </a:solidFill>
            </a:endParaRPr>
          </a:p>
          <a:p>
            <a:pPr marL="0" indent="0">
              <a:buNone/>
            </a:pPr>
            <a:endParaRPr lang="en-GB" sz="6000" dirty="0">
              <a:solidFill>
                <a:schemeClr val="tx2"/>
              </a:solidFill>
            </a:endParaRPr>
          </a:p>
          <a:p>
            <a:pPr marL="0" indent="0">
              <a:buNone/>
            </a:pPr>
            <a:r>
              <a:rPr lang="en-GB" sz="6000" dirty="0" smtClean="0">
                <a:solidFill>
                  <a:schemeClr val="tx2"/>
                </a:solidFill>
              </a:rPr>
              <a:t>values</a:t>
            </a:r>
          </a:p>
          <a:p>
            <a:pPr marL="0" indent="0">
              <a:buNone/>
            </a:pPr>
            <a:r>
              <a:rPr lang="en-GB" sz="6000" dirty="0" smtClean="0">
                <a:solidFill>
                  <a:schemeClr val="tx2"/>
                </a:solidFill>
              </a:rPr>
              <a:t>beliefs </a:t>
            </a:r>
          </a:p>
          <a:p>
            <a:pPr marL="0" indent="0">
              <a:buNone/>
            </a:pPr>
            <a:r>
              <a:rPr lang="en-GB" sz="6000" dirty="0" smtClean="0">
                <a:solidFill>
                  <a:schemeClr val="tx2"/>
                </a:solidFill>
              </a:rPr>
              <a:t>inclusive culture</a:t>
            </a:r>
          </a:p>
          <a:p>
            <a:pPr marL="0" indent="0">
              <a:buNone/>
            </a:pPr>
            <a:r>
              <a:rPr lang="en-GB" sz="6000" dirty="0" smtClean="0">
                <a:solidFill>
                  <a:schemeClr val="tx2"/>
                </a:solidFill>
              </a:rPr>
              <a:t>celebration of diversity</a:t>
            </a:r>
          </a:p>
          <a:p>
            <a:pPr marL="0" indent="0">
              <a:buNone/>
            </a:pPr>
            <a:r>
              <a:rPr lang="en-GB" sz="6000" dirty="0" smtClean="0">
                <a:solidFill>
                  <a:schemeClr val="tx2"/>
                </a:solidFill>
              </a:rPr>
              <a:t>social and medical </a:t>
            </a:r>
            <a:r>
              <a:rPr lang="en-GB" sz="6000" dirty="0">
                <a:solidFill>
                  <a:schemeClr val="tx2"/>
                </a:solidFill>
              </a:rPr>
              <a:t>model </a:t>
            </a:r>
            <a:r>
              <a:rPr lang="en-GB" sz="6000" dirty="0" smtClean="0">
                <a:solidFill>
                  <a:schemeClr val="tx2"/>
                </a:solidFill>
              </a:rPr>
              <a:t>approaches</a:t>
            </a:r>
          </a:p>
          <a:p>
            <a:pPr marL="0" indent="0">
              <a:buNone/>
            </a:pPr>
            <a:endParaRPr lang="en-GB" sz="6000" dirty="0">
              <a:solidFill>
                <a:schemeClr val="tx2"/>
              </a:solidFill>
            </a:endParaRPr>
          </a:p>
          <a:p>
            <a:pPr marL="0" indent="0">
              <a:buNone/>
            </a:pPr>
            <a:r>
              <a:rPr lang="en-GB" sz="6000" dirty="0" smtClean="0">
                <a:solidFill>
                  <a:schemeClr val="tx2"/>
                </a:solidFill>
              </a:rPr>
              <a:t>What/who </a:t>
            </a:r>
            <a:r>
              <a:rPr lang="en-GB" sz="6000" dirty="0">
                <a:solidFill>
                  <a:schemeClr val="tx2"/>
                </a:solidFill>
              </a:rPr>
              <a:t>might drive change and </a:t>
            </a:r>
            <a:r>
              <a:rPr lang="en-GB" sz="6000" dirty="0" smtClean="0">
                <a:solidFill>
                  <a:schemeClr val="tx2"/>
                </a:solidFill>
              </a:rPr>
              <a:t>what/who </a:t>
            </a:r>
            <a:r>
              <a:rPr lang="en-GB" sz="6000" dirty="0">
                <a:solidFill>
                  <a:schemeClr val="tx2"/>
                </a:solidFill>
              </a:rPr>
              <a:t>might restrain it?</a:t>
            </a:r>
          </a:p>
          <a:p>
            <a:pPr marL="0" indent="0">
              <a:buNone/>
            </a:pPr>
            <a:endParaRPr lang="en-GB" sz="6000" b="1" dirty="0" smtClean="0">
              <a:solidFill>
                <a:schemeClr val="accent1"/>
              </a:solidFill>
            </a:endParaRPr>
          </a:p>
          <a:p>
            <a:pPr marL="0" indent="0">
              <a:buNone/>
            </a:pPr>
            <a:endParaRPr lang="en-GB" sz="6000" b="1" dirty="0">
              <a:solidFill>
                <a:schemeClr val="accent1"/>
              </a:solidFill>
            </a:endParaRPr>
          </a:p>
          <a:p>
            <a:pPr marL="0" indent="0">
              <a:buNone/>
            </a:pPr>
            <a:r>
              <a:rPr lang="en-GB" b="1" dirty="0" smtClean="0">
                <a:solidFill>
                  <a:schemeClr val="accent1"/>
                </a:solidFill>
              </a:rPr>
              <a:t> </a:t>
            </a:r>
          </a:p>
          <a:p>
            <a:pPr lvl="0">
              <a:buNone/>
            </a:pPr>
            <a:endParaRPr lang="en-GB" dirty="0" smtClean="0">
              <a:solidFill>
                <a:schemeClr val="accent1"/>
              </a:solidFill>
            </a:endParaRPr>
          </a:p>
          <a:p>
            <a:pPr>
              <a:buNone/>
              <a:defRPr/>
            </a:pPr>
            <a:r>
              <a:rPr lang="en-GB" dirty="0" smtClean="0"/>
              <a:t> </a:t>
            </a:r>
          </a:p>
          <a:p>
            <a:pPr>
              <a:buNone/>
            </a:pPr>
            <a:endParaRPr lang="en-GB" dirty="0"/>
          </a:p>
        </p:txBody>
      </p:sp>
    </p:spTree>
    <p:extLst>
      <p:ext uri="{BB962C8B-B14F-4D97-AF65-F5344CB8AC3E}">
        <p14:creationId xmlns:p14="http://schemas.microsoft.com/office/powerpoint/2010/main" val="38780338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defRPr/>
            </a:pPr>
            <a:r>
              <a:rPr lang="en-GB" sz="3200" dirty="0" smtClean="0">
                <a:solidFill>
                  <a:schemeClr val="accent1"/>
                </a:solidFill>
              </a:rPr>
              <a:t/>
            </a:r>
            <a:br>
              <a:rPr lang="en-GB" sz="3200" dirty="0" smtClean="0">
                <a:solidFill>
                  <a:schemeClr val="accent1"/>
                </a:solidFill>
              </a:rPr>
            </a:br>
            <a:r>
              <a:rPr lang="en-GB" sz="3200" dirty="0" smtClean="0">
                <a:solidFill>
                  <a:schemeClr val="accent1"/>
                </a:solidFill>
              </a:rPr>
              <a:t>The political frame</a:t>
            </a:r>
            <a:br>
              <a:rPr lang="en-GB" sz="3200" dirty="0" smtClean="0">
                <a:solidFill>
                  <a:schemeClr val="accent1"/>
                </a:solidFill>
              </a:rPr>
            </a:br>
            <a:endParaRPr lang="en-GB" sz="3200" dirty="0">
              <a:solidFill>
                <a:schemeClr val="accent1"/>
              </a:solidFill>
            </a:endParaRPr>
          </a:p>
        </p:txBody>
      </p:sp>
      <p:sp>
        <p:nvSpPr>
          <p:cNvPr id="3" name="Content Placeholder 2"/>
          <p:cNvSpPr>
            <a:spLocks noGrp="1"/>
          </p:cNvSpPr>
          <p:nvPr>
            <p:ph idx="1"/>
          </p:nvPr>
        </p:nvSpPr>
        <p:spPr>
          <a:xfrm>
            <a:off x="467544" y="1628800"/>
            <a:ext cx="8229600" cy="4536504"/>
          </a:xfrm>
        </p:spPr>
        <p:txBody>
          <a:bodyPr>
            <a:normAutofit fontScale="47500" lnSpcReduction="20000"/>
          </a:bodyPr>
          <a:lstStyle/>
          <a:p>
            <a:pPr marL="0" indent="0">
              <a:buNone/>
            </a:pPr>
            <a:r>
              <a:rPr lang="en-GB" sz="4200" dirty="0">
                <a:solidFill>
                  <a:schemeClr val="tx2"/>
                </a:solidFill>
              </a:rPr>
              <a:t>Organisations are political arenas with a complex web of individual and group </a:t>
            </a:r>
            <a:r>
              <a:rPr lang="en-GB" sz="4200" dirty="0" smtClean="0">
                <a:solidFill>
                  <a:schemeClr val="tx2"/>
                </a:solidFill>
              </a:rPr>
              <a:t>interests. What are the political realities/consequences of </a:t>
            </a:r>
            <a:r>
              <a:rPr lang="en-GB" sz="4200" dirty="0">
                <a:solidFill>
                  <a:schemeClr val="tx2"/>
                </a:solidFill>
              </a:rPr>
              <a:t>the change you require </a:t>
            </a:r>
            <a:r>
              <a:rPr lang="en-GB" sz="4200" dirty="0" smtClean="0">
                <a:solidFill>
                  <a:schemeClr val="tx2"/>
                </a:solidFill>
              </a:rPr>
              <a:t>?</a:t>
            </a:r>
            <a:endParaRPr lang="en-GB" sz="4200" dirty="0">
              <a:solidFill>
                <a:schemeClr val="tx2"/>
              </a:solidFill>
            </a:endParaRPr>
          </a:p>
          <a:p>
            <a:pPr marL="0" indent="0">
              <a:buNone/>
            </a:pPr>
            <a:endParaRPr lang="en-GB" sz="4200" dirty="0">
              <a:solidFill>
                <a:schemeClr val="tx2"/>
              </a:solidFill>
            </a:endParaRPr>
          </a:p>
          <a:p>
            <a:pPr marL="0" indent="0">
              <a:buNone/>
            </a:pPr>
            <a:r>
              <a:rPr lang="en-GB" sz="4200" dirty="0" smtClean="0">
                <a:solidFill>
                  <a:schemeClr val="tx2"/>
                </a:solidFill>
              </a:rPr>
              <a:t>whose interests are served/denied</a:t>
            </a:r>
          </a:p>
          <a:p>
            <a:pPr marL="0" indent="0">
              <a:buNone/>
            </a:pPr>
            <a:r>
              <a:rPr lang="en-GB" sz="4200" dirty="0" smtClean="0">
                <a:solidFill>
                  <a:schemeClr val="tx2"/>
                </a:solidFill>
              </a:rPr>
              <a:t>mobilising/ mitigating power </a:t>
            </a:r>
          </a:p>
          <a:p>
            <a:pPr marL="0" indent="0">
              <a:buNone/>
            </a:pPr>
            <a:r>
              <a:rPr lang="en-GB" sz="4200" dirty="0" smtClean="0">
                <a:solidFill>
                  <a:schemeClr val="tx2"/>
                </a:solidFill>
              </a:rPr>
              <a:t>recognising /developing coalitions and mutual interest</a:t>
            </a:r>
            <a:endParaRPr lang="en-GB" sz="4200" dirty="0">
              <a:solidFill>
                <a:schemeClr val="tx2"/>
              </a:solidFill>
            </a:endParaRPr>
          </a:p>
          <a:p>
            <a:pPr marL="0" indent="0">
              <a:buNone/>
            </a:pPr>
            <a:r>
              <a:rPr lang="en-GB" sz="4200" dirty="0" smtClean="0">
                <a:solidFill>
                  <a:schemeClr val="tx2"/>
                </a:solidFill>
              </a:rPr>
              <a:t>anticipating differences and conflict</a:t>
            </a:r>
            <a:endParaRPr lang="en-GB" sz="4200" dirty="0">
              <a:solidFill>
                <a:schemeClr val="tx2"/>
              </a:solidFill>
            </a:endParaRPr>
          </a:p>
          <a:p>
            <a:pPr marL="0" indent="0">
              <a:buNone/>
            </a:pPr>
            <a:r>
              <a:rPr lang="en-GB" sz="4200" dirty="0" smtClean="0">
                <a:solidFill>
                  <a:schemeClr val="tx2"/>
                </a:solidFill>
              </a:rPr>
              <a:t>developing tactics/ levers for bargaining </a:t>
            </a:r>
            <a:r>
              <a:rPr lang="en-GB" sz="4200" dirty="0">
                <a:solidFill>
                  <a:schemeClr val="tx2"/>
                </a:solidFill>
              </a:rPr>
              <a:t>and </a:t>
            </a:r>
            <a:r>
              <a:rPr lang="en-GB" sz="4200" dirty="0" smtClean="0">
                <a:solidFill>
                  <a:schemeClr val="tx2"/>
                </a:solidFill>
              </a:rPr>
              <a:t>negotiation</a:t>
            </a:r>
          </a:p>
          <a:p>
            <a:pPr marL="0" indent="0">
              <a:buNone/>
            </a:pPr>
            <a:endParaRPr lang="en-GB" sz="4200" dirty="0">
              <a:solidFill>
                <a:schemeClr val="tx2"/>
              </a:solidFill>
            </a:endParaRPr>
          </a:p>
          <a:p>
            <a:pPr marL="0" indent="0">
              <a:buNone/>
            </a:pPr>
            <a:endParaRPr lang="en-GB" sz="4200" dirty="0" smtClean="0">
              <a:solidFill>
                <a:schemeClr val="tx2"/>
              </a:solidFill>
            </a:endParaRPr>
          </a:p>
          <a:p>
            <a:pPr marL="0" indent="0">
              <a:buNone/>
            </a:pPr>
            <a:r>
              <a:rPr lang="en-GB" sz="4200" dirty="0" smtClean="0">
                <a:solidFill>
                  <a:schemeClr val="tx2"/>
                </a:solidFill>
              </a:rPr>
              <a:t>What/who </a:t>
            </a:r>
            <a:r>
              <a:rPr lang="en-GB" sz="4200" dirty="0">
                <a:solidFill>
                  <a:schemeClr val="tx2"/>
                </a:solidFill>
              </a:rPr>
              <a:t>might drive change and what might restrain it?</a:t>
            </a:r>
          </a:p>
          <a:p>
            <a:pPr marL="0" indent="0">
              <a:buNone/>
            </a:pPr>
            <a:endParaRPr lang="en-GB" sz="4200" b="1" dirty="0">
              <a:solidFill>
                <a:schemeClr val="accent1"/>
              </a:solidFill>
            </a:endParaRPr>
          </a:p>
          <a:p>
            <a:pPr lvl="0">
              <a:buNone/>
            </a:pPr>
            <a:endParaRPr lang="en-GB" sz="4200" dirty="0" smtClean="0">
              <a:solidFill>
                <a:schemeClr val="accent1"/>
              </a:solidFill>
            </a:endParaRPr>
          </a:p>
          <a:p>
            <a:pPr>
              <a:buNone/>
              <a:defRPr/>
            </a:pPr>
            <a:r>
              <a:rPr lang="en-GB" dirty="0" smtClean="0"/>
              <a:t> </a:t>
            </a:r>
          </a:p>
          <a:p>
            <a:pPr>
              <a:buNone/>
            </a:pPr>
            <a:endParaRPr lang="en-GB" dirty="0"/>
          </a:p>
        </p:txBody>
      </p:sp>
    </p:spTree>
    <p:extLst>
      <p:ext uri="{BB962C8B-B14F-4D97-AF65-F5344CB8AC3E}">
        <p14:creationId xmlns:p14="http://schemas.microsoft.com/office/powerpoint/2010/main" val="9111082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defRPr/>
            </a:pPr>
            <a:r>
              <a:rPr lang="en-GB" sz="4000" dirty="0" smtClean="0">
                <a:solidFill>
                  <a:schemeClr val="accent1"/>
                </a:solidFill>
              </a:rPr>
              <a:t>The Final Activity</a:t>
            </a:r>
            <a:endParaRPr lang="en-GB" sz="4000" dirty="0">
              <a:solidFill>
                <a:schemeClr val="accent1"/>
              </a:solidFill>
            </a:endParaRPr>
          </a:p>
        </p:txBody>
      </p:sp>
      <p:sp>
        <p:nvSpPr>
          <p:cNvPr id="3" name="Content Placeholder 2"/>
          <p:cNvSpPr>
            <a:spLocks noGrp="1"/>
          </p:cNvSpPr>
          <p:nvPr>
            <p:ph idx="1"/>
          </p:nvPr>
        </p:nvSpPr>
        <p:spPr>
          <a:xfrm>
            <a:off x="467544" y="1340769"/>
            <a:ext cx="8229600" cy="4176463"/>
          </a:xfrm>
        </p:spPr>
        <p:txBody>
          <a:bodyPr>
            <a:noAutofit/>
          </a:bodyPr>
          <a:lstStyle/>
          <a:p>
            <a:pPr>
              <a:buNone/>
              <a:defRPr/>
            </a:pPr>
            <a:r>
              <a:rPr lang="en-GB" sz="2000" dirty="0">
                <a:solidFill>
                  <a:schemeClr val="accent1"/>
                </a:solidFill>
              </a:rPr>
              <a:t>	</a:t>
            </a:r>
            <a:r>
              <a:rPr lang="en-GB" sz="2000" dirty="0" smtClean="0">
                <a:solidFill>
                  <a:schemeClr val="tx2"/>
                </a:solidFill>
              </a:rPr>
              <a:t>On your own consider </a:t>
            </a:r>
            <a:r>
              <a:rPr lang="en-GB" sz="2000" dirty="0">
                <a:solidFill>
                  <a:schemeClr val="tx2"/>
                </a:solidFill>
              </a:rPr>
              <a:t>w</a:t>
            </a:r>
            <a:r>
              <a:rPr lang="en-GB" sz="2000" dirty="0" smtClean="0">
                <a:solidFill>
                  <a:schemeClr val="tx2"/>
                </a:solidFill>
              </a:rPr>
              <a:t>hich aspects of each frame seem most important to you in hindering the change you want to bring about?</a:t>
            </a:r>
          </a:p>
          <a:p>
            <a:pPr>
              <a:buNone/>
              <a:defRPr/>
            </a:pPr>
            <a:endParaRPr lang="en-GB" sz="2000" dirty="0">
              <a:solidFill>
                <a:schemeClr val="tx2"/>
              </a:solidFill>
            </a:endParaRPr>
          </a:p>
          <a:p>
            <a:pPr>
              <a:buNone/>
              <a:defRPr/>
            </a:pPr>
            <a:r>
              <a:rPr lang="en-GB" sz="2000" dirty="0" smtClean="0">
                <a:solidFill>
                  <a:schemeClr val="tx2"/>
                </a:solidFill>
              </a:rPr>
              <a:t>	Supporting </a:t>
            </a:r>
            <a:r>
              <a:rPr lang="en-GB" sz="2000" dirty="0">
                <a:solidFill>
                  <a:schemeClr val="tx2"/>
                </a:solidFill>
              </a:rPr>
              <a:t>one </a:t>
            </a:r>
            <a:r>
              <a:rPr lang="en-GB" sz="2000" dirty="0" smtClean="0">
                <a:solidFill>
                  <a:schemeClr val="tx2"/>
                </a:solidFill>
              </a:rPr>
              <a:t>another work </a:t>
            </a:r>
            <a:r>
              <a:rPr lang="en-GB" sz="2000" dirty="0">
                <a:solidFill>
                  <a:schemeClr val="tx2"/>
                </a:solidFill>
              </a:rPr>
              <a:t>in twos and threes to discuss one aspect from each </a:t>
            </a:r>
            <a:r>
              <a:rPr lang="en-GB" sz="2000" dirty="0" smtClean="0">
                <a:solidFill>
                  <a:schemeClr val="tx2"/>
                </a:solidFill>
              </a:rPr>
              <a:t>frame. </a:t>
            </a:r>
          </a:p>
          <a:p>
            <a:pPr>
              <a:buNone/>
              <a:defRPr/>
            </a:pPr>
            <a:r>
              <a:rPr lang="en-GB" sz="2000" dirty="0" smtClean="0">
                <a:solidFill>
                  <a:schemeClr val="tx2"/>
                </a:solidFill>
              </a:rPr>
              <a:t>	</a:t>
            </a:r>
          </a:p>
          <a:p>
            <a:pPr>
              <a:defRPr/>
            </a:pPr>
            <a:r>
              <a:rPr lang="en-GB" sz="2000" dirty="0" smtClean="0">
                <a:solidFill>
                  <a:schemeClr val="tx2"/>
                </a:solidFill>
              </a:rPr>
              <a:t>	What can you do to address this? </a:t>
            </a:r>
          </a:p>
          <a:p>
            <a:pPr>
              <a:defRPr/>
            </a:pPr>
            <a:r>
              <a:rPr lang="en-GB" sz="2000" dirty="0" smtClean="0">
                <a:solidFill>
                  <a:schemeClr val="tx2"/>
                </a:solidFill>
              </a:rPr>
              <a:t>	How </a:t>
            </a:r>
            <a:r>
              <a:rPr lang="en-GB" sz="2000" dirty="0">
                <a:solidFill>
                  <a:schemeClr val="tx2"/>
                </a:solidFill>
              </a:rPr>
              <a:t>can you best influence </a:t>
            </a:r>
            <a:r>
              <a:rPr lang="en-GB" sz="2000" dirty="0" smtClean="0">
                <a:solidFill>
                  <a:schemeClr val="tx2"/>
                </a:solidFill>
              </a:rPr>
              <a:t>and support colleagues?</a:t>
            </a:r>
            <a:endParaRPr lang="en-GB" sz="2000" dirty="0">
              <a:solidFill>
                <a:schemeClr val="tx2"/>
              </a:solidFill>
            </a:endParaRPr>
          </a:p>
          <a:p>
            <a:pPr>
              <a:defRPr/>
            </a:pPr>
            <a:r>
              <a:rPr lang="en-GB" sz="2000" dirty="0">
                <a:solidFill>
                  <a:schemeClr val="tx2"/>
                </a:solidFill>
              </a:rPr>
              <a:t>	</a:t>
            </a:r>
            <a:r>
              <a:rPr lang="en-GB" sz="2000" dirty="0" smtClean="0">
                <a:solidFill>
                  <a:schemeClr val="tx2"/>
                </a:solidFill>
              </a:rPr>
              <a:t>How can you inform/discuss/ mobilise people within 	the partnership 	to help overcome these? </a:t>
            </a:r>
          </a:p>
          <a:p>
            <a:pPr marL="0" indent="0">
              <a:buNone/>
              <a:defRPr/>
            </a:pPr>
            <a:r>
              <a:rPr lang="en-GB" sz="2000" dirty="0" smtClean="0">
                <a:solidFill>
                  <a:schemeClr val="accent1"/>
                </a:solidFill>
              </a:rPr>
              <a:t>    </a:t>
            </a:r>
            <a:endParaRPr lang="en-GB" sz="2000" dirty="0">
              <a:solidFill>
                <a:schemeClr val="accent1"/>
              </a:solidFill>
            </a:endParaRPr>
          </a:p>
        </p:txBody>
      </p:sp>
    </p:spTree>
    <p:extLst>
      <p:ext uri="{BB962C8B-B14F-4D97-AF65-F5344CB8AC3E}">
        <p14:creationId xmlns:p14="http://schemas.microsoft.com/office/powerpoint/2010/main" val="38780338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defRPr/>
            </a:pPr>
            <a:r>
              <a:rPr lang="en-GB" sz="4000" dirty="0">
                <a:solidFill>
                  <a:schemeClr val="accent1"/>
                </a:solidFill>
              </a:rPr>
              <a:t>References</a:t>
            </a:r>
          </a:p>
        </p:txBody>
      </p:sp>
      <p:sp>
        <p:nvSpPr>
          <p:cNvPr id="3" name="Content Placeholder 2"/>
          <p:cNvSpPr>
            <a:spLocks noGrp="1"/>
          </p:cNvSpPr>
          <p:nvPr>
            <p:ph idx="1"/>
          </p:nvPr>
        </p:nvSpPr>
        <p:spPr>
          <a:xfrm>
            <a:off x="467544" y="1340768"/>
            <a:ext cx="8229600" cy="4785395"/>
          </a:xfrm>
        </p:spPr>
        <p:txBody>
          <a:bodyPr>
            <a:normAutofit/>
          </a:bodyPr>
          <a:lstStyle/>
          <a:p>
            <a:pPr>
              <a:buNone/>
              <a:defRPr/>
            </a:pPr>
            <a:endParaRPr lang="en-GB" dirty="0" smtClean="0">
              <a:solidFill>
                <a:schemeClr val="accent1"/>
              </a:solidFill>
            </a:endParaRPr>
          </a:p>
          <a:p>
            <a:pPr>
              <a:buNone/>
              <a:defRPr/>
            </a:pPr>
            <a:r>
              <a:rPr lang="en-GB" sz="2000" b="1" dirty="0" smtClean="0">
                <a:solidFill>
                  <a:schemeClr val="accent1"/>
                </a:solidFill>
                <a:latin typeface="Arial" charset="0"/>
              </a:rPr>
              <a:t>	</a:t>
            </a:r>
            <a:r>
              <a:rPr lang="en-GB" sz="1800" dirty="0" smtClean="0">
                <a:solidFill>
                  <a:schemeClr val="tx2"/>
                </a:solidFill>
                <a:latin typeface="Arial" charset="0"/>
              </a:rPr>
              <a:t>Bolman, L &amp;  Deal, T (2013) 5</a:t>
            </a:r>
            <a:r>
              <a:rPr lang="en-GB" sz="1800" baseline="30000" dirty="0" smtClean="0">
                <a:solidFill>
                  <a:schemeClr val="tx2"/>
                </a:solidFill>
                <a:latin typeface="Arial" charset="0"/>
              </a:rPr>
              <a:t>th</a:t>
            </a:r>
            <a:r>
              <a:rPr lang="en-GB" sz="1800" dirty="0" smtClean="0">
                <a:solidFill>
                  <a:schemeClr val="tx2"/>
                </a:solidFill>
                <a:latin typeface="Arial" charset="0"/>
              </a:rPr>
              <a:t> edition Reframing organizations: artistry, choice and </a:t>
            </a:r>
            <a:r>
              <a:rPr lang="en-GB" sz="1800" dirty="0">
                <a:solidFill>
                  <a:schemeClr val="tx2"/>
                </a:solidFill>
                <a:latin typeface="Arial" charset="0"/>
              </a:rPr>
              <a:t>leadership? San Francisco, </a:t>
            </a:r>
            <a:r>
              <a:rPr lang="en-GB" sz="1800" dirty="0" smtClean="0">
                <a:solidFill>
                  <a:schemeClr val="tx2"/>
                </a:solidFill>
                <a:latin typeface="Arial" charset="0"/>
              </a:rPr>
              <a:t>CA: </a:t>
            </a:r>
            <a:r>
              <a:rPr lang="en-GB" sz="1800" dirty="0">
                <a:solidFill>
                  <a:schemeClr val="tx2"/>
                </a:solidFill>
                <a:latin typeface="Arial" charset="0"/>
              </a:rPr>
              <a:t>Jossey-Bass</a:t>
            </a:r>
            <a:endParaRPr lang="en-GB" sz="1800" dirty="0" smtClean="0">
              <a:solidFill>
                <a:schemeClr val="tx2"/>
              </a:solidFill>
              <a:latin typeface="Arial" charset="0"/>
            </a:endParaRPr>
          </a:p>
          <a:p>
            <a:pPr>
              <a:buNone/>
              <a:defRPr/>
            </a:pPr>
            <a:endParaRPr lang="en-GB" sz="1800" b="1" dirty="0" smtClean="0">
              <a:solidFill>
                <a:schemeClr val="accent1"/>
              </a:solidFill>
              <a:latin typeface="Arial" charset="0"/>
            </a:endParaRPr>
          </a:p>
          <a:p>
            <a:pPr>
              <a:buNone/>
              <a:defRPr/>
            </a:pPr>
            <a:endParaRPr lang="en-GB" sz="2000" b="1" dirty="0" smtClean="0">
              <a:solidFill>
                <a:schemeClr val="accent1"/>
              </a:solidFill>
              <a:latin typeface="Arial" charset="0"/>
            </a:endParaRPr>
          </a:p>
          <a:p>
            <a:pPr>
              <a:buNone/>
              <a:defRPr/>
            </a:pPr>
            <a:r>
              <a:rPr lang="en-GB" sz="2000" b="1" dirty="0" smtClean="0">
                <a:solidFill>
                  <a:schemeClr val="accent1"/>
                </a:solidFill>
                <a:latin typeface="Arial" charset="0"/>
              </a:rPr>
              <a:t> </a:t>
            </a:r>
            <a:endParaRPr lang="en-GB" sz="2000" b="1" dirty="0">
              <a:solidFill>
                <a:schemeClr val="accent1"/>
              </a:solidFill>
              <a:latin typeface="Arial" charset="0"/>
            </a:endParaRPr>
          </a:p>
          <a:p>
            <a:pPr>
              <a:buNone/>
              <a:defRPr/>
            </a:pPr>
            <a:endParaRPr lang="en-GB" dirty="0" smtClean="0">
              <a:solidFill>
                <a:schemeClr val="accent1"/>
              </a:solidFill>
            </a:endParaRPr>
          </a:p>
          <a:p>
            <a:pPr>
              <a:buNone/>
            </a:pPr>
            <a:endParaRPr lang="en-GB" dirty="0">
              <a:solidFill>
                <a:schemeClr val="accent1"/>
              </a:solidFill>
            </a:endParaRPr>
          </a:p>
        </p:txBody>
      </p:sp>
    </p:spTree>
    <p:extLst>
      <p:ext uri="{BB962C8B-B14F-4D97-AF65-F5344CB8AC3E}">
        <p14:creationId xmlns:p14="http://schemas.microsoft.com/office/powerpoint/2010/main" val="38780338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lank">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UI/customUI.xml><?xml version="1.0" encoding="utf-8"?>
<!-- This markup removes items from the Office Button in Powerpoint. -->
<customUI xmlns="http://schemas.microsoft.com/office/2006/01/customui">
  <ribbon>
    <officeMenu>
      <menu idMso="FileSendMenu" showImage="false" visible="false"/>
      <menu idMso="FilePrintMenu">
        <button idMso="FilePrintQuick" showImage="false" visible="false"/>
      </menu>
      <menu idMso="MenuPublish">
        <toggleButton idMso="FileCreateDocumentWorkspace" showImage="false" visible="false"/>
        <button idMso="FileSaveToDocumentManagementServer" showImage="false" visible="false"/>
      </menu>
    </officeMenu>
  </ribbon>
</customUI>
</file>

<file path=docProps/app.xml><?xml version="1.0" encoding="utf-8"?>
<Properties xmlns="http://schemas.openxmlformats.org/officeDocument/2006/extended-properties" xmlns:vt="http://schemas.openxmlformats.org/officeDocument/2006/docPropsVTypes">
  <Template>blank</Template>
  <TotalTime>3474</TotalTime>
  <Words>1835</Words>
  <Application>Microsoft Office PowerPoint</Application>
  <PresentationFormat>On-screen Show (4:3)</PresentationFormat>
  <Paragraphs>196</Paragraphs>
  <Slides>12</Slides>
  <Notes>12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blank</vt:lpstr>
      <vt:lpstr>Influence and change in a partnership</vt:lpstr>
      <vt:lpstr>PowerPoint Presentation</vt:lpstr>
      <vt:lpstr>The story of a reasonable adjustment part 2</vt:lpstr>
      <vt:lpstr>The dynamics of change:  Lewin's force field analysis</vt:lpstr>
      <vt:lpstr>Force Field Analysis: principles</vt:lpstr>
      <vt:lpstr>What sorts of change are required?         Re-framing Boleman and Deal(2013)</vt:lpstr>
      <vt:lpstr>The structural frame</vt:lpstr>
      <vt:lpstr>The people frame</vt:lpstr>
      <vt:lpstr>The symbolic frame</vt:lpstr>
      <vt:lpstr> The political frame </vt:lpstr>
      <vt:lpstr>The Final Activity</vt:lpstr>
      <vt:lpstr>References</vt:lpstr>
    </vt:vector>
  </TitlesOfParts>
  <Company>Sheffield Hallam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Action Research Assignment</dc:title>
  <dc:creator>Learning &amp; IT Services</dc:creator>
  <cp:lastModifiedBy>Niki Elliot</cp:lastModifiedBy>
  <cp:revision>264</cp:revision>
  <cp:lastPrinted>2015-03-03T18:12:22Z</cp:lastPrinted>
  <dcterms:created xsi:type="dcterms:W3CDTF">2013-09-04T15:26:35Z</dcterms:created>
  <dcterms:modified xsi:type="dcterms:W3CDTF">2016-11-02T11:53:28Z</dcterms:modified>
</cp:coreProperties>
</file>