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9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9.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handoutMasters/handoutMaster1.xml" ContentType="application/vnd.openxmlformats-officedocument.presentationml.handoutMaster+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5"/>
  </p:notesMasterIdLst>
  <p:handoutMasterIdLst>
    <p:handoutMasterId r:id="rId96"/>
  </p:handoutMasterIdLst>
  <p:sldIdLst>
    <p:sldId id="256" r:id="rId2"/>
    <p:sldId id="355" r:id="rId3"/>
    <p:sldId id="259" r:id="rId4"/>
    <p:sldId id="257" r:id="rId5"/>
    <p:sldId id="260" r:id="rId6"/>
    <p:sldId id="261" r:id="rId7"/>
    <p:sldId id="352" r:id="rId8"/>
    <p:sldId id="353" r:id="rId9"/>
    <p:sldId id="354" r:id="rId10"/>
    <p:sldId id="262" r:id="rId11"/>
    <p:sldId id="263" r:id="rId12"/>
    <p:sldId id="278" r:id="rId13"/>
    <p:sldId id="279" r:id="rId14"/>
    <p:sldId id="264" r:id="rId15"/>
    <p:sldId id="265" r:id="rId16"/>
    <p:sldId id="266" r:id="rId17"/>
    <p:sldId id="299" r:id="rId18"/>
    <p:sldId id="269" r:id="rId19"/>
    <p:sldId id="270" r:id="rId20"/>
    <p:sldId id="271" r:id="rId21"/>
    <p:sldId id="272" r:id="rId22"/>
    <p:sldId id="273" r:id="rId23"/>
    <p:sldId id="281" r:id="rId24"/>
    <p:sldId id="274" r:id="rId25"/>
    <p:sldId id="276" r:id="rId26"/>
    <p:sldId id="277" r:id="rId27"/>
    <p:sldId id="282" r:id="rId28"/>
    <p:sldId id="284" r:id="rId29"/>
    <p:sldId id="283" r:id="rId30"/>
    <p:sldId id="289" r:id="rId31"/>
    <p:sldId id="286" r:id="rId32"/>
    <p:sldId id="280" r:id="rId33"/>
    <p:sldId id="285" r:id="rId34"/>
    <p:sldId id="287" r:id="rId35"/>
    <p:sldId id="288" r:id="rId36"/>
    <p:sldId id="292" r:id="rId37"/>
    <p:sldId id="293" r:id="rId38"/>
    <p:sldId id="294" r:id="rId39"/>
    <p:sldId id="295" r:id="rId40"/>
    <p:sldId id="296" r:id="rId41"/>
    <p:sldId id="297" r:id="rId42"/>
    <p:sldId id="298" r:id="rId43"/>
    <p:sldId id="300" r:id="rId44"/>
    <p:sldId id="301" r:id="rId45"/>
    <p:sldId id="302" r:id="rId46"/>
    <p:sldId id="303" r:id="rId47"/>
    <p:sldId id="304" r:id="rId48"/>
    <p:sldId id="305" r:id="rId49"/>
    <p:sldId id="320" r:id="rId50"/>
    <p:sldId id="321"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22" r:id="rId64"/>
    <p:sldId id="318" r:id="rId65"/>
    <p:sldId id="319" r:id="rId66"/>
    <p:sldId id="323" r:id="rId67"/>
    <p:sldId id="324" r:id="rId68"/>
    <p:sldId id="325" r:id="rId69"/>
    <p:sldId id="326" r:id="rId70"/>
    <p:sldId id="327" r:id="rId71"/>
    <p:sldId id="328" r:id="rId72"/>
    <p:sldId id="329" r:id="rId73"/>
    <p:sldId id="330" r:id="rId74"/>
    <p:sldId id="331" r:id="rId75"/>
    <p:sldId id="332" r:id="rId76"/>
    <p:sldId id="333" r:id="rId77"/>
    <p:sldId id="334" r:id="rId78"/>
    <p:sldId id="335" r:id="rId79"/>
    <p:sldId id="336" r:id="rId80"/>
    <p:sldId id="337" r:id="rId81"/>
    <p:sldId id="338" r:id="rId82"/>
    <p:sldId id="346" r:id="rId83"/>
    <p:sldId id="348" r:id="rId84"/>
    <p:sldId id="339" r:id="rId85"/>
    <p:sldId id="340" r:id="rId86"/>
    <p:sldId id="341" r:id="rId87"/>
    <p:sldId id="342" r:id="rId88"/>
    <p:sldId id="349" r:id="rId89"/>
    <p:sldId id="343" r:id="rId90"/>
    <p:sldId id="344" r:id="rId91"/>
    <p:sldId id="345" r:id="rId92"/>
    <p:sldId id="347" r:id="rId93"/>
    <p:sldId id="351" r:id="rId94"/>
  </p:sldIdLst>
  <p:sldSz cx="9144000" cy="6858000" type="screen4x3"/>
  <p:notesSz cx="6858000" cy="10052050"/>
  <p:defaultTextStyle>
    <a:defPPr>
      <a:defRPr lang="en-GB"/>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ED1B24"/>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2" autoAdjust="0"/>
    <p:restoredTop sz="94611" autoAdjust="0"/>
  </p:normalViewPr>
  <p:slideViewPr>
    <p:cSldViewPr>
      <p:cViewPr>
        <p:scale>
          <a:sx n="30" d="100"/>
          <a:sy n="30" d="100"/>
        </p:scale>
        <p:origin x="-1638" y="-270"/>
      </p:cViewPr>
      <p:guideLst>
        <p:guide orient="horz" pos="2160"/>
        <p:guide pos="2880"/>
      </p:guideLst>
    </p:cSldViewPr>
  </p:slideViewPr>
  <p:outlineViewPr>
    <p:cViewPr>
      <p:scale>
        <a:sx n="33" d="100"/>
        <a:sy n="33" d="100"/>
      </p:scale>
      <p:origin x="0" y="17100"/>
    </p:cViewPr>
  </p:outlin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50323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84613" y="0"/>
            <a:ext cx="2971800" cy="503238"/>
          </a:xfrm>
          <a:prstGeom prst="rect">
            <a:avLst/>
          </a:prstGeom>
        </p:spPr>
        <p:txBody>
          <a:bodyPr vert="horz" lIns="91440" tIns="45720" rIns="91440" bIns="45720" rtlCol="0"/>
          <a:lstStyle>
            <a:lvl1pPr algn="r">
              <a:defRPr sz="1200"/>
            </a:lvl1pPr>
          </a:lstStyle>
          <a:p>
            <a:fld id="{02848D38-015E-44EB-91A4-00C85838B861}" type="datetimeFigureOut">
              <a:rPr lang="en-GB" smtClean="0"/>
              <a:pPr/>
              <a:t>06/02/2017</a:t>
            </a:fld>
            <a:endParaRPr lang="en-GB" dirty="0"/>
          </a:p>
        </p:txBody>
      </p:sp>
      <p:sp>
        <p:nvSpPr>
          <p:cNvPr id="4" name="Footer Placeholder 3"/>
          <p:cNvSpPr>
            <a:spLocks noGrp="1"/>
          </p:cNvSpPr>
          <p:nvPr>
            <p:ph type="ftr" sz="quarter" idx="2"/>
          </p:nvPr>
        </p:nvSpPr>
        <p:spPr>
          <a:xfrm>
            <a:off x="0" y="9547225"/>
            <a:ext cx="2971800" cy="503238"/>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84613" y="9547225"/>
            <a:ext cx="2971800" cy="503238"/>
          </a:xfrm>
          <a:prstGeom prst="rect">
            <a:avLst/>
          </a:prstGeom>
        </p:spPr>
        <p:txBody>
          <a:bodyPr vert="horz" lIns="91440" tIns="45720" rIns="91440" bIns="45720" rtlCol="0" anchor="b"/>
          <a:lstStyle>
            <a:lvl1pPr algn="r">
              <a:defRPr sz="1200"/>
            </a:lvl1pPr>
          </a:lstStyle>
          <a:p>
            <a:fld id="{51A11753-8234-4A28-A80E-CB1D5A495003}" type="slidenum">
              <a:rPr lang="en-GB" smtClean="0"/>
              <a:pPr/>
              <a:t>‹#›</a:t>
            </a:fld>
            <a:endParaRPr lang="en-GB"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50434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504348"/>
          </a:xfrm>
          <a:prstGeom prst="rect">
            <a:avLst/>
          </a:prstGeom>
        </p:spPr>
        <p:txBody>
          <a:bodyPr vert="horz" lIns="91440" tIns="45720" rIns="91440" bIns="45720" rtlCol="0"/>
          <a:lstStyle>
            <a:lvl1pPr algn="r">
              <a:defRPr sz="1200"/>
            </a:lvl1pPr>
          </a:lstStyle>
          <a:p>
            <a:fld id="{8ECE4538-A59F-4B1E-8A0E-03EE0744294E}" type="datetimeFigureOut">
              <a:rPr lang="en-GB" smtClean="0"/>
              <a:pPr/>
              <a:t>06/02/2017</a:t>
            </a:fld>
            <a:endParaRPr lang="en-GB" dirty="0"/>
          </a:p>
        </p:txBody>
      </p:sp>
      <p:sp>
        <p:nvSpPr>
          <p:cNvPr id="4" name="Slide Image Placeholder 3"/>
          <p:cNvSpPr>
            <a:spLocks noGrp="1" noRot="1" noChangeAspect="1"/>
          </p:cNvSpPr>
          <p:nvPr>
            <p:ph type="sldImg" idx="2"/>
          </p:nvPr>
        </p:nvSpPr>
        <p:spPr>
          <a:xfrm>
            <a:off x="1166813" y="1255713"/>
            <a:ext cx="4524375" cy="339407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837549"/>
            <a:ext cx="5486400" cy="3957995"/>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547704"/>
            <a:ext cx="2971800" cy="50434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9547704"/>
            <a:ext cx="2971800" cy="504347"/>
          </a:xfrm>
          <a:prstGeom prst="rect">
            <a:avLst/>
          </a:prstGeom>
        </p:spPr>
        <p:txBody>
          <a:bodyPr vert="horz" lIns="91440" tIns="45720" rIns="91440" bIns="45720" rtlCol="0" anchor="b"/>
          <a:lstStyle>
            <a:lvl1pPr algn="r">
              <a:defRPr sz="1200"/>
            </a:lvl1pPr>
          </a:lstStyle>
          <a:p>
            <a:fld id="{F6000C6E-8EBE-403F-9DC6-D8DC19724256}" type="slidenum">
              <a:rPr lang="en-GB" smtClean="0"/>
              <a:pPr/>
              <a:t>‹#›</a:t>
            </a:fld>
            <a:endParaRPr lang="en-GB" dirty="0"/>
          </a:p>
        </p:txBody>
      </p:sp>
    </p:spTree>
    <p:extLst>
      <p:ext uri="{BB962C8B-B14F-4D97-AF65-F5344CB8AC3E}">
        <p14:creationId xmlns:p14="http://schemas.microsoft.com/office/powerpoint/2010/main" xmlns="" val="1818280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F6000C6E-8EBE-403F-9DC6-D8DC19724256}" type="slidenum">
              <a:rPr lang="en-GB" smtClean="0"/>
              <a:pPr/>
              <a:t>4</a:t>
            </a:fld>
            <a:endParaRPr lang="en-GB"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F6000C6E-8EBE-403F-9DC6-D8DC19724256}" type="slidenum">
              <a:rPr lang="en-GB" smtClean="0"/>
              <a:pPr/>
              <a:t>8</a:t>
            </a:fld>
            <a:endParaRPr lang="en-GB"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F6000C6E-8EBE-403F-9DC6-D8DC19724256}" type="slidenum">
              <a:rPr lang="en-GB" smtClean="0"/>
              <a:pPr/>
              <a:t>10</a:t>
            </a:fld>
            <a:endParaRPr lang="en-GB"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685800" y="2130425"/>
            <a:ext cx="7772400" cy="1470025"/>
          </a:xfrm>
        </p:spPr>
        <p:txBody>
          <a:bodyPr/>
          <a:lstStyle>
            <a:lvl1pPr algn="ctr">
              <a:defRPr b="1"/>
            </a:lvl1pPr>
          </a:lstStyle>
          <a:p>
            <a:pPr lvl="0"/>
            <a:r>
              <a:rPr lang="en-US" noProof="0" smtClean="0"/>
              <a:t>Click to edit Master title style</a:t>
            </a:r>
            <a:endParaRPr lang="en-GB" noProof="0" smtClean="0"/>
          </a:p>
        </p:txBody>
      </p:sp>
      <p:sp>
        <p:nvSpPr>
          <p:cNvPr id="6147"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pPr lvl="0"/>
            <a:r>
              <a:rPr lang="en-US" noProof="0" smtClean="0"/>
              <a:t>Click to edit Master subtitle style</a:t>
            </a:r>
            <a:endParaRPr lang="en-GB" noProof="0" smtClean="0"/>
          </a:p>
        </p:txBody>
      </p:sp>
      <p:pic>
        <p:nvPicPr>
          <p:cNvPr id="6148" name="Picture 4" descr="NATSIP-LOGO"/>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979613" y="404813"/>
            <a:ext cx="5184775" cy="1585912"/>
          </a:xfrm>
          <a:prstGeom prst="rect">
            <a:avLst/>
          </a:prstGeom>
          <a:noFill/>
          <a:extLst>
            <a:ext uri="{909E8E84-426E-40DD-AFC4-6F175D3DCCD1}">
              <a14:hiddenFill xmlns:a14="http://schemas.microsoft.com/office/drawing/2010/main" xmlns="">
                <a:solidFill>
                  <a:srgbClr val="FFFFFF"/>
                </a:solidFill>
              </a14:hiddenFill>
            </a:ext>
          </a:extLst>
        </p:spPr>
      </p:pic>
      <p:sp>
        <p:nvSpPr>
          <p:cNvPr id="6152" name="Freeform 8"/>
          <p:cNvSpPr>
            <a:spLocks/>
          </p:cNvSpPr>
          <p:nvPr/>
        </p:nvSpPr>
        <p:spPr bwMode="auto">
          <a:xfrm>
            <a:off x="-7938" y="6157913"/>
            <a:ext cx="9161463" cy="714375"/>
          </a:xfrm>
          <a:custGeom>
            <a:avLst/>
            <a:gdLst>
              <a:gd name="T0" fmla="*/ 0 w 5771"/>
              <a:gd name="T1" fmla="*/ 183 h 450"/>
              <a:gd name="T2" fmla="*/ 0 w 5771"/>
              <a:gd name="T3" fmla="*/ 442 h 450"/>
              <a:gd name="T4" fmla="*/ 5771 w 5771"/>
              <a:gd name="T5" fmla="*/ 450 h 450"/>
              <a:gd name="T6" fmla="*/ 5768 w 5771"/>
              <a:gd name="T7" fmla="*/ 0 h 450"/>
              <a:gd name="T8" fmla="*/ 0 w 5771"/>
              <a:gd name="T9" fmla="*/ 183 h 450"/>
            </a:gdLst>
            <a:ahLst/>
            <a:cxnLst>
              <a:cxn ang="0">
                <a:pos x="T0" y="T1"/>
              </a:cxn>
              <a:cxn ang="0">
                <a:pos x="T2" y="T3"/>
              </a:cxn>
              <a:cxn ang="0">
                <a:pos x="T4" y="T5"/>
              </a:cxn>
              <a:cxn ang="0">
                <a:pos x="T6" y="T7"/>
              </a:cxn>
              <a:cxn ang="0">
                <a:pos x="T8" y="T9"/>
              </a:cxn>
            </a:cxnLst>
            <a:rect l="0" t="0" r="r" b="b"/>
            <a:pathLst>
              <a:path w="5771" h="450">
                <a:moveTo>
                  <a:pt x="0" y="183"/>
                </a:moveTo>
                <a:lnTo>
                  <a:pt x="0" y="442"/>
                </a:lnTo>
                <a:lnTo>
                  <a:pt x="5771" y="450"/>
                </a:lnTo>
                <a:lnTo>
                  <a:pt x="5768" y="0"/>
                </a:lnTo>
                <a:lnTo>
                  <a:pt x="0" y="183"/>
                </a:lnTo>
                <a:close/>
              </a:path>
            </a:pathLst>
          </a:custGeom>
          <a:solidFill>
            <a:srgbClr val="ED1B24"/>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xmlns="" val="19287406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Tree>
    <p:extLst>
      <p:ext uri="{BB962C8B-B14F-4D97-AF65-F5344CB8AC3E}">
        <p14:creationId xmlns:p14="http://schemas.microsoft.com/office/powerpoint/2010/main" xmlns="" val="33197646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68313" y="1628775"/>
            <a:ext cx="4038600" cy="439261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59313" y="1628775"/>
            <a:ext cx="4038600" cy="439261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xmlns="" val="32736599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xmlns="" val="26185412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xmlns="" val="33371227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6175588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Tree>
    <p:extLst>
      <p:ext uri="{BB962C8B-B14F-4D97-AF65-F5344CB8AC3E}">
        <p14:creationId xmlns:p14="http://schemas.microsoft.com/office/powerpoint/2010/main" xmlns="" val="8905016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GB" dirty="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Tree>
    <p:extLst>
      <p:ext uri="{BB962C8B-B14F-4D97-AF65-F5344CB8AC3E}">
        <p14:creationId xmlns:p14="http://schemas.microsoft.com/office/powerpoint/2010/main" xmlns="" val="9552512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xmlns="" val="224531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40513" y="260350"/>
            <a:ext cx="2057400" cy="57610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68313" y="260350"/>
            <a:ext cx="6019800" cy="57610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xmlns="" val="1940463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68313" y="260350"/>
            <a:ext cx="8207375" cy="1143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1027" name="Rectangle 3"/>
          <p:cNvSpPr>
            <a:spLocks noGrp="1" noChangeArrowheads="1"/>
          </p:cNvSpPr>
          <p:nvPr>
            <p:ph type="body" idx="1"/>
          </p:nvPr>
        </p:nvSpPr>
        <p:spPr bwMode="auto">
          <a:xfrm>
            <a:off x="468313" y="1628775"/>
            <a:ext cx="8229600" cy="43926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pic>
        <p:nvPicPr>
          <p:cNvPr id="1031" name="Picture 7" descr="NATSIP-LOGO"/>
          <p:cNvPicPr>
            <a:picLocks noChangeAspect="1" noChangeArrowheads="1"/>
          </p:cNvPicPr>
          <p:nvPr/>
        </p:nvPicPr>
        <p:blipFill>
          <a:blip r:embed="rId13" cstate="print">
            <a:extLst>
              <a:ext uri="{28A0092B-C50C-407E-A947-70E740481C1C}">
                <a14:useLocalDpi xmlns:a14="http://schemas.microsoft.com/office/drawing/2010/main" xmlns="" val="0"/>
              </a:ext>
            </a:extLst>
          </a:blip>
          <a:srcRect/>
          <a:stretch>
            <a:fillRect/>
          </a:stretch>
        </p:blipFill>
        <p:spPr bwMode="auto">
          <a:xfrm>
            <a:off x="7499350" y="6096000"/>
            <a:ext cx="1546225" cy="473075"/>
          </a:xfrm>
          <a:prstGeom prst="rect">
            <a:avLst/>
          </a:prstGeom>
          <a:noFill/>
          <a:extLst>
            <a:ext uri="{909E8E84-426E-40DD-AFC4-6F175D3DCCD1}">
              <a14:hiddenFill xmlns:a14="http://schemas.microsoft.com/office/drawing/2010/main" xmlns="">
                <a:solidFill>
                  <a:srgbClr val="FFFFFF"/>
                </a:solidFill>
              </a14:hiddenFill>
            </a:ext>
          </a:extLst>
        </p:spPr>
      </p:pic>
      <p:sp>
        <p:nvSpPr>
          <p:cNvPr id="1032" name="Freeform 8"/>
          <p:cNvSpPr>
            <a:spLocks/>
          </p:cNvSpPr>
          <p:nvPr/>
        </p:nvSpPr>
        <p:spPr bwMode="auto">
          <a:xfrm>
            <a:off x="-19050" y="6348413"/>
            <a:ext cx="9201150" cy="536575"/>
          </a:xfrm>
          <a:custGeom>
            <a:avLst/>
            <a:gdLst>
              <a:gd name="T0" fmla="*/ 0 w 5796"/>
              <a:gd name="T1" fmla="*/ 0 h 338"/>
              <a:gd name="T2" fmla="*/ 0 w 5796"/>
              <a:gd name="T3" fmla="*/ 324 h 338"/>
              <a:gd name="T4" fmla="*/ 5795 w 5796"/>
              <a:gd name="T5" fmla="*/ 338 h 338"/>
              <a:gd name="T6" fmla="*/ 5796 w 5796"/>
              <a:gd name="T7" fmla="*/ 246 h 338"/>
              <a:gd name="T8" fmla="*/ 0 w 5796"/>
              <a:gd name="T9" fmla="*/ 0 h 338"/>
            </a:gdLst>
            <a:ahLst/>
            <a:cxnLst>
              <a:cxn ang="0">
                <a:pos x="T0" y="T1"/>
              </a:cxn>
              <a:cxn ang="0">
                <a:pos x="T2" y="T3"/>
              </a:cxn>
              <a:cxn ang="0">
                <a:pos x="T4" y="T5"/>
              </a:cxn>
              <a:cxn ang="0">
                <a:pos x="T6" y="T7"/>
              </a:cxn>
              <a:cxn ang="0">
                <a:pos x="T8" y="T9"/>
              </a:cxn>
            </a:cxnLst>
            <a:rect l="0" t="0" r="r" b="b"/>
            <a:pathLst>
              <a:path w="5796" h="338">
                <a:moveTo>
                  <a:pt x="0" y="0"/>
                </a:moveTo>
                <a:lnTo>
                  <a:pt x="0" y="324"/>
                </a:lnTo>
                <a:lnTo>
                  <a:pt x="5795" y="338"/>
                </a:lnTo>
                <a:lnTo>
                  <a:pt x="5796" y="246"/>
                </a:lnTo>
                <a:lnTo>
                  <a:pt x="0" y="0"/>
                </a:lnTo>
                <a:close/>
              </a:path>
            </a:pathLst>
          </a:custGeom>
          <a:solidFill>
            <a:srgbClr val="ED1B24"/>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GB"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fontAlgn="base" hangingPunct="1">
        <a:spcBef>
          <a:spcPct val="0"/>
        </a:spcBef>
        <a:spcAft>
          <a:spcPct val="0"/>
        </a:spcAft>
        <a:defRPr sz="4400" kern="1200">
          <a:solidFill>
            <a:schemeClr val="tx2"/>
          </a:solidFill>
          <a:latin typeface="+mj-lt"/>
          <a:ea typeface="+mj-ea"/>
          <a:cs typeface="+mj-cs"/>
        </a:defRPr>
      </a:lvl1pPr>
      <a:lvl2pPr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2pPr>
      <a:lvl3pPr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3pPr>
      <a:lvl4pPr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4pPr>
      <a:lvl5pPr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5pPr>
      <a:lvl6pPr marL="457200"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6pPr>
      <a:lvl7pPr marL="914400"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7pPr>
      <a:lvl8pPr marL="1371600"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8pPr>
      <a:lvl9pPr marL="1828800"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www.councilfordisabledchildren.org.uk/independentsupport"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www.gov.uk/government/publications/send-code-of-practice-0-to-25"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hyperlink" Target="http://www.preparingforadulthood.org.uk/search-results?q=mental+capacity+act" TargetMode="Externa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hyperlink" Target="http://www.cafamily.org.uk/know-your-rights/disabled-childrens-services/health-services/" TargetMode="Externa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hyperlink" Target="http://www.cafamily.org.uk/know-your-rights/disabled-childrens-services/practical-help-from-social-services/" TargetMode="Externa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1" name="Rectangle 13"/>
          <p:cNvSpPr>
            <a:spLocks noGrp="1" noChangeArrowheads="1"/>
          </p:cNvSpPr>
          <p:nvPr>
            <p:ph type="ctrTitle"/>
          </p:nvPr>
        </p:nvSpPr>
        <p:spPr>
          <a:xfrm>
            <a:off x="611560" y="2130425"/>
            <a:ext cx="7846640" cy="2594719"/>
          </a:xfrm>
        </p:spPr>
        <p:txBody>
          <a:bodyPr/>
          <a:lstStyle/>
          <a:p>
            <a:r>
              <a:rPr lang="en-US" dirty="0" smtClean="0"/>
              <a:t>EHC Needs Assessments and Plans</a:t>
            </a:r>
            <a:endParaRPr lang="en-US" dirty="0"/>
          </a:p>
        </p:txBody>
      </p:sp>
      <p:sp>
        <p:nvSpPr>
          <p:cNvPr id="2062" name="Rectangle 14"/>
          <p:cNvSpPr>
            <a:spLocks noGrp="1" noChangeArrowheads="1"/>
          </p:cNvSpPr>
          <p:nvPr>
            <p:ph type="subTitle" idx="1"/>
          </p:nvPr>
        </p:nvSpPr>
        <p:spPr>
          <a:xfrm>
            <a:off x="1043608" y="4293096"/>
            <a:ext cx="7056784" cy="1800200"/>
          </a:xfrm>
        </p:spPr>
        <p:txBody>
          <a:bodyPr/>
          <a:lstStyle/>
          <a:p>
            <a:r>
              <a:rPr lang="en-US" dirty="0" smtClean="0"/>
              <a:t>Parents’ Workshop</a:t>
            </a:r>
          </a:p>
          <a:p>
            <a:r>
              <a:rPr lang="en-US" dirty="0" smtClean="0"/>
              <a:t>Bristol, </a:t>
            </a:r>
            <a:r>
              <a:rPr lang="en-US" smtClean="0"/>
              <a:t>5 November 2016</a:t>
            </a:r>
            <a:endParaRPr lang="en-US"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By the end of today we hope that you will...</a:t>
            </a:r>
            <a:endParaRPr lang="en-GB" dirty="0"/>
          </a:p>
        </p:txBody>
      </p:sp>
      <p:sp>
        <p:nvSpPr>
          <p:cNvPr id="3" name="Content Placeholder 2"/>
          <p:cNvSpPr>
            <a:spLocks noGrp="1"/>
          </p:cNvSpPr>
          <p:nvPr>
            <p:ph idx="1"/>
          </p:nvPr>
        </p:nvSpPr>
        <p:spPr/>
        <p:txBody>
          <a:bodyPr/>
          <a:lstStyle/>
          <a:p>
            <a:pPr lvl="0"/>
            <a:r>
              <a:rPr lang="en-GB" dirty="0" smtClean="0"/>
              <a:t>Know what each section of an EHC plan should contain</a:t>
            </a:r>
          </a:p>
          <a:p>
            <a:pPr lvl="0"/>
            <a:r>
              <a:rPr lang="en-GB" dirty="0" smtClean="0"/>
              <a:t>have an increased understanding of the importance of your own </a:t>
            </a:r>
            <a:r>
              <a:rPr lang="en-GB" smtClean="0"/>
              <a:t>and your </a:t>
            </a:r>
            <a:r>
              <a:rPr lang="en-GB" dirty="0" smtClean="0"/>
              <a:t>child’s contribution to the assessment and planning process</a:t>
            </a:r>
          </a:p>
          <a:p>
            <a:r>
              <a:rPr lang="en-GB" dirty="0" smtClean="0"/>
              <a:t>feel more confident about supporting your child through the assessment and planning process</a:t>
            </a:r>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Session 1</a:t>
            </a:r>
            <a:endParaRPr lang="en-GB" dirty="0"/>
          </a:p>
        </p:txBody>
      </p:sp>
      <p:sp>
        <p:nvSpPr>
          <p:cNvPr id="3" name="Subtitle 2"/>
          <p:cNvSpPr>
            <a:spLocks noGrp="1"/>
          </p:cNvSpPr>
          <p:nvPr>
            <p:ph type="subTitle" idx="1"/>
          </p:nvPr>
        </p:nvSpPr>
        <p:spPr/>
        <p:txBody>
          <a:bodyPr/>
          <a:lstStyle/>
          <a:p>
            <a:r>
              <a:rPr lang="en-GB" dirty="0" smtClean="0"/>
              <a:t>Overview of the contents of an EHC plan</a:t>
            </a:r>
            <a:endParaRPr lang="en-GB"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Good plans start with good assessments...</a:t>
            </a:r>
            <a:endParaRPr lang="en-GB" dirty="0"/>
          </a:p>
        </p:txBody>
      </p:sp>
      <p:pic>
        <p:nvPicPr>
          <p:cNvPr id="4" name="Content Placeholder 15" descr="Screen Clipping"/>
          <p:cNvPicPr>
            <a:picLocks noGrp="1" noChangeAspect="1"/>
          </p:cNvPicPr>
          <p:nvPr>
            <p:ph idx="1"/>
          </p:nvPr>
        </p:nvPicPr>
        <p:blipFill>
          <a:blip r:embed="rId3" cstate="print">
            <a:extLst>
              <a:ext uri="{28A0092B-C50C-407E-A947-70E740481C1C}">
                <a14:useLocalDpi xmlns="" xmlns:a14="http://schemas.microsoft.com/office/drawing/2010/main" val="0"/>
              </a:ext>
            </a:extLst>
          </a:blip>
          <a:stretch>
            <a:fillRect/>
          </a:stretch>
        </p:blipFill>
        <p:spPr bwMode="auto">
          <a:xfrm>
            <a:off x="3044670" y="1628775"/>
            <a:ext cx="3076885" cy="4392613"/>
          </a:xfrm>
          <a:prstGeom prst="rect">
            <a:avLst/>
          </a:prstGeom>
          <a:noFill/>
          <a:ln>
            <a:noFill/>
          </a:ln>
          <a:effectLst>
            <a:outerShdw blurRad="292100" dist="139700" dir="2700000" algn="tl" rotWithShape="0">
              <a:srgbClr val="333333">
                <a:alpha val="65000"/>
              </a:srgbClr>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Key principles of the new system</a:t>
            </a:r>
            <a:endParaRPr lang="en-GB" dirty="0"/>
          </a:p>
        </p:txBody>
      </p:sp>
      <p:sp>
        <p:nvSpPr>
          <p:cNvPr id="3" name="Content Placeholder 2"/>
          <p:cNvSpPr>
            <a:spLocks noGrp="1"/>
          </p:cNvSpPr>
          <p:nvPr>
            <p:ph idx="1"/>
          </p:nvPr>
        </p:nvSpPr>
        <p:spPr/>
        <p:txBody>
          <a:bodyPr/>
          <a:lstStyle/>
          <a:p>
            <a:pPr>
              <a:buNone/>
            </a:pPr>
            <a:r>
              <a:rPr lang="en-GB" dirty="0" smtClean="0"/>
              <a:t>LA  </a:t>
            </a:r>
            <a:r>
              <a:rPr lang="en-GB" b="1" dirty="0" smtClean="0"/>
              <a:t>must</a:t>
            </a:r>
            <a:r>
              <a:rPr lang="en-GB" dirty="0" smtClean="0"/>
              <a:t> have regard to:</a:t>
            </a:r>
          </a:p>
          <a:p>
            <a:r>
              <a:rPr lang="en-GB" dirty="0" smtClean="0"/>
              <a:t>The views, wishes and feelings of the child or young person, and the child’s parents</a:t>
            </a:r>
          </a:p>
          <a:p>
            <a:r>
              <a:rPr lang="en-GB" dirty="0" smtClean="0"/>
              <a:t>The importance of the child or young person, and the child’s parents, participating as fully as possible in decisions and being provided with the information and support necessary to enable participation in those decisions</a:t>
            </a:r>
            <a:endParaRPr lang="en-GB"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Key principles</a:t>
            </a:r>
            <a:endParaRPr lang="en-GB" dirty="0"/>
          </a:p>
        </p:txBody>
      </p:sp>
      <p:sp>
        <p:nvSpPr>
          <p:cNvPr id="3" name="Content Placeholder 2"/>
          <p:cNvSpPr>
            <a:spLocks noGrp="1"/>
          </p:cNvSpPr>
          <p:nvPr>
            <p:ph idx="1"/>
          </p:nvPr>
        </p:nvSpPr>
        <p:spPr/>
        <p:txBody>
          <a:bodyPr/>
          <a:lstStyle/>
          <a:p>
            <a:r>
              <a:rPr lang="en-GB" dirty="0" smtClean="0"/>
              <a:t>The need to support the child or young person, and the child’s parents, in order to facilitate the development of the child or young person and to help them achieve the best possible educational and other outcomes, preparing them effectively for adulthood.</a:t>
            </a:r>
          </a:p>
          <a:p>
            <a:pPr>
              <a:buNone/>
            </a:pPr>
            <a:endParaRPr lang="en-GB" sz="1000" dirty="0" smtClean="0"/>
          </a:p>
          <a:p>
            <a:pPr>
              <a:buNone/>
            </a:pPr>
            <a:r>
              <a:rPr lang="en-GB" sz="1800" dirty="0" smtClean="0"/>
              <a:t> Section 1.1, Special educational needs and disability code of practice : 0 to 25 years</a:t>
            </a:r>
          </a:p>
          <a:p>
            <a:pPr>
              <a:buNone/>
            </a:pPr>
            <a:endParaRPr lang="en-GB" i="1"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07375" cy="1143000"/>
          </a:xfrm>
        </p:spPr>
        <p:txBody>
          <a:bodyPr/>
          <a:lstStyle/>
          <a:p>
            <a:r>
              <a:rPr lang="en-GB" dirty="0" smtClean="0"/>
              <a:t>Support for children, young people and parents</a:t>
            </a:r>
            <a:endParaRPr lang="en-GB" dirty="0"/>
          </a:p>
        </p:txBody>
      </p:sp>
      <p:sp>
        <p:nvSpPr>
          <p:cNvPr id="3" name="Content Placeholder 2"/>
          <p:cNvSpPr>
            <a:spLocks noGrp="1"/>
          </p:cNvSpPr>
          <p:nvPr>
            <p:ph idx="1"/>
          </p:nvPr>
        </p:nvSpPr>
        <p:spPr/>
        <p:txBody>
          <a:bodyPr/>
          <a:lstStyle/>
          <a:p>
            <a:r>
              <a:rPr lang="en-GB" dirty="0" smtClean="0"/>
              <a:t>Local authorities should have early discussions with parents or the young person about what the EHC needs assessment process and development of an EHC plan involves.</a:t>
            </a:r>
          </a:p>
          <a:p>
            <a:r>
              <a:rPr lang="en-GB" dirty="0" smtClean="0"/>
              <a:t>The must provide all parents, children and young people with impartial information, advice and support in relation to SEN to enable them to take part in the assessment and planning process.</a:t>
            </a:r>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Support for children, young people and parents (2)</a:t>
            </a:r>
            <a:endParaRPr lang="en-GB" dirty="0"/>
          </a:p>
        </p:txBody>
      </p:sp>
      <p:sp>
        <p:nvSpPr>
          <p:cNvPr id="3" name="Content Placeholder 2"/>
          <p:cNvSpPr>
            <a:spLocks noGrp="1"/>
          </p:cNvSpPr>
          <p:nvPr>
            <p:ph idx="1"/>
          </p:nvPr>
        </p:nvSpPr>
        <p:spPr/>
        <p:txBody>
          <a:bodyPr/>
          <a:lstStyle/>
          <a:p>
            <a:r>
              <a:rPr lang="en-GB" dirty="0" smtClean="0"/>
              <a:t>Information, advice and support should be impartial, free, accurate , confidential and in accessible formats.</a:t>
            </a:r>
          </a:p>
          <a:p>
            <a:r>
              <a:rPr lang="en-GB" dirty="0" smtClean="0"/>
              <a:t>Local authorities </a:t>
            </a:r>
            <a:r>
              <a:rPr lang="en-GB" b="1" dirty="0" smtClean="0"/>
              <a:t>must </a:t>
            </a:r>
            <a:r>
              <a:rPr lang="en-GB" dirty="0" smtClean="0"/>
              <a:t>include in their Local Offer details of how information, advice and support can be accessed. To find your Local Offer, search on Local Offer plus the name of your local authority.</a:t>
            </a:r>
          </a:p>
          <a:p>
            <a:endParaRPr lang="en-GB" b="1"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Support for parents, children and young people (3)</a:t>
            </a:r>
            <a:endParaRPr lang="en-GB" dirty="0"/>
          </a:p>
        </p:txBody>
      </p:sp>
      <p:sp>
        <p:nvSpPr>
          <p:cNvPr id="3" name="Content Placeholder 2"/>
          <p:cNvSpPr>
            <a:spLocks noGrp="1"/>
          </p:cNvSpPr>
          <p:nvPr>
            <p:ph idx="1"/>
          </p:nvPr>
        </p:nvSpPr>
        <p:spPr/>
        <p:txBody>
          <a:bodyPr/>
          <a:lstStyle/>
          <a:p>
            <a:r>
              <a:rPr lang="en-GB" dirty="0" smtClean="0"/>
              <a:t>The Council for Disabled Children’s website has information about support and advice services:</a:t>
            </a:r>
          </a:p>
          <a:p>
            <a:pPr>
              <a:buNone/>
            </a:pPr>
            <a:r>
              <a:rPr lang="en-GB" dirty="0" smtClean="0">
                <a:hlinkClick r:id="rId2"/>
              </a:rPr>
              <a:t>	www.councilfordisabledchildren.org.uk/independentsupport</a:t>
            </a:r>
            <a:endParaRPr lang="en-GB" dirty="0" smtClean="0"/>
          </a:p>
          <a:p>
            <a:pPr>
              <a:buNone/>
            </a:pPr>
            <a:endParaRPr lang="en-GB"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Special educational needs and disability code of practice: 0 to 25 years</a:t>
            </a:r>
            <a:endParaRPr lang="en-GB" dirty="0"/>
          </a:p>
        </p:txBody>
      </p:sp>
      <p:sp>
        <p:nvSpPr>
          <p:cNvPr id="3" name="Content Placeholder 2"/>
          <p:cNvSpPr>
            <a:spLocks noGrp="1"/>
          </p:cNvSpPr>
          <p:nvPr>
            <p:ph idx="1"/>
          </p:nvPr>
        </p:nvSpPr>
        <p:spPr/>
        <p:txBody>
          <a:bodyPr/>
          <a:lstStyle/>
          <a:p>
            <a:endParaRPr lang="en-GB" dirty="0" smtClean="0"/>
          </a:p>
          <a:p>
            <a:r>
              <a:rPr lang="en-GB" dirty="0" smtClean="0"/>
              <a:t>Statutory guidance for organisations which work with and support children and young people who have special educational needs or disabilities.</a:t>
            </a:r>
          </a:p>
          <a:p>
            <a:r>
              <a:rPr lang="en-GB" dirty="0" smtClean="0"/>
              <a:t>You can download a copy from:</a:t>
            </a:r>
          </a:p>
          <a:p>
            <a:pPr>
              <a:buNone/>
            </a:pPr>
            <a:r>
              <a:rPr lang="en-GB" dirty="0" smtClean="0">
                <a:hlinkClick r:id="rId3"/>
              </a:rPr>
              <a:t>www.gov.uk/government/publications/send-code-of-practice-0-to-25</a:t>
            </a:r>
            <a:endParaRPr lang="en-GB" dirty="0" smtClean="0"/>
          </a:p>
          <a:p>
            <a:pPr>
              <a:buNone/>
            </a:pPr>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a:t>
            </a:r>
            <a:r>
              <a:rPr lang="en-GB" b="1" dirty="0" smtClean="0"/>
              <a:t>must</a:t>
            </a:r>
            <a:r>
              <a:rPr lang="en-GB" dirty="0" smtClean="0"/>
              <a:t> a plan include?</a:t>
            </a:r>
            <a:endParaRPr lang="en-GB" dirty="0"/>
          </a:p>
        </p:txBody>
      </p:sp>
      <p:sp>
        <p:nvSpPr>
          <p:cNvPr id="3" name="Content Placeholder 2"/>
          <p:cNvSpPr>
            <a:spLocks noGrp="1"/>
          </p:cNvSpPr>
          <p:nvPr>
            <p:ph idx="1"/>
          </p:nvPr>
        </p:nvSpPr>
        <p:spPr/>
        <p:txBody>
          <a:bodyPr/>
          <a:lstStyle/>
          <a:p>
            <a:r>
              <a:rPr lang="en-GB" dirty="0" smtClean="0"/>
              <a:t>Although there is no set format for a plan, all plans must include the sections set out below, labelled A to K.</a:t>
            </a:r>
          </a:p>
          <a:p>
            <a:r>
              <a:rPr lang="en-GB" dirty="0" smtClean="0"/>
              <a:t>The detailed content is set out on pages 164 to 169 of the code of practice.</a:t>
            </a:r>
            <a:endParaRPr lang="en-GB"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LA must seek advice/information as follows</a:t>
            </a:r>
            <a:endParaRPr lang="en-GB" dirty="0"/>
          </a:p>
        </p:txBody>
      </p:sp>
      <p:sp>
        <p:nvSpPr>
          <p:cNvPr id="3" name="Content Placeholder 2"/>
          <p:cNvSpPr>
            <a:spLocks noGrp="1"/>
          </p:cNvSpPr>
          <p:nvPr>
            <p:ph idx="1"/>
          </p:nvPr>
        </p:nvSpPr>
        <p:spPr/>
        <p:txBody>
          <a:bodyPr/>
          <a:lstStyle/>
          <a:p>
            <a:r>
              <a:rPr lang="en-GB" dirty="0" smtClean="0"/>
              <a:t>The child’s parents or the young person</a:t>
            </a:r>
          </a:p>
          <a:p>
            <a:r>
              <a:rPr lang="en-GB" dirty="0" smtClean="0"/>
              <a:t>Educational advice</a:t>
            </a:r>
          </a:p>
          <a:p>
            <a:r>
              <a:rPr lang="en-GB" dirty="0" smtClean="0"/>
              <a:t>For children with a sensory impairment: advice from a teacher qualified to teach children with that sensory impairment</a:t>
            </a:r>
          </a:p>
          <a:p>
            <a:r>
              <a:rPr lang="en-GB" dirty="0" smtClean="0"/>
              <a:t>Medical advice</a:t>
            </a:r>
          </a:p>
          <a:p>
            <a:r>
              <a:rPr lang="en-GB" dirty="0" smtClean="0"/>
              <a:t>Advice from an educational psychologist (EP)</a:t>
            </a:r>
          </a:p>
          <a:p>
            <a:r>
              <a:rPr lang="en-GB" dirty="0" smtClean="0"/>
              <a:t>Social care advice</a:t>
            </a:r>
          </a:p>
          <a:p>
            <a:endParaRPr lang="en-GB"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 addition...</a:t>
            </a:r>
            <a:endParaRPr lang="en-GB" dirty="0"/>
          </a:p>
        </p:txBody>
      </p:sp>
      <p:sp>
        <p:nvSpPr>
          <p:cNvPr id="3" name="Content Placeholder 2"/>
          <p:cNvSpPr>
            <a:spLocks noGrp="1"/>
          </p:cNvSpPr>
          <p:nvPr>
            <p:ph idx="1"/>
          </p:nvPr>
        </p:nvSpPr>
        <p:spPr>
          <a:xfrm>
            <a:off x="539551" y="1340769"/>
            <a:ext cx="8158361" cy="4680620"/>
          </a:xfrm>
        </p:spPr>
        <p:txBody>
          <a:bodyPr/>
          <a:lstStyle/>
          <a:p>
            <a:r>
              <a:rPr lang="en-GB" dirty="0" smtClean="0"/>
              <a:t>From year 9 onwards: advice and information related to provision to assist the child or young person in preparation for adulthood and independent living</a:t>
            </a:r>
          </a:p>
          <a:p>
            <a:r>
              <a:rPr lang="en-GB" dirty="0" smtClean="0"/>
              <a:t>Advice and information from any person requested by the child’s parents or young person, where the LA considers it reasonable to do so.</a:t>
            </a:r>
          </a:p>
          <a:p>
            <a:pPr>
              <a:buNone/>
            </a:pPr>
            <a:r>
              <a:rPr lang="en-GB" dirty="0" smtClean="0"/>
              <a:t>Section  9.49</a:t>
            </a:r>
          </a:p>
          <a:p>
            <a:endParaRPr lang="en-GB"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headings</a:t>
            </a:r>
            <a:endParaRPr lang="en-GB" dirty="0"/>
          </a:p>
        </p:txBody>
      </p:sp>
      <p:sp>
        <p:nvSpPr>
          <p:cNvPr id="3" name="Content Placeholder 2"/>
          <p:cNvSpPr>
            <a:spLocks noGrp="1"/>
          </p:cNvSpPr>
          <p:nvPr>
            <p:ph idx="1"/>
          </p:nvPr>
        </p:nvSpPr>
        <p:spPr/>
        <p:txBody>
          <a:bodyPr/>
          <a:lstStyle/>
          <a:p>
            <a:r>
              <a:rPr lang="en-GB" dirty="0" smtClean="0"/>
              <a:t>A: the views, interests and aspirations of the child and their parents, or of the young person</a:t>
            </a:r>
          </a:p>
          <a:p>
            <a:r>
              <a:rPr lang="en-GB" dirty="0" smtClean="0"/>
              <a:t>B: the child or young person’s special educational needs</a:t>
            </a:r>
          </a:p>
          <a:p>
            <a:r>
              <a:rPr lang="en-GB" dirty="0" smtClean="0"/>
              <a:t>C: the child or young person’s health needs which relate to their SEN</a:t>
            </a:r>
          </a:p>
          <a:p>
            <a:r>
              <a:rPr lang="en-GB" dirty="0" smtClean="0"/>
              <a:t>D the child or young person’s social care needs which relate to their SEN</a:t>
            </a:r>
            <a:endParaRPr lang="en-GB"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headings (2)</a:t>
            </a:r>
            <a:endParaRPr lang="en-GB" dirty="0"/>
          </a:p>
        </p:txBody>
      </p:sp>
      <p:sp>
        <p:nvSpPr>
          <p:cNvPr id="3" name="Content Placeholder 2"/>
          <p:cNvSpPr>
            <a:spLocks noGrp="1"/>
          </p:cNvSpPr>
          <p:nvPr>
            <p:ph idx="1"/>
          </p:nvPr>
        </p:nvSpPr>
        <p:spPr/>
        <p:txBody>
          <a:bodyPr/>
          <a:lstStyle/>
          <a:p>
            <a:r>
              <a:rPr lang="en-GB" dirty="0" smtClean="0"/>
              <a:t>E: the outcomes sought for the child or young person</a:t>
            </a:r>
          </a:p>
          <a:p>
            <a:r>
              <a:rPr lang="en-GB" dirty="0" smtClean="0"/>
              <a:t>F:the special educational provision required by the child or young person</a:t>
            </a:r>
          </a:p>
          <a:p>
            <a:r>
              <a:rPr lang="en-GB" dirty="0" smtClean="0"/>
              <a:t>G: any health provision reasonably required by the learning difficulties or disabilities which result in the child or young person having SEN</a:t>
            </a:r>
          </a:p>
          <a:p>
            <a:r>
              <a:rPr lang="en-GB" dirty="0" smtClean="0"/>
              <a:t>H1, H2: social care provision</a:t>
            </a:r>
            <a:endParaRPr lang="en-GB"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headings (3)</a:t>
            </a:r>
            <a:endParaRPr lang="en-GB" dirty="0"/>
          </a:p>
        </p:txBody>
      </p:sp>
      <p:sp>
        <p:nvSpPr>
          <p:cNvPr id="3" name="Content Placeholder 2"/>
          <p:cNvSpPr>
            <a:spLocks noGrp="1"/>
          </p:cNvSpPr>
          <p:nvPr>
            <p:ph idx="1"/>
          </p:nvPr>
        </p:nvSpPr>
        <p:spPr/>
        <p:txBody>
          <a:bodyPr/>
          <a:lstStyle/>
          <a:p>
            <a:r>
              <a:rPr lang="en-GB" dirty="0" smtClean="0"/>
              <a:t>I: placement</a:t>
            </a:r>
          </a:p>
          <a:p>
            <a:r>
              <a:rPr lang="en-GB" dirty="0" smtClean="0"/>
              <a:t>J:Personal Budget</a:t>
            </a:r>
          </a:p>
          <a:p>
            <a:r>
              <a:rPr lang="en-GB" dirty="0" smtClean="0"/>
              <a:t>K: Advice and information (i.e. the appendices)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the sections of a plan are related</a:t>
            </a:r>
            <a:endParaRPr lang="en-GB" dirty="0"/>
          </a:p>
        </p:txBody>
      </p:sp>
      <p:graphicFrame>
        <p:nvGraphicFramePr>
          <p:cNvPr id="4" name="Content Placeholder 3"/>
          <p:cNvGraphicFramePr>
            <a:graphicFrameLocks noGrp="1"/>
          </p:cNvGraphicFramePr>
          <p:nvPr>
            <p:ph idx="1"/>
          </p:nvPr>
        </p:nvGraphicFramePr>
        <p:xfrm>
          <a:off x="395536" y="1628800"/>
          <a:ext cx="8446395" cy="4464496"/>
        </p:xfrm>
        <a:graphic>
          <a:graphicData uri="http://schemas.openxmlformats.org/drawingml/2006/table">
            <a:tbl>
              <a:tblPr firstRow="1" bandRow="1">
                <a:tableStyleId>{5C22544A-7EE6-4342-B048-85BDC9FD1C3A}</a:tableStyleId>
              </a:tblPr>
              <a:tblGrid>
                <a:gridCol w="1804495"/>
                <a:gridCol w="1660475"/>
                <a:gridCol w="1660475"/>
                <a:gridCol w="1660475"/>
                <a:gridCol w="1660475"/>
              </a:tblGrid>
              <a:tr h="432048">
                <a:tc gridSpan="5">
                  <a:txBody>
                    <a:bodyPr/>
                    <a:lstStyle/>
                    <a:p>
                      <a:pPr algn="ctr"/>
                      <a:r>
                        <a:rPr lang="en-GB" dirty="0" smtClean="0">
                          <a:solidFill>
                            <a:schemeClr val="tx1"/>
                          </a:solidFill>
                        </a:rPr>
                        <a:t>A:</a:t>
                      </a:r>
                      <a:r>
                        <a:rPr lang="en-GB" baseline="0" dirty="0" smtClean="0">
                          <a:solidFill>
                            <a:schemeClr val="tx1"/>
                          </a:solidFill>
                        </a:rPr>
                        <a:t> Aspirations</a:t>
                      </a:r>
                      <a:endParaRPr lang="en-GB" dirty="0">
                        <a:solidFill>
                          <a:schemeClr val="tx1"/>
                        </a:solidFill>
                      </a:endParaRPr>
                    </a:p>
                  </a:txBody>
                  <a:tcPr>
                    <a:solidFill>
                      <a:srgbClr val="FFFF00"/>
                    </a:solidFill>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r>
              <a:tr h="1026120">
                <a:tc>
                  <a:txBody>
                    <a:bodyPr/>
                    <a:lstStyle/>
                    <a:p>
                      <a:r>
                        <a:rPr lang="en-GB" dirty="0" smtClean="0"/>
                        <a:t>B: SEN</a:t>
                      </a:r>
                      <a:endParaRPr lang="en-GB" dirty="0"/>
                    </a:p>
                  </a:txBody>
                  <a:tcPr>
                    <a:solidFill>
                      <a:schemeClr val="accent1"/>
                    </a:solidFill>
                  </a:tcPr>
                </a:tc>
                <a:tc rowSpan="3">
                  <a:txBody>
                    <a:bodyPr/>
                    <a:lstStyle/>
                    <a:p>
                      <a:r>
                        <a:rPr lang="en-GB" dirty="0" smtClean="0"/>
                        <a:t>E: Outcomes</a:t>
                      </a:r>
                      <a:endParaRPr lang="en-GB" dirty="0"/>
                    </a:p>
                  </a:txBody>
                  <a:tcPr>
                    <a:solidFill>
                      <a:srgbClr val="FFFF00"/>
                    </a:solidFill>
                  </a:tcPr>
                </a:tc>
                <a:tc>
                  <a:txBody>
                    <a:bodyPr/>
                    <a:lstStyle/>
                    <a:p>
                      <a:r>
                        <a:rPr lang="en-GB" dirty="0" smtClean="0"/>
                        <a:t>F: Special educational provision</a:t>
                      </a:r>
                      <a:endParaRPr lang="en-GB" dirty="0"/>
                    </a:p>
                  </a:txBody>
                  <a:tcPr>
                    <a:solidFill>
                      <a:schemeClr val="accent1"/>
                    </a:solidFill>
                  </a:tcPr>
                </a:tc>
                <a:tc>
                  <a:txBody>
                    <a:bodyPr/>
                    <a:lstStyle/>
                    <a:p>
                      <a:r>
                        <a:rPr lang="en-GB" dirty="0" smtClean="0"/>
                        <a:t>I: Placement where special educational provision (F) is to be made</a:t>
                      </a:r>
                      <a:endParaRPr lang="en-GB" dirty="0"/>
                    </a:p>
                  </a:txBody>
                  <a:tcPr>
                    <a:solidFill>
                      <a:schemeClr val="accent1"/>
                    </a:solidFill>
                  </a:tcPr>
                </a:tc>
                <a:tc rowSpan="3">
                  <a:txBody>
                    <a:bodyPr/>
                    <a:lstStyle/>
                    <a:p>
                      <a:r>
                        <a:rPr lang="en-GB" i="1" dirty="0" smtClean="0"/>
                        <a:t>J. Personal budget (optional)</a:t>
                      </a:r>
                      <a:endParaRPr lang="en-GB" i="1" dirty="0"/>
                    </a:p>
                  </a:txBody>
                  <a:tcPr>
                    <a:solidFill>
                      <a:schemeClr val="bg1">
                        <a:lumMod val="75000"/>
                      </a:schemeClr>
                    </a:solidFill>
                  </a:tcPr>
                </a:tc>
              </a:tr>
              <a:tr h="1026120">
                <a:tc>
                  <a:txBody>
                    <a:bodyPr/>
                    <a:lstStyle/>
                    <a:p>
                      <a:r>
                        <a:rPr lang="en-GB" dirty="0" smtClean="0"/>
                        <a:t>C: Health needs</a:t>
                      </a:r>
                      <a:endParaRPr lang="en-GB" dirty="0"/>
                    </a:p>
                  </a:txBody>
                  <a:tcPr>
                    <a:solidFill>
                      <a:srgbClr val="92D050"/>
                    </a:solidFill>
                  </a:tcPr>
                </a:tc>
                <a:tc vMerge="1">
                  <a:txBody>
                    <a:bodyPr/>
                    <a:lstStyle/>
                    <a:p>
                      <a:endParaRPr lang="en-GB" dirty="0"/>
                    </a:p>
                  </a:txBody>
                  <a:tcPr/>
                </a:tc>
                <a:tc>
                  <a:txBody>
                    <a:bodyPr/>
                    <a:lstStyle/>
                    <a:p>
                      <a:r>
                        <a:rPr lang="en-GB" dirty="0" smtClean="0"/>
                        <a:t>G: Health provision</a:t>
                      </a:r>
                      <a:endParaRPr lang="en-GB" dirty="0"/>
                    </a:p>
                  </a:txBody>
                  <a:tcPr>
                    <a:solidFill>
                      <a:srgbClr val="92D050"/>
                    </a:solidFill>
                  </a:tcPr>
                </a:tc>
                <a:tc>
                  <a:txBody>
                    <a:bodyPr/>
                    <a:lstStyle/>
                    <a:p>
                      <a:endParaRPr lang="en-GB" dirty="0"/>
                    </a:p>
                  </a:txBody>
                  <a:tcPr/>
                </a:tc>
                <a:tc vMerge="1">
                  <a:txBody>
                    <a:bodyPr/>
                    <a:lstStyle/>
                    <a:p>
                      <a:endParaRPr lang="en-GB" dirty="0"/>
                    </a:p>
                  </a:txBody>
                  <a:tcPr/>
                </a:tc>
              </a:tr>
              <a:tr h="1026120">
                <a:tc>
                  <a:txBody>
                    <a:bodyPr/>
                    <a:lstStyle/>
                    <a:p>
                      <a:r>
                        <a:rPr lang="en-GB" dirty="0" smtClean="0"/>
                        <a:t>D: Social care needs</a:t>
                      </a:r>
                      <a:endParaRPr lang="en-GB" dirty="0"/>
                    </a:p>
                  </a:txBody>
                  <a:tcPr>
                    <a:solidFill>
                      <a:schemeClr val="accent6">
                        <a:lumMod val="20000"/>
                        <a:lumOff val="80000"/>
                      </a:schemeClr>
                    </a:solidFill>
                  </a:tcPr>
                </a:tc>
                <a:tc vMerge="1">
                  <a:txBody>
                    <a:bodyPr/>
                    <a:lstStyle/>
                    <a:p>
                      <a:endParaRPr lang="en-GB" dirty="0"/>
                    </a:p>
                  </a:txBody>
                  <a:tcPr/>
                </a:tc>
                <a:tc>
                  <a:txBody>
                    <a:bodyPr/>
                    <a:lstStyle/>
                    <a:p>
                      <a:r>
                        <a:rPr lang="en-GB" dirty="0" smtClean="0"/>
                        <a:t>H1 and H2:</a:t>
                      </a:r>
                    </a:p>
                    <a:p>
                      <a:r>
                        <a:rPr lang="en-GB" dirty="0" smtClean="0"/>
                        <a:t>Social care provision</a:t>
                      </a:r>
                      <a:endParaRPr lang="en-GB" dirty="0"/>
                    </a:p>
                  </a:txBody>
                  <a:tcPr>
                    <a:solidFill>
                      <a:schemeClr val="accent2">
                        <a:lumMod val="20000"/>
                        <a:lumOff val="80000"/>
                      </a:schemeClr>
                    </a:solidFill>
                  </a:tcPr>
                </a:tc>
                <a:tc>
                  <a:txBody>
                    <a:bodyPr/>
                    <a:lstStyle/>
                    <a:p>
                      <a:endParaRPr lang="en-GB" dirty="0"/>
                    </a:p>
                  </a:txBody>
                  <a:tcPr/>
                </a:tc>
                <a:tc vMerge="1">
                  <a:txBody>
                    <a:bodyPr/>
                    <a:lstStyle/>
                    <a:p>
                      <a:endParaRPr lang="en-GB" dirty="0"/>
                    </a:p>
                  </a:txBody>
                  <a:tcPr/>
                </a:tc>
              </a:tr>
              <a:tr h="517168">
                <a:tc gridSpan="5">
                  <a:txBody>
                    <a:bodyPr/>
                    <a:lstStyle/>
                    <a:p>
                      <a:pPr algn="ctr"/>
                      <a:r>
                        <a:rPr lang="en-GB" dirty="0" smtClean="0"/>
                        <a:t>All</a:t>
                      </a:r>
                      <a:r>
                        <a:rPr lang="en-GB" baseline="0" dirty="0" smtClean="0"/>
                        <a:t> the above are underpinned by a detailed and thorough assessment</a:t>
                      </a:r>
                      <a:endParaRPr lang="en-GB" dirty="0"/>
                    </a:p>
                  </a:txBody>
                  <a:tcPr>
                    <a:solidFill>
                      <a:schemeClr val="accent3">
                        <a:lumMod val="65000"/>
                      </a:schemeClr>
                    </a:solidFill>
                  </a:tcPr>
                </a:tc>
                <a:tc hMerge="1">
                  <a:txBody>
                    <a:bodyPr/>
                    <a:lstStyle/>
                    <a:p>
                      <a:endParaRPr lang="en-GB" dirty="0"/>
                    </a:p>
                  </a:txBody>
                  <a:tcPr>
                    <a:solidFill>
                      <a:srgbClr val="FFFF00"/>
                    </a:solidFill>
                  </a:tcPr>
                </a:tc>
                <a:tc hMerge="1">
                  <a:txBody>
                    <a:bodyPr/>
                    <a:lstStyle/>
                    <a:p>
                      <a:endParaRPr lang="en-GB" dirty="0"/>
                    </a:p>
                  </a:txBody>
                  <a:tcPr>
                    <a:solidFill>
                      <a:schemeClr val="accent2">
                        <a:lumMod val="20000"/>
                        <a:lumOff val="80000"/>
                      </a:schemeClr>
                    </a:solidFill>
                  </a:tcPr>
                </a:tc>
                <a:tc hMerge="1">
                  <a:txBody>
                    <a:bodyPr/>
                    <a:lstStyle/>
                    <a:p>
                      <a:endParaRPr lang="en-GB" dirty="0"/>
                    </a:p>
                  </a:txBody>
                  <a:tcPr/>
                </a:tc>
                <a:tc hMerge="1">
                  <a:txBody>
                    <a:bodyPr/>
                    <a:lstStyle/>
                    <a:p>
                      <a:endParaRPr lang="en-GB" i="1" dirty="0"/>
                    </a:p>
                  </a:txBody>
                  <a:tcPr>
                    <a:solidFill>
                      <a:schemeClr val="bg1">
                        <a:lumMod val="75000"/>
                      </a:schemeClr>
                    </a:solidFill>
                  </a:tcPr>
                </a:tc>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Session 2</a:t>
            </a:r>
            <a:endParaRPr lang="en-GB" dirty="0"/>
          </a:p>
        </p:txBody>
      </p:sp>
      <p:sp>
        <p:nvSpPr>
          <p:cNvPr id="3" name="Subtitle 2"/>
          <p:cNvSpPr>
            <a:spLocks noGrp="1"/>
          </p:cNvSpPr>
          <p:nvPr>
            <p:ph type="subTitle" idx="1"/>
          </p:nvPr>
        </p:nvSpPr>
        <p:spPr/>
        <p:txBody>
          <a:bodyPr/>
          <a:lstStyle/>
          <a:p>
            <a:r>
              <a:rPr lang="en-GB" dirty="0" smtClean="0"/>
              <a:t>Sections A and B</a:t>
            </a:r>
            <a:endParaRPr lang="en-GB"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A: views, interests, aspirations of the child and their parents </a:t>
            </a:r>
            <a:endParaRPr lang="en-GB" dirty="0"/>
          </a:p>
        </p:txBody>
      </p:sp>
      <p:sp>
        <p:nvSpPr>
          <p:cNvPr id="3" name="Content Placeholder 2"/>
          <p:cNvSpPr>
            <a:spLocks noGrp="1"/>
          </p:cNvSpPr>
          <p:nvPr>
            <p:ph idx="1"/>
          </p:nvPr>
        </p:nvSpPr>
        <p:spPr/>
        <p:txBody>
          <a:bodyPr/>
          <a:lstStyle/>
          <a:p>
            <a:r>
              <a:rPr lang="en-GB" dirty="0" smtClean="0"/>
              <a:t>Details about the child or young person’s aspirations and goals for the future, including aspirations for paid employment, independent living and community participation</a:t>
            </a:r>
          </a:p>
          <a:p>
            <a:r>
              <a:rPr lang="en-GB" dirty="0" smtClean="0"/>
              <a:t>Details about play, health, schooling, independence, friendships, further education and future plans including employment (where practical)</a:t>
            </a:r>
          </a:p>
          <a:p>
            <a:endParaRPr lang="en-GB"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A continued</a:t>
            </a:r>
            <a:endParaRPr lang="en-GB" dirty="0"/>
          </a:p>
        </p:txBody>
      </p:sp>
      <p:sp>
        <p:nvSpPr>
          <p:cNvPr id="3" name="Content Placeholder 2"/>
          <p:cNvSpPr>
            <a:spLocks noGrp="1"/>
          </p:cNvSpPr>
          <p:nvPr>
            <p:ph idx="1"/>
          </p:nvPr>
        </p:nvSpPr>
        <p:spPr/>
        <p:txBody>
          <a:bodyPr/>
          <a:lstStyle/>
          <a:p>
            <a:r>
              <a:rPr lang="en-GB" dirty="0" smtClean="0"/>
              <a:t>A summary of how to communicate with the child or young person and engage them in decision-making</a:t>
            </a:r>
          </a:p>
          <a:p>
            <a:r>
              <a:rPr lang="en-GB" dirty="0" smtClean="0"/>
              <a:t>The child or young person’s history</a:t>
            </a:r>
          </a:p>
          <a:p>
            <a:r>
              <a:rPr lang="en-GB" dirty="0" smtClean="0"/>
              <a:t>If written in the first person, the plan should make clear whether the child or young person is being quote directly, or if the views of parents or professionals are being represented.</a:t>
            </a:r>
            <a:endParaRPr lang="en-GB"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Aspirations</a:t>
            </a:r>
            <a:endParaRPr lang="en-GB" dirty="0"/>
          </a:p>
        </p:txBody>
      </p:sp>
      <p:sp>
        <p:nvSpPr>
          <p:cNvPr id="3" name="Content Placeholder 2"/>
          <p:cNvSpPr>
            <a:spLocks noGrp="1"/>
          </p:cNvSpPr>
          <p:nvPr>
            <p:ph idx="1"/>
          </p:nvPr>
        </p:nvSpPr>
        <p:spPr/>
        <p:txBody>
          <a:bodyPr/>
          <a:lstStyle/>
          <a:p>
            <a:r>
              <a:rPr lang="en-GB" dirty="0" smtClean="0"/>
              <a:t>An aspiration is something which it is hoped will happen further into the future e.g. employment or further study plans, or the degree of independence  hoped for in adulthood. Aspirations should appear in Section A of an EHC plan. LAs can’t be held accountable for aspirations. (9.65)</a:t>
            </a:r>
          </a:p>
          <a:p>
            <a:endParaRPr lang="en-GB"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A: pitfalls (1)</a:t>
            </a:r>
            <a:endParaRPr lang="en-GB" dirty="0"/>
          </a:p>
        </p:txBody>
      </p:sp>
      <p:sp>
        <p:nvSpPr>
          <p:cNvPr id="3" name="Content Placeholder 2"/>
          <p:cNvSpPr>
            <a:spLocks noGrp="1"/>
          </p:cNvSpPr>
          <p:nvPr>
            <p:ph idx="1"/>
          </p:nvPr>
        </p:nvSpPr>
        <p:spPr/>
        <p:txBody>
          <a:bodyPr/>
          <a:lstStyle/>
          <a:p>
            <a:r>
              <a:rPr lang="en-GB" dirty="0" smtClean="0"/>
              <a:t>Failing to mention child’s preferred method of communication</a:t>
            </a:r>
          </a:p>
          <a:p>
            <a:r>
              <a:rPr lang="en-GB" dirty="0" smtClean="0"/>
              <a:t>Confusing aspirations with provision (e.g. I want my child to attend “School X”</a:t>
            </a:r>
          </a:p>
          <a:p>
            <a:r>
              <a:rPr lang="en-GB" dirty="0" smtClean="0"/>
              <a:t>Missing out the child’s views altogether on the grounds that they’re too young or lack the capacity to express them</a:t>
            </a:r>
          </a:p>
          <a:p>
            <a:endParaRPr lang="en-GB"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A pitfalls (2)</a:t>
            </a:r>
            <a:endParaRPr lang="en-GB" dirty="0"/>
          </a:p>
        </p:txBody>
      </p:sp>
      <p:sp>
        <p:nvSpPr>
          <p:cNvPr id="3" name="Content Placeholder 2"/>
          <p:cNvSpPr>
            <a:spLocks noGrp="1"/>
          </p:cNvSpPr>
          <p:nvPr>
            <p:ph idx="1"/>
          </p:nvPr>
        </p:nvSpPr>
        <p:spPr/>
        <p:txBody>
          <a:bodyPr/>
          <a:lstStyle/>
          <a:p>
            <a:r>
              <a:rPr lang="en-GB" dirty="0" smtClean="0"/>
              <a:t>Failing to make it clear whether views are taken directly from the child or are an adult’s assumptions about the child’s views when written in the first person.</a:t>
            </a:r>
            <a:endParaRPr lang="en-GB"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Activity</a:t>
            </a:r>
            <a:endParaRPr lang="en-GB" dirty="0"/>
          </a:p>
        </p:txBody>
      </p:sp>
      <p:sp>
        <p:nvSpPr>
          <p:cNvPr id="3" name="Content Placeholder 2"/>
          <p:cNvSpPr>
            <a:spLocks noGrp="1"/>
          </p:cNvSpPr>
          <p:nvPr>
            <p:ph idx="1"/>
          </p:nvPr>
        </p:nvSpPr>
        <p:spPr/>
        <p:txBody>
          <a:bodyPr/>
          <a:lstStyle/>
          <a:p>
            <a:r>
              <a:rPr lang="en-GB" dirty="0" smtClean="0"/>
              <a:t>5 minutes</a:t>
            </a:r>
          </a:p>
          <a:p>
            <a:r>
              <a:rPr lang="en-GB" dirty="0" smtClean="0"/>
              <a:t>Think about your aspirations for your own child. It might help to complete the sentence: “When my child grows up I want him/her to be/be able to...”</a:t>
            </a:r>
          </a:p>
          <a:p>
            <a:r>
              <a:rPr lang="en-GB" dirty="0" smtClean="0"/>
              <a:t>How could you get your child to contribute to this section?</a:t>
            </a:r>
            <a:endParaRPr lang="en-GB"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B:Child or young person’s SEN</a:t>
            </a:r>
            <a:endParaRPr lang="en-GB" dirty="0"/>
          </a:p>
        </p:txBody>
      </p:sp>
      <p:sp>
        <p:nvSpPr>
          <p:cNvPr id="3" name="Content Placeholder 2"/>
          <p:cNvSpPr>
            <a:spLocks noGrp="1"/>
          </p:cNvSpPr>
          <p:nvPr>
            <p:ph idx="1"/>
          </p:nvPr>
        </p:nvSpPr>
        <p:spPr/>
        <p:txBody>
          <a:bodyPr/>
          <a:lstStyle/>
          <a:p>
            <a:r>
              <a:rPr lang="en-GB" dirty="0" smtClean="0"/>
              <a:t>All of the child or young person’s identified SEN must be specified.</a:t>
            </a:r>
          </a:p>
          <a:p>
            <a:r>
              <a:rPr lang="en-GB" dirty="0" smtClean="0"/>
              <a:t>SEN may include needs for health and social care provision that are treated as special educational provision because they educate or train the child or young person (e.g. speech and language difficulties). </a:t>
            </a:r>
            <a:r>
              <a:rPr lang="en-GB" dirty="0" err="1" smtClean="0"/>
              <a:t>CoP</a:t>
            </a:r>
            <a:r>
              <a:rPr lang="en-GB" dirty="0" smtClean="0"/>
              <a:t>, page 164.</a:t>
            </a:r>
            <a:endParaRPr lang="en-GB"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Making sure you get a good section  B (1)</a:t>
            </a:r>
            <a:endParaRPr lang="en-GB" dirty="0"/>
          </a:p>
        </p:txBody>
      </p:sp>
      <p:sp>
        <p:nvSpPr>
          <p:cNvPr id="3" name="Content Placeholder 2"/>
          <p:cNvSpPr>
            <a:spLocks noGrp="1"/>
          </p:cNvSpPr>
          <p:nvPr>
            <p:ph idx="1"/>
          </p:nvPr>
        </p:nvSpPr>
        <p:spPr/>
        <p:txBody>
          <a:bodyPr/>
          <a:lstStyle/>
          <a:p>
            <a:r>
              <a:rPr lang="en-GB" dirty="0" smtClean="0"/>
              <a:t>Requires a thorough assessment of your child’s needs by all professionals involved (perhaps using </a:t>
            </a:r>
            <a:r>
              <a:rPr lang="en-GB" i="1" dirty="0" smtClean="0"/>
              <a:t>Better Assessments, Better Plans, Better Outcomes – </a:t>
            </a:r>
            <a:r>
              <a:rPr lang="en-GB" dirty="0" smtClean="0"/>
              <a:t>see earlier slide)</a:t>
            </a:r>
            <a:endParaRPr lang="en-GB" i="1" dirty="0" smtClean="0"/>
          </a:p>
          <a:p>
            <a:r>
              <a:rPr lang="en-GB" dirty="0" smtClean="0"/>
              <a:t>You can help by preparing for your own contribution to the assessment by asking yourself questions such as those included in the  </a:t>
            </a:r>
            <a:r>
              <a:rPr lang="en-GB" dirty="0" err="1" smtClean="0"/>
              <a:t>NatSIP</a:t>
            </a:r>
            <a:r>
              <a:rPr lang="en-GB" dirty="0" smtClean="0"/>
              <a:t> guide (copy in delegates’ packs)</a:t>
            </a:r>
            <a:endParaRPr lang="en-GB"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Making sure you get a good section  B (2)</a:t>
            </a:r>
            <a:endParaRPr lang="en-GB" dirty="0"/>
          </a:p>
        </p:txBody>
      </p:sp>
      <p:sp>
        <p:nvSpPr>
          <p:cNvPr id="3" name="Content Placeholder 2"/>
          <p:cNvSpPr>
            <a:spLocks noGrp="1"/>
          </p:cNvSpPr>
          <p:nvPr>
            <p:ph idx="1"/>
          </p:nvPr>
        </p:nvSpPr>
        <p:spPr/>
        <p:txBody>
          <a:bodyPr/>
          <a:lstStyle/>
          <a:p>
            <a:r>
              <a:rPr lang="en-GB" dirty="0" smtClean="0"/>
              <a:t>When you receive the draft version, check that Section B covers </a:t>
            </a:r>
            <a:r>
              <a:rPr lang="en-GB" b="1" dirty="0" smtClean="0"/>
              <a:t>all </a:t>
            </a:r>
            <a:r>
              <a:rPr lang="en-GB" dirty="0" smtClean="0"/>
              <a:t>your child’s SEN, and that it does so in sufficient detail. Make sure that speech, language and communication difficulties appear in this section (as opposed to C, which is for health needs).</a:t>
            </a:r>
          </a:p>
          <a:p>
            <a:endParaRPr lang="en-GB" u="sng"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Making sure you get a good section  B (3)</a:t>
            </a:r>
            <a:endParaRPr lang="en-GB" dirty="0"/>
          </a:p>
        </p:txBody>
      </p:sp>
      <p:sp>
        <p:nvSpPr>
          <p:cNvPr id="3" name="Content Placeholder 2"/>
          <p:cNvSpPr>
            <a:spLocks noGrp="1"/>
          </p:cNvSpPr>
          <p:nvPr>
            <p:ph idx="1"/>
          </p:nvPr>
        </p:nvSpPr>
        <p:spPr/>
        <p:txBody>
          <a:bodyPr/>
          <a:lstStyle/>
          <a:p>
            <a:r>
              <a:rPr lang="en-GB" dirty="0" smtClean="0"/>
              <a:t>Does it give a clear picture of your child’s levels of attainment? E.g. Does it make reference to test scores, perhaps expressed as percentiles (e.g. 78</a:t>
            </a:r>
            <a:r>
              <a:rPr lang="en-GB" baseline="30000" dirty="0" smtClean="0"/>
              <a:t>th</a:t>
            </a:r>
            <a:r>
              <a:rPr lang="en-GB" dirty="0" smtClean="0"/>
              <a:t> percentile) or age-related scores (e.g. 5 years and 4 months). </a:t>
            </a:r>
          </a:p>
          <a:p>
            <a:endParaRPr lang="en-GB"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Making sure you get a good section  B (4)</a:t>
            </a:r>
            <a:endParaRPr lang="en-GB" dirty="0"/>
          </a:p>
        </p:txBody>
      </p:sp>
      <p:sp>
        <p:nvSpPr>
          <p:cNvPr id="3" name="Content Placeholder 2"/>
          <p:cNvSpPr>
            <a:spLocks noGrp="1"/>
          </p:cNvSpPr>
          <p:nvPr>
            <p:ph idx="1"/>
          </p:nvPr>
        </p:nvSpPr>
        <p:spPr/>
        <p:txBody>
          <a:bodyPr/>
          <a:lstStyle/>
          <a:p>
            <a:r>
              <a:rPr lang="en-GB" dirty="0" smtClean="0"/>
              <a:t>Percentiles: if your child scores at the 78</a:t>
            </a:r>
            <a:r>
              <a:rPr lang="en-GB" baseline="30000" dirty="0" smtClean="0"/>
              <a:t>th</a:t>
            </a:r>
            <a:r>
              <a:rPr lang="en-GB" dirty="0" smtClean="0"/>
              <a:t> percentile, that’s like saying that in a room of one hundred children, your child would score more highly than 77 children.</a:t>
            </a:r>
          </a:p>
          <a:p>
            <a:r>
              <a:rPr lang="en-GB" dirty="0" smtClean="0"/>
              <a:t>Age equivalent scores: you can compare your child’s actual age (chronological age) with their age equivalent score. E.g. “At age 5 years and 4 months,  his age equivalent score was 4 years and 1 month.”</a:t>
            </a:r>
            <a:endParaRPr lang="en-GB"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Making sure you get a good section  B (5)</a:t>
            </a:r>
            <a:endParaRPr lang="en-GB" dirty="0"/>
          </a:p>
        </p:txBody>
      </p:sp>
      <p:sp>
        <p:nvSpPr>
          <p:cNvPr id="3" name="Content Placeholder 2"/>
          <p:cNvSpPr>
            <a:spLocks noGrp="1"/>
          </p:cNvSpPr>
          <p:nvPr>
            <p:ph idx="1"/>
          </p:nvPr>
        </p:nvSpPr>
        <p:spPr/>
        <p:txBody>
          <a:bodyPr/>
          <a:lstStyle/>
          <a:p>
            <a:r>
              <a:rPr lang="en-GB" dirty="0" smtClean="0"/>
              <a:t>There is no specific requirement in the code of practice to give detailed assessment scores. However, it is useful to have scores which you can use as a baseline against which to measure progress at a later date(only works if the same test is used).</a:t>
            </a:r>
            <a:endParaRPr lang="en-GB"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Making sure you get a good section  B (6)</a:t>
            </a:r>
            <a:endParaRPr lang="en-GB" dirty="0"/>
          </a:p>
        </p:txBody>
      </p:sp>
      <p:sp>
        <p:nvSpPr>
          <p:cNvPr id="3" name="Content Placeholder 2"/>
          <p:cNvSpPr>
            <a:spLocks noGrp="1"/>
          </p:cNvSpPr>
          <p:nvPr>
            <p:ph idx="1"/>
          </p:nvPr>
        </p:nvSpPr>
        <p:spPr/>
        <p:txBody>
          <a:bodyPr/>
          <a:lstStyle/>
          <a:p>
            <a:pPr>
              <a:buNone/>
            </a:pPr>
            <a:endParaRPr lang="en-GB" dirty="0" smtClean="0"/>
          </a:p>
          <a:p>
            <a:pPr>
              <a:buNone/>
            </a:pPr>
            <a:r>
              <a:rPr lang="en-GB" dirty="0" smtClean="0"/>
              <a:t>	The quality of the evidence (assessment reports) on which the plan is based is of the utmost importance.  Sometimes it’s necessary to seek additional advice or clarification.</a:t>
            </a:r>
            <a:endParaRPr lang="en-GB"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Can you understand what the plan says about your child?</a:t>
            </a:r>
            <a:endParaRPr lang="en-GB" dirty="0"/>
          </a:p>
        </p:txBody>
      </p:sp>
      <p:sp>
        <p:nvSpPr>
          <p:cNvPr id="3" name="Content Placeholder 2"/>
          <p:cNvSpPr>
            <a:spLocks noGrp="1"/>
          </p:cNvSpPr>
          <p:nvPr>
            <p:ph idx="1"/>
          </p:nvPr>
        </p:nvSpPr>
        <p:spPr/>
        <p:txBody>
          <a:bodyPr/>
          <a:lstStyle/>
          <a:p>
            <a:r>
              <a:rPr lang="en-GB" dirty="0" smtClean="0"/>
              <a:t>“EHC plans should be clear, concise, understandable and accessible to parents, children, young people, providers and practitioners.”</a:t>
            </a:r>
          </a:p>
          <a:p>
            <a:pPr>
              <a:buNone/>
            </a:pPr>
            <a:r>
              <a:rPr lang="en-GB" i="1" dirty="0" smtClean="0"/>
              <a:t>SEN and disability code of practice</a:t>
            </a:r>
            <a:r>
              <a:rPr lang="en-GB" dirty="0" smtClean="0"/>
              <a:t>, section 9.61</a:t>
            </a:r>
            <a:endParaRPr lang="en-GB"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Activity</a:t>
            </a:r>
            <a:endParaRPr lang="en-GB" dirty="0"/>
          </a:p>
        </p:txBody>
      </p:sp>
      <p:sp>
        <p:nvSpPr>
          <p:cNvPr id="3" name="Content Placeholder 2"/>
          <p:cNvSpPr>
            <a:spLocks noGrp="1"/>
          </p:cNvSpPr>
          <p:nvPr>
            <p:ph idx="1"/>
          </p:nvPr>
        </p:nvSpPr>
        <p:spPr/>
        <p:txBody>
          <a:bodyPr/>
          <a:lstStyle/>
          <a:p>
            <a:pPr>
              <a:buNone/>
            </a:pPr>
            <a:r>
              <a:rPr lang="en-GB" dirty="0" smtClean="0"/>
              <a:t>10 minutes</a:t>
            </a:r>
          </a:p>
          <a:p>
            <a:r>
              <a:rPr lang="en-GB" dirty="0" smtClean="0"/>
              <a:t>Read through Sections A and B of the “bad plan” (in your packs).</a:t>
            </a:r>
          </a:p>
          <a:p>
            <a:r>
              <a:rPr lang="en-GB" dirty="0" smtClean="0"/>
              <a:t>Discuss  the weaknesses in these (made up!) EHC plan Sections A and B.  Make notes on the plan. </a:t>
            </a:r>
          </a:p>
          <a:p>
            <a:r>
              <a:rPr lang="en-GB" dirty="0" smtClean="0"/>
              <a:t>You might find it useful to go through the checklist in your packs.</a:t>
            </a:r>
          </a:p>
          <a:p>
            <a:pPr>
              <a:buNone/>
            </a:pPr>
            <a:r>
              <a:rPr lang="en-GB" dirty="0" smtClean="0"/>
              <a:t> </a:t>
            </a:r>
            <a:endParaRPr lang="en-GB"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Session 3</a:t>
            </a:r>
            <a:endParaRPr lang="en-GB" dirty="0"/>
          </a:p>
        </p:txBody>
      </p:sp>
      <p:sp>
        <p:nvSpPr>
          <p:cNvPr id="3" name="Subtitle 2"/>
          <p:cNvSpPr>
            <a:spLocks noGrp="1"/>
          </p:cNvSpPr>
          <p:nvPr>
            <p:ph type="subTitle" idx="1"/>
          </p:nvPr>
        </p:nvSpPr>
        <p:spPr/>
        <p:txBody>
          <a:bodyPr/>
          <a:lstStyle/>
          <a:p>
            <a:r>
              <a:rPr lang="en-GB" dirty="0" smtClean="0"/>
              <a:t>Sections C and D</a:t>
            </a:r>
            <a:endParaRPr lang="en-GB"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r>
            <a:br>
              <a:rPr lang="en-GB" dirty="0" smtClean="0"/>
            </a:br>
            <a:r>
              <a:rPr lang="en-GB" dirty="0" smtClean="0"/>
              <a:t>Section C: the child or young person’s health needs which relate to their SEN</a:t>
            </a:r>
            <a:br>
              <a:rPr lang="en-GB" dirty="0" smtClean="0"/>
            </a:br>
            <a:endParaRPr lang="en-GB" dirty="0"/>
          </a:p>
        </p:txBody>
      </p:sp>
      <p:sp>
        <p:nvSpPr>
          <p:cNvPr id="3" name="Content Placeholder 2"/>
          <p:cNvSpPr>
            <a:spLocks noGrp="1"/>
          </p:cNvSpPr>
          <p:nvPr>
            <p:ph idx="1"/>
          </p:nvPr>
        </p:nvSpPr>
        <p:spPr/>
        <p:txBody>
          <a:bodyPr/>
          <a:lstStyle/>
          <a:p>
            <a:endParaRPr lang="en-GB" dirty="0" smtClean="0"/>
          </a:p>
          <a:p>
            <a:r>
              <a:rPr lang="en-GB" dirty="0" smtClean="0"/>
              <a:t>The EHC plan </a:t>
            </a:r>
            <a:r>
              <a:rPr lang="en-GB" b="1" dirty="0" smtClean="0"/>
              <a:t>must</a:t>
            </a:r>
            <a:r>
              <a:rPr lang="en-GB" dirty="0" smtClean="0"/>
              <a:t> specify any health needs identified through the EHC needs assessment which relate to the child or young person’s SEN. </a:t>
            </a:r>
          </a:p>
          <a:p>
            <a:r>
              <a:rPr lang="en-GB" dirty="0" smtClean="0"/>
              <a:t>It may also include other health care needs which are not related to the SEN.</a:t>
            </a:r>
            <a:endParaRPr lang="en-GB"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C: possible pitfalls</a:t>
            </a:r>
            <a:endParaRPr lang="en-GB" dirty="0"/>
          </a:p>
        </p:txBody>
      </p:sp>
      <p:sp>
        <p:nvSpPr>
          <p:cNvPr id="3" name="Content Placeholder 2"/>
          <p:cNvSpPr>
            <a:spLocks noGrp="1"/>
          </p:cNvSpPr>
          <p:nvPr>
            <p:ph idx="1"/>
          </p:nvPr>
        </p:nvSpPr>
        <p:spPr/>
        <p:txBody>
          <a:bodyPr/>
          <a:lstStyle/>
          <a:p>
            <a:r>
              <a:rPr lang="en-GB" dirty="0" smtClean="0"/>
              <a:t>Health needs are expressed just as a condition, without describing the resulting health needs/their implications for the educational setting</a:t>
            </a:r>
          </a:p>
          <a:p>
            <a:r>
              <a:rPr lang="en-GB" dirty="0" smtClean="0"/>
              <a:t>Plan describes what is happening/available – confusing provision with needs.</a:t>
            </a:r>
            <a:endParaRPr lang="en-GB"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Activity</a:t>
            </a:r>
            <a:endParaRPr lang="en-GB" dirty="0"/>
          </a:p>
        </p:txBody>
      </p:sp>
      <p:sp>
        <p:nvSpPr>
          <p:cNvPr id="3" name="Content Placeholder 2"/>
          <p:cNvSpPr>
            <a:spLocks noGrp="1"/>
          </p:cNvSpPr>
          <p:nvPr>
            <p:ph idx="1"/>
          </p:nvPr>
        </p:nvSpPr>
        <p:spPr/>
        <p:txBody>
          <a:bodyPr/>
          <a:lstStyle/>
          <a:p>
            <a:pPr>
              <a:buNone/>
            </a:pPr>
            <a:r>
              <a:rPr lang="en-GB" dirty="0" smtClean="0"/>
              <a:t>Consider how you might explain any health conditions your child has in terms of how the conditions affect them. </a:t>
            </a:r>
          </a:p>
          <a:p>
            <a:pPr>
              <a:buNone/>
            </a:pPr>
            <a:r>
              <a:rPr lang="en-GB" dirty="0" smtClean="0"/>
              <a:t>Example: instead of simply saying:”He has diabetes,” think about what that means.  What happens when/if..?  E.g.</a:t>
            </a:r>
            <a:r>
              <a:rPr lang="en-GB" i="1" dirty="0" smtClean="0"/>
              <a:t> If he over exerts himself, his blood sugar can drop dangerously low and he may become confused and uncooperative....</a:t>
            </a:r>
            <a:endParaRPr lang="en-GB" dirty="0" smtClean="0"/>
          </a:p>
          <a:p>
            <a:pPr>
              <a:buNone/>
            </a:pPr>
            <a:endParaRPr lang="en-GB" i="1"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D: social care needs</a:t>
            </a:r>
            <a:endParaRPr lang="en-GB" dirty="0"/>
          </a:p>
        </p:txBody>
      </p:sp>
      <p:sp>
        <p:nvSpPr>
          <p:cNvPr id="3" name="Content Placeholder 2"/>
          <p:cNvSpPr>
            <a:spLocks noGrp="1"/>
          </p:cNvSpPr>
          <p:nvPr>
            <p:ph idx="1"/>
          </p:nvPr>
        </p:nvSpPr>
        <p:spPr/>
        <p:txBody>
          <a:bodyPr/>
          <a:lstStyle/>
          <a:p>
            <a:r>
              <a:rPr lang="en-GB" b="1" dirty="0" smtClean="0"/>
              <a:t>Must </a:t>
            </a:r>
            <a:r>
              <a:rPr lang="en-GB" dirty="0" smtClean="0"/>
              <a:t>specify any social care needs identified through the EHC needs assessment which relate to the child/young person’s SEN or which require provision to be made (for under 18 year olds) under the Chronically Sick and Disabled Persons Act 1970.</a:t>
            </a:r>
            <a:endParaRPr lang="en-GB" b="1"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D: social care needs(2)</a:t>
            </a:r>
            <a:endParaRPr lang="en-GB" dirty="0"/>
          </a:p>
        </p:txBody>
      </p:sp>
      <p:sp>
        <p:nvSpPr>
          <p:cNvPr id="3" name="Content Placeholder 2"/>
          <p:cNvSpPr>
            <a:spLocks noGrp="1"/>
          </p:cNvSpPr>
          <p:nvPr>
            <p:ph idx="1"/>
          </p:nvPr>
        </p:nvSpPr>
        <p:spPr/>
        <p:txBody>
          <a:bodyPr/>
          <a:lstStyle/>
          <a:p>
            <a:r>
              <a:rPr lang="en-GB" dirty="0" smtClean="0"/>
              <a:t>The LA may also choose to specify other social care needs which are not linked to the child/young person’s SEN or disability, such as a child protection plan relating to family issues such as neglect. Inclusion of such information </a:t>
            </a:r>
            <a:r>
              <a:rPr lang="en-GB" b="1" dirty="0" smtClean="0"/>
              <a:t>must </a:t>
            </a:r>
            <a:r>
              <a:rPr lang="en-GB" dirty="0" smtClean="0"/>
              <a:t>only be with the consent of the child and their parents.</a:t>
            </a:r>
            <a:endParaRPr lang="en-GB" b="1"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D: pitfalls</a:t>
            </a:r>
            <a:endParaRPr lang="en-GB" dirty="0"/>
          </a:p>
        </p:txBody>
      </p:sp>
      <p:sp>
        <p:nvSpPr>
          <p:cNvPr id="3" name="Content Placeholder 2"/>
          <p:cNvSpPr>
            <a:spLocks noGrp="1"/>
          </p:cNvSpPr>
          <p:nvPr>
            <p:ph idx="1"/>
          </p:nvPr>
        </p:nvSpPr>
        <p:spPr/>
        <p:txBody>
          <a:bodyPr/>
          <a:lstStyle/>
          <a:p>
            <a:r>
              <a:rPr lang="en-GB" dirty="0" smtClean="0"/>
              <a:t>Section is completely omitted or left blank.</a:t>
            </a:r>
          </a:p>
          <a:p>
            <a:r>
              <a:rPr lang="en-GB" dirty="0" smtClean="0"/>
              <a:t>The referral to social services for an assessment came too late in the EHC needs assessment process for advice to be included, so plan simply says “X has been referred for an assessment.”</a:t>
            </a:r>
            <a:endParaRPr lang="en-GB"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sort of information might go into Section D?</a:t>
            </a:r>
            <a:endParaRPr lang="en-GB" dirty="0"/>
          </a:p>
        </p:txBody>
      </p:sp>
      <p:sp>
        <p:nvSpPr>
          <p:cNvPr id="3" name="Content Placeholder 2"/>
          <p:cNvSpPr>
            <a:spLocks noGrp="1"/>
          </p:cNvSpPr>
          <p:nvPr>
            <p:ph idx="1"/>
          </p:nvPr>
        </p:nvSpPr>
        <p:spPr/>
        <p:txBody>
          <a:bodyPr/>
          <a:lstStyle/>
          <a:p>
            <a:pPr>
              <a:buNone/>
            </a:pPr>
            <a:r>
              <a:rPr lang="en-GB" dirty="0" smtClean="0"/>
              <a:t>Consider how your child’s disability/SEN has an impact on their ability to</a:t>
            </a:r>
          </a:p>
          <a:p>
            <a:r>
              <a:rPr lang="en-GB" dirty="0" smtClean="0"/>
              <a:t>participate fully in family life</a:t>
            </a:r>
          </a:p>
          <a:p>
            <a:r>
              <a:rPr lang="en-GB" dirty="0" smtClean="0"/>
              <a:t>access community activities</a:t>
            </a:r>
          </a:p>
          <a:p>
            <a:r>
              <a:rPr lang="en-GB" dirty="0" smtClean="0"/>
              <a:t>develop socially and emotionally</a:t>
            </a:r>
          </a:p>
          <a:p>
            <a:r>
              <a:rPr lang="en-GB" dirty="0" smtClean="0"/>
              <a:t>become independent</a:t>
            </a:r>
          </a:p>
          <a:p>
            <a:endParaRPr lang="en-GB" dirty="0" smtClean="0"/>
          </a:p>
          <a:p>
            <a:endParaRPr lang="en-GB"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sort of information might go into this section? (2)</a:t>
            </a:r>
            <a:endParaRPr lang="en-GB" dirty="0"/>
          </a:p>
        </p:txBody>
      </p:sp>
      <p:sp>
        <p:nvSpPr>
          <p:cNvPr id="3" name="Content Placeholder 2"/>
          <p:cNvSpPr>
            <a:spLocks noGrp="1"/>
          </p:cNvSpPr>
          <p:nvPr>
            <p:ph idx="1"/>
          </p:nvPr>
        </p:nvSpPr>
        <p:spPr/>
        <p:txBody>
          <a:bodyPr/>
          <a:lstStyle/>
          <a:p>
            <a:r>
              <a:rPr lang="en-GB" dirty="0" smtClean="0"/>
              <a:t>If your child has already had an Early Help assessment or a Child in Need assessment fairly recently, the  information provided by that assessment can be used in Section D</a:t>
            </a:r>
            <a:endParaRPr lang="en-GB"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Session 4</a:t>
            </a:r>
            <a:endParaRPr lang="en-GB" dirty="0"/>
          </a:p>
        </p:txBody>
      </p:sp>
      <p:sp>
        <p:nvSpPr>
          <p:cNvPr id="3" name="Subtitle 2"/>
          <p:cNvSpPr>
            <a:spLocks noGrp="1"/>
          </p:cNvSpPr>
          <p:nvPr>
            <p:ph type="subTitle" idx="1"/>
          </p:nvPr>
        </p:nvSpPr>
        <p:spPr/>
        <p:txBody>
          <a:bodyPr/>
          <a:lstStyle/>
          <a:p>
            <a:r>
              <a:rPr lang="en-GB" dirty="0" smtClean="0"/>
              <a:t>Section E</a:t>
            </a:r>
            <a:endParaRPr lang="en-GB"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E: The outcomes sought for the child or the young person</a:t>
            </a:r>
            <a:endParaRPr lang="en-GB" dirty="0"/>
          </a:p>
        </p:txBody>
      </p:sp>
      <p:sp>
        <p:nvSpPr>
          <p:cNvPr id="3" name="Content Placeholder 2"/>
          <p:cNvSpPr>
            <a:spLocks noGrp="1"/>
          </p:cNvSpPr>
          <p:nvPr>
            <p:ph idx="1"/>
          </p:nvPr>
        </p:nvSpPr>
        <p:spPr/>
        <p:txBody>
          <a:bodyPr/>
          <a:lstStyle/>
          <a:p>
            <a:r>
              <a:rPr lang="en-GB" dirty="0" smtClean="0"/>
              <a:t>A range of outcomes over varying timescales, covering education, health and care as appropriate but recognising that it is education and training outcomes only that will help determine when a plan is ceased for young people aged over 18. Therefore, for young people aged over 17, the EHC plan should identify clearly which outcomes are education and training outcomes.</a:t>
            </a:r>
            <a:endParaRPr lang="en-GB"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E (2)</a:t>
            </a:r>
            <a:endParaRPr lang="en-GB" dirty="0"/>
          </a:p>
        </p:txBody>
      </p:sp>
      <p:sp>
        <p:nvSpPr>
          <p:cNvPr id="3" name="Content Placeholder 2"/>
          <p:cNvSpPr>
            <a:spLocks noGrp="1"/>
          </p:cNvSpPr>
          <p:nvPr>
            <p:ph idx="1"/>
          </p:nvPr>
        </p:nvSpPr>
        <p:spPr/>
        <p:txBody>
          <a:bodyPr/>
          <a:lstStyle/>
          <a:p>
            <a:r>
              <a:rPr lang="en-GB" dirty="0" smtClean="0"/>
              <a:t>A clear distinction between outcomes and provision. The provision should help the child or young person achieve an outcome, it is not an outcome in itself</a:t>
            </a:r>
          </a:p>
          <a:p>
            <a:r>
              <a:rPr lang="en-GB" dirty="0" smtClean="0"/>
              <a:t>Steps towards meeting the outcomes</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E (3)</a:t>
            </a:r>
            <a:endParaRPr lang="en-GB" dirty="0"/>
          </a:p>
        </p:txBody>
      </p:sp>
      <p:sp>
        <p:nvSpPr>
          <p:cNvPr id="3" name="Content Placeholder 2"/>
          <p:cNvSpPr>
            <a:spLocks noGrp="1"/>
          </p:cNvSpPr>
          <p:nvPr>
            <p:ph idx="1"/>
          </p:nvPr>
        </p:nvSpPr>
        <p:spPr/>
        <p:txBody>
          <a:bodyPr/>
          <a:lstStyle/>
          <a:p>
            <a:r>
              <a:rPr lang="en-GB" dirty="0" smtClean="0"/>
              <a:t>The arrangements for monitoring progress, including review and transition review arrangements and the arrangements for setting and monitoring shorter term targets by the early years provider, school, college or other education or training provider.</a:t>
            </a:r>
          </a:p>
          <a:p>
            <a:endParaRPr lang="en-GB"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E (4)</a:t>
            </a:r>
            <a:endParaRPr lang="en-GB" dirty="0"/>
          </a:p>
        </p:txBody>
      </p:sp>
      <p:sp>
        <p:nvSpPr>
          <p:cNvPr id="3" name="Content Placeholder 2"/>
          <p:cNvSpPr>
            <a:spLocks noGrp="1"/>
          </p:cNvSpPr>
          <p:nvPr>
            <p:ph idx="1"/>
          </p:nvPr>
        </p:nvSpPr>
        <p:spPr/>
        <p:txBody>
          <a:bodyPr/>
          <a:lstStyle/>
          <a:p>
            <a:r>
              <a:rPr lang="en-GB" dirty="0" smtClean="0"/>
              <a:t>Forward plans for key changes in a child or young person’s life, such as changing schools, moving from children’s to adult care and/or from paediatric services to adult health, or moving on from further education to adulthood.</a:t>
            </a:r>
            <a:endParaRPr lang="en-GB"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E (5)</a:t>
            </a:r>
            <a:endParaRPr lang="en-GB" dirty="0"/>
          </a:p>
        </p:txBody>
      </p:sp>
      <p:sp>
        <p:nvSpPr>
          <p:cNvPr id="3" name="Content Placeholder 2"/>
          <p:cNvSpPr>
            <a:spLocks noGrp="1"/>
          </p:cNvSpPr>
          <p:nvPr>
            <p:ph idx="1"/>
          </p:nvPr>
        </p:nvSpPr>
        <p:spPr/>
        <p:txBody>
          <a:bodyPr/>
          <a:lstStyle/>
          <a:p>
            <a:r>
              <a:rPr lang="en-GB" dirty="0" smtClean="0"/>
              <a:t>For children and young people preparing for transition to adulthood, the outcomes that will prepare them well for adulthood and are clearly linked to the achievement of the aspirations in section A.</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Aspirations, outcomes...What’s the difference? Where do they fit into a plan?</a:t>
            </a:r>
            <a:endParaRPr lang="en-GB" dirty="0"/>
          </a:p>
        </p:txBody>
      </p:sp>
      <p:sp>
        <p:nvSpPr>
          <p:cNvPr id="3" name="Content Placeholder 2"/>
          <p:cNvSpPr>
            <a:spLocks noGrp="1"/>
          </p:cNvSpPr>
          <p:nvPr>
            <p:ph idx="1"/>
          </p:nvPr>
        </p:nvSpPr>
        <p:spPr>
          <a:xfrm>
            <a:off x="468313" y="1844824"/>
            <a:ext cx="8229600" cy="4176564"/>
          </a:xfrm>
        </p:spPr>
        <p:txBody>
          <a:bodyPr/>
          <a:lstStyle/>
          <a:p>
            <a:r>
              <a:rPr lang="en-GB" dirty="0" smtClean="0"/>
              <a:t>An aspiration is something which it is hoped will happen further into the future e.g. employment or further study plans, or the degree of independence  hoped for in adulthood. Aspirations should appear in Section A of an EHC plan. LAs can’t be held accountable for aspirations. (9.65)</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Aspirations, outcomes...What’s the difference? Where do they fit into a plan? (2)</a:t>
            </a:r>
            <a:endParaRPr lang="en-GB" dirty="0"/>
          </a:p>
        </p:txBody>
      </p:sp>
      <p:sp>
        <p:nvSpPr>
          <p:cNvPr id="3" name="Content Placeholder 2"/>
          <p:cNvSpPr>
            <a:spLocks noGrp="1"/>
          </p:cNvSpPr>
          <p:nvPr>
            <p:ph idx="1"/>
          </p:nvPr>
        </p:nvSpPr>
        <p:spPr/>
        <p:txBody>
          <a:bodyPr/>
          <a:lstStyle/>
          <a:p>
            <a:endParaRPr lang="en-GB" dirty="0" smtClean="0"/>
          </a:p>
          <a:p>
            <a:r>
              <a:rPr lang="en-GB" dirty="0" smtClean="0"/>
              <a:t>An outcome is something which can be measured and is expected to be achieved in the not too distant future, e.g. by the end of the key stage. Outcomes are in  Section E.</a:t>
            </a:r>
          </a:p>
          <a:p>
            <a:endParaRPr lang="en-GB" dirty="0" smtClean="0"/>
          </a:p>
          <a:p>
            <a:endParaRPr lang="en-GB"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 hierarchy of expectation</a:t>
            </a:r>
            <a:endParaRPr lang="en-GB" dirty="0"/>
          </a:p>
        </p:txBody>
      </p:sp>
      <p:sp>
        <p:nvSpPr>
          <p:cNvPr id="3" name="Content Placeholder 2"/>
          <p:cNvSpPr>
            <a:spLocks noGrp="1"/>
          </p:cNvSpPr>
          <p:nvPr>
            <p:ph idx="1"/>
          </p:nvPr>
        </p:nvSpPr>
        <p:spPr/>
        <p:txBody>
          <a:bodyPr/>
          <a:lstStyle/>
          <a:p>
            <a:r>
              <a:rPr lang="en-GB" dirty="0" smtClean="0"/>
              <a:t>Aspiration (A): the ultimate goal</a:t>
            </a:r>
          </a:p>
          <a:p>
            <a:r>
              <a:rPr lang="en-GB" dirty="0" smtClean="0"/>
              <a:t>Outcomes (E): measurable “milestones” on the way to achieving an aspiration</a:t>
            </a:r>
          </a:p>
          <a:p>
            <a:r>
              <a:rPr lang="en-GB" dirty="0" smtClean="0"/>
              <a:t>Steps towards achieving the outcomes (E)</a:t>
            </a:r>
          </a:p>
          <a:p>
            <a:r>
              <a:rPr lang="en-GB" dirty="0" smtClean="0"/>
              <a:t>Shorter term targets, set by the school and recorded on internal planning documents, reviewed maybe once per term or half-term. </a:t>
            </a:r>
          </a:p>
          <a:p>
            <a:endParaRPr lang="en-GB"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 illustration of the hierarchy of expectation</a:t>
            </a:r>
            <a:endParaRPr lang="en-GB" dirty="0"/>
          </a:p>
        </p:txBody>
      </p:sp>
      <p:sp>
        <p:nvSpPr>
          <p:cNvPr id="3" name="Content Placeholder 2"/>
          <p:cNvSpPr>
            <a:spLocks noGrp="1"/>
          </p:cNvSpPr>
          <p:nvPr>
            <p:ph idx="1"/>
          </p:nvPr>
        </p:nvSpPr>
        <p:spPr/>
        <p:txBody>
          <a:bodyPr/>
          <a:lstStyle/>
          <a:p>
            <a:pPr>
              <a:buNone/>
            </a:pPr>
            <a:r>
              <a:rPr lang="en-GB" dirty="0" smtClean="0"/>
              <a:t>For a deaf boy in Year 7...</a:t>
            </a:r>
          </a:p>
          <a:p>
            <a:pPr>
              <a:buNone/>
            </a:pPr>
            <a:r>
              <a:rPr lang="en-GB" dirty="0" smtClean="0"/>
              <a:t>Aspirations (A) : </a:t>
            </a:r>
            <a:r>
              <a:rPr lang="en-GB" i="1" dirty="0" smtClean="0"/>
              <a:t>to get a good job; to live independently; to have friends.</a:t>
            </a:r>
          </a:p>
          <a:p>
            <a:pPr>
              <a:buNone/>
            </a:pPr>
            <a:r>
              <a:rPr lang="en-GB" dirty="0" smtClean="0"/>
              <a:t>Outcome which will mark progress towards getting a good job (E):</a:t>
            </a:r>
          </a:p>
          <a:p>
            <a:pPr>
              <a:buNone/>
            </a:pPr>
            <a:r>
              <a:rPr lang="en-GB" i="1" dirty="0" smtClean="0"/>
              <a:t>By the end of Year 9, he will achieve academic outcomes which reflect his true ability (as assessed by the EP)</a:t>
            </a:r>
          </a:p>
          <a:p>
            <a:endParaRPr lang="en-GB"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 illustration of the hierarchy of expectation  (2)</a:t>
            </a:r>
            <a:endParaRPr lang="en-GB" dirty="0"/>
          </a:p>
        </p:txBody>
      </p:sp>
      <p:sp>
        <p:nvSpPr>
          <p:cNvPr id="3" name="Content Placeholder 2"/>
          <p:cNvSpPr>
            <a:spLocks noGrp="1"/>
          </p:cNvSpPr>
          <p:nvPr>
            <p:ph idx="1"/>
          </p:nvPr>
        </p:nvSpPr>
        <p:spPr/>
        <p:txBody>
          <a:bodyPr/>
          <a:lstStyle/>
          <a:p>
            <a:pPr>
              <a:buNone/>
            </a:pPr>
            <a:r>
              <a:rPr lang="en-GB" dirty="0" smtClean="0"/>
              <a:t>Step towards achieving the outcome above (E):</a:t>
            </a:r>
          </a:p>
          <a:p>
            <a:pPr>
              <a:buNone/>
            </a:pPr>
            <a:r>
              <a:rPr lang="en-GB" i="1" dirty="0" smtClean="0"/>
              <a:t>He will make measurable year on year “expected progress” (see </a:t>
            </a:r>
            <a:r>
              <a:rPr lang="en-GB" i="1" dirty="0" err="1" smtClean="0"/>
              <a:t>CoP</a:t>
            </a:r>
            <a:r>
              <a:rPr lang="en-GB" i="1" dirty="0" smtClean="0"/>
              <a:t> 6.17) in English and Maths.</a:t>
            </a:r>
          </a:p>
          <a:p>
            <a:pPr>
              <a:buNone/>
            </a:pPr>
            <a:r>
              <a:rPr lang="en-GB" dirty="0" smtClean="0"/>
              <a:t>Short-term target set by school</a:t>
            </a:r>
            <a:r>
              <a:rPr lang="en-GB" i="1" dirty="0" smtClean="0"/>
              <a:t>: </a:t>
            </a:r>
          </a:p>
          <a:p>
            <a:pPr>
              <a:buNone/>
            </a:pPr>
            <a:r>
              <a:rPr lang="en-GB" i="1" dirty="0" smtClean="0"/>
              <a:t>He will be able to understand and give examples of the following terms: adjective; adverb; noun; pronoun.</a:t>
            </a:r>
          </a:p>
          <a:p>
            <a:endParaRPr lang="en-GB"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the </a:t>
            </a:r>
            <a:r>
              <a:rPr lang="en-GB" dirty="0" err="1" smtClean="0"/>
              <a:t>CoP</a:t>
            </a:r>
            <a:r>
              <a:rPr lang="en-GB" dirty="0" smtClean="0"/>
              <a:t> says about outcomes</a:t>
            </a:r>
            <a:endParaRPr lang="en-GB" dirty="0"/>
          </a:p>
        </p:txBody>
      </p:sp>
      <p:sp>
        <p:nvSpPr>
          <p:cNvPr id="3" name="Content Placeholder 2"/>
          <p:cNvSpPr>
            <a:spLocks noGrp="1"/>
          </p:cNvSpPr>
          <p:nvPr>
            <p:ph idx="1"/>
          </p:nvPr>
        </p:nvSpPr>
        <p:spPr/>
        <p:txBody>
          <a:bodyPr/>
          <a:lstStyle/>
          <a:p>
            <a:r>
              <a:rPr lang="en-GB" dirty="0" smtClean="0"/>
              <a:t>Outcomes should always enable children and young people to move towards the long-term aspirations of employment or higher education, independent living and community participation.” (9.64)</a:t>
            </a:r>
            <a:endParaRPr lang="en-GB"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the </a:t>
            </a:r>
            <a:r>
              <a:rPr lang="en-GB" dirty="0" err="1" smtClean="0"/>
              <a:t>CoP</a:t>
            </a:r>
            <a:r>
              <a:rPr lang="en-GB" dirty="0" smtClean="0"/>
              <a:t> says about outcomes (2)</a:t>
            </a:r>
            <a:endParaRPr lang="en-GB" dirty="0"/>
          </a:p>
        </p:txBody>
      </p:sp>
      <p:sp>
        <p:nvSpPr>
          <p:cNvPr id="3" name="Content Placeholder 2"/>
          <p:cNvSpPr>
            <a:spLocks noGrp="1"/>
          </p:cNvSpPr>
          <p:nvPr>
            <p:ph idx="1"/>
          </p:nvPr>
        </p:nvSpPr>
        <p:spPr/>
        <p:txBody>
          <a:bodyPr/>
          <a:lstStyle/>
          <a:p>
            <a:r>
              <a:rPr lang="en-GB" dirty="0" smtClean="0"/>
              <a:t>“An outcome can be defined as the benefit or difference made to an individual as a result of an intervention. It should be personal and not expressed from a service perspective; it should be something that those involved have control and influence over.....it should be specific, measurable, achievable, realistic and time bound (SMART).” (9.66)</a:t>
            </a:r>
          </a:p>
          <a:p>
            <a:endParaRPr lang="en-GB"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the </a:t>
            </a:r>
            <a:r>
              <a:rPr lang="en-GB" dirty="0" err="1" smtClean="0"/>
              <a:t>CoP</a:t>
            </a:r>
            <a:r>
              <a:rPr lang="en-GB" dirty="0" smtClean="0"/>
              <a:t> says about outcomes (3)</a:t>
            </a:r>
            <a:endParaRPr lang="en-GB" dirty="0"/>
          </a:p>
        </p:txBody>
      </p:sp>
      <p:sp>
        <p:nvSpPr>
          <p:cNvPr id="3" name="Content Placeholder 2"/>
          <p:cNvSpPr>
            <a:spLocks noGrp="1"/>
          </p:cNvSpPr>
          <p:nvPr>
            <p:ph idx="1"/>
          </p:nvPr>
        </p:nvSpPr>
        <p:spPr>
          <a:xfrm>
            <a:off x="467544" y="1268761"/>
            <a:ext cx="8230369" cy="4752628"/>
          </a:xfrm>
        </p:spPr>
        <p:txBody>
          <a:bodyPr/>
          <a:lstStyle/>
          <a:p>
            <a:r>
              <a:rPr lang="en-GB" sz="2800" dirty="0" smtClean="0"/>
              <a:t>“When an outcome is focused on education or training, it will describe what the expected benefit will be to the individual as a result of the educational or training intervention.” </a:t>
            </a:r>
          </a:p>
          <a:p>
            <a:r>
              <a:rPr lang="en-GB" sz="2800" dirty="0" smtClean="0"/>
              <a:t>“Outcomes are not a description of the service being provided – for example the provision of three hours of speech and language therapy is not an outcome. In this case, the outcome is what it is intended that the speech and language therapy will help the individual to do that they cannot do now and by when this will be achieved.” (9.66)</a:t>
            </a:r>
          </a:p>
          <a:p>
            <a:pPr>
              <a:buNone/>
            </a:pPr>
            <a:endParaRPr lang="en-GB" sz="2800"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the </a:t>
            </a:r>
            <a:r>
              <a:rPr lang="en-GB" dirty="0" err="1" smtClean="0"/>
              <a:t>CoP</a:t>
            </a:r>
            <a:r>
              <a:rPr lang="en-GB" dirty="0" smtClean="0"/>
              <a:t> says about outcomes (4)</a:t>
            </a:r>
            <a:endParaRPr lang="en-GB" dirty="0"/>
          </a:p>
        </p:txBody>
      </p:sp>
      <p:sp>
        <p:nvSpPr>
          <p:cNvPr id="3" name="Content Placeholder 2"/>
          <p:cNvSpPr>
            <a:spLocks noGrp="1"/>
          </p:cNvSpPr>
          <p:nvPr>
            <p:ph idx="1"/>
          </p:nvPr>
        </p:nvSpPr>
        <p:spPr>
          <a:xfrm>
            <a:off x="914400" y="908720"/>
            <a:ext cx="8229600" cy="5040660"/>
          </a:xfrm>
        </p:spPr>
        <p:txBody>
          <a:bodyPr/>
          <a:lstStyle/>
          <a:p>
            <a:endParaRPr lang="en-GB" dirty="0" smtClean="0"/>
          </a:p>
          <a:p>
            <a:r>
              <a:rPr lang="en-GB" dirty="0" smtClean="0"/>
              <a:t>“Outcomes underpin and inform the detail of EHC plans. Outcomes will usually set out what needs to be achieved by the end of a phase or stage of education in order to enable the child or young person to progress successfully to the next phase or stage.”</a:t>
            </a:r>
          </a:p>
          <a:p>
            <a:r>
              <a:rPr lang="en-GB" dirty="0" smtClean="0"/>
              <a:t>“From year 9 onwards, the nature of the outcomes will reflect the need to ensure young people are preparing for adulthood.” (9.68)</a:t>
            </a:r>
          </a:p>
          <a:p>
            <a:endParaRPr lang="en-GB"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Writing good outcomes</a:t>
            </a:r>
            <a:endParaRPr lang="en-GB" dirty="0"/>
          </a:p>
        </p:txBody>
      </p:sp>
      <p:sp>
        <p:nvSpPr>
          <p:cNvPr id="3" name="Content Placeholder 2"/>
          <p:cNvSpPr>
            <a:spLocks noGrp="1"/>
          </p:cNvSpPr>
          <p:nvPr>
            <p:ph idx="1"/>
          </p:nvPr>
        </p:nvSpPr>
        <p:spPr/>
        <p:txBody>
          <a:bodyPr/>
          <a:lstStyle/>
          <a:p>
            <a:pPr>
              <a:buNone/>
            </a:pPr>
            <a:r>
              <a:rPr lang="en-GB" dirty="0" smtClean="0"/>
              <a:t>To develop outcomes, consider:</a:t>
            </a:r>
          </a:p>
          <a:p>
            <a:r>
              <a:rPr lang="en-GB" dirty="0" smtClean="0"/>
              <a:t>the aspirations of the pupil and those of their parents</a:t>
            </a:r>
          </a:p>
          <a:p>
            <a:r>
              <a:rPr lang="en-GB" dirty="0" smtClean="0"/>
              <a:t>the  challenges for the pupil as identified by thorough assessment.</a:t>
            </a:r>
          </a:p>
          <a:p>
            <a:pPr>
              <a:buNone/>
            </a:pPr>
            <a:r>
              <a:rPr lang="en-GB" dirty="0" smtClean="0"/>
              <a:t>Together they will provide the areas of focus which can then be turned into SMART outcomes.</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Setting good outcomes: example</a:t>
            </a:r>
            <a:endParaRPr lang="en-GB" dirty="0"/>
          </a:p>
        </p:txBody>
      </p:sp>
      <p:sp>
        <p:nvSpPr>
          <p:cNvPr id="3" name="Content Placeholder 2"/>
          <p:cNvSpPr>
            <a:spLocks noGrp="1"/>
          </p:cNvSpPr>
          <p:nvPr>
            <p:ph idx="1"/>
          </p:nvPr>
        </p:nvSpPr>
        <p:spPr/>
        <p:txBody>
          <a:bodyPr/>
          <a:lstStyle/>
          <a:p>
            <a:pPr>
              <a:buNone/>
            </a:pPr>
            <a:r>
              <a:rPr lang="en-GB" dirty="0" smtClean="0"/>
              <a:t>Kirsty,  aged 4</a:t>
            </a:r>
          </a:p>
          <a:p>
            <a:pPr>
              <a:buNone/>
            </a:pPr>
            <a:r>
              <a:rPr lang="en-GB" b="1" dirty="0" smtClean="0"/>
              <a:t>Aspiration</a:t>
            </a:r>
            <a:r>
              <a:rPr lang="en-GB" dirty="0" smtClean="0"/>
              <a:t>: father wants her to make the most of her ability, particularly her communication skills.</a:t>
            </a:r>
          </a:p>
          <a:p>
            <a:pPr>
              <a:buNone/>
            </a:pPr>
            <a:r>
              <a:rPr lang="en-GB" b="1" dirty="0" smtClean="0"/>
              <a:t>Challenges </a:t>
            </a:r>
            <a:r>
              <a:rPr lang="en-GB" dirty="0" smtClean="0"/>
              <a:t>identified by assessment:</a:t>
            </a:r>
          </a:p>
          <a:p>
            <a:r>
              <a:rPr lang="en-GB" dirty="0" smtClean="0"/>
              <a:t>Moderate bilateral (both sides) hearing loss in low and mid frequencies, and profound loss in high frequencies.</a:t>
            </a:r>
          </a:p>
          <a:p>
            <a:pPr>
              <a:buNone/>
            </a:pPr>
            <a:endParaRPr lang="en-GB" dirty="0" smtClean="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Setting good outcomes: example (2)</a:t>
            </a:r>
            <a:endParaRPr lang="en-GB" dirty="0"/>
          </a:p>
        </p:txBody>
      </p:sp>
      <p:sp>
        <p:nvSpPr>
          <p:cNvPr id="3" name="Content Placeholder 2"/>
          <p:cNvSpPr>
            <a:spLocks noGrp="1"/>
          </p:cNvSpPr>
          <p:nvPr>
            <p:ph idx="1"/>
          </p:nvPr>
        </p:nvSpPr>
        <p:spPr>
          <a:xfrm>
            <a:off x="467544" y="1916831"/>
            <a:ext cx="8230369" cy="4536505"/>
          </a:xfrm>
        </p:spPr>
        <p:txBody>
          <a:bodyPr/>
          <a:lstStyle/>
          <a:p>
            <a:pPr marL="0" indent="0"/>
            <a:r>
              <a:rPr lang="en-GB" dirty="0" smtClean="0"/>
              <a:t>Difficulties in the development of making the right speech sound; in language (both receptive and expressive) and in communication skills (using Sign Supported English).</a:t>
            </a:r>
          </a:p>
          <a:p>
            <a:pPr marL="0" indent="0"/>
            <a:r>
              <a:rPr lang="en-GB" dirty="0" smtClean="0"/>
              <a:t>Assessment of language skills at 4 years identified a delay of 2 years.</a:t>
            </a:r>
          </a:p>
          <a:p>
            <a:pPr marL="0" indent="0"/>
            <a:endParaRPr lang="en-GB" dirty="0" smtClean="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Setting good outcomes: example (3)</a:t>
            </a:r>
            <a:endParaRPr lang="en-GB" dirty="0"/>
          </a:p>
        </p:txBody>
      </p:sp>
      <p:sp>
        <p:nvSpPr>
          <p:cNvPr id="3" name="Content Placeholder 2"/>
          <p:cNvSpPr>
            <a:spLocks noGrp="1"/>
          </p:cNvSpPr>
          <p:nvPr>
            <p:ph idx="1"/>
          </p:nvPr>
        </p:nvSpPr>
        <p:spPr/>
        <p:txBody>
          <a:bodyPr/>
          <a:lstStyle/>
          <a:p>
            <a:r>
              <a:rPr lang="en-GB" b="1" dirty="0" smtClean="0"/>
              <a:t>Outcome</a:t>
            </a:r>
            <a:r>
              <a:rPr lang="en-GB" dirty="0" smtClean="0"/>
              <a:t>: By the end of Year 3, </a:t>
            </a:r>
            <a:r>
              <a:rPr lang="en-GB" dirty="0" err="1" smtClean="0"/>
              <a:t>Kirsty’s</a:t>
            </a:r>
            <a:r>
              <a:rPr lang="en-GB" dirty="0" smtClean="0"/>
              <a:t> speech, language and communication skills will be at  a point where they are, as a minimum, at a level or close to that expected of a child of her chronological age and ability.</a:t>
            </a:r>
          </a:p>
          <a:p>
            <a:endParaRPr lang="en-GB" dirty="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Setting good outcomes: example (4)</a:t>
            </a:r>
            <a:endParaRPr lang="en-GB" dirty="0"/>
          </a:p>
        </p:txBody>
      </p:sp>
      <p:sp>
        <p:nvSpPr>
          <p:cNvPr id="3" name="Content Placeholder 2"/>
          <p:cNvSpPr>
            <a:spLocks noGrp="1"/>
          </p:cNvSpPr>
          <p:nvPr>
            <p:ph idx="1"/>
          </p:nvPr>
        </p:nvSpPr>
        <p:spPr>
          <a:xfrm>
            <a:off x="467544" y="1484784"/>
            <a:ext cx="8229600" cy="6192788"/>
          </a:xfrm>
        </p:spPr>
        <p:txBody>
          <a:bodyPr/>
          <a:lstStyle/>
          <a:p>
            <a:pPr>
              <a:buNone/>
            </a:pPr>
            <a:r>
              <a:rPr lang="en-GB" dirty="0" smtClean="0"/>
              <a:t>Steps towards achieving that outcome: </a:t>
            </a:r>
          </a:p>
          <a:p>
            <a:pPr>
              <a:buNone/>
            </a:pPr>
            <a:r>
              <a:rPr lang="en-GB" dirty="0" smtClean="0"/>
              <a:t>1)</a:t>
            </a:r>
            <a:r>
              <a:rPr lang="en-GB" dirty="0" err="1" smtClean="0"/>
              <a:t>Kirsty’s</a:t>
            </a:r>
            <a:r>
              <a:rPr lang="en-GB" dirty="0" smtClean="0"/>
              <a:t> vocabulary, spoken language and understanding of language will show year on year improvement</a:t>
            </a:r>
          </a:p>
          <a:p>
            <a:pPr>
              <a:buNone/>
            </a:pPr>
            <a:r>
              <a:rPr lang="en-GB" dirty="0" smtClean="0"/>
              <a:t>2)She will be able to make the sounds required in English.</a:t>
            </a:r>
          </a:p>
          <a:p>
            <a:pPr>
              <a:buNone/>
            </a:pPr>
            <a:endParaRPr lang="en-GB" dirty="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Setting good outcomes: example (5)</a:t>
            </a:r>
            <a:endParaRPr lang="en-GB" dirty="0"/>
          </a:p>
        </p:txBody>
      </p:sp>
      <p:sp>
        <p:nvSpPr>
          <p:cNvPr id="3" name="Content Placeholder 2"/>
          <p:cNvSpPr>
            <a:spLocks noGrp="1"/>
          </p:cNvSpPr>
          <p:nvPr>
            <p:ph idx="1"/>
          </p:nvPr>
        </p:nvSpPr>
        <p:spPr/>
        <p:txBody>
          <a:bodyPr/>
          <a:lstStyle/>
          <a:p>
            <a:r>
              <a:rPr lang="en-GB" dirty="0" smtClean="0"/>
              <a:t>SMART targets working towards these steps will be set by the school/nursery.</a:t>
            </a:r>
          </a:p>
          <a:p>
            <a:pPr>
              <a:buNone/>
            </a:pPr>
            <a:r>
              <a:rPr lang="en-GB" dirty="0" smtClean="0"/>
              <a:t> These might include:</a:t>
            </a:r>
          </a:p>
          <a:p>
            <a:pPr>
              <a:buFontTx/>
              <a:buChar char="-"/>
            </a:pPr>
            <a:r>
              <a:rPr lang="en-GB" dirty="0" smtClean="0"/>
              <a:t>By the end of the Autumn term, she will show consistent understanding of the following terms: square, triangle, rectangle, circle, straight line, curve, side.</a:t>
            </a:r>
          </a:p>
          <a:p>
            <a:pPr>
              <a:buFontTx/>
              <a:buChar char="-"/>
            </a:pPr>
            <a:r>
              <a:rPr lang="en-GB" dirty="0" smtClean="0"/>
              <a:t>By the end of the Autumn term she will be able to name at least 15 animals consistently.</a:t>
            </a:r>
            <a:endParaRPr lang="en-GB" dirty="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Questions to ask about an outcome</a:t>
            </a:r>
            <a:endParaRPr lang="en-GB" dirty="0"/>
          </a:p>
        </p:txBody>
      </p:sp>
      <p:sp>
        <p:nvSpPr>
          <p:cNvPr id="3" name="Content Placeholder 2"/>
          <p:cNvSpPr>
            <a:spLocks noGrp="1"/>
          </p:cNvSpPr>
          <p:nvPr>
            <p:ph idx="1"/>
          </p:nvPr>
        </p:nvSpPr>
        <p:spPr/>
        <p:txBody>
          <a:bodyPr/>
          <a:lstStyle/>
          <a:p>
            <a:r>
              <a:rPr lang="en-GB" dirty="0" smtClean="0"/>
              <a:t>Does it enable the pupil to move towards one of their/their parents’ long-term aspirations?</a:t>
            </a:r>
          </a:p>
          <a:p>
            <a:r>
              <a:rPr lang="en-GB" dirty="0" smtClean="0"/>
              <a:t>Is it SMART?</a:t>
            </a:r>
          </a:p>
          <a:p>
            <a:r>
              <a:rPr lang="en-GB" dirty="0" smtClean="0"/>
              <a:t>Is it expressed from a personal  (i.e. not service) perspective?</a:t>
            </a:r>
          </a:p>
          <a:p>
            <a:r>
              <a:rPr lang="en-GB" dirty="0" smtClean="0"/>
              <a:t>Is it clear what difference or benefit will be made to the pupil?</a:t>
            </a:r>
          </a:p>
          <a:p>
            <a:endParaRPr lang="en-GB" dirty="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Further information</a:t>
            </a:r>
            <a:endParaRPr lang="en-GB" dirty="0"/>
          </a:p>
        </p:txBody>
      </p:sp>
      <p:sp>
        <p:nvSpPr>
          <p:cNvPr id="3" name="Content Placeholder 2"/>
          <p:cNvSpPr>
            <a:spLocks noGrp="1"/>
          </p:cNvSpPr>
          <p:nvPr>
            <p:ph idx="1"/>
          </p:nvPr>
        </p:nvSpPr>
        <p:spPr/>
        <p:txBody>
          <a:bodyPr/>
          <a:lstStyle/>
          <a:p>
            <a:pPr>
              <a:buNone/>
            </a:pPr>
            <a:r>
              <a:rPr lang="en-GB" dirty="0" smtClean="0"/>
              <a:t>See sections 9.64-9.69 of the SEND Code of Practice 2015.</a:t>
            </a:r>
          </a:p>
          <a:p>
            <a:pPr>
              <a:buNone/>
            </a:pPr>
            <a:endParaRPr lang="en-GB" dirty="0" smtClean="0"/>
          </a:p>
          <a:p>
            <a:pPr>
              <a:buNone/>
            </a:pPr>
            <a:r>
              <a:rPr lang="en-GB" dirty="0" smtClean="0"/>
              <a:t>The following documents can be downloaded</a:t>
            </a:r>
          </a:p>
          <a:p>
            <a:pPr>
              <a:buNone/>
            </a:pPr>
            <a:r>
              <a:rPr lang="en-GB" dirty="0" smtClean="0"/>
              <a:t>from the </a:t>
            </a:r>
            <a:r>
              <a:rPr lang="en-GB" dirty="0" err="1" smtClean="0"/>
              <a:t>NatSIP</a:t>
            </a:r>
            <a:r>
              <a:rPr lang="en-GB" dirty="0" smtClean="0"/>
              <a:t> website:</a:t>
            </a:r>
          </a:p>
          <a:p>
            <a:r>
              <a:rPr lang="en-GB" dirty="0" smtClean="0"/>
              <a:t>Better Assessments, Better Outcomes, Better Plans</a:t>
            </a:r>
          </a:p>
          <a:p>
            <a:r>
              <a:rPr lang="en-GB" dirty="0" smtClean="0"/>
              <a:t>Model EHC plans</a:t>
            </a:r>
          </a:p>
          <a:p>
            <a:endParaRPr lang="en-GB" dirty="0" smtClean="0"/>
          </a:p>
          <a:p>
            <a:endParaRPr lang="en-GB"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Why is it important to get the outcomes right?</a:t>
            </a:r>
            <a:endParaRPr lang="en-GB" dirty="0"/>
          </a:p>
        </p:txBody>
      </p:sp>
      <p:sp>
        <p:nvSpPr>
          <p:cNvPr id="3" name="Content Placeholder 2"/>
          <p:cNvSpPr>
            <a:spLocks noGrp="1"/>
          </p:cNvSpPr>
          <p:nvPr>
            <p:ph idx="1"/>
          </p:nvPr>
        </p:nvSpPr>
        <p:spPr/>
        <p:txBody>
          <a:bodyPr/>
          <a:lstStyle/>
          <a:p>
            <a:r>
              <a:rPr lang="en-GB" dirty="0" smtClean="0"/>
              <a:t>The outcomes dictate the provision. Everything which appears in sections F, G and H must relate to one of the outcomes in section E.</a:t>
            </a:r>
            <a:endParaRPr lang="en-GB" dirty="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E: pitfalls</a:t>
            </a:r>
            <a:endParaRPr lang="en-GB" dirty="0"/>
          </a:p>
        </p:txBody>
      </p:sp>
      <p:sp>
        <p:nvSpPr>
          <p:cNvPr id="3" name="Content Placeholder 2"/>
          <p:cNvSpPr>
            <a:spLocks noGrp="1"/>
          </p:cNvSpPr>
          <p:nvPr>
            <p:ph idx="1"/>
          </p:nvPr>
        </p:nvSpPr>
        <p:spPr/>
        <p:txBody>
          <a:bodyPr/>
          <a:lstStyle/>
          <a:p>
            <a:r>
              <a:rPr lang="en-GB" dirty="0" smtClean="0"/>
              <a:t>The outcomes aren’t SMART (and therefore it’s difficult to measure progress towards them or say whether or not they have been achieved: you want to see numbers or defined lists, rather than terms such as “some” or “ further progress in...”</a:t>
            </a:r>
          </a:p>
          <a:p>
            <a:r>
              <a:rPr lang="en-GB" dirty="0" smtClean="0"/>
              <a:t>Steps are confused with school-based targets</a:t>
            </a:r>
          </a:p>
          <a:p>
            <a:r>
              <a:rPr lang="en-GB" dirty="0" smtClean="0"/>
              <a:t>Outcomes are confused with provision</a:t>
            </a:r>
          </a:p>
          <a:p>
            <a:r>
              <a:rPr lang="en-GB" dirty="0" smtClean="0"/>
              <a:t>Information about monitoring is missing.</a:t>
            </a:r>
            <a:endParaRPr lang="en-GB" dirty="0"/>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Activities </a:t>
            </a:r>
            <a:endParaRPr lang="en-GB" dirty="0"/>
          </a:p>
        </p:txBody>
      </p:sp>
      <p:sp>
        <p:nvSpPr>
          <p:cNvPr id="3" name="Content Placeholder 2"/>
          <p:cNvSpPr>
            <a:spLocks noGrp="1"/>
          </p:cNvSpPr>
          <p:nvPr>
            <p:ph idx="1"/>
          </p:nvPr>
        </p:nvSpPr>
        <p:spPr/>
        <p:txBody>
          <a:bodyPr/>
          <a:lstStyle/>
          <a:p>
            <a:pPr marL="514350" indent="-514350">
              <a:buAutoNum type="arabicPeriod"/>
            </a:pPr>
            <a:r>
              <a:rPr lang="en-GB" dirty="0" smtClean="0"/>
              <a:t>Go through the examples in the first list on the sheet and say which ones are outcomes.</a:t>
            </a:r>
          </a:p>
          <a:p>
            <a:pPr marL="514350" indent="-514350">
              <a:buAutoNum type="arabicPeriod"/>
            </a:pPr>
            <a:r>
              <a:rPr lang="en-GB" dirty="0" smtClean="0"/>
              <a:t>Add details to the second list to make them SMART. Think: what, and by when, or numbers and dates/key stages. Could it be measured?  </a:t>
            </a:r>
            <a:endParaRPr lang="en-GB" dirty="0"/>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Session 5</a:t>
            </a:r>
            <a:endParaRPr lang="en-GB" dirty="0"/>
          </a:p>
        </p:txBody>
      </p:sp>
      <p:sp>
        <p:nvSpPr>
          <p:cNvPr id="3" name="Subtitle 2"/>
          <p:cNvSpPr>
            <a:spLocks noGrp="1"/>
          </p:cNvSpPr>
          <p:nvPr>
            <p:ph type="subTitle" idx="1"/>
          </p:nvPr>
        </p:nvSpPr>
        <p:spPr/>
        <p:txBody>
          <a:bodyPr/>
          <a:lstStyle/>
          <a:p>
            <a:r>
              <a:rPr lang="en-GB" dirty="0" smtClean="0"/>
              <a:t>Sections F, G and H1/2</a:t>
            </a:r>
            <a:endParaRPr lang="en-GB" dirty="0"/>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Principles covering all provision sections</a:t>
            </a:r>
            <a:endParaRPr lang="en-GB" dirty="0"/>
          </a:p>
        </p:txBody>
      </p:sp>
      <p:sp>
        <p:nvSpPr>
          <p:cNvPr id="3" name="Content Placeholder 2"/>
          <p:cNvSpPr>
            <a:spLocks noGrp="1"/>
          </p:cNvSpPr>
          <p:nvPr>
            <p:ph idx="1"/>
          </p:nvPr>
        </p:nvSpPr>
        <p:spPr/>
        <p:txBody>
          <a:bodyPr/>
          <a:lstStyle/>
          <a:p>
            <a:endParaRPr lang="en-GB" dirty="0" smtClean="0"/>
          </a:p>
          <a:p>
            <a:r>
              <a:rPr lang="en-GB" dirty="0" smtClean="0"/>
              <a:t>Provision </a:t>
            </a:r>
            <a:r>
              <a:rPr lang="en-GB" b="1" dirty="0" smtClean="0"/>
              <a:t>must  </a:t>
            </a:r>
            <a:r>
              <a:rPr lang="en-GB" dirty="0" smtClean="0"/>
              <a:t>(only “should” for health and care)be detailed and specific and should normally be quantified .</a:t>
            </a:r>
          </a:p>
          <a:p>
            <a:r>
              <a:rPr lang="en-GB" dirty="0" smtClean="0"/>
              <a:t>It should be clear how the provision will support achievement of the outcomes.</a:t>
            </a:r>
          </a:p>
          <a:p>
            <a:r>
              <a:rPr lang="en-GB" dirty="0" smtClean="0"/>
              <a:t>It should be clear how the advice and information gathered has informed the provision specified.</a:t>
            </a:r>
            <a:endParaRPr lang="en-GB" dirty="0"/>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Content of Section F</a:t>
            </a:r>
            <a:endParaRPr lang="en-GB" dirty="0"/>
          </a:p>
        </p:txBody>
      </p:sp>
      <p:sp>
        <p:nvSpPr>
          <p:cNvPr id="3" name="Content Placeholder 2"/>
          <p:cNvSpPr>
            <a:spLocks noGrp="1"/>
          </p:cNvSpPr>
          <p:nvPr>
            <p:ph idx="1"/>
          </p:nvPr>
        </p:nvSpPr>
        <p:spPr/>
        <p:txBody>
          <a:bodyPr/>
          <a:lstStyle/>
          <a:p>
            <a:r>
              <a:rPr lang="en-GB" dirty="0" smtClean="0"/>
              <a:t>For full details, see pages 166 and 167 of the Code of Practice. The following slides pick out some important points, but do not include every detail from the Code of Practice.</a:t>
            </a:r>
          </a:p>
          <a:p>
            <a:pPr>
              <a:buNone/>
            </a:pPr>
            <a:endParaRPr lang="en-GB" dirty="0" smtClean="0"/>
          </a:p>
          <a:p>
            <a:pPr>
              <a:buNone/>
            </a:pPr>
            <a:endParaRPr lang="en-GB" dirty="0" smtClean="0"/>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F: key points about content</a:t>
            </a:r>
            <a:endParaRPr lang="en-GB" dirty="0"/>
          </a:p>
        </p:txBody>
      </p:sp>
      <p:sp>
        <p:nvSpPr>
          <p:cNvPr id="3" name="Content Placeholder 2"/>
          <p:cNvSpPr>
            <a:spLocks noGrp="1"/>
          </p:cNvSpPr>
          <p:nvPr>
            <p:ph idx="1"/>
          </p:nvPr>
        </p:nvSpPr>
        <p:spPr/>
        <p:txBody>
          <a:bodyPr/>
          <a:lstStyle/>
          <a:p>
            <a:r>
              <a:rPr lang="en-GB" dirty="0" smtClean="0"/>
              <a:t>Provision </a:t>
            </a:r>
            <a:r>
              <a:rPr lang="en-GB" b="1" dirty="0" smtClean="0"/>
              <a:t>must </a:t>
            </a:r>
            <a:r>
              <a:rPr lang="en-GB" dirty="0" smtClean="0"/>
              <a:t>be detailed and specific and should normally be quantified, for example, in terms of the type, hours and frequency of support and level of expertise.</a:t>
            </a:r>
          </a:p>
          <a:p>
            <a:r>
              <a:rPr lang="en-GB" dirty="0" smtClean="0"/>
              <a:t>Provision </a:t>
            </a:r>
            <a:r>
              <a:rPr lang="en-GB" b="1" dirty="0" smtClean="0"/>
              <a:t>must </a:t>
            </a:r>
            <a:r>
              <a:rPr lang="en-GB" dirty="0" smtClean="0"/>
              <a:t>be specified for each and every need specified in section B. It should be clear how the provision will support achievement of the outcomes.</a:t>
            </a:r>
            <a:endParaRPr lang="en-GB" dirty="0"/>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F: key points about content (2)</a:t>
            </a:r>
            <a:endParaRPr lang="en-GB" dirty="0"/>
          </a:p>
        </p:txBody>
      </p:sp>
      <p:sp>
        <p:nvSpPr>
          <p:cNvPr id="3" name="Content Placeholder 2"/>
          <p:cNvSpPr>
            <a:spLocks noGrp="1"/>
          </p:cNvSpPr>
          <p:nvPr>
            <p:ph idx="1"/>
          </p:nvPr>
        </p:nvSpPr>
        <p:spPr/>
        <p:txBody>
          <a:bodyPr/>
          <a:lstStyle/>
          <a:p>
            <a:r>
              <a:rPr lang="en-GB" dirty="0" smtClean="0"/>
              <a:t>Where health or social care provision educates or trains a child or young person, it </a:t>
            </a:r>
            <a:r>
              <a:rPr lang="en-GB" b="1" dirty="0" smtClean="0"/>
              <a:t>must </a:t>
            </a:r>
            <a:r>
              <a:rPr lang="en-GB" dirty="0" smtClean="0"/>
              <a:t>appear in this section. </a:t>
            </a:r>
          </a:p>
          <a:p>
            <a:pPr>
              <a:buNone/>
            </a:pPr>
            <a:r>
              <a:rPr lang="en-GB" dirty="0" smtClean="0"/>
              <a:t>For example, speech and language therapy is usually provided by the health service, but is almost always considered to be educational provision and must therefore be placed in section F, not section G (health provision).</a:t>
            </a: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F: key points about content (3)</a:t>
            </a:r>
            <a:endParaRPr lang="en-GB" dirty="0"/>
          </a:p>
        </p:txBody>
      </p:sp>
      <p:sp>
        <p:nvSpPr>
          <p:cNvPr id="3" name="Content Placeholder 2"/>
          <p:cNvSpPr>
            <a:spLocks noGrp="1"/>
          </p:cNvSpPr>
          <p:nvPr>
            <p:ph idx="1"/>
          </p:nvPr>
        </p:nvSpPr>
        <p:spPr/>
        <p:txBody>
          <a:bodyPr/>
          <a:lstStyle/>
          <a:p>
            <a:r>
              <a:rPr lang="en-GB" dirty="0" smtClean="0"/>
              <a:t>Currently,  you can only appeal to the Tribunal about provision in section F. There is a pilot project underway which allows parents in some authorities to appeal about health and social care matters, but any decision made on health and care will not be legally binding (unlike other tribunal decisions).</a:t>
            </a:r>
            <a:endParaRPr lang="en-GB" dirty="0"/>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Getting your child’s views about support</a:t>
            </a:r>
            <a:endParaRPr lang="en-GB" dirty="0"/>
          </a:p>
        </p:txBody>
      </p:sp>
      <p:sp>
        <p:nvSpPr>
          <p:cNvPr id="3" name="Content Placeholder 2"/>
          <p:cNvSpPr>
            <a:spLocks noGrp="1"/>
          </p:cNvSpPr>
          <p:nvPr>
            <p:ph idx="1"/>
          </p:nvPr>
        </p:nvSpPr>
        <p:spPr/>
        <p:txBody>
          <a:bodyPr/>
          <a:lstStyle/>
          <a:p>
            <a:r>
              <a:rPr lang="en-GB" dirty="0" smtClean="0"/>
              <a:t>From 16 onwards young people must be allowed to make decisions for themselves (unless they are deemed incapable of making a particular decision under the Mental capacity Act), though they may wish to be represented by parents.  This includes not just decisions about special educational provision but all kinds of decisions about their lives.</a:t>
            </a:r>
          </a:p>
          <a:p>
            <a:endParaRPr lang="en-GB" dirty="0" smtClean="0"/>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Getting your child’s views about support (2)</a:t>
            </a:r>
            <a:endParaRPr lang="en-GB" dirty="0"/>
          </a:p>
        </p:txBody>
      </p:sp>
      <p:sp>
        <p:nvSpPr>
          <p:cNvPr id="3" name="Content Placeholder 2"/>
          <p:cNvSpPr>
            <a:spLocks noGrp="1"/>
          </p:cNvSpPr>
          <p:nvPr>
            <p:ph idx="1"/>
          </p:nvPr>
        </p:nvSpPr>
        <p:spPr/>
        <p:txBody>
          <a:bodyPr/>
          <a:lstStyle/>
          <a:p>
            <a:r>
              <a:rPr lang="en-GB" dirty="0" smtClean="0"/>
              <a:t>You can find more information about the Mental Capacity Act at </a:t>
            </a:r>
            <a:r>
              <a:rPr lang="en-GB" dirty="0" smtClean="0">
                <a:hlinkClick r:id="rId2"/>
              </a:rPr>
              <a:t>www.preparingforadulthood.org.uk/search-results?q=mental+capacity+act</a:t>
            </a:r>
            <a:endParaRPr lang="en-GB" dirty="0" smtClean="0"/>
          </a:p>
          <a:p>
            <a:endParaRPr lang="en-GB" dirty="0"/>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Getting your child’s views about support (3)</a:t>
            </a:r>
            <a:endParaRPr lang="en-GB" dirty="0"/>
          </a:p>
        </p:txBody>
      </p:sp>
      <p:sp>
        <p:nvSpPr>
          <p:cNvPr id="3" name="Content Placeholder 2"/>
          <p:cNvSpPr>
            <a:spLocks noGrp="1"/>
          </p:cNvSpPr>
          <p:nvPr>
            <p:ph idx="1"/>
          </p:nvPr>
        </p:nvSpPr>
        <p:spPr/>
        <p:txBody>
          <a:bodyPr/>
          <a:lstStyle/>
          <a:p>
            <a:r>
              <a:rPr lang="en-GB" dirty="0" smtClean="0"/>
              <a:t>Even children under 16 have an important role to play, in an ability/age-appropriate way, in deciding how they should be supported.</a:t>
            </a:r>
          </a:p>
          <a:p>
            <a:r>
              <a:rPr lang="en-GB" dirty="0" smtClean="0"/>
              <a:t>Try to find out what works for them. Are there particular subjects they want help with?  What do they find easy/difficult? Are some times of day more difficult e.g. breaks or lessons or change of lessons? Do they want an assistant next to them or just near enough to ask for help when needed?</a:t>
            </a:r>
            <a:endParaRPr lang="en-GB" dirty="0"/>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Activity</a:t>
            </a:r>
            <a:endParaRPr lang="en-GB" dirty="0"/>
          </a:p>
        </p:txBody>
      </p:sp>
      <p:sp>
        <p:nvSpPr>
          <p:cNvPr id="3" name="Content Placeholder 2"/>
          <p:cNvSpPr>
            <a:spLocks noGrp="1"/>
          </p:cNvSpPr>
          <p:nvPr>
            <p:ph idx="1"/>
          </p:nvPr>
        </p:nvSpPr>
        <p:spPr/>
        <p:txBody>
          <a:bodyPr/>
          <a:lstStyle/>
          <a:p>
            <a:r>
              <a:rPr lang="en-GB" dirty="0" smtClean="0"/>
              <a:t>Look at section F of the “bad” plan.</a:t>
            </a:r>
          </a:p>
          <a:p>
            <a:r>
              <a:rPr lang="en-GB" dirty="0" smtClean="0"/>
              <a:t>Does it tick all the boxes on the checklist for content? If not, what’s missing?</a:t>
            </a:r>
          </a:p>
          <a:p>
            <a:r>
              <a:rPr lang="en-GB" dirty="0" smtClean="0"/>
              <a:t>What is wrong with this section, and why? </a:t>
            </a:r>
            <a:r>
              <a:rPr lang="en-GB" i="1" dirty="0" smtClean="0"/>
              <a:t>(Tip: You might need to look back at sections B and E)</a:t>
            </a:r>
          </a:p>
          <a:p>
            <a:endParaRPr lang="en-GB" dirty="0"/>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G: health provision </a:t>
            </a:r>
            <a:endParaRPr lang="en-GB" dirty="0"/>
          </a:p>
        </p:txBody>
      </p:sp>
      <p:sp>
        <p:nvSpPr>
          <p:cNvPr id="3" name="Content Placeholder 2"/>
          <p:cNvSpPr>
            <a:spLocks noGrp="1"/>
          </p:cNvSpPr>
          <p:nvPr>
            <p:ph idx="1"/>
          </p:nvPr>
        </p:nvSpPr>
        <p:spPr/>
        <p:txBody>
          <a:bodyPr/>
          <a:lstStyle/>
          <a:p>
            <a:pPr>
              <a:buNone/>
            </a:pPr>
            <a:r>
              <a:rPr lang="en-GB" dirty="0" smtClean="0"/>
              <a:t>This section is for  setting out the health provision reasonably required by the child or young person’s learning difficulties or disabilities. For full details of the content to be included, see page 167 of the Code of Practice. </a:t>
            </a:r>
          </a:p>
          <a:p>
            <a:pPr>
              <a:buNone/>
            </a:pPr>
            <a:endParaRPr lang="en-GB" dirty="0" smtClean="0"/>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G (2)</a:t>
            </a:r>
            <a:endParaRPr lang="en-GB" dirty="0"/>
          </a:p>
        </p:txBody>
      </p:sp>
      <p:sp>
        <p:nvSpPr>
          <p:cNvPr id="3" name="Content Placeholder 2"/>
          <p:cNvSpPr>
            <a:spLocks noGrp="1"/>
          </p:cNvSpPr>
          <p:nvPr>
            <p:ph idx="1"/>
          </p:nvPr>
        </p:nvSpPr>
        <p:spPr/>
        <p:txBody>
          <a:bodyPr/>
          <a:lstStyle/>
          <a:p>
            <a:r>
              <a:rPr lang="en-GB" dirty="0" smtClean="0"/>
              <a:t>Health care provision reasonably required may include specialist support and therapies, such as medical treatments and delivery of medications, occupational therapy* (OT) and physiotherapy, a range of nursing support, specialist equipment, wheelchairs and continence supplies.</a:t>
            </a:r>
          </a:p>
          <a:p>
            <a:pPr>
              <a:buNone/>
            </a:pPr>
            <a:r>
              <a:rPr lang="en-GB" dirty="0" smtClean="0"/>
              <a:t>*  OT, like speech and language therapy can also be educational provision, so might need to go in section F.</a:t>
            </a:r>
          </a:p>
          <a:p>
            <a:endParaRPr lang="en-GB" dirty="0" smtClean="0"/>
          </a:p>
          <a:p>
            <a:endParaRPr lang="en-GB" dirty="0" smtClean="0"/>
          </a:p>
          <a:p>
            <a:endParaRPr lang="en-GB" dirty="0" smtClean="0"/>
          </a:p>
          <a:p>
            <a:endParaRPr lang="en-GB" dirty="0"/>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G (3)</a:t>
            </a:r>
            <a:endParaRPr lang="en-GB" dirty="0"/>
          </a:p>
        </p:txBody>
      </p:sp>
      <p:sp>
        <p:nvSpPr>
          <p:cNvPr id="3" name="Content Placeholder 2"/>
          <p:cNvSpPr>
            <a:spLocks noGrp="1"/>
          </p:cNvSpPr>
          <p:nvPr>
            <p:ph idx="1"/>
          </p:nvPr>
        </p:nvSpPr>
        <p:spPr/>
        <p:txBody>
          <a:bodyPr/>
          <a:lstStyle/>
          <a:p>
            <a:r>
              <a:rPr lang="en-GB" dirty="0" smtClean="0"/>
              <a:t>The local authority or Clinical Commissioning Group (CCG) may also choose to specify other health care provision reasonably required by the child or young person, which is not linked to their learning difficulties or disabilities, but which should sensibly be co-ordinated with other services in the plan.</a:t>
            </a:r>
            <a:endParaRPr lang="en-GB" dirty="0"/>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G: pitfalls</a:t>
            </a:r>
            <a:endParaRPr lang="en-GB" dirty="0"/>
          </a:p>
        </p:txBody>
      </p:sp>
      <p:sp>
        <p:nvSpPr>
          <p:cNvPr id="3" name="Content Placeholder 2"/>
          <p:cNvSpPr>
            <a:spLocks noGrp="1"/>
          </p:cNvSpPr>
          <p:nvPr>
            <p:ph idx="1"/>
          </p:nvPr>
        </p:nvSpPr>
        <p:spPr/>
        <p:txBody>
          <a:bodyPr/>
          <a:lstStyle/>
          <a:p>
            <a:r>
              <a:rPr lang="en-GB" dirty="0" smtClean="0"/>
              <a:t>Speech and language therapy is wrongly included here, making it a health provision rather than an educational provision, which means that parents can’t appeal to the Tribunal about it.</a:t>
            </a:r>
          </a:p>
          <a:p>
            <a:r>
              <a:rPr lang="en-GB" dirty="0" smtClean="0"/>
              <a:t>Content is very general, rather than really considering the provision required by health needs in relation to education.</a:t>
            </a:r>
            <a:endParaRPr lang="en-GB" dirty="0"/>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For more information about health rights for disabled children, see...</a:t>
            </a:r>
            <a:endParaRPr lang="en-GB" dirty="0"/>
          </a:p>
        </p:txBody>
      </p:sp>
      <p:sp>
        <p:nvSpPr>
          <p:cNvPr id="3" name="Content Placeholder 2"/>
          <p:cNvSpPr>
            <a:spLocks noGrp="1"/>
          </p:cNvSpPr>
          <p:nvPr>
            <p:ph idx="1"/>
          </p:nvPr>
        </p:nvSpPr>
        <p:spPr/>
        <p:txBody>
          <a:bodyPr/>
          <a:lstStyle/>
          <a:p>
            <a:r>
              <a:rPr lang="en-GB" dirty="0" smtClean="0"/>
              <a:t>Contact a Family publication: </a:t>
            </a:r>
            <a:r>
              <a:rPr lang="en-GB" i="1" dirty="0" smtClean="0"/>
              <a:t>The NHS and caring for a disabled child (England)</a:t>
            </a:r>
            <a:endParaRPr lang="en-GB" dirty="0" smtClean="0"/>
          </a:p>
          <a:p>
            <a:r>
              <a:rPr lang="en-GB" u="sng" dirty="0" smtClean="0">
                <a:hlinkClick r:id="rId2"/>
              </a:rPr>
              <a:t>www.cafamily.org.uk/know-your-rights/disabled-childrens-services/health-services/</a:t>
            </a:r>
            <a:endParaRPr lang="en-GB" dirty="0" smtClean="0"/>
          </a:p>
          <a:p>
            <a:endParaRPr lang="en-GB" dirty="0" smtClean="0"/>
          </a:p>
          <a:p>
            <a:endParaRPr lang="en-GB" dirty="0"/>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Sections H1 or H2?</a:t>
            </a:r>
            <a:endParaRPr lang="en-GB" dirty="0"/>
          </a:p>
        </p:txBody>
      </p:sp>
      <p:sp>
        <p:nvSpPr>
          <p:cNvPr id="3" name="Content Placeholder 2"/>
          <p:cNvSpPr>
            <a:spLocks noGrp="1"/>
          </p:cNvSpPr>
          <p:nvPr>
            <p:ph idx="1"/>
          </p:nvPr>
        </p:nvSpPr>
        <p:spPr/>
        <p:txBody>
          <a:bodyPr/>
          <a:lstStyle/>
          <a:p>
            <a:pPr>
              <a:buNone/>
            </a:pPr>
            <a:r>
              <a:rPr lang="en-GB" dirty="0" smtClean="0"/>
              <a:t>H1 or H2: where to put the information?</a:t>
            </a:r>
          </a:p>
          <a:p>
            <a:r>
              <a:rPr lang="en-GB" dirty="0" smtClean="0"/>
              <a:t>What goes where depends on the age of the young person and on the legislation under which it is provided. H1 is for things provided under the Chronically Sick and Disabled Persons Act (CSDPA) 1970 and is only for under 18s. </a:t>
            </a: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H1 or H2?</a:t>
            </a:r>
            <a:endParaRPr lang="en-GB" dirty="0"/>
          </a:p>
        </p:txBody>
      </p:sp>
      <p:sp>
        <p:nvSpPr>
          <p:cNvPr id="3" name="Content Placeholder 2"/>
          <p:cNvSpPr>
            <a:spLocks noGrp="1"/>
          </p:cNvSpPr>
          <p:nvPr>
            <p:ph idx="1"/>
          </p:nvPr>
        </p:nvSpPr>
        <p:spPr/>
        <p:txBody>
          <a:bodyPr/>
          <a:lstStyle/>
          <a:p>
            <a:r>
              <a:rPr lang="en-GB" dirty="0" smtClean="0"/>
              <a:t>18s and over come under the Care Act 2014: all social care provision for 18s and above goes into section H2.</a:t>
            </a:r>
          </a:p>
          <a:p>
            <a:r>
              <a:rPr lang="en-GB" b="1" dirty="0" smtClean="0"/>
              <a:t>Some </a:t>
            </a:r>
            <a:r>
              <a:rPr lang="en-GB" dirty="0" smtClean="0"/>
              <a:t>provision for under 18s (i.e. any which doesn’t come under the CDSPA) goes into H2</a:t>
            </a:r>
            <a:endParaRPr lang="en-GB" b="1" dirty="0"/>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H1</a:t>
            </a:r>
            <a:endParaRPr lang="en-GB" dirty="0"/>
          </a:p>
        </p:txBody>
      </p:sp>
      <p:sp>
        <p:nvSpPr>
          <p:cNvPr id="3" name="Content Placeholder 2"/>
          <p:cNvSpPr>
            <a:spLocks noGrp="1"/>
          </p:cNvSpPr>
          <p:nvPr>
            <p:ph idx="1"/>
          </p:nvPr>
        </p:nvSpPr>
        <p:spPr/>
        <p:txBody>
          <a:bodyPr/>
          <a:lstStyle/>
          <a:p>
            <a:r>
              <a:rPr lang="en-GB" dirty="0" smtClean="0"/>
              <a:t>The services provided under the CSDPA (following an assessment showing them to be necessary to meet the child’s needs) include:</a:t>
            </a:r>
          </a:p>
          <a:p>
            <a:pPr>
              <a:buFontTx/>
              <a:buChar char="-"/>
            </a:pPr>
            <a:r>
              <a:rPr lang="en-GB" dirty="0" smtClean="0"/>
              <a:t>Practical assistance in the home</a:t>
            </a:r>
          </a:p>
          <a:p>
            <a:pPr>
              <a:buFontTx/>
              <a:buChar char="-"/>
            </a:pPr>
            <a:r>
              <a:rPr lang="en-GB" dirty="0" smtClean="0"/>
              <a:t>Recreational facilities, or assistance in getting them</a:t>
            </a:r>
          </a:p>
          <a:p>
            <a:pPr>
              <a:buFontTx/>
              <a:buChar char="-"/>
            </a:pPr>
            <a:r>
              <a:rPr lang="en-GB" dirty="0" smtClean="0"/>
              <a:t>Assistance in taking advantage of available educational facilities</a:t>
            </a:r>
          </a:p>
          <a:p>
            <a:pPr>
              <a:buFontTx/>
              <a:buChar char="-"/>
            </a:pPr>
            <a:r>
              <a:rPr lang="en-GB" dirty="0" smtClean="0"/>
              <a:t>Transport to any social care services</a:t>
            </a: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H1</a:t>
            </a:r>
            <a:endParaRPr lang="en-GB" dirty="0"/>
          </a:p>
        </p:txBody>
      </p:sp>
      <p:sp>
        <p:nvSpPr>
          <p:cNvPr id="3" name="Content Placeholder 2"/>
          <p:cNvSpPr>
            <a:spLocks noGrp="1"/>
          </p:cNvSpPr>
          <p:nvPr>
            <p:ph idx="1"/>
          </p:nvPr>
        </p:nvSpPr>
        <p:spPr/>
        <p:txBody>
          <a:bodyPr/>
          <a:lstStyle/>
          <a:p>
            <a:r>
              <a:rPr lang="en-GB" dirty="0" smtClean="0"/>
              <a:t>Adaptations to the home (e.g. alerting devices) or additional home facilities</a:t>
            </a:r>
          </a:p>
          <a:p>
            <a:r>
              <a:rPr lang="en-GB" dirty="0" smtClean="0"/>
              <a:t>Holidays</a:t>
            </a:r>
          </a:p>
          <a:p>
            <a:r>
              <a:rPr lang="en-GB" dirty="0" smtClean="0"/>
              <a:t>Meals</a:t>
            </a:r>
          </a:p>
          <a:p>
            <a:r>
              <a:rPr lang="en-GB" dirty="0" smtClean="0"/>
              <a:t>Telephone, including special equipment to use one</a:t>
            </a:r>
          </a:p>
          <a:p>
            <a:pPr>
              <a:buNone/>
            </a:pPr>
            <a:r>
              <a:rPr lang="en-GB" dirty="0" smtClean="0"/>
              <a:t>Note: the authority has a duty to provide these services if an assessment identifies them as necessary (involves eligibility criteria).</a:t>
            </a: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H1:example</a:t>
            </a:r>
            <a:endParaRPr lang="en-GB" dirty="0"/>
          </a:p>
        </p:txBody>
      </p:sp>
      <p:graphicFrame>
        <p:nvGraphicFramePr>
          <p:cNvPr id="4" name="Content Placeholder 3"/>
          <p:cNvGraphicFramePr>
            <a:graphicFrameLocks noGrp="1"/>
          </p:cNvGraphicFramePr>
          <p:nvPr>
            <p:ph idx="1"/>
          </p:nvPr>
        </p:nvGraphicFramePr>
        <p:xfrm>
          <a:off x="467544" y="1628775"/>
          <a:ext cx="8230369" cy="3840480"/>
        </p:xfrm>
        <a:graphic>
          <a:graphicData uri="http://schemas.openxmlformats.org/drawingml/2006/table">
            <a:tbl>
              <a:tblPr firstRow="1" bandRow="1">
                <a:tableStyleId>{5C22544A-7EE6-4342-B048-85BDC9FD1C3A}</a:tableStyleId>
              </a:tblPr>
              <a:tblGrid>
                <a:gridCol w="2743969"/>
                <a:gridCol w="2743200"/>
                <a:gridCol w="2743200"/>
              </a:tblGrid>
              <a:tr h="370840">
                <a:tc>
                  <a:txBody>
                    <a:bodyPr/>
                    <a:lstStyle/>
                    <a:p>
                      <a:r>
                        <a:rPr lang="en-GB" dirty="0" smtClean="0">
                          <a:solidFill>
                            <a:schemeClr val="tx1"/>
                          </a:solidFill>
                        </a:rPr>
                        <a:t>Service</a:t>
                      </a:r>
                      <a:endParaRPr lang="en-GB" dirty="0">
                        <a:solidFill>
                          <a:schemeClr val="tx1"/>
                        </a:solidFill>
                      </a:endParaRPr>
                    </a:p>
                  </a:txBody>
                  <a:tcPr/>
                </a:tc>
                <a:tc>
                  <a:txBody>
                    <a:bodyPr/>
                    <a:lstStyle/>
                    <a:p>
                      <a:r>
                        <a:rPr lang="en-GB" dirty="0" smtClean="0">
                          <a:solidFill>
                            <a:schemeClr val="tx1"/>
                          </a:solidFill>
                        </a:rPr>
                        <a:t>How this will support outcomes in  Section E</a:t>
                      </a:r>
                      <a:endParaRPr lang="en-GB" dirty="0">
                        <a:solidFill>
                          <a:schemeClr val="tx1"/>
                        </a:solidFill>
                      </a:endParaRPr>
                    </a:p>
                  </a:txBody>
                  <a:tcPr/>
                </a:tc>
                <a:tc>
                  <a:txBody>
                    <a:bodyPr/>
                    <a:lstStyle/>
                    <a:p>
                      <a:r>
                        <a:rPr lang="en-GB" dirty="0" smtClean="0">
                          <a:solidFill>
                            <a:schemeClr val="tx1"/>
                          </a:solidFill>
                        </a:rPr>
                        <a:t>Provider</a:t>
                      </a:r>
                      <a:endParaRPr lang="en-GB" dirty="0">
                        <a:solidFill>
                          <a:schemeClr val="tx1"/>
                        </a:solidFill>
                      </a:endParaRPr>
                    </a:p>
                  </a:txBody>
                  <a:tcPr/>
                </a:tc>
              </a:tr>
              <a:tr h="370840">
                <a:tc>
                  <a:txBody>
                    <a:bodyPr/>
                    <a:lstStyle/>
                    <a:p>
                      <a:r>
                        <a:rPr lang="en-GB" dirty="0" smtClean="0"/>
                        <a:t>Assistive technology: TV loop; flashing door bell; pager system.</a:t>
                      </a:r>
                    </a:p>
                    <a:p>
                      <a:endParaRPr lang="en-GB" dirty="0" smtClean="0"/>
                    </a:p>
                    <a:p>
                      <a:r>
                        <a:rPr lang="en-GB" dirty="0" smtClean="0"/>
                        <a:t>Installation of the above and training for Sara  and her</a:t>
                      </a:r>
                      <a:r>
                        <a:rPr lang="en-GB" baseline="0" dirty="0" smtClean="0"/>
                        <a:t> </a:t>
                      </a:r>
                      <a:r>
                        <a:rPr lang="en-GB" dirty="0" smtClean="0"/>
                        <a:t>parents to use them</a:t>
                      </a:r>
                      <a:endParaRPr lang="en-GB" dirty="0"/>
                    </a:p>
                  </a:txBody>
                  <a:tcPr/>
                </a:tc>
                <a:tc>
                  <a:txBody>
                    <a:bodyPr/>
                    <a:lstStyle/>
                    <a:p>
                      <a:r>
                        <a:rPr lang="en-GB" dirty="0" smtClean="0"/>
                        <a:t>Supports outcomes</a:t>
                      </a:r>
                      <a:r>
                        <a:rPr lang="en-GB" baseline="0" dirty="0" smtClean="0"/>
                        <a:t> a and b (communication and independence)</a:t>
                      </a:r>
                      <a:endParaRPr lang="en-GB" dirty="0"/>
                    </a:p>
                  </a:txBody>
                  <a:tcPr/>
                </a:tc>
                <a:tc>
                  <a:txBody>
                    <a:bodyPr/>
                    <a:lstStyle/>
                    <a:p>
                      <a:r>
                        <a:rPr lang="en-GB" dirty="0" smtClean="0"/>
                        <a:t>Children’s Social</a:t>
                      </a:r>
                      <a:r>
                        <a:rPr lang="en-GB" baseline="0" dirty="0" smtClean="0"/>
                        <a:t> Care via Occupational Therapy</a:t>
                      </a:r>
                      <a:endParaRPr lang="en-GB" dirty="0"/>
                    </a:p>
                  </a:txBody>
                  <a:tcPr/>
                </a:tc>
              </a:tr>
              <a:tr h="370840">
                <a:tc>
                  <a:txBody>
                    <a:bodyPr/>
                    <a:lstStyle/>
                    <a:p>
                      <a:r>
                        <a:rPr lang="en-GB" dirty="0" smtClean="0"/>
                        <a:t>Transport </a:t>
                      </a:r>
                      <a:r>
                        <a:rPr lang="en-GB" baseline="0" dirty="0" smtClean="0"/>
                        <a:t>to and from home, </a:t>
                      </a:r>
                      <a:r>
                        <a:rPr lang="en-GB" dirty="0" smtClean="0"/>
                        <a:t>for Sara to attend deaf youth club once per week</a:t>
                      </a:r>
                      <a:endParaRPr lang="en-GB" dirty="0"/>
                    </a:p>
                  </a:txBody>
                  <a:tcPr/>
                </a:tc>
                <a:tc>
                  <a:txBody>
                    <a:bodyPr/>
                    <a:lstStyle/>
                    <a:p>
                      <a:r>
                        <a:rPr lang="en-GB" dirty="0" smtClean="0"/>
                        <a:t>Supports</a:t>
                      </a:r>
                      <a:r>
                        <a:rPr lang="en-GB" baseline="0" dirty="0" smtClean="0"/>
                        <a:t> outcomes  a, b and e (communication, independence and self-esteem)</a:t>
                      </a:r>
                      <a:endParaRPr lang="en-GB" dirty="0"/>
                    </a:p>
                  </a:txBody>
                  <a:tcPr/>
                </a:tc>
                <a:tc>
                  <a:txBody>
                    <a:bodyPr/>
                    <a:lstStyle/>
                    <a:p>
                      <a:r>
                        <a:rPr lang="en-GB" dirty="0" smtClean="0"/>
                        <a:t>Children’s Social Care</a:t>
                      </a:r>
                      <a:endParaRPr lang="en-GB" dirty="0"/>
                    </a:p>
                  </a:txBody>
                  <a:tcPr/>
                </a:tc>
              </a:tr>
            </a:tbl>
          </a:graphicData>
        </a:graphic>
      </p:graphicFrame>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H2</a:t>
            </a:r>
            <a:endParaRPr lang="en-GB" dirty="0"/>
          </a:p>
        </p:txBody>
      </p:sp>
      <p:sp>
        <p:nvSpPr>
          <p:cNvPr id="3" name="Content Placeholder 2"/>
          <p:cNvSpPr>
            <a:spLocks noGrp="1"/>
          </p:cNvSpPr>
          <p:nvPr>
            <p:ph idx="1"/>
          </p:nvPr>
        </p:nvSpPr>
        <p:spPr/>
        <p:txBody>
          <a:bodyPr/>
          <a:lstStyle/>
          <a:p>
            <a:r>
              <a:rPr lang="en-GB" dirty="0" smtClean="0"/>
              <a:t>Any  other (i.e. not H1)social care provision reasonably required by the learning difficulties/disabilities which result in the child/young person having SEN.</a:t>
            </a:r>
          </a:p>
          <a:p>
            <a:r>
              <a:rPr lang="en-GB" dirty="0" smtClean="0"/>
              <a:t>Anything provided by adult social care goes into this section.</a:t>
            </a:r>
          </a:p>
          <a:p>
            <a:r>
              <a:rPr lang="en-GB" dirty="0" smtClean="0"/>
              <a:t>Residential short breaks are not covered by the CDSPA and therefore they also go into H2 for under 18s.</a:t>
            </a:r>
            <a:endParaRPr lang="en-GB" dirty="0"/>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Sections H1 and H2: pitfalls</a:t>
            </a:r>
            <a:endParaRPr lang="en-GB" dirty="0"/>
          </a:p>
        </p:txBody>
      </p:sp>
      <p:sp>
        <p:nvSpPr>
          <p:cNvPr id="3" name="Content Placeholder 2"/>
          <p:cNvSpPr>
            <a:spLocks noGrp="1"/>
          </p:cNvSpPr>
          <p:nvPr>
            <p:ph idx="1"/>
          </p:nvPr>
        </p:nvSpPr>
        <p:spPr/>
        <p:txBody>
          <a:bodyPr/>
          <a:lstStyle/>
          <a:p>
            <a:r>
              <a:rPr lang="en-GB" dirty="0" smtClean="0"/>
              <a:t>Confusion as to which section (H1 or H2) the information should go into.</a:t>
            </a:r>
          </a:p>
          <a:p>
            <a:r>
              <a:rPr lang="en-GB" dirty="0" smtClean="0"/>
              <a:t>No information provided even for a child who seems likely to have significant social care needs in view of their SEN/disability.</a:t>
            </a:r>
          </a:p>
          <a:p>
            <a:r>
              <a:rPr lang="en-GB" dirty="0" smtClean="0"/>
              <a:t>Plan doesn’t link provision to outcomes.</a:t>
            </a:r>
          </a:p>
          <a:p>
            <a:r>
              <a:rPr lang="en-GB" dirty="0" smtClean="0"/>
              <a:t>Provision isn’t detailed, specific and quantified.</a:t>
            </a:r>
            <a:endParaRPr lang="en-GB" dirty="0"/>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Sections H1 and 2: pitfalls (2)</a:t>
            </a:r>
            <a:endParaRPr lang="en-GB" dirty="0"/>
          </a:p>
        </p:txBody>
      </p:sp>
      <p:sp>
        <p:nvSpPr>
          <p:cNvPr id="3" name="Content Placeholder 2"/>
          <p:cNvSpPr>
            <a:spLocks noGrp="1"/>
          </p:cNvSpPr>
          <p:nvPr>
            <p:ph idx="1"/>
          </p:nvPr>
        </p:nvSpPr>
        <p:spPr/>
        <p:txBody>
          <a:bodyPr/>
          <a:lstStyle/>
          <a:p>
            <a:r>
              <a:rPr lang="en-GB" dirty="0" smtClean="0"/>
              <a:t>Social care assessment is included as a provision – e.g. </a:t>
            </a:r>
            <a:r>
              <a:rPr lang="en-GB" i="1" dirty="0" smtClean="0"/>
              <a:t>A social care assessment will be carried out to identify her social care needs. </a:t>
            </a:r>
            <a:r>
              <a:rPr lang="en-GB" dirty="0" smtClean="0"/>
              <a:t>If it is thought likely that someone has social care needs, this assessment should have been part of the EHC needs assessment process.</a:t>
            </a:r>
            <a:endParaRPr lang="en-GB" dirty="0"/>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For more information on social care rights see...</a:t>
            </a:r>
            <a:endParaRPr lang="en-GB" dirty="0"/>
          </a:p>
        </p:txBody>
      </p:sp>
      <p:sp>
        <p:nvSpPr>
          <p:cNvPr id="3" name="Content Placeholder 2"/>
          <p:cNvSpPr>
            <a:spLocks noGrp="1"/>
          </p:cNvSpPr>
          <p:nvPr>
            <p:ph idx="1"/>
          </p:nvPr>
        </p:nvSpPr>
        <p:spPr/>
        <p:txBody>
          <a:bodyPr/>
          <a:lstStyle/>
          <a:p>
            <a:r>
              <a:rPr lang="en-GB" dirty="0" smtClean="0"/>
              <a:t>Contact a Family guide: </a:t>
            </a:r>
            <a:r>
              <a:rPr lang="en-GB" i="1" dirty="0" smtClean="0"/>
              <a:t>Getting social care services when your child has additional needs</a:t>
            </a:r>
            <a:endParaRPr lang="en-GB" dirty="0" smtClean="0"/>
          </a:p>
          <a:p>
            <a:r>
              <a:rPr lang="en-GB" i="1" u="sng" dirty="0" smtClean="0">
                <a:hlinkClick r:id="rId2"/>
              </a:rPr>
              <a:t>www.cafamily.org.uk/know-your-rights/disabled-childrens-services/practical-help-from-social-services/</a:t>
            </a:r>
            <a:endParaRPr lang="en-GB" dirty="0" smtClean="0"/>
          </a:p>
          <a:p>
            <a:endParaRPr lang="en-GB" dirty="0"/>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r>
              <a:rPr lang="en-GB" dirty="0" smtClean="0"/>
              <a:t>Any questions?</a:t>
            </a:r>
            <a:endParaRPr lang="en-GB" dirty="0"/>
          </a:p>
        </p:txBody>
      </p:sp>
    </p:spTree>
  </p:cSld>
  <p:clrMapOvr>
    <a:masterClrMapping/>
  </p:clrMapOvr>
</p:sld>
</file>

<file path=ppt/theme/theme1.xml><?xml version="1.0" encoding="utf-8"?>
<a:theme xmlns:a="http://schemas.openxmlformats.org/drawingml/2006/main" name="Office Theme">
  <a:themeElements>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Theme">
      <a:majorFont>
        <a:latin typeface="Calibri"/>
        <a:ea typeface=""/>
        <a:cs typeface="Arial"/>
      </a:majorFont>
      <a:minorFont>
        <a:latin typeface="Calibri"/>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NatSIP Presentation</Template>
  <TotalTime>2924</TotalTime>
  <Words>4732</Words>
  <Application>Microsoft Office PowerPoint</Application>
  <PresentationFormat>On-screen Show (4:3)</PresentationFormat>
  <Paragraphs>329</Paragraphs>
  <Slides>93</Slides>
  <Notes>3</Notes>
  <HiddenSlides>0</HiddenSlides>
  <MMClips>0</MMClips>
  <ScaleCrop>false</ScaleCrop>
  <HeadingPairs>
    <vt:vector size="4" baseType="variant">
      <vt:variant>
        <vt:lpstr>Theme</vt:lpstr>
      </vt:variant>
      <vt:variant>
        <vt:i4>1</vt:i4>
      </vt:variant>
      <vt:variant>
        <vt:lpstr>Slide Titles</vt:lpstr>
      </vt:variant>
      <vt:variant>
        <vt:i4>93</vt:i4>
      </vt:variant>
    </vt:vector>
  </HeadingPairs>
  <TitlesOfParts>
    <vt:vector size="94" baseType="lpstr">
      <vt:lpstr>Office Theme</vt:lpstr>
      <vt:lpstr>EHC Needs Assessments and Plans</vt:lpstr>
      <vt:lpstr>By the end of today we hope that you will...</vt:lpstr>
      <vt:lpstr>Session 1</vt:lpstr>
      <vt:lpstr>Good plans start with good assessments...</vt:lpstr>
      <vt:lpstr>Key principles of the new system</vt:lpstr>
      <vt:lpstr>Key principles</vt:lpstr>
      <vt:lpstr>Support for children, young people and parents</vt:lpstr>
      <vt:lpstr>Support for children, young people and parents (2)</vt:lpstr>
      <vt:lpstr>Support for parents, children and young people (3)</vt:lpstr>
      <vt:lpstr>Special educational needs and disability code of practice: 0 to 25 years</vt:lpstr>
      <vt:lpstr>What must a plan include?</vt:lpstr>
      <vt:lpstr>The LA must seek advice/information as follows</vt:lpstr>
      <vt:lpstr>In addition...</vt:lpstr>
      <vt:lpstr>Section headings</vt:lpstr>
      <vt:lpstr>Section headings (2)</vt:lpstr>
      <vt:lpstr>Section headings (3)</vt:lpstr>
      <vt:lpstr>How the sections of a plan are related</vt:lpstr>
      <vt:lpstr>Session 2</vt:lpstr>
      <vt:lpstr>Section A: views, interests, aspirations of the child and their parents </vt:lpstr>
      <vt:lpstr>Section A continued</vt:lpstr>
      <vt:lpstr>Aspirations</vt:lpstr>
      <vt:lpstr>Section A: pitfalls (1)</vt:lpstr>
      <vt:lpstr>Section A pitfalls (2)</vt:lpstr>
      <vt:lpstr>Activity</vt:lpstr>
      <vt:lpstr>Section B:Child or young person’s SEN</vt:lpstr>
      <vt:lpstr>Making sure you get a good section  B (1)</vt:lpstr>
      <vt:lpstr>Making sure you get a good section  B (2)</vt:lpstr>
      <vt:lpstr>Making sure you get a good section  B (3)</vt:lpstr>
      <vt:lpstr>Making sure you get a good section  B (4)</vt:lpstr>
      <vt:lpstr>Making sure you get a good section  B (5)</vt:lpstr>
      <vt:lpstr>Making sure you get a good section  B (6)</vt:lpstr>
      <vt:lpstr>Can you understand what the plan says about your child?</vt:lpstr>
      <vt:lpstr>Activity</vt:lpstr>
      <vt:lpstr>Session 3</vt:lpstr>
      <vt:lpstr> Section C: the child or young person’s health needs which relate to their SEN </vt:lpstr>
      <vt:lpstr>Section C: possible pitfalls</vt:lpstr>
      <vt:lpstr>Activity</vt:lpstr>
      <vt:lpstr>Section D: social care needs</vt:lpstr>
      <vt:lpstr>Section D: social care needs(2)</vt:lpstr>
      <vt:lpstr>Section D: pitfalls</vt:lpstr>
      <vt:lpstr>What sort of information might go into Section D?</vt:lpstr>
      <vt:lpstr>What sort of information might go into this section? (2)</vt:lpstr>
      <vt:lpstr>Session 4</vt:lpstr>
      <vt:lpstr>Section E: The outcomes sought for the child or the young person</vt:lpstr>
      <vt:lpstr>Section E (2)</vt:lpstr>
      <vt:lpstr>Section E (3)</vt:lpstr>
      <vt:lpstr>Section E (4)</vt:lpstr>
      <vt:lpstr>Section E (5)</vt:lpstr>
      <vt:lpstr>Aspirations, outcomes...What’s the difference? Where do they fit into a plan?</vt:lpstr>
      <vt:lpstr>Aspirations, outcomes...What’s the difference? Where do they fit into a plan? (2)</vt:lpstr>
      <vt:lpstr>A hierarchy of expectation</vt:lpstr>
      <vt:lpstr>An illustration of the hierarchy of expectation</vt:lpstr>
      <vt:lpstr>An illustration of the hierarchy of expectation  (2)</vt:lpstr>
      <vt:lpstr>What the CoP says about outcomes</vt:lpstr>
      <vt:lpstr>What the CoP says about outcomes (2)</vt:lpstr>
      <vt:lpstr>What the CoP says about outcomes (3)</vt:lpstr>
      <vt:lpstr>What the CoP says about outcomes (4)</vt:lpstr>
      <vt:lpstr>Writing good outcomes</vt:lpstr>
      <vt:lpstr>Setting good outcomes: example</vt:lpstr>
      <vt:lpstr>Setting good outcomes: example (2)</vt:lpstr>
      <vt:lpstr>Setting good outcomes: example (3)</vt:lpstr>
      <vt:lpstr>Setting good outcomes: example (4)</vt:lpstr>
      <vt:lpstr>Setting good outcomes: example (5)</vt:lpstr>
      <vt:lpstr>Questions to ask about an outcome</vt:lpstr>
      <vt:lpstr>Further information</vt:lpstr>
      <vt:lpstr>Why is it important to get the outcomes right?</vt:lpstr>
      <vt:lpstr>Section E: pitfalls</vt:lpstr>
      <vt:lpstr>Activities </vt:lpstr>
      <vt:lpstr>Session 5</vt:lpstr>
      <vt:lpstr>Principles covering all provision sections</vt:lpstr>
      <vt:lpstr>Content of Section F</vt:lpstr>
      <vt:lpstr>Section F: key points about content</vt:lpstr>
      <vt:lpstr>Section F: key points about content (2)</vt:lpstr>
      <vt:lpstr>Section F: key points about content (3)</vt:lpstr>
      <vt:lpstr>Getting your child’s views about support</vt:lpstr>
      <vt:lpstr>Getting your child’s views about support (2)</vt:lpstr>
      <vt:lpstr>Getting your child’s views about support (3)</vt:lpstr>
      <vt:lpstr>Activity</vt:lpstr>
      <vt:lpstr>Section G: health provision </vt:lpstr>
      <vt:lpstr>Section G (2)</vt:lpstr>
      <vt:lpstr>Section G (3)</vt:lpstr>
      <vt:lpstr>Section G: pitfalls</vt:lpstr>
      <vt:lpstr>For more information about health rights for disabled children, see...</vt:lpstr>
      <vt:lpstr>Sections H1 or H2?</vt:lpstr>
      <vt:lpstr>Section H1 or H2?</vt:lpstr>
      <vt:lpstr>H1</vt:lpstr>
      <vt:lpstr>H1</vt:lpstr>
      <vt:lpstr>H1:example</vt:lpstr>
      <vt:lpstr>H2</vt:lpstr>
      <vt:lpstr>Sections H1 and H2: pitfalls</vt:lpstr>
      <vt:lpstr>Sections H1 and 2: pitfalls (2)</vt:lpstr>
      <vt:lpstr>For more information on social care rights see...</vt:lpstr>
      <vt:lpstr>Slide 93</vt:lpstr>
    </vt:vector>
  </TitlesOfParts>
  <Company>SJ Consulting</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Lilias Reary</dc:creator>
  <cp:lastModifiedBy>Andrea Scrivens</cp:lastModifiedBy>
  <cp:revision>285</cp:revision>
  <dcterms:created xsi:type="dcterms:W3CDTF">2013-09-28T15:26:51Z</dcterms:created>
  <dcterms:modified xsi:type="dcterms:W3CDTF">2017-02-06T10:42:12Z</dcterms:modified>
</cp:coreProperties>
</file>