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18"/>
  </p:notesMasterIdLst>
  <p:sldIdLst>
    <p:sldId id="256" r:id="rId5"/>
    <p:sldId id="281" r:id="rId6"/>
    <p:sldId id="261" r:id="rId7"/>
    <p:sldId id="283" r:id="rId8"/>
    <p:sldId id="280" r:id="rId9"/>
    <p:sldId id="284" r:id="rId10"/>
    <p:sldId id="271" r:id="rId11"/>
    <p:sldId id="285" r:id="rId12"/>
    <p:sldId id="272" r:id="rId13"/>
    <p:sldId id="286" r:id="rId14"/>
    <p:sldId id="273" r:id="rId15"/>
    <p:sldId id="262" r:id="rId16"/>
    <p:sldId id="287" r:id="rId17"/>
  </p:sldIdLst>
  <p:sldSz cx="18288000" cy="10287000"/>
  <p:notesSz cx="6858000" cy="9144000"/>
  <p:embeddedFontLst>
    <p:embeddedFont>
      <p:font typeface="Canva Sans" panose="020B0604020202020204" charset="0"/>
      <p:regular r:id="rId19"/>
    </p:embeddedFont>
    <p:embeddedFont>
      <p:font typeface="Poppins" panose="00000500000000000000" pitchFamily="2" charset="0"/>
      <p:regular r:id="rId20"/>
      <p:bold r:id="rId21"/>
      <p:italic r:id="rId22"/>
      <p:boldItalic r:id="rId23"/>
    </p:embeddedFont>
    <p:embeddedFont>
      <p:font typeface="Poppins Black" panose="00000A00000000000000" pitchFamily="2" charset="0"/>
      <p:bold r:id="rId24"/>
      <p:boldItalic r:id="rId25"/>
    </p:embeddedFont>
    <p:embeddedFont>
      <p:font typeface="Poppins Bold" panose="00000800000000000000" charset="0"/>
      <p:regular r:id="rId26"/>
      <p:bold r:id="rId2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B972891-B7DE-4F57-B832-4787320DBD5B}" v="74" dt="2026-05-01T10:39:38.24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4436" autoAdjust="0"/>
    <p:restoredTop sz="66382" autoAdjust="0"/>
  </p:normalViewPr>
  <p:slideViewPr>
    <p:cSldViewPr>
      <p:cViewPr varScale="1">
        <p:scale>
          <a:sx n="28" d="100"/>
          <a:sy n="28" d="100"/>
        </p:scale>
        <p:origin x="1240" y="5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notesMaster" Target="notesMasters/notesMaster1.xml"/><Relationship Id="rId26" Type="http://schemas.openxmlformats.org/officeDocument/2006/relationships/font" Target="fonts/font8.fntdata"/><Relationship Id="rId3" Type="http://schemas.openxmlformats.org/officeDocument/2006/relationships/customXml" Target="../customXml/item3.xml"/><Relationship Id="rId21" Type="http://schemas.openxmlformats.org/officeDocument/2006/relationships/font" Target="fonts/font3.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7.fntdata"/><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font" Target="fonts/font2.fntdata"/><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6.fntdata"/><Relationship Id="rId32"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5.fntdata"/><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font" Target="fonts/font1.fntdata"/><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4.fntdata"/><Relationship Id="rId27" Type="http://schemas.openxmlformats.org/officeDocument/2006/relationships/font" Target="fonts/font9.fntdata"/><Relationship Id="rId30" Type="http://schemas.openxmlformats.org/officeDocument/2006/relationships/theme" Target="theme/theme1.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ucy Merritt" userId="242e7660-64df-4891-872c-a34017974e8e" providerId="ADAL" clId="{D6528805-9E40-4B23-A98D-EE56F9D718B4}"/>
    <pc:docChg chg="undo custSel addSld delSld modSld sldOrd">
      <pc:chgData name="Lucy Merritt" userId="242e7660-64df-4891-872c-a34017974e8e" providerId="ADAL" clId="{D6528805-9E40-4B23-A98D-EE56F9D718B4}" dt="2026-05-01T11:06:51.495" v="1656" actId="20577"/>
      <pc:docMkLst>
        <pc:docMk/>
      </pc:docMkLst>
      <pc:sldChg chg="addSp delSp modSp mod">
        <pc:chgData name="Lucy Merritt" userId="242e7660-64df-4891-872c-a34017974e8e" providerId="ADAL" clId="{D6528805-9E40-4B23-A98D-EE56F9D718B4}" dt="2026-05-01T10:21:54.460" v="1179" actId="478"/>
        <pc:sldMkLst>
          <pc:docMk/>
          <pc:sldMk cId="0" sldId="256"/>
        </pc:sldMkLst>
        <pc:spChg chg="add mod">
          <ac:chgData name="Lucy Merritt" userId="242e7660-64df-4891-872c-a34017974e8e" providerId="ADAL" clId="{D6528805-9E40-4B23-A98D-EE56F9D718B4}" dt="2026-05-01T10:20:41.434" v="1116"/>
          <ac:spMkLst>
            <pc:docMk/>
            <pc:sldMk cId="0" sldId="256"/>
            <ac:spMk id="2" creationId="{4AF2490F-A5A1-56F1-ED7A-F6335F9A5286}"/>
          </ac:spMkLst>
        </pc:spChg>
        <pc:spChg chg="mod">
          <ac:chgData name="Lucy Merritt" userId="242e7660-64df-4891-872c-a34017974e8e" providerId="ADAL" clId="{D6528805-9E40-4B23-A98D-EE56F9D718B4}" dt="2026-05-01T10:21:46.538" v="1178" actId="113"/>
          <ac:spMkLst>
            <pc:docMk/>
            <pc:sldMk cId="0" sldId="256"/>
            <ac:spMk id="12" creationId="{00000000-0000-0000-0000-000000000000}"/>
          </ac:spMkLst>
        </pc:spChg>
        <pc:spChg chg="del">
          <ac:chgData name="Lucy Merritt" userId="242e7660-64df-4891-872c-a34017974e8e" providerId="ADAL" clId="{D6528805-9E40-4B23-A98D-EE56F9D718B4}" dt="2026-05-01T10:21:54.460" v="1179" actId="478"/>
          <ac:spMkLst>
            <pc:docMk/>
            <pc:sldMk cId="0" sldId="256"/>
            <ac:spMk id="14" creationId="{4DC4B215-647A-1EB8-CAF4-421B0DACAD04}"/>
          </ac:spMkLst>
        </pc:spChg>
      </pc:sldChg>
      <pc:sldChg chg="addSp delSp modSp mod">
        <pc:chgData name="Lucy Merritt" userId="242e7660-64df-4891-872c-a34017974e8e" providerId="ADAL" clId="{D6528805-9E40-4B23-A98D-EE56F9D718B4}" dt="2026-05-01T09:47:25.923" v="409" actId="14100"/>
        <pc:sldMkLst>
          <pc:docMk/>
          <pc:sldMk cId="0" sldId="261"/>
        </pc:sldMkLst>
        <pc:spChg chg="add mod">
          <ac:chgData name="Lucy Merritt" userId="242e7660-64df-4891-872c-a34017974e8e" providerId="ADAL" clId="{D6528805-9E40-4B23-A98D-EE56F9D718B4}" dt="2026-05-01T09:47:25.923" v="409" actId="14100"/>
          <ac:spMkLst>
            <pc:docMk/>
            <pc:sldMk cId="0" sldId="261"/>
            <ac:spMk id="2" creationId="{DF49A8E1-9EF6-B3E2-FF23-7C6DF447568B}"/>
          </ac:spMkLst>
        </pc:spChg>
        <pc:spChg chg="mod">
          <ac:chgData name="Lucy Merritt" userId="242e7660-64df-4891-872c-a34017974e8e" providerId="ADAL" clId="{D6528805-9E40-4B23-A98D-EE56F9D718B4}" dt="2026-05-01T09:46:46.893" v="402" actId="1076"/>
          <ac:spMkLst>
            <pc:docMk/>
            <pc:sldMk cId="0" sldId="261"/>
            <ac:spMk id="5" creationId="{00000000-0000-0000-0000-000000000000}"/>
          </ac:spMkLst>
        </pc:spChg>
        <pc:spChg chg="del mod">
          <ac:chgData name="Lucy Merritt" userId="242e7660-64df-4891-872c-a34017974e8e" providerId="ADAL" clId="{D6528805-9E40-4B23-A98D-EE56F9D718B4}" dt="2026-05-01T09:33:53.741" v="23"/>
          <ac:spMkLst>
            <pc:docMk/>
            <pc:sldMk cId="0" sldId="261"/>
            <ac:spMk id="7" creationId="{00000000-0000-0000-0000-000000000000}"/>
          </ac:spMkLst>
        </pc:spChg>
      </pc:sldChg>
      <pc:sldChg chg="modSp mod">
        <pc:chgData name="Lucy Merritt" userId="242e7660-64df-4891-872c-a34017974e8e" providerId="ADAL" clId="{D6528805-9E40-4B23-A98D-EE56F9D718B4}" dt="2026-05-01T11:06:51.495" v="1656" actId="20577"/>
        <pc:sldMkLst>
          <pc:docMk/>
          <pc:sldMk cId="0" sldId="262"/>
        </pc:sldMkLst>
        <pc:spChg chg="mod">
          <ac:chgData name="Lucy Merritt" userId="242e7660-64df-4891-872c-a34017974e8e" providerId="ADAL" clId="{D6528805-9E40-4B23-A98D-EE56F9D718B4}" dt="2026-05-01T11:06:46.154" v="1655" actId="20577"/>
          <ac:spMkLst>
            <pc:docMk/>
            <pc:sldMk cId="0" sldId="262"/>
            <ac:spMk id="3" creationId="{00000000-0000-0000-0000-000000000000}"/>
          </ac:spMkLst>
        </pc:spChg>
        <pc:spChg chg="mod">
          <ac:chgData name="Lucy Merritt" userId="242e7660-64df-4891-872c-a34017974e8e" providerId="ADAL" clId="{D6528805-9E40-4B23-A98D-EE56F9D718B4}" dt="2026-05-01T11:06:51.495" v="1656" actId="20577"/>
          <ac:spMkLst>
            <pc:docMk/>
            <pc:sldMk cId="0" sldId="262"/>
            <ac:spMk id="5" creationId="{00000000-0000-0000-0000-000000000000}"/>
          </ac:spMkLst>
        </pc:spChg>
      </pc:sldChg>
      <pc:sldChg chg="delSp modSp mod ord">
        <pc:chgData name="Lucy Merritt" userId="242e7660-64df-4891-872c-a34017974e8e" providerId="ADAL" clId="{D6528805-9E40-4B23-A98D-EE56F9D718B4}" dt="2026-05-01T09:55:26.641" v="604"/>
        <pc:sldMkLst>
          <pc:docMk/>
          <pc:sldMk cId="2909996648" sldId="271"/>
        </pc:sldMkLst>
        <pc:spChg chg="mod">
          <ac:chgData name="Lucy Merritt" userId="242e7660-64df-4891-872c-a34017974e8e" providerId="ADAL" clId="{D6528805-9E40-4B23-A98D-EE56F9D718B4}" dt="2026-05-01T09:45:01.911" v="383" actId="20577"/>
          <ac:spMkLst>
            <pc:docMk/>
            <pc:sldMk cId="2909996648" sldId="271"/>
            <ac:spMk id="5" creationId="{B06B3AAA-5C6B-FB12-AE24-19849902AF2C}"/>
          </ac:spMkLst>
        </pc:spChg>
        <pc:spChg chg="mod">
          <ac:chgData name="Lucy Merritt" userId="242e7660-64df-4891-872c-a34017974e8e" providerId="ADAL" clId="{D6528805-9E40-4B23-A98D-EE56F9D718B4}" dt="2026-05-01T09:46:30.291" v="399" actId="113"/>
          <ac:spMkLst>
            <pc:docMk/>
            <pc:sldMk cId="2909996648" sldId="271"/>
            <ac:spMk id="31" creationId="{2FD487A3-E057-0BEF-B986-A3A1267BBA95}"/>
          </ac:spMkLst>
        </pc:spChg>
        <pc:grpChg chg="del">
          <ac:chgData name="Lucy Merritt" userId="242e7660-64df-4891-872c-a34017974e8e" providerId="ADAL" clId="{D6528805-9E40-4B23-A98D-EE56F9D718B4}" dt="2026-05-01T09:45:03.866" v="384" actId="478"/>
          <ac:grpSpMkLst>
            <pc:docMk/>
            <pc:sldMk cId="2909996648" sldId="271"/>
            <ac:grpSpMk id="28" creationId="{A7C15EFD-0C23-7515-8E58-75833F2C6472}"/>
          </ac:grpSpMkLst>
        </pc:grpChg>
      </pc:sldChg>
      <pc:sldChg chg="modSp mod modNotesTx">
        <pc:chgData name="Lucy Merritt" userId="242e7660-64df-4891-872c-a34017974e8e" providerId="ADAL" clId="{D6528805-9E40-4B23-A98D-EE56F9D718B4}" dt="2026-05-01T10:54:04.963" v="1554" actId="20577"/>
        <pc:sldMkLst>
          <pc:docMk/>
          <pc:sldMk cId="1193953377" sldId="272"/>
        </pc:sldMkLst>
        <pc:spChg chg="mod">
          <ac:chgData name="Lucy Merritt" userId="242e7660-64df-4891-872c-a34017974e8e" providerId="ADAL" clId="{D6528805-9E40-4B23-A98D-EE56F9D718B4}" dt="2026-05-01T09:48:02.734" v="434" actId="20577"/>
          <ac:spMkLst>
            <pc:docMk/>
            <pc:sldMk cId="1193953377" sldId="272"/>
            <ac:spMk id="5" creationId="{BD693A19-5072-BB48-C7D7-16DBD90C1390}"/>
          </ac:spMkLst>
        </pc:spChg>
        <pc:spChg chg="mod">
          <ac:chgData name="Lucy Merritt" userId="242e7660-64df-4891-872c-a34017974e8e" providerId="ADAL" clId="{D6528805-9E40-4B23-A98D-EE56F9D718B4}" dt="2026-05-01T09:49:10.421" v="450"/>
          <ac:spMkLst>
            <pc:docMk/>
            <pc:sldMk cId="1193953377" sldId="272"/>
            <ac:spMk id="7" creationId="{BFF26B5E-C31E-AF5F-6427-8868C18981AE}"/>
          </ac:spMkLst>
        </pc:spChg>
      </pc:sldChg>
      <pc:sldChg chg="modSp mod">
        <pc:chgData name="Lucy Merritt" userId="242e7660-64df-4891-872c-a34017974e8e" providerId="ADAL" clId="{D6528805-9E40-4B23-A98D-EE56F9D718B4}" dt="2026-05-01T09:53:50.365" v="556" actId="14100"/>
        <pc:sldMkLst>
          <pc:docMk/>
          <pc:sldMk cId="3811815991" sldId="273"/>
        </pc:sldMkLst>
        <pc:spChg chg="mod">
          <ac:chgData name="Lucy Merritt" userId="242e7660-64df-4891-872c-a34017974e8e" providerId="ADAL" clId="{D6528805-9E40-4B23-A98D-EE56F9D718B4}" dt="2026-05-01T09:53:45.037" v="554" actId="1076"/>
          <ac:spMkLst>
            <pc:docMk/>
            <pc:sldMk cId="3811815991" sldId="273"/>
            <ac:spMk id="5" creationId="{CB260EAB-971F-1F62-5DF7-FCC342D1F481}"/>
          </ac:spMkLst>
        </pc:spChg>
        <pc:spChg chg="mod">
          <ac:chgData name="Lucy Merritt" userId="242e7660-64df-4891-872c-a34017974e8e" providerId="ADAL" clId="{D6528805-9E40-4B23-A98D-EE56F9D718B4}" dt="2026-05-01T09:53:50.365" v="556" actId="14100"/>
          <ac:spMkLst>
            <pc:docMk/>
            <pc:sldMk cId="3811815991" sldId="273"/>
            <ac:spMk id="7" creationId="{FB913DC9-B565-A3FF-8001-48F22C7B60B0}"/>
          </ac:spMkLst>
        </pc:spChg>
      </pc:sldChg>
      <pc:sldChg chg="del">
        <pc:chgData name="Lucy Merritt" userId="242e7660-64df-4891-872c-a34017974e8e" providerId="ADAL" clId="{D6528805-9E40-4B23-A98D-EE56F9D718B4}" dt="2026-05-01T09:56:11.443" v="612" actId="2696"/>
        <pc:sldMkLst>
          <pc:docMk/>
          <pc:sldMk cId="704598310" sldId="279"/>
        </pc:sldMkLst>
      </pc:sldChg>
      <pc:sldChg chg="addSp delSp modSp add mod ord">
        <pc:chgData name="Lucy Merritt" userId="242e7660-64df-4891-872c-a34017974e8e" providerId="ADAL" clId="{D6528805-9E40-4B23-A98D-EE56F9D718B4}" dt="2026-05-01T09:55:43.910" v="608"/>
        <pc:sldMkLst>
          <pc:docMk/>
          <pc:sldMk cId="2286285599" sldId="280"/>
        </pc:sldMkLst>
        <pc:spChg chg="add mod">
          <ac:chgData name="Lucy Merritt" userId="242e7660-64df-4891-872c-a34017974e8e" providerId="ADAL" clId="{D6528805-9E40-4B23-A98D-EE56F9D718B4}" dt="2026-05-01T09:51:41.833" v="509" actId="113"/>
          <ac:spMkLst>
            <pc:docMk/>
            <pc:sldMk cId="2286285599" sldId="280"/>
            <ac:spMk id="2" creationId="{D16FAB0A-AACE-6791-00C3-2BA210F61CF1}"/>
          </ac:spMkLst>
        </pc:spChg>
        <pc:spChg chg="mod">
          <ac:chgData name="Lucy Merritt" userId="242e7660-64df-4891-872c-a34017974e8e" providerId="ADAL" clId="{D6528805-9E40-4B23-A98D-EE56F9D718B4}" dt="2026-05-01T09:44:31.039" v="355" actId="1076"/>
          <ac:spMkLst>
            <pc:docMk/>
            <pc:sldMk cId="2286285599" sldId="280"/>
            <ac:spMk id="5" creationId="{369B414B-7893-421B-12CF-ADC954E4DD4D}"/>
          </ac:spMkLst>
        </pc:spChg>
        <pc:spChg chg="del mod">
          <ac:chgData name="Lucy Merritt" userId="242e7660-64df-4891-872c-a34017974e8e" providerId="ADAL" clId="{D6528805-9E40-4B23-A98D-EE56F9D718B4}" dt="2026-05-01T09:42:30.694" v="138"/>
          <ac:spMkLst>
            <pc:docMk/>
            <pc:sldMk cId="2286285599" sldId="280"/>
            <ac:spMk id="7" creationId="{EB3B88EE-4131-9F61-0937-BF14741A202E}"/>
          </ac:spMkLst>
        </pc:spChg>
      </pc:sldChg>
      <pc:sldChg chg="modSp add mod ord modNotesTx">
        <pc:chgData name="Lucy Merritt" userId="242e7660-64df-4891-872c-a34017974e8e" providerId="ADAL" clId="{D6528805-9E40-4B23-A98D-EE56F9D718B4}" dt="2026-05-01T10:55:51.423" v="1558" actId="20577"/>
        <pc:sldMkLst>
          <pc:docMk/>
          <pc:sldMk cId="420537460" sldId="281"/>
        </pc:sldMkLst>
        <pc:spChg chg="mod">
          <ac:chgData name="Lucy Merritt" userId="242e7660-64df-4891-872c-a34017974e8e" providerId="ADAL" clId="{D6528805-9E40-4B23-A98D-EE56F9D718B4}" dt="2026-05-01T10:53:07.313" v="1551" actId="255"/>
          <ac:spMkLst>
            <pc:docMk/>
            <pc:sldMk cId="420537460" sldId="281"/>
            <ac:spMk id="2" creationId="{0614FA35-E085-5006-49CB-D324B15ABAD1}"/>
          </ac:spMkLst>
        </pc:spChg>
        <pc:spChg chg="mod">
          <ac:chgData name="Lucy Merritt" userId="242e7660-64df-4891-872c-a34017974e8e" providerId="ADAL" clId="{D6528805-9E40-4B23-A98D-EE56F9D718B4}" dt="2026-05-01T10:06:54.723" v="647" actId="1076"/>
          <ac:spMkLst>
            <pc:docMk/>
            <pc:sldMk cId="420537460" sldId="281"/>
            <ac:spMk id="5" creationId="{FAB63247-73FF-8E74-4170-CEF69267606D}"/>
          </ac:spMkLst>
        </pc:spChg>
      </pc:sldChg>
      <pc:sldChg chg="modSp add del mod ord modNotesTx">
        <pc:chgData name="Lucy Merritt" userId="242e7660-64df-4891-872c-a34017974e8e" providerId="ADAL" clId="{D6528805-9E40-4B23-A98D-EE56F9D718B4}" dt="2026-05-01T09:55:49.259" v="609" actId="2696"/>
        <pc:sldMkLst>
          <pc:docMk/>
          <pc:sldMk cId="3268811503" sldId="282"/>
        </pc:sldMkLst>
        <pc:spChg chg="mod">
          <ac:chgData name="Lucy Merritt" userId="242e7660-64df-4891-872c-a34017974e8e" providerId="ADAL" clId="{D6528805-9E40-4B23-A98D-EE56F9D718B4}" dt="2026-05-01T09:42:50.868" v="339" actId="6549"/>
          <ac:spMkLst>
            <pc:docMk/>
            <pc:sldMk cId="3268811503" sldId="282"/>
            <ac:spMk id="5" creationId="{86427FEB-BEE6-1497-7E49-85C1C9014535}"/>
          </ac:spMkLst>
        </pc:spChg>
      </pc:sldChg>
      <pc:sldChg chg="modSp add mod ord modNotesTx">
        <pc:chgData name="Lucy Merritt" userId="242e7660-64df-4891-872c-a34017974e8e" providerId="ADAL" clId="{D6528805-9E40-4B23-A98D-EE56F9D718B4}" dt="2026-05-01T10:53:29.908" v="1553" actId="20577"/>
        <pc:sldMkLst>
          <pc:docMk/>
          <pc:sldMk cId="287096949" sldId="283"/>
        </pc:sldMkLst>
        <pc:spChg chg="mod">
          <ac:chgData name="Lucy Merritt" userId="242e7660-64df-4891-872c-a34017974e8e" providerId="ADAL" clId="{D6528805-9E40-4B23-A98D-EE56F9D718B4}" dt="2026-05-01T10:11:06.161" v="687" actId="20577"/>
          <ac:spMkLst>
            <pc:docMk/>
            <pc:sldMk cId="287096949" sldId="283"/>
            <ac:spMk id="2" creationId="{0EEC6DFA-944D-B5CE-EE69-F7DD0A20BD86}"/>
          </ac:spMkLst>
        </pc:spChg>
        <pc:spChg chg="mod">
          <ac:chgData name="Lucy Merritt" userId="242e7660-64df-4891-872c-a34017974e8e" providerId="ADAL" clId="{D6528805-9E40-4B23-A98D-EE56F9D718B4}" dt="2026-05-01T09:54:20.127" v="564" actId="20577"/>
          <ac:spMkLst>
            <pc:docMk/>
            <pc:sldMk cId="287096949" sldId="283"/>
            <ac:spMk id="5" creationId="{629EE43D-545D-EA28-4806-74252FA7E59C}"/>
          </ac:spMkLst>
        </pc:spChg>
      </pc:sldChg>
      <pc:sldChg chg="modSp add mod ord">
        <pc:chgData name="Lucy Merritt" userId="242e7660-64df-4891-872c-a34017974e8e" providerId="ADAL" clId="{D6528805-9E40-4B23-A98D-EE56F9D718B4}" dt="2026-05-01T10:18:31.277" v="1007" actId="20577"/>
        <pc:sldMkLst>
          <pc:docMk/>
          <pc:sldMk cId="2247670875" sldId="284"/>
        </pc:sldMkLst>
        <pc:spChg chg="mod">
          <ac:chgData name="Lucy Merritt" userId="242e7660-64df-4891-872c-a34017974e8e" providerId="ADAL" clId="{D6528805-9E40-4B23-A98D-EE56F9D718B4}" dt="2026-05-01T09:54:32.662" v="573" actId="20577"/>
          <ac:spMkLst>
            <pc:docMk/>
            <pc:sldMk cId="2247670875" sldId="284"/>
            <ac:spMk id="5" creationId="{1ACD9AC7-5D9A-7CE7-52EE-F25BB2CB04C4}"/>
          </ac:spMkLst>
        </pc:spChg>
        <pc:spChg chg="mod">
          <ac:chgData name="Lucy Merritt" userId="242e7660-64df-4891-872c-a34017974e8e" providerId="ADAL" clId="{D6528805-9E40-4B23-A98D-EE56F9D718B4}" dt="2026-05-01T10:18:31.277" v="1007" actId="20577"/>
          <ac:spMkLst>
            <pc:docMk/>
            <pc:sldMk cId="2247670875" sldId="284"/>
            <ac:spMk id="31" creationId="{4E19611D-BC2A-745E-16FF-EFC86745E001}"/>
          </ac:spMkLst>
        </pc:spChg>
      </pc:sldChg>
      <pc:sldChg chg="modSp add mod ord">
        <pc:chgData name="Lucy Merritt" userId="242e7660-64df-4891-872c-a34017974e8e" providerId="ADAL" clId="{D6528805-9E40-4B23-A98D-EE56F9D718B4}" dt="2026-05-01T11:02:20.563" v="1601" actId="313"/>
        <pc:sldMkLst>
          <pc:docMk/>
          <pc:sldMk cId="2240429000" sldId="285"/>
        </pc:sldMkLst>
        <pc:spChg chg="mod">
          <ac:chgData name="Lucy Merritt" userId="242e7660-64df-4891-872c-a34017974e8e" providerId="ADAL" clId="{D6528805-9E40-4B23-A98D-EE56F9D718B4}" dt="2026-05-01T09:54:45.280" v="582" actId="20577"/>
          <ac:spMkLst>
            <pc:docMk/>
            <pc:sldMk cId="2240429000" sldId="285"/>
            <ac:spMk id="5" creationId="{5EDF20AA-BE25-EDCF-F136-692103B89042}"/>
          </ac:spMkLst>
        </pc:spChg>
        <pc:spChg chg="mod">
          <ac:chgData name="Lucy Merritt" userId="242e7660-64df-4891-872c-a34017974e8e" providerId="ADAL" clId="{D6528805-9E40-4B23-A98D-EE56F9D718B4}" dt="2026-05-01T11:02:20.563" v="1601" actId="313"/>
          <ac:spMkLst>
            <pc:docMk/>
            <pc:sldMk cId="2240429000" sldId="285"/>
            <ac:spMk id="7" creationId="{49E24954-6F32-3FC3-78FB-CDC1AEBB4B72}"/>
          </ac:spMkLst>
        </pc:spChg>
      </pc:sldChg>
      <pc:sldChg chg="modSp add mod ord">
        <pc:chgData name="Lucy Merritt" userId="242e7660-64df-4891-872c-a34017974e8e" providerId="ADAL" clId="{D6528805-9E40-4B23-A98D-EE56F9D718B4}" dt="2026-05-01T10:20:06.979" v="1023" actId="13926"/>
        <pc:sldMkLst>
          <pc:docMk/>
          <pc:sldMk cId="3939093541" sldId="286"/>
        </pc:sldMkLst>
        <pc:spChg chg="mod">
          <ac:chgData name="Lucy Merritt" userId="242e7660-64df-4891-872c-a34017974e8e" providerId="ADAL" clId="{D6528805-9E40-4B23-A98D-EE56F9D718B4}" dt="2026-05-01T09:55:03.566" v="591" actId="20577"/>
          <ac:spMkLst>
            <pc:docMk/>
            <pc:sldMk cId="3939093541" sldId="286"/>
            <ac:spMk id="5" creationId="{DD95982D-065F-BEF4-777A-87927282315A}"/>
          </ac:spMkLst>
        </pc:spChg>
        <pc:spChg chg="mod">
          <ac:chgData name="Lucy Merritt" userId="242e7660-64df-4891-872c-a34017974e8e" providerId="ADAL" clId="{D6528805-9E40-4B23-A98D-EE56F9D718B4}" dt="2026-05-01T10:20:06.979" v="1023" actId="13926"/>
          <ac:spMkLst>
            <pc:docMk/>
            <pc:sldMk cId="3939093541" sldId="286"/>
            <ac:spMk id="7" creationId="{7CCB94A4-506A-17FB-2AE7-443CA52A02DC}"/>
          </ac:spMkLst>
        </pc:spChg>
      </pc:sldChg>
      <pc:sldChg chg="addSp delSp modSp add mod ord">
        <pc:chgData name="Lucy Merritt" userId="242e7660-64df-4891-872c-a34017974e8e" providerId="ADAL" clId="{D6528805-9E40-4B23-A98D-EE56F9D718B4}" dt="2026-05-01T10:40:14.548" v="1546" actId="1076"/>
        <pc:sldMkLst>
          <pc:docMk/>
          <pc:sldMk cId="352352536" sldId="287"/>
        </pc:sldMkLst>
        <pc:spChg chg="add mod">
          <ac:chgData name="Lucy Merritt" userId="242e7660-64df-4891-872c-a34017974e8e" providerId="ADAL" clId="{D6528805-9E40-4B23-A98D-EE56F9D718B4}" dt="2026-05-01T10:38:46.224" v="1473"/>
          <ac:spMkLst>
            <pc:docMk/>
            <pc:sldMk cId="352352536" sldId="287"/>
            <ac:spMk id="2" creationId="{C9F5F016-6BA2-6AB2-59AC-A50A264C8B37}"/>
          </ac:spMkLst>
        </pc:spChg>
        <pc:spChg chg="mod">
          <ac:chgData name="Lucy Merritt" userId="242e7660-64df-4891-872c-a34017974e8e" providerId="ADAL" clId="{D6528805-9E40-4B23-A98D-EE56F9D718B4}" dt="2026-05-01T10:40:14.548" v="1546" actId="1076"/>
          <ac:spMkLst>
            <pc:docMk/>
            <pc:sldMk cId="352352536" sldId="287"/>
            <ac:spMk id="5" creationId="{141730E3-6922-D467-E2AB-51FEE8C39C3A}"/>
          </ac:spMkLst>
        </pc:spChg>
        <pc:spChg chg="add del mod">
          <ac:chgData name="Lucy Merritt" userId="242e7660-64df-4891-872c-a34017974e8e" providerId="ADAL" clId="{D6528805-9E40-4B23-A98D-EE56F9D718B4}" dt="2026-05-01T10:40:09.059" v="1545" actId="20577"/>
          <ac:spMkLst>
            <pc:docMk/>
            <pc:sldMk cId="352352536" sldId="287"/>
            <ac:spMk id="7" creationId="{C9F5F016-6BA2-6AB2-59AC-A50A264C8B37}"/>
          </ac:spMkLst>
        </pc:spChg>
        <pc:picChg chg="add mod">
          <ac:chgData name="Lucy Merritt" userId="242e7660-64df-4891-872c-a34017974e8e" providerId="ADAL" clId="{D6528805-9E40-4B23-A98D-EE56F9D718B4}" dt="2026-05-01T10:38:46.224" v="1473"/>
          <ac:picMkLst>
            <pc:docMk/>
            <pc:sldMk cId="352352536" sldId="287"/>
            <ac:picMk id="3" creationId="{12EC18BC-E02B-4B02-6C5A-6414D896698B}"/>
          </ac:picMkLst>
        </pc:picChg>
        <pc:picChg chg="add del mod">
          <ac:chgData name="Lucy Merritt" userId="242e7660-64df-4891-872c-a34017974e8e" providerId="ADAL" clId="{D6528805-9E40-4B23-A98D-EE56F9D718B4}" dt="2026-05-01T10:38:43.411" v="1472" actId="14100"/>
          <ac:picMkLst>
            <pc:docMk/>
            <pc:sldMk cId="352352536" sldId="287"/>
            <ac:picMk id="1026" creationId="{12EC18BC-E02B-4B02-6C5A-6414D896698B}"/>
          </ac:picMkLst>
        </pc:picChg>
        <pc:picChg chg="add mod">
          <ac:chgData name="Lucy Merritt" userId="242e7660-64df-4891-872c-a34017974e8e" providerId="ADAL" clId="{D6528805-9E40-4B23-A98D-EE56F9D718B4}" dt="2026-05-01T10:39:38.240" v="1513" actId="1076"/>
          <ac:picMkLst>
            <pc:docMk/>
            <pc:sldMk cId="352352536" sldId="287"/>
            <ac:picMk id="1028" creationId="{4C2C3560-70C9-78A3-D412-2DD8A9F76E88}"/>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FEA9634-5510-4DAA-9370-2B5665A064A1}" type="datetimeFigureOut">
              <a:rPr lang="en-GB" smtClean="0"/>
              <a:t>01/05/2026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21CFB8C-D9BC-42E4-9CE5-4B43901AFB9A}" type="slidenum">
              <a:rPr lang="en-GB" smtClean="0"/>
              <a:t>‹#›</a:t>
            </a:fld>
            <a:endParaRPr lang="en-GB"/>
          </a:p>
        </p:txBody>
      </p:sp>
    </p:spTree>
    <p:extLst>
      <p:ext uri="{BB962C8B-B14F-4D97-AF65-F5344CB8AC3E}">
        <p14:creationId xmlns:p14="http://schemas.microsoft.com/office/powerpoint/2010/main" val="38869424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749337-A518-0893-F243-639543B96F9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C33FCEF-FAFC-A9DC-B4DF-5CED94F565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E9600AF-10DA-666D-1A10-F56636F7E72C}"/>
              </a:ext>
            </a:extLst>
          </p:cNvPr>
          <p:cNvSpPr>
            <a:spLocks noGrp="1"/>
          </p:cNvSpPr>
          <p:nvPr>
            <p:ph type="body" idx="1"/>
          </p:nvPr>
        </p:nvSpPr>
        <p:spPr/>
        <p:txBody>
          <a:bodyPr/>
          <a:lstStyle/>
          <a:p>
            <a:r>
              <a:rPr lang="en-GB" sz="1200" kern="1200" dirty="0">
                <a:solidFill>
                  <a:schemeClr val="tx1"/>
                </a:solidFill>
                <a:effectLst/>
                <a:latin typeface="+mn-lt"/>
                <a:ea typeface="+mn-ea"/>
                <a:cs typeface="+mn-cs"/>
              </a:rPr>
              <a:t>Students consistently stressed that </a:t>
            </a:r>
            <a:r>
              <a:rPr lang="en-GB" sz="1200" b="1" kern="1200" dirty="0">
                <a:solidFill>
                  <a:schemeClr val="tx1"/>
                </a:solidFill>
                <a:effectLst/>
                <a:latin typeface="+mn-lt"/>
                <a:ea typeface="+mn-ea"/>
                <a:cs typeface="+mn-cs"/>
              </a:rPr>
              <a:t>inclusion is about being meaningfully part of the class</a:t>
            </a:r>
            <a:r>
              <a:rPr lang="en-GB" sz="1200" kern="1200" dirty="0">
                <a:solidFill>
                  <a:schemeClr val="tx1"/>
                </a:solidFill>
                <a:effectLst/>
                <a:latin typeface="+mn-lt"/>
                <a:ea typeface="+mn-ea"/>
                <a:cs typeface="+mn-cs"/>
              </a:rPr>
              <a:t>, not being physically present but functionally included.</a:t>
            </a:r>
          </a:p>
          <a:p>
            <a:r>
              <a:rPr lang="en-GB" sz="1200" kern="1200" dirty="0">
                <a:solidFill>
                  <a:schemeClr val="tx1"/>
                </a:solidFill>
                <a:effectLst/>
                <a:latin typeface="+mn-lt"/>
                <a:ea typeface="+mn-ea"/>
                <a:cs typeface="+mn-cs"/>
              </a:rPr>
              <a:t>They described classrooms where access depended on individual teacher understanding, with limited consistency across staff and frequent breakdowns in accessibility, particularly with supply teachers.</a:t>
            </a:r>
          </a:p>
        </p:txBody>
      </p:sp>
      <p:sp>
        <p:nvSpPr>
          <p:cNvPr id="4" name="Slide Number Placeholder 3">
            <a:extLst>
              <a:ext uri="{FF2B5EF4-FFF2-40B4-BE49-F238E27FC236}">
                <a16:creationId xmlns:a16="http://schemas.microsoft.com/office/drawing/2014/main" id="{A7D94AC8-1208-60F9-9901-AEA81F7C5AAF}"/>
              </a:ext>
            </a:extLst>
          </p:cNvPr>
          <p:cNvSpPr>
            <a:spLocks noGrp="1"/>
          </p:cNvSpPr>
          <p:nvPr>
            <p:ph type="sldNum" sz="quarter" idx="5"/>
          </p:nvPr>
        </p:nvSpPr>
        <p:spPr/>
        <p:txBody>
          <a:bodyPr/>
          <a:lstStyle/>
          <a:p>
            <a:fld id="{021CFB8C-D9BC-42E4-9CE5-4B43901AFB9A}" type="slidenum">
              <a:rPr lang="en-GB" smtClean="0"/>
              <a:t>2</a:t>
            </a:fld>
            <a:endParaRPr lang="en-GB"/>
          </a:p>
        </p:txBody>
      </p:sp>
    </p:spTree>
    <p:extLst>
      <p:ext uri="{BB962C8B-B14F-4D97-AF65-F5344CB8AC3E}">
        <p14:creationId xmlns:p14="http://schemas.microsoft.com/office/powerpoint/2010/main" val="3941410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indent="-457200" algn="l">
              <a:lnSpc>
                <a:spcPts val="4759"/>
              </a:lnSpc>
              <a:buFont typeface="Arial" panose="020B0604020202020204" pitchFamily="34" charset="0"/>
              <a:buChar char="•"/>
            </a:pPr>
            <a:r>
              <a:rPr lang="en-GB" sz="1200" dirty="0">
                <a:solidFill>
                  <a:srgbClr val="173649"/>
                </a:solidFill>
                <a:latin typeface="Poppins"/>
                <a:ea typeface="Poppins"/>
                <a:cs typeface="Poppins"/>
                <a:sym typeface="Poppins"/>
              </a:rPr>
              <a:t>Parents were clear that inclusion is not just physical placement in a mainstream school, but requires consistent specialist support, informed staff, and meaningful parental involvement.</a:t>
            </a:r>
          </a:p>
          <a:p>
            <a:pPr marL="457200" indent="-457200" algn="l">
              <a:lnSpc>
                <a:spcPts val="4759"/>
              </a:lnSpc>
              <a:buFont typeface="Arial" panose="020B0604020202020204" pitchFamily="34" charset="0"/>
              <a:buChar char="•"/>
            </a:pPr>
            <a:r>
              <a:rPr lang="en-GB" sz="1200" dirty="0">
                <a:solidFill>
                  <a:srgbClr val="173649"/>
                </a:solidFill>
                <a:latin typeface="Poppins"/>
                <a:ea typeface="Poppins"/>
                <a:cs typeface="Poppins"/>
                <a:sym typeface="Poppins"/>
              </a:rPr>
              <a:t>Many parents described inclusion as fragile and dependent on individual schools or staff members, rather than being reliably embedded in the system.</a:t>
            </a:r>
          </a:p>
          <a:p>
            <a:endParaRPr lang="en-GB" dirty="0"/>
          </a:p>
        </p:txBody>
      </p:sp>
      <p:sp>
        <p:nvSpPr>
          <p:cNvPr id="4" name="Slide Number Placeholder 3"/>
          <p:cNvSpPr>
            <a:spLocks noGrp="1"/>
          </p:cNvSpPr>
          <p:nvPr>
            <p:ph type="sldNum" sz="quarter" idx="5"/>
          </p:nvPr>
        </p:nvSpPr>
        <p:spPr/>
        <p:txBody>
          <a:bodyPr/>
          <a:lstStyle/>
          <a:p>
            <a:fld id="{021CFB8C-D9BC-42E4-9CE5-4B43901AFB9A}" type="slidenum">
              <a:rPr lang="en-GB" smtClean="0"/>
              <a:t>3</a:t>
            </a:fld>
            <a:endParaRPr lang="en-GB"/>
          </a:p>
        </p:txBody>
      </p:sp>
    </p:spTree>
    <p:extLst>
      <p:ext uri="{BB962C8B-B14F-4D97-AF65-F5344CB8AC3E}">
        <p14:creationId xmlns:p14="http://schemas.microsoft.com/office/powerpoint/2010/main" val="1459544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32CACE-1BAC-6C91-92E9-7890F89E319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7A4CF3B-CFB3-B74F-7E0E-F789FF21D6A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E3D55AF-7123-D45D-502E-B7EB597AF913}"/>
              </a:ext>
            </a:extLst>
          </p:cNvPr>
          <p:cNvSpPr>
            <a:spLocks noGrp="1"/>
          </p:cNvSpPr>
          <p:nvPr>
            <p:ph type="body" idx="1"/>
          </p:nvPr>
        </p:nvSpPr>
        <p:spPr/>
        <p:txBody>
          <a:bodyPr/>
          <a:lstStyle/>
          <a:p>
            <a:r>
              <a:rPr lang="en-GB" sz="1200" kern="1200" dirty="0">
                <a:solidFill>
                  <a:schemeClr val="tx1"/>
                </a:solidFill>
                <a:effectLst/>
                <a:latin typeface="+mn-lt"/>
                <a:ea typeface="+mn-ea"/>
                <a:cs typeface="+mn-cs"/>
              </a:rPr>
              <a:t>Students were </a:t>
            </a:r>
            <a:r>
              <a:rPr lang="en-GB" sz="1200" b="1" kern="1200" dirty="0">
                <a:solidFill>
                  <a:schemeClr val="tx1"/>
                </a:solidFill>
                <a:effectLst/>
                <a:latin typeface="+mn-lt"/>
                <a:ea typeface="+mn-ea"/>
                <a:cs typeface="+mn-cs"/>
              </a:rPr>
              <a:t>cautiously optimistic</a:t>
            </a:r>
            <a:r>
              <a:rPr lang="en-GB" sz="1200" kern="1200" dirty="0">
                <a:solidFill>
                  <a:schemeClr val="tx1"/>
                </a:solidFill>
                <a:effectLst/>
                <a:latin typeface="+mn-lt"/>
                <a:ea typeface="+mn-ea"/>
                <a:cs typeface="+mn-cs"/>
              </a:rPr>
              <a:t> about Individual Support Plans, particularly when comparing them to successful models used in FE and higher education. However, optimism was paired with clear conditions for success.</a:t>
            </a:r>
          </a:p>
          <a:p>
            <a:r>
              <a:rPr lang="en-GB" sz="1200" kern="1200" dirty="0">
                <a:solidFill>
                  <a:schemeClr val="tx1"/>
                </a:solidFill>
                <a:effectLst/>
                <a:latin typeface="+mn-lt"/>
                <a:ea typeface="+mn-ea"/>
                <a:cs typeface="+mn-cs"/>
              </a:rPr>
              <a:t> </a:t>
            </a:r>
          </a:p>
        </p:txBody>
      </p:sp>
      <p:sp>
        <p:nvSpPr>
          <p:cNvPr id="4" name="Slide Number Placeholder 3">
            <a:extLst>
              <a:ext uri="{FF2B5EF4-FFF2-40B4-BE49-F238E27FC236}">
                <a16:creationId xmlns:a16="http://schemas.microsoft.com/office/drawing/2014/main" id="{554538B9-0B54-FAD6-7A25-9F880CB76E8A}"/>
              </a:ext>
            </a:extLst>
          </p:cNvPr>
          <p:cNvSpPr>
            <a:spLocks noGrp="1"/>
          </p:cNvSpPr>
          <p:nvPr>
            <p:ph type="sldNum" sz="quarter" idx="5"/>
          </p:nvPr>
        </p:nvSpPr>
        <p:spPr/>
        <p:txBody>
          <a:bodyPr/>
          <a:lstStyle/>
          <a:p>
            <a:fld id="{021CFB8C-D9BC-42E4-9CE5-4B43901AFB9A}" type="slidenum">
              <a:rPr lang="en-GB" smtClean="0"/>
              <a:t>4</a:t>
            </a:fld>
            <a:endParaRPr lang="en-GB"/>
          </a:p>
        </p:txBody>
      </p:sp>
    </p:spTree>
    <p:extLst>
      <p:ext uri="{BB962C8B-B14F-4D97-AF65-F5344CB8AC3E}">
        <p14:creationId xmlns:p14="http://schemas.microsoft.com/office/powerpoint/2010/main" val="42480365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Parents expressed deep concern about proposed Individual Support Plans replacing or becoming an alternative to EHCPs. Most parents had experience of non‑statutory plans being ignored or inadequately implemented.</a:t>
            </a:r>
          </a:p>
          <a:p>
            <a:r>
              <a:rPr lang="en-GB" sz="1200" kern="1200" dirty="0">
                <a:solidFill>
                  <a:schemeClr val="tx1"/>
                </a:solidFill>
                <a:effectLst/>
                <a:latin typeface="+mn-lt"/>
                <a:ea typeface="+mn-ea"/>
                <a:cs typeface="+mn-cs"/>
              </a:rPr>
              <a:t> </a:t>
            </a:r>
          </a:p>
          <a:p>
            <a:r>
              <a:rPr lang="en-GB" sz="1200" b="1" kern="1200" dirty="0">
                <a:solidFill>
                  <a:schemeClr val="tx1"/>
                </a:solidFill>
                <a:effectLst/>
                <a:latin typeface="+mn-lt"/>
                <a:ea typeface="+mn-ea"/>
                <a:cs typeface="+mn-cs"/>
              </a:rPr>
              <a:t>Key concerns</a:t>
            </a:r>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Lack of detail compared with EHCPs</a:t>
            </a:r>
          </a:p>
          <a:p>
            <a:pPr lvl="0"/>
            <a:r>
              <a:rPr lang="en-GB" sz="1200" kern="1200" dirty="0">
                <a:solidFill>
                  <a:schemeClr val="tx1"/>
                </a:solidFill>
                <a:effectLst/>
                <a:latin typeface="+mn-lt"/>
                <a:ea typeface="+mn-ea"/>
                <a:cs typeface="+mn-cs"/>
              </a:rPr>
              <a:t>Weak or unclear legal protection</a:t>
            </a:r>
          </a:p>
          <a:p>
            <a:pPr lvl="0"/>
            <a:r>
              <a:rPr lang="en-GB" sz="1200" kern="1200" dirty="0">
                <a:solidFill>
                  <a:schemeClr val="tx1"/>
                </a:solidFill>
                <a:effectLst/>
                <a:latin typeface="+mn-lt"/>
                <a:ea typeface="+mn-ea"/>
                <a:cs typeface="+mn-cs"/>
              </a:rPr>
              <a:t>Risk of plans becoming “tick‑box” exercises</a:t>
            </a:r>
          </a:p>
          <a:p>
            <a:pPr lvl="0"/>
            <a:r>
              <a:rPr lang="en-GB" sz="1200" kern="1200" dirty="0">
                <a:solidFill>
                  <a:schemeClr val="tx1"/>
                </a:solidFill>
                <a:effectLst/>
                <a:latin typeface="+mn-lt"/>
                <a:ea typeface="+mn-ea"/>
                <a:cs typeface="+mn-cs"/>
              </a:rPr>
              <a:t>Schools citing lack of resources to avoid delivery</a:t>
            </a:r>
          </a:p>
          <a:p>
            <a:endParaRPr lang="en-GB" dirty="0"/>
          </a:p>
        </p:txBody>
      </p:sp>
      <p:sp>
        <p:nvSpPr>
          <p:cNvPr id="4" name="Slide Number Placeholder 3"/>
          <p:cNvSpPr>
            <a:spLocks noGrp="1"/>
          </p:cNvSpPr>
          <p:nvPr>
            <p:ph type="sldNum" sz="quarter" idx="5"/>
          </p:nvPr>
        </p:nvSpPr>
        <p:spPr/>
        <p:txBody>
          <a:bodyPr/>
          <a:lstStyle/>
          <a:p>
            <a:fld id="{021CFB8C-D9BC-42E4-9CE5-4B43901AFB9A}" type="slidenum">
              <a:rPr lang="en-GB" smtClean="0"/>
              <a:t>5</a:t>
            </a:fld>
            <a:endParaRPr lang="en-GB"/>
          </a:p>
        </p:txBody>
      </p:sp>
    </p:spTree>
    <p:extLst>
      <p:ext uri="{BB962C8B-B14F-4D97-AF65-F5344CB8AC3E}">
        <p14:creationId xmlns:p14="http://schemas.microsoft.com/office/powerpoint/2010/main" val="30349702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A450FB-EC3E-8CC3-AD95-44BD561FBA0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DEA98FF-D542-F801-8080-6634EE9BE64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7384924-1B4D-623E-022C-53E1BA8E5EA4}"/>
              </a:ext>
            </a:extLst>
          </p:cNvPr>
          <p:cNvSpPr>
            <a:spLocks noGrp="1"/>
          </p:cNvSpPr>
          <p:nvPr>
            <p:ph type="body" idx="1"/>
          </p:nvPr>
        </p:nvSpPr>
        <p:spPr/>
        <p:txBody>
          <a:bodyPr/>
          <a:lstStyle/>
          <a:p>
            <a:r>
              <a:rPr lang="en-GB" sz="1200" kern="1200" dirty="0">
                <a:solidFill>
                  <a:schemeClr val="tx1"/>
                </a:solidFill>
                <a:effectLst/>
                <a:latin typeface="+mn-lt"/>
                <a:ea typeface="+mn-ea"/>
                <a:cs typeface="+mn-cs"/>
              </a:rPr>
              <a:t>Students had </a:t>
            </a:r>
            <a:r>
              <a:rPr lang="en-GB" sz="1200" b="1" kern="1200" dirty="0">
                <a:solidFill>
                  <a:schemeClr val="tx1"/>
                </a:solidFill>
                <a:effectLst/>
                <a:latin typeface="+mn-lt"/>
                <a:ea typeface="+mn-ea"/>
                <a:cs typeface="+mn-cs"/>
              </a:rPr>
              <a:t>mixed but nuanced views</a:t>
            </a:r>
            <a:r>
              <a:rPr lang="en-GB" sz="1200" kern="1200" dirty="0">
                <a:solidFill>
                  <a:schemeClr val="tx1"/>
                </a:solidFill>
                <a:effectLst/>
                <a:latin typeface="+mn-lt"/>
                <a:ea typeface="+mn-ea"/>
                <a:cs typeface="+mn-cs"/>
              </a:rPr>
              <a:t> on inclusion hubs, drawing directly on their experience in FE colleges where similar spaces already exist.</a:t>
            </a:r>
          </a:p>
        </p:txBody>
      </p:sp>
      <p:sp>
        <p:nvSpPr>
          <p:cNvPr id="4" name="Slide Number Placeholder 3">
            <a:extLst>
              <a:ext uri="{FF2B5EF4-FFF2-40B4-BE49-F238E27FC236}">
                <a16:creationId xmlns:a16="http://schemas.microsoft.com/office/drawing/2014/main" id="{F4DDE65C-D7EC-955C-9122-717E00710EA9}"/>
              </a:ext>
            </a:extLst>
          </p:cNvPr>
          <p:cNvSpPr>
            <a:spLocks noGrp="1"/>
          </p:cNvSpPr>
          <p:nvPr>
            <p:ph type="sldNum" sz="quarter" idx="5"/>
          </p:nvPr>
        </p:nvSpPr>
        <p:spPr/>
        <p:txBody>
          <a:bodyPr/>
          <a:lstStyle/>
          <a:p>
            <a:fld id="{021CFB8C-D9BC-42E4-9CE5-4B43901AFB9A}" type="slidenum">
              <a:rPr lang="en-GB" smtClean="0"/>
              <a:t>6</a:t>
            </a:fld>
            <a:endParaRPr lang="en-GB"/>
          </a:p>
        </p:txBody>
      </p:sp>
    </p:spTree>
    <p:extLst>
      <p:ext uri="{BB962C8B-B14F-4D97-AF65-F5344CB8AC3E}">
        <p14:creationId xmlns:p14="http://schemas.microsoft.com/office/powerpoint/2010/main" val="12122499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Inclusion hubs generated unease rather than reassurance. Parents were unclear how hubs would accommodate low‑incidence needs like vision impairment and feared unintended consequences.</a:t>
            </a:r>
          </a:p>
          <a:p>
            <a:r>
              <a:rPr lang="en-GB" sz="1200" kern="1200" dirty="0">
                <a:solidFill>
                  <a:schemeClr val="tx1"/>
                </a:solidFill>
                <a:effectLst/>
                <a:latin typeface="+mn-lt"/>
                <a:ea typeface="+mn-ea"/>
                <a:cs typeface="+mn-cs"/>
              </a:rPr>
              <a:t> </a:t>
            </a:r>
          </a:p>
          <a:p>
            <a:r>
              <a:rPr lang="en-GB" sz="1200" b="1" kern="1200" dirty="0">
                <a:solidFill>
                  <a:schemeClr val="tx1"/>
                </a:solidFill>
                <a:effectLst/>
                <a:latin typeface="+mn-lt"/>
                <a:ea typeface="+mn-ea"/>
                <a:cs typeface="+mn-cs"/>
              </a:rPr>
              <a:t>Common concerns</a:t>
            </a:r>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Hubs becoming exclusionary rather than inclusive</a:t>
            </a:r>
          </a:p>
          <a:p>
            <a:pPr lvl="0"/>
            <a:r>
              <a:rPr lang="en-GB" sz="1200" kern="1200" dirty="0">
                <a:solidFill>
                  <a:schemeClr val="tx1"/>
                </a:solidFill>
                <a:effectLst/>
                <a:latin typeface="+mn-lt"/>
                <a:ea typeface="+mn-ea"/>
                <a:cs typeface="+mn-cs"/>
              </a:rPr>
              <a:t>No clear VI specialism due to low incidence</a:t>
            </a:r>
          </a:p>
          <a:p>
            <a:pPr lvl="0"/>
            <a:r>
              <a:rPr lang="en-GB" sz="1200" kern="1200" dirty="0">
                <a:solidFill>
                  <a:schemeClr val="tx1"/>
                </a:solidFill>
                <a:effectLst/>
                <a:latin typeface="+mn-lt"/>
                <a:ea typeface="+mn-ea"/>
                <a:cs typeface="+mn-cs"/>
              </a:rPr>
              <a:t>Sensory‑overloading environments</a:t>
            </a:r>
          </a:p>
          <a:p>
            <a:pPr lvl="0"/>
            <a:r>
              <a:rPr lang="en-GB" sz="1200" kern="1200" dirty="0">
                <a:solidFill>
                  <a:schemeClr val="tx1"/>
                </a:solidFill>
                <a:effectLst/>
                <a:latin typeface="+mn-lt"/>
                <a:ea typeface="+mn-ea"/>
                <a:cs typeface="+mn-cs"/>
              </a:rPr>
              <a:t>Social isolation from peers</a:t>
            </a:r>
          </a:p>
          <a:p>
            <a:endParaRPr lang="en-GB" dirty="0"/>
          </a:p>
        </p:txBody>
      </p:sp>
      <p:sp>
        <p:nvSpPr>
          <p:cNvPr id="4" name="Slide Number Placeholder 3"/>
          <p:cNvSpPr>
            <a:spLocks noGrp="1"/>
          </p:cNvSpPr>
          <p:nvPr>
            <p:ph type="sldNum" sz="quarter" idx="5"/>
          </p:nvPr>
        </p:nvSpPr>
        <p:spPr/>
        <p:txBody>
          <a:bodyPr/>
          <a:lstStyle/>
          <a:p>
            <a:fld id="{021CFB8C-D9BC-42E4-9CE5-4B43901AFB9A}" type="slidenum">
              <a:rPr lang="en-GB" smtClean="0"/>
              <a:t>7</a:t>
            </a:fld>
            <a:endParaRPr lang="en-GB"/>
          </a:p>
        </p:txBody>
      </p:sp>
    </p:spTree>
    <p:extLst>
      <p:ext uri="{BB962C8B-B14F-4D97-AF65-F5344CB8AC3E}">
        <p14:creationId xmlns:p14="http://schemas.microsoft.com/office/powerpoint/2010/main" val="26960162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21FAE4-DAB9-5334-E386-F87FB800C2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5586697-C0B4-6C1D-5F8E-45F30D40B17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2F57C87-8487-7BD0-34E1-12DD4B04BC9F}"/>
              </a:ext>
            </a:extLst>
          </p:cNvPr>
          <p:cNvSpPr>
            <a:spLocks noGrp="1"/>
          </p:cNvSpPr>
          <p:nvPr>
            <p:ph type="body" idx="1"/>
          </p:nvPr>
        </p:nvSpPr>
        <p:spPr/>
        <p:txBody>
          <a:bodyPr/>
          <a:lstStyle/>
          <a:p>
            <a:r>
              <a:rPr lang="en-GB" sz="1200" kern="1200" dirty="0">
                <a:solidFill>
                  <a:schemeClr val="tx1"/>
                </a:solidFill>
                <a:effectLst/>
                <a:latin typeface="+mn-lt"/>
                <a:ea typeface="+mn-ea"/>
                <a:cs typeface="+mn-cs"/>
              </a:rPr>
              <a:t>Transitions were described as </a:t>
            </a:r>
            <a:r>
              <a:rPr lang="en-GB" sz="1200" b="1" kern="1200" dirty="0">
                <a:solidFill>
                  <a:schemeClr val="tx1"/>
                </a:solidFill>
                <a:effectLst/>
                <a:latin typeface="+mn-lt"/>
                <a:ea typeface="+mn-ea"/>
                <a:cs typeface="+mn-cs"/>
              </a:rPr>
              <a:t>critical, stressful, and often poorly handled</a:t>
            </a:r>
            <a:r>
              <a:rPr lang="en-GB" sz="1200" kern="1200" dirty="0">
                <a:solidFill>
                  <a:schemeClr val="tx1"/>
                </a:solidFill>
                <a:effectLst/>
                <a:latin typeface="+mn-lt"/>
                <a:ea typeface="+mn-ea"/>
                <a:cs typeface="+mn-cs"/>
              </a:rPr>
              <a:t>, particularly when information is late or incomplete.</a:t>
            </a:r>
          </a:p>
        </p:txBody>
      </p:sp>
      <p:sp>
        <p:nvSpPr>
          <p:cNvPr id="4" name="Slide Number Placeholder 3">
            <a:extLst>
              <a:ext uri="{FF2B5EF4-FFF2-40B4-BE49-F238E27FC236}">
                <a16:creationId xmlns:a16="http://schemas.microsoft.com/office/drawing/2014/main" id="{75B15320-F2CB-524E-E691-22EFF6CB3671}"/>
              </a:ext>
            </a:extLst>
          </p:cNvPr>
          <p:cNvSpPr>
            <a:spLocks noGrp="1"/>
          </p:cNvSpPr>
          <p:nvPr>
            <p:ph type="sldNum" sz="quarter" idx="5"/>
          </p:nvPr>
        </p:nvSpPr>
        <p:spPr/>
        <p:txBody>
          <a:bodyPr/>
          <a:lstStyle/>
          <a:p>
            <a:fld id="{021CFB8C-D9BC-42E4-9CE5-4B43901AFB9A}" type="slidenum">
              <a:rPr lang="en-GB" smtClean="0"/>
              <a:t>8</a:t>
            </a:fld>
            <a:endParaRPr lang="en-GB"/>
          </a:p>
        </p:txBody>
      </p:sp>
    </p:spTree>
    <p:extLst>
      <p:ext uri="{BB962C8B-B14F-4D97-AF65-F5344CB8AC3E}">
        <p14:creationId xmlns:p14="http://schemas.microsoft.com/office/powerpoint/2010/main" val="18047165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Transitions were described as one of the most stressful points in the system, particularly post‑16</a:t>
            </a:r>
          </a:p>
          <a:p>
            <a:r>
              <a:rPr lang="en-GB" sz="1200" b="1" kern="1200" dirty="0">
                <a:solidFill>
                  <a:schemeClr val="tx1"/>
                </a:solidFill>
                <a:effectLst/>
                <a:latin typeface="+mn-lt"/>
                <a:ea typeface="+mn-ea"/>
                <a:cs typeface="+mn-cs"/>
              </a:rPr>
              <a:t>Key issues raised</a:t>
            </a:r>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Poor information sharing</a:t>
            </a:r>
          </a:p>
          <a:p>
            <a:pPr lvl="0"/>
            <a:r>
              <a:rPr lang="en-GB" sz="1200" kern="1200" dirty="0">
                <a:solidFill>
                  <a:schemeClr val="tx1"/>
                </a:solidFill>
                <a:effectLst/>
                <a:latin typeface="+mn-lt"/>
                <a:ea typeface="+mn-ea"/>
                <a:cs typeface="+mn-cs"/>
              </a:rPr>
              <a:t>Lack of transparency around options</a:t>
            </a:r>
          </a:p>
          <a:p>
            <a:pPr lvl="0"/>
            <a:r>
              <a:rPr lang="en-GB" sz="1200" kern="1200" dirty="0">
                <a:solidFill>
                  <a:schemeClr val="tx1"/>
                </a:solidFill>
                <a:effectLst/>
                <a:latin typeface="+mn-lt"/>
                <a:ea typeface="+mn-ea"/>
                <a:cs typeface="+mn-cs"/>
              </a:rPr>
              <a:t>Fear of funding disappearing after 18</a:t>
            </a:r>
          </a:p>
          <a:p>
            <a:pPr lvl="0"/>
            <a:r>
              <a:rPr lang="en-GB" sz="1200" kern="1200" dirty="0">
                <a:solidFill>
                  <a:schemeClr val="tx1"/>
                </a:solidFill>
                <a:effectLst/>
                <a:latin typeface="+mn-lt"/>
                <a:ea typeface="+mn-ea"/>
                <a:cs typeface="+mn-cs"/>
              </a:rPr>
              <a:t>Delayed or inadequate provision when changing settings</a:t>
            </a:r>
          </a:p>
          <a:p>
            <a:endParaRPr lang="en-GB" dirty="0"/>
          </a:p>
        </p:txBody>
      </p:sp>
      <p:sp>
        <p:nvSpPr>
          <p:cNvPr id="4" name="Slide Number Placeholder 3"/>
          <p:cNvSpPr>
            <a:spLocks noGrp="1"/>
          </p:cNvSpPr>
          <p:nvPr>
            <p:ph type="sldNum" sz="quarter" idx="5"/>
          </p:nvPr>
        </p:nvSpPr>
        <p:spPr/>
        <p:txBody>
          <a:bodyPr/>
          <a:lstStyle/>
          <a:p>
            <a:fld id="{021CFB8C-D9BC-42E4-9CE5-4B43901AFB9A}" type="slidenum">
              <a:rPr lang="en-GB" smtClean="0"/>
              <a:t>9</a:t>
            </a:fld>
            <a:endParaRPr lang="en-GB"/>
          </a:p>
        </p:txBody>
      </p:sp>
    </p:spTree>
    <p:extLst>
      <p:ext uri="{BB962C8B-B14F-4D97-AF65-F5344CB8AC3E}">
        <p14:creationId xmlns:p14="http://schemas.microsoft.com/office/powerpoint/2010/main" val="19361298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5/1/2026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5/1/2026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5/1/2026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5/1/2026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5/1/2026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5/1/2026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5/1/2026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pocklington.org.uk/partner-with-us/our-grant-programmes/" TargetMode="External"/><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173649"/>
        </a:solidFill>
        <a:effectLst/>
      </p:bgPr>
    </p:bg>
    <p:spTree>
      <p:nvGrpSpPr>
        <p:cNvPr id="1" name=""/>
        <p:cNvGrpSpPr/>
        <p:nvPr/>
      </p:nvGrpSpPr>
      <p:grpSpPr>
        <a:xfrm>
          <a:off x="0" y="0"/>
          <a:ext cx="0" cy="0"/>
          <a:chOff x="0" y="0"/>
          <a:chExt cx="0" cy="0"/>
        </a:xfrm>
      </p:grpSpPr>
      <p:grpSp>
        <p:nvGrpSpPr>
          <p:cNvPr id="8" name="Group 8"/>
          <p:cNvGrpSpPr>
            <a:grpSpLocks noGrp="1" noUngrp="1" noRot="1" noMove="1" noResize="1"/>
          </p:cNvGrpSpPr>
          <p:nvPr/>
        </p:nvGrpSpPr>
        <p:grpSpPr>
          <a:xfrm>
            <a:off x="0" y="7600459"/>
            <a:ext cx="18479729" cy="2686541"/>
            <a:chOff x="0" y="0"/>
            <a:chExt cx="6741455" cy="980057"/>
          </a:xfrm>
        </p:grpSpPr>
        <p:sp>
          <p:nvSpPr>
            <p:cNvPr id="9" name="Freeform 9"/>
            <p:cNvSpPr>
              <a:spLocks noGrp="1" noRot="1" noMove="1" noResize="1" noEditPoints="1" noAdjustHandles="1" noChangeArrowheads="1" noChangeShapeType="1"/>
            </p:cNvSpPr>
            <p:nvPr/>
          </p:nvSpPr>
          <p:spPr>
            <a:xfrm>
              <a:off x="0" y="0"/>
              <a:ext cx="6741455" cy="980057"/>
            </a:xfrm>
            <a:custGeom>
              <a:avLst/>
              <a:gdLst/>
              <a:ahLst/>
              <a:cxnLst/>
              <a:rect l="l" t="t" r="r" b="b"/>
              <a:pathLst>
                <a:path w="6741455" h="980057">
                  <a:moveTo>
                    <a:pt x="0" y="0"/>
                  </a:moveTo>
                  <a:lnTo>
                    <a:pt x="6741455" y="0"/>
                  </a:lnTo>
                  <a:lnTo>
                    <a:pt x="6741455" y="980057"/>
                  </a:lnTo>
                  <a:lnTo>
                    <a:pt x="0" y="980057"/>
                  </a:lnTo>
                  <a:close/>
                </a:path>
              </a:pathLst>
            </a:custGeom>
            <a:solidFill>
              <a:srgbClr val="FFFFFF"/>
            </a:solidFill>
          </p:spPr>
          <p:txBody>
            <a:bodyPr/>
            <a:lstStyle/>
            <a:p>
              <a:endParaRPr lang="en-GB"/>
            </a:p>
          </p:txBody>
        </p:sp>
      </p:grpSp>
      <p:sp>
        <p:nvSpPr>
          <p:cNvPr id="10" name="AutoShape 10"/>
          <p:cNvSpPr/>
          <p:nvPr/>
        </p:nvSpPr>
        <p:spPr>
          <a:xfrm>
            <a:off x="0" y="7590934"/>
            <a:ext cx="11443504" cy="0"/>
          </a:xfrm>
          <a:prstGeom prst="line">
            <a:avLst/>
          </a:prstGeom>
          <a:ln w="19050" cap="rnd">
            <a:solidFill>
              <a:srgbClr val="FFFFFF">
                <a:alpha val="49804"/>
              </a:srgbClr>
            </a:solidFill>
            <a:prstDash val="solid"/>
            <a:headEnd type="none" w="sm" len="sm"/>
            <a:tailEnd type="none" w="sm" len="sm"/>
          </a:ln>
        </p:spPr>
        <p:txBody>
          <a:bodyPr/>
          <a:lstStyle/>
          <a:p>
            <a:endParaRPr lang="en-GB"/>
          </a:p>
        </p:txBody>
      </p:sp>
      <p:sp>
        <p:nvSpPr>
          <p:cNvPr id="11" name="Freeform 11"/>
          <p:cNvSpPr>
            <a:spLocks noGrp="1" noRot="1" noMove="1" noResize="1" noEditPoints="1" noAdjustHandles="1" noChangeArrowheads="1" noChangeShapeType="1"/>
          </p:cNvSpPr>
          <p:nvPr/>
        </p:nvSpPr>
        <p:spPr>
          <a:xfrm>
            <a:off x="15125209" y="8313288"/>
            <a:ext cx="2134091" cy="1260883"/>
          </a:xfrm>
          <a:custGeom>
            <a:avLst/>
            <a:gdLst/>
            <a:ahLst/>
            <a:cxnLst/>
            <a:rect l="l" t="t" r="r" b="b"/>
            <a:pathLst>
              <a:path w="2134091" h="1260883">
                <a:moveTo>
                  <a:pt x="0" y="0"/>
                </a:moveTo>
                <a:lnTo>
                  <a:pt x="2134091" y="0"/>
                </a:lnTo>
                <a:lnTo>
                  <a:pt x="2134091" y="1260883"/>
                </a:lnTo>
                <a:lnTo>
                  <a:pt x="0" y="1260883"/>
                </a:lnTo>
                <a:lnTo>
                  <a:pt x="0" y="0"/>
                </a:lnTo>
                <a:close/>
              </a:path>
            </a:pathLst>
          </a:custGeom>
          <a:blipFill>
            <a:blip r:embed="rId2"/>
            <a:stretch>
              <a:fillRect/>
            </a:stretch>
          </a:blipFill>
        </p:spPr>
        <p:txBody>
          <a:bodyPr/>
          <a:lstStyle/>
          <a:p>
            <a:endParaRPr lang="en-GB"/>
          </a:p>
        </p:txBody>
      </p:sp>
      <p:sp>
        <p:nvSpPr>
          <p:cNvPr id="12" name="TextBox 12"/>
          <p:cNvSpPr txBox="1"/>
          <p:nvPr/>
        </p:nvSpPr>
        <p:spPr>
          <a:xfrm>
            <a:off x="1295400" y="5596856"/>
            <a:ext cx="11908950" cy="1004634"/>
          </a:xfrm>
          <a:prstGeom prst="rect">
            <a:avLst/>
          </a:prstGeom>
        </p:spPr>
        <p:txBody>
          <a:bodyPr wrap="square" lIns="0" tIns="0" rIns="0" bIns="0" rtlCol="0" anchor="t">
            <a:spAutoFit/>
          </a:bodyPr>
          <a:lstStyle/>
          <a:p>
            <a:pPr algn="l">
              <a:lnSpc>
                <a:spcPts val="9380"/>
              </a:lnSpc>
            </a:pPr>
            <a:r>
              <a:rPr lang="en-US" sz="2800" dirty="0">
                <a:solidFill>
                  <a:srgbClr val="FFFFFF"/>
                </a:solidFill>
                <a:latin typeface="Poppins Black" panose="020B0502040204020203" pitchFamily="2" charset="0"/>
                <a:ea typeface="Poppins Bold"/>
                <a:cs typeface="Poppins Black" panose="020B0502040204020203" pitchFamily="2" charset="0"/>
                <a:sym typeface="Poppins Bold"/>
              </a:rPr>
              <a:t>Lucy Merritt, Education Policy Manager</a:t>
            </a:r>
          </a:p>
        </p:txBody>
      </p:sp>
      <p:sp>
        <p:nvSpPr>
          <p:cNvPr id="18" name="TextBox 22">
            <a:extLst>
              <a:ext uri="{FF2B5EF4-FFF2-40B4-BE49-F238E27FC236}">
                <a16:creationId xmlns:a16="http://schemas.microsoft.com/office/drawing/2014/main" id="{1F61B7D0-BA2B-925E-9C43-A4FB6253DE53}"/>
              </a:ext>
            </a:extLst>
          </p:cNvPr>
          <p:cNvSpPr txBox="1"/>
          <p:nvPr/>
        </p:nvSpPr>
        <p:spPr>
          <a:xfrm>
            <a:off x="797865" y="8694809"/>
            <a:ext cx="4408503" cy="497840"/>
          </a:xfrm>
          <a:prstGeom prst="rect">
            <a:avLst/>
          </a:prstGeom>
        </p:spPr>
        <p:txBody>
          <a:bodyPr wrap="square" lIns="0" tIns="0" rIns="0" bIns="0" rtlCol="0" anchor="t">
            <a:spAutoFit/>
          </a:bodyPr>
          <a:lstStyle/>
          <a:p>
            <a:pPr algn="l">
              <a:lnSpc>
                <a:spcPts val="4060"/>
              </a:lnSpc>
            </a:pPr>
            <a:r>
              <a:rPr lang="en-US" sz="2900" dirty="0">
                <a:solidFill>
                  <a:srgbClr val="173649"/>
                </a:solidFill>
                <a:latin typeface="Canva Sans"/>
                <a:ea typeface="Canva Sans"/>
                <a:cs typeface="Canva Sans"/>
                <a:sym typeface="Canva Sans"/>
              </a:rPr>
              <a:t>www.pocklington.org.uk</a:t>
            </a:r>
            <a:endParaRPr lang="en-US" sz="2900" dirty="0">
              <a:solidFill>
                <a:srgbClr val="173649"/>
              </a:solidFill>
              <a:latin typeface="Canva Sans"/>
              <a:ea typeface="Canva Sans"/>
              <a:cs typeface="Canva Sans"/>
              <a:sym typeface="Canva Sans"/>
              <a:hlinkClick r:id="rId3" tooltip="https://www.pocklington.org.uk/partner-with-us/our-grant-programmes/"/>
            </a:endParaRPr>
          </a:p>
        </p:txBody>
      </p:sp>
      <p:sp>
        <p:nvSpPr>
          <p:cNvPr id="2" name="TextBox 12">
            <a:extLst>
              <a:ext uri="{FF2B5EF4-FFF2-40B4-BE49-F238E27FC236}">
                <a16:creationId xmlns:a16="http://schemas.microsoft.com/office/drawing/2014/main" id="{4AF2490F-A5A1-56F1-ED7A-F6335F9A5286}"/>
              </a:ext>
            </a:extLst>
          </p:cNvPr>
          <p:cNvSpPr txBox="1"/>
          <p:nvPr/>
        </p:nvSpPr>
        <p:spPr>
          <a:xfrm>
            <a:off x="968850" y="1551032"/>
            <a:ext cx="11908950" cy="2350131"/>
          </a:xfrm>
          <a:prstGeom prst="rect">
            <a:avLst/>
          </a:prstGeom>
        </p:spPr>
        <p:txBody>
          <a:bodyPr wrap="square" lIns="0" tIns="0" rIns="0" bIns="0" rtlCol="0" anchor="t">
            <a:spAutoFit/>
          </a:bodyPr>
          <a:lstStyle/>
          <a:p>
            <a:pPr algn="l">
              <a:lnSpc>
                <a:spcPts val="9380"/>
              </a:lnSpc>
            </a:pPr>
            <a:r>
              <a:rPr lang="en-US" sz="6700" b="1" dirty="0">
                <a:solidFill>
                  <a:srgbClr val="FFFFFF"/>
                </a:solidFill>
                <a:latin typeface="Poppins Bold"/>
                <a:ea typeface="Poppins Bold"/>
                <a:cs typeface="Poppins Bold"/>
                <a:sym typeface="Poppins Bold"/>
              </a:rPr>
              <a:t>Thomas Pocklington Trust: SEND consultation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9A7311-3070-E243-4F3B-5B095F51ADEE}"/>
            </a:ext>
          </a:extLst>
        </p:cNvPr>
        <p:cNvGrpSpPr/>
        <p:nvPr/>
      </p:nvGrpSpPr>
      <p:grpSpPr>
        <a:xfrm>
          <a:off x="0" y="0"/>
          <a:ext cx="0" cy="0"/>
          <a:chOff x="0" y="0"/>
          <a:chExt cx="0" cy="0"/>
        </a:xfrm>
      </p:grpSpPr>
      <p:sp>
        <p:nvSpPr>
          <p:cNvPr id="4" name="AutoShape 4">
            <a:extLst>
              <a:ext uri="{FF2B5EF4-FFF2-40B4-BE49-F238E27FC236}">
                <a16:creationId xmlns:a16="http://schemas.microsoft.com/office/drawing/2014/main" id="{8CCBE070-6A8D-00B3-DFC1-AD5FAD627CD9}"/>
              </a:ext>
            </a:extLst>
          </p:cNvPr>
          <p:cNvSpPr/>
          <p:nvPr/>
        </p:nvSpPr>
        <p:spPr>
          <a:xfrm flipV="1">
            <a:off x="9101137" y="2118381"/>
            <a:ext cx="9331073" cy="19050"/>
          </a:xfrm>
          <a:prstGeom prst="line">
            <a:avLst/>
          </a:prstGeom>
          <a:ln w="38100" cap="flat">
            <a:solidFill>
              <a:srgbClr val="FCFCFC"/>
            </a:solidFill>
            <a:prstDash val="solid"/>
            <a:headEnd type="none" w="sm" len="sm"/>
            <a:tailEnd type="none" w="sm" len="sm"/>
          </a:ln>
        </p:spPr>
        <p:txBody>
          <a:bodyPr/>
          <a:lstStyle/>
          <a:p>
            <a:endParaRPr lang="en-GB"/>
          </a:p>
        </p:txBody>
      </p:sp>
      <p:sp>
        <p:nvSpPr>
          <p:cNvPr id="5" name="TextBox 5">
            <a:extLst>
              <a:ext uri="{FF2B5EF4-FFF2-40B4-BE49-F238E27FC236}">
                <a16:creationId xmlns:a16="http://schemas.microsoft.com/office/drawing/2014/main" id="{FAB63247-73FF-8E74-4170-CEF69267606D}"/>
              </a:ext>
            </a:extLst>
          </p:cNvPr>
          <p:cNvSpPr txBox="1"/>
          <p:nvPr/>
        </p:nvSpPr>
        <p:spPr>
          <a:xfrm>
            <a:off x="2179472" y="815912"/>
            <a:ext cx="10387416" cy="1957780"/>
          </a:xfrm>
          <a:prstGeom prst="rect">
            <a:avLst/>
          </a:prstGeom>
        </p:spPr>
        <p:txBody>
          <a:bodyPr lIns="0" tIns="0" rIns="0" bIns="0" rtlCol="0" anchor="t">
            <a:spAutoFit/>
          </a:bodyPr>
          <a:lstStyle/>
          <a:p>
            <a:pPr algn="l">
              <a:lnSpc>
                <a:spcPts val="7679"/>
              </a:lnSpc>
            </a:pPr>
            <a:r>
              <a:rPr lang="en-US" sz="6399" b="1" spc="-268" dirty="0">
                <a:solidFill>
                  <a:srgbClr val="173649"/>
                </a:solidFill>
                <a:latin typeface="Poppins Bold"/>
                <a:ea typeface="Poppins Bold"/>
                <a:cs typeface="Poppins Bold"/>
                <a:sym typeface="Poppins Bold"/>
              </a:rPr>
              <a:t>Inclusive mainstream: Student Voice</a:t>
            </a:r>
            <a:endParaRPr lang="en-US" sz="6399" b="1" u="sng" spc="-268" dirty="0">
              <a:solidFill>
                <a:srgbClr val="173649"/>
              </a:solidFill>
              <a:latin typeface="Poppins Bold"/>
              <a:ea typeface="Poppins Bold"/>
              <a:cs typeface="Poppins Bold"/>
              <a:sym typeface="Poppins Bold"/>
            </a:endParaRPr>
          </a:p>
        </p:txBody>
      </p:sp>
      <p:sp>
        <p:nvSpPr>
          <p:cNvPr id="6" name="TextBox 6">
            <a:extLst>
              <a:ext uri="{FF2B5EF4-FFF2-40B4-BE49-F238E27FC236}">
                <a16:creationId xmlns:a16="http://schemas.microsoft.com/office/drawing/2014/main" id="{9D86A458-066E-720D-6792-4DF3CCFEB67A}"/>
              </a:ext>
            </a:extLst>
          </p:cNvPr>
          <p:cNvSpPr txBox="1"/>
          <p:nvPr/>
        </p:nvSpPr>
        <p:spPr>
          <a:xfrm>
            <a:off x="1028700" y="4156643"/>
            <a:ext cx="9525" cy="1652239"/>
          </a:xfrm>
          <a:prstGeom prst="rect">
            <a:avLst/>
          </a:prstGeom>
        </p:spPr>
        <p:txBody>
          <a:bodyPr lIns="0" tIns="0" rIns="0" bIns="0" rtlCol="0" anchor="t">
            <a:spAutoFit/>
          </a:bodyPr>
          <a:lstStyle/>
          <a:p>
            <a:pPr algn="ctr">
              <a:lnSpc>
                <a:spcPts val="12880"/>
              </a:lnSpc>
            </a:pPr>
            <a:endParaRPr/>
          </a:p>
        </p:txBody>
      </p:sp>
      <p:sp>
        <p:nvSpPr>
          <p:cNvPr id="8" name="Freeform 8">
            <a:extLst>
              <a:ext uri="{FF2B5EF4-FFF2-40B4-BE49-F238E27FC236}">
                <a16:creationId xmlns:a16="http://schemas.microsoft.com/office/drawing/2014/main" id="{A657DF0E-4D07-87E0-2794-91406A6192B7}"/>
              </a:ext>
            </a:extLst>
          </p:cNvPr>
          <p:cNvSpPr>
            <a:spLocks noGrp="1" noRot="1" noMove="1" noResize="1" noEditPoints="1" noAdjustHandles="1" noChangeArrowheads="1" noChangeShapeType="1"/>
          </p:cNvSpPr>
          <p:nvPr/>
        </p:nvSpPr>
        <p:spPr>
          <a:xfrm>
            <a:off x="16091984" y="1028700"/>
            <a:ext cx="1613225" cy="953140"/>
          </a:xfrm>
          <a:custGeom>
            <a:avLst/>
            <a:gdLst/>
            <a:ahLst/>
            <a:cxnLst/>
            <a:rect l="l" t="t" r="r" b="b"/>
            <a:pathLst>
              <a:path w="1613225" h="953140">
                <a:moveTo>
                  <a:pt x="0" y="0"/>
                </a:moveTo>
                <a:lnTo>
                  <a:pt x="1613225" y="0"/>
                </a:lnTo>
                <a:lnTo>
                  <a:pt x="1613225" y="953140"/>
                </a:lnTo>
                <a:lnTo>
                  <a:pt x="0" y="953140"/>
                </a:lnTo>
                <a:lnTo>
                  <a:pt x="0" y="0"/>
                </a:lnTo>
                <a:close/>
              </a:path>
            </a:pathLst>
          </a:custGeom>
          <a:blipFill>
            <a:blip r:embed="rId3"/>
            <a:stretch>
              <a:fillRect/>
            </a:stretch>
          </a:blipFill>
        </p:spPr>
        <p:txBody>
          <a:bodyPr/>
          <a:lstStyle/>
          <a:p>
            <a:endParaRPr lang="en-GB"/>
          </a:p>
        </p:txBody>
      </p:sp>
      <p:grpSp>
        <p:nvGrpSpPr>
          <p:cNvPr id="9" name="Group 9">
            <a:extLst>
              <a:ext uri="{FF2B5EF4-FFF2-40B4-BE49-F238E27FC236}">
                <a16:creationId xmlns:a16="http://schemas.microsoft.com/office/drawing/2014/main" id="{4B138B1A-05E0-6562-1CD1-06CB49C2ED07}"/>
              </a:ext>
            </a:extLst>
          </p:cNvPr>
          <p:cNvGrpSpPr>
            <a:grpSpLocks noGrp="1" noUngrp="1" noRot="1" noMove="1" noResize="1"/>
          </p:cNvGrpSpPr>
          <p:nvPr/>
        </p:nvGrpSpPr>
        <p:grpSpPr>
          <a:xfrm rot="-424114">
            <a:off x="-3098760" y="563568"/>
            <a:ext cx="4362139" cy="2462468"/>
            <a:chOff x="0" y="0"/>
            <a:chExt cx="1148876" cy="648551"/>
          </a:xfrm>
        </p:grpSpPr>
        <p:sp>
          <p:nvSpPr>
            <p:cNvPr id="10" name="Freeform 10">
              <a:extLst>
                <a:ext uri="{FF2B5EF4-FFF2-40B4-BE49-F238E27FC236}">
                  <a16:creationId xmlns:a16="http://schemas.microsoft.com/office/drawing/2014/main" id="{87019572-FBCB-FD84-D31F-6ABFD560C377}"/>
                </a:ext>
              </a:extLst>
            </p:cNvPr>
            <p:cNvSpPr>
              <a:spLocks noGrp="1" noRot="1" noMove="1" noResize="1" noEditPoints="1" noAdjustHandles="1" noChangeArrowheads="1" noChangeShapeType="1"/>
            </p:cNvSpPr>
            <p:nvPr/>
          </p:nvSpPr>
          <p:spPr>
            <a:xfrm>
              <a:off x="0" y="0"/>
              <a:ext cx="1148876" cy="648551"/>
            </a:xfrm>
            <a:custGeom>
              <a:avLst/>
              <a:gdLst/>
              <a:ahLst/>
              <a:cxnLst/>
              <a:rect l="l" t="t" r="r" b="b"/>
              <a:pathLst>
                <a:path w="1148876" h="648551">
                  <a:moveTo>
                    <a:pt x="90515" y="0"/>
                  </a:moveTo>
                  <a:lnTo>
                    <a:pt x="1058361" y="0"/>
                  </a:lnTo>
                  <a:cubicBezTo>
                    <a:pt x="1082367" y="0"/>
                    <a:pt x="1105390" y="9536"/>
                    <a:pt x="1122365" y="26511"/>
                  </a:cubicBezTo>
                  <a:cubicBezTo>
                    <a:pt x="1139340" y="43486"/>
                    <a:pt x="1148876" y="66509"/>
                    <a:pt x="1148876" y="90515"/>
                  </a:cubicBezTo>
                  <a:lnTo>
                    <a:pt x="1148876" y="558036"/>
                  </a:lnTo>
                  <a:cubicBezTo>
                    <a:pt x="1148876" y="582042"/>
                    <a:pt x="1139340" y="605065"/>
                    <a:pt x="1122365" y="622040"/>
                  </a:cubicBezTo>
                  <a:cubicBezTo>
                    <a:pt x="1105390" y="639015"/>
                    <a:pt x="1082367" y="648551"/>
                    <a:pt x="1058361" y="648551"/>
                  </a:cubicBezTo>
                  <a:lnTo>
                    <a:pt x="90515" y="648551"/>
                  </a:lnTo>
                  <a:cubicBezTo>
                    <a:pt x="66509" y="648551"/>
                    <a:pt x="43486" y="639015"/>
                    <a:pt x="26511" y="622040"/>
                  </a:cubicBezTo>
                  <a:cubicBezTo>
                    <a:pt x="9536" y="605065"/>
                    <a:pt x="0" y="582042"/>
                    <a:pt x="0" y="558036"/>
                  </a:cubicBezTo>
                  <a:lnTo>
                    <a:pt x="0" y="90515"/>
                  </a:lnTo>
                  <a:cubicBezTo>
                    <a:pt x="0" y="66509"/>
                    <a:pt x="9536" y="43486"/>
                    <a:pt x="26511" y="26511"/>
                  </a:cubicBezTo>
                  <a:cubicBezTo>
                    <a:pt x="43486" y="9536"/>
                    <a:pt x="66509" y="0"/>
                    <a:pt x="90515" y="0"/>
                  </a:cubicBezTo>
                  <a:close/>
                </a:path>
              </a:pathLst>
            </a:custGeom>
            <a:solidFill>
              <a:srgbClr val="173649"/>
            </a:solidFill>
          </p:spPr>
          <p:txBody>
            <a:bodyPr/>
            <a:lstStyle/>
            <a:p>
              <a:endParaRPr lang="en-GB"/>
            </a:p>
          </p:txBody>
        </p:sp>
        <p:sp>
          <p:nvSpPr>
            <p:cNvPr id="11" name="TextBox 11">
              <a:extLst>
                <a:ext uri="{FF2B5EF4-FFF2-40B4-BE49-F238E27FC236}">
                  <a16:creationId xmlns:a16="http://schemas.microsoft.com/office/drawing/2014/main" id="{2A22A878-FEB7-F123-F907-9048E595DAF0}"/>
                </a:ext>
              </a:extLst>
            </p:cNvPr>
            <p:cNvSpPr txBox="1">
              <a:spLocks noGrp="1" noRot="1" noMove="1" noResize="1" noEditPoints="1" noAdjustHandles="1" noChangeArrowheads="1" noChangeShapeType="1"/>
            </p:cNvSpPr>
            <p:nvPr/>
          </p:nvSpPr>
          <p:spPr>
            <a:xfrm>
              <a:off x="0" y="0"/>
              <a:ext cx="1148876" cy="648551"/>
            </a:xfrm>
            <a:prstGeom prst="rect">
              <a:avLst/>
            </a:prstGeom>
          </p:spPr>
          <p:txBody>
            <a:bodyPr lIns="50800" tIns="50800" rIns="50800" bIns="50800" rtlCol="0" anchor="ctr"/>
            <a:lstStyle/>
            <a:p>
              <a:pPr algn="ctr">
                <a:lnSpc>
                  <a:spcPts val="2622"/>
                </a:lnSpc>
              </a:pPr>
              <a:endParaRPr/>
            </a:p>
          </p:txBody>
        </p:sp>
      </p:grpSp>
      <p:grpSp>
        <p:nvGrpSpPr>
          <p:cNvPr id="12" name="Group 12">
            <a:extLst>
              <a:ext uri="{FF2B5EF4-FFF2-40B4-BE49-F238E27FC236}">
                <a16:creationId xmlns:a16="http://schemas.microsoft.com/office/drawing/2014/main" id="{DC1CDFEF-0976-8F5F-FF98-EA27C7CA1922}"/>
              </a:ext>
            </a:extLst>
          </p:cNvPr>
          <p:cNvGrpSpPr>
            <a:grpSpLocks noGrp="1" noUngrp="1" noRot="1" noMove="1" noResize="1"/>
          </p:cNvGrpSpPr>
          <p:nvPr/>
        </p:nvGrpSpPr>
        <p:grpSpPr>
          <a:xfrm rot="-424114">
            <a:off x="-2713898" y="-1173979"/>
            <a:ext cx="4362139" cy="2462468"/>
            <a:chOff x="0" y="0"/>
            <a:chExt cx="1148876" cy="648551"/>
          </a:xfrm>
        </p:grpSpPr>
        <p:sp>
          <p:nvSpPr>
            <p:cNvPr id="13" name="Freeform 13">
              <a:extLst>
                <a:ext uri="{FF2B5EF4-FFF2-40B4-BE49-F238E27FC236}">
                  <a16:creationId xmlns:a16="http://schemas.microsoft.com/office/drawing/2014/main" id="{874DE599-4B91-ADC9-C9B8-C803867C9CEC}"/>
                </a:ext>
              </a:extLst>
            </p:cNvPr>
            <p:cNvSpPr>
              <a:spLocks noGrp="1" noRot="1" noMove="1" noResize="1" noEditPoints="1" noAdjustHandles="1" noChangeArrowheads="1" noChangeShapeType="1"/>
            </p:cNvSpPr>
            <p:nvPr/>
          </p:nvSpPr>
          <p:spPr>
            <a:xfrm>
              <a:off x="0" y="0"/>
              <a:ext cx="1148876" cy="648551"/>
            </a:xfrm>
            <a:custGeom>
              <a:avLst/>
              <a:gdLst/>
              <a:ahLst/>
              <a:cxnLst/>
              <a:rect l="l" t="t" r="r" b="b"/>
              <a:pathLst>
                <a:path w="1148876" h="648551">
                  <a:moveTo>
                    <a:pt x="90515" y="0"/>
                  </a:moveTo>
                  <a:lnTo>
                    <a:pt x="1058361" y="0"/>
                  </a:lnTo>
                  <a:cubicBezTo>
                    <a:pt x="1082367" y="0"/>
                    <a:pt x="1105390" y="9536"/>
                    <a:pt x="1122365" y="26511"/>
                  </a:cubicBezTo>
                  <a:cubicBezTo>
                    <a:pt x="1139340" y="43486"/>
                    <a:pt x="1148876" y="66509"/>
                    <a:pt x="1148876" y="90515"/>
                  </a:cubicBezTo>
                  <a:lnTo>
                    <a:pt x="1148876" y="558036"/>
                  </a:lnTo>
                  <a:cubicBezTo>
                    <a:pt x="1148876" y="582042"/>
                    <a:pt x="1139340" y="605065"/>
                    <a:pt x="1122365" y="622040"/>
                  </a:cubicBezTo>
                  <a:cubicBezTo>
                    <a:pt x="1105390" y="639015"/>
                    <a:pt x="1082367" y="648551"/>
                    <a:pt x="1058361" y="648551"/>
                  </a:cubicBezTo>
                  <a:lnTo>
                    <a:pt x="90515" y="648551"/>
                  </a:lnTo>
                  <a:cubicBezTo>
                    <a:pt x="66509" y="648551"/>
                    <a:pt x="43486" y="639015"/>
                    <a:pt x="26511" y="622040"/>
                  </a:cubicBezTo>
                  <a:cubicBezTo>
                    <a:pt x="9536" y="605065"/>
                    <a:pt x="0" y="582042"/>
                    <a:pt x="0" y="558036"/>
                  </a:cubicBezTo>
                  <a:lnTo>
                    <a:pt x="0" y="90515"/>
                  </a:lnTo>
                  <a:cubicBezTo>
                    <a:pt x="0" y="66509"/>
                    <a:pt x="9536" y="43486"/>
                    <a:pt x="26511" y="26511"/>
                  </a:cubicBezTo>
                  <a:cubicBezTo>
                    <a:pt x="43486" y="9536"/>
                    <a:pt x="66509" y="0"/>
                    <a:pt x="90515" y="0"/>
                  </a:cubicBezTo>
                  <a:close/>
                </a:path>
              </a:pathLst>
            </a:custGeom>
            <a:solidFill>
              <a:srgbClr val="386480"/>
            </a:solidFill>
          </p:spPr>
          <p:txBody>
            <a:bodyPr/>
            <a:lstStyle/>
            <a:p>
              <a:endParaRPr lang="en-GB"/>
            </a:p>
          </p:txBody>
        </p:sp>
        <p:sp>
          <p:nvSpPr>
            <p:cNvPr id="14" name="TextBox 14">
              <a:extLst>
                <a:ext uri="{FF2B5EF4-FFF2-40B4-BE49-F238E27FC236}">
                  <a16:creationId xmlns:a16="http://schemas.microsoft.com/office/drawing/2014/main" id="{6A51E68C-86FC-5D7E-D148-6C273D7EA233}"/>
                </a:ext>
              </a:extLst>
            </p:cNvPr>
            <p:cNvSpPr txBox="1">
              <a:spLocks noGrp="1" noRot="1" noMove="1" noResize="1" noEditPoints="1" noAdjustHandles="1" noChangeArrowheads="1" noChangeShapeType="1"/>
            </p:cNvSpPr>
            <p:nvPr/>
          </p:nvSpPr>
          <p:spPr>
            <a:xfrm>
              <a:off x="0" y="0"/>
              <a:ext cx="1148876" cy="648551"/>
            </a:xfrm>
            <a:prstGeom prst="rect">
              <a:avLst/>
            </a:prstGeom>
          </p:spPr>
          <p:txBody>
            <a:bodyPr lIns="50800" tIns="50800" rIns="50800" bIns="50800" rtlCol="0" anchor="ctr"/>
            <a:lstStyle/>
            <a:p>
              <a:pPr algn="ctr">
                <a:lnSpc>
                  <a:spcPts val="2622"/>
                </a:lnSpc>
              </a:pPr>
              <a:endParaRPr/>
            </a:p>
          </p:txBody>
        </p:sp>
      </p:grpSp>
      <p:sp>
        <p:nvSpPr>
          <p:cNvPr id="2" name="TextBox 7">
            <a:extLst>
              <a:ext uri="{FF2B5EF4-FFF2-40B4-BE49-F238E27FC236}">
                <a16:creationId xmlns:a16="http://schemas.microsoft.com/office/drawing/2014/main" id="{0614FA35-E085-5006-49CB-D324B15ABAD1}"/>
              </a:ext>
            </a:extLst>
          </p:cNvPr>
          <p:cNvSpPr txBox="1"/>
          <p:nvPr/>
        </p:nvSpPr>
        <p:spPr>
          <a:xfrm>
            <a:off x="2184914" y="2910233"/>
            <a:ext cx="15417285" cy="6732099"/>
          </a:xfrm>
          <a:prstGeom prst="rect">
            <a:avLst/>
          </a:prstGeom>
        </p:spPr>
        <p:txBody>
          <a:bodyPr wrap="square" lIns="0" tIns="0" rIns="0" bIns="0" rtlCol="0" anchor="t">
            <a:spAutoFit/>
          </a:bodyPr>
          <a:lstStyle/>
          <a:p>
            <a:pPr>
              <a:lnSpc>
                <a:spcPts val="4759"/>
              </a:lnSpc>
            </a:pPr>
            <a:r>
              <a:rPr lang="en-GB" sz="3200" dirty="0">
                <a:solidFill>
                  <a:srgbClr val="173649"/>
                </a:solidFill>
                <a:latin typeface="Poppins"/>
                <a:ea typeface="Poppins"/>
                <a:cs typeface="Poppins"/>
                <a:sym typeface="Poppins"/>
              </a:rPr>
              <a:t>“When it’s agency supply teachers, they aren’t allowed to hand over any information regarding my visual impairment at all. And this has led to me being accused of being a huge liar when I’ve told them I use my iPad in lessons to do my work, which is because of my VI.”</a:t>
            </a:r>
          </a:p>
          <a:p>
            <a:pPr>
              <a:lnSpc>
                <a:spcPts val="4759"/>
              </a:lnSpc>
            </a:pPr>
            <a:endParaRPr lang="en-GB" sz="3200" dirty="0">
              <a:solidFill>
                <a:srgbClr val="173649"/>
              </a:solidFill>
              <a:latin typeface="Poppins"/>
              <a:ea typeface="Poppins"/>
              <a:cs typeface="Poppins"/>
              <a:sym typeface="Poppins"/>
            </a:endParaRPr>
          </a:p>
          <a:p>
            <a:pPr>
              <a:lnSpc>
                <a:spcPts val="4759"/>
              </a:lnSpc>
            </a:pPr>
            <a:r>
              <a:rPr lang="en-GB" sz="3200" dirty="0">
                <a:solidFill>
                  <a:srgbClr val="173649"/>
                </a:solidFill>
                <a:latin typeface="Poppins"/>
                <a:ea typeface="Poppins"/>
                <a:cs typeface="Poppins"/>
                <a:sym typeface="Poppins"/>
              </a:rPr>
              <a:t>“They just go to a photocopier and photocopy it onto A3 and think that solves the issue, and it really doesn’t.”</a:t>
            </a:r>
          </a:p>
          <a:p>
            <a:pPr>
              <a:lnSpc>
                <a:spcPts val="4759"/>
              </a:lnSpc>
            </a:pPr>
            <a:endParaRPr lang="en-GB" sz="3200" dirty="0">
              <a:solidFill>
                <a:srgbClr val="173649"/>
              </a:solidFill>
              <a:latin typeface="Poppins"/>
              <a:ea typeface="Poppins"/>
              <a:cs typeface="Poppins"/>
              <a:sym typeface="Poppins"/>
            </a:endParaRPr>
          </a:p>
          <a:p>
            <a:pPr>
              <a:lnSpc>
                <a:spcPts val="4759"/>
              </a:lnSpc>
            </a:pPr>
            <a:r>
              <a:rPr lang="en-GB" sz="3200" dirty="0">
                <a:solidFill>
                  <a:srgbClr val="173649"/>
                </a:solidFill>
                <a:latin typeface="Poppins"/>
                <a:ea typeface="Poppins"/>
                <a:cs typeface="Poppins"/>
                <a:sym typeface="Poppins"/>
              </a:rPr>
              <a:t>“It’s not just teaching. It’s the design of the school. Are stairs tactilely marked? Are doors clearly visible? Is it actually safe to move around long term?”</a:t>
            </a:r>
          </a:p>
        </p:txBody>
      </p:sp>
    </p:spTree>
    <p:extLst>
      <p:ext uri="{BB962C8B-B14F-4D97-AF65-F5344CB8AC3E}">
        <p14:creationId xmlns:p14="http://schemas.microsoft.com/office/powerpoint/2010/main" val="420537460"/>
      </p:ext>
    </p:extLst>
  </p:cSld>
  <p:clrMapOvr>
    <a:masterClrMapping/>
  </p:clrMapOvr>
  <p:transition>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4"/>
          <p:cNvSpPr/>
          <p:nvPr/>
        </p:nvSpPr>
        <p:spPr>
          <a:xfrm flipV="1">
            <a:off x="9101137" y="2118381"/>
            <a:ext cx="9331073" cy="19050"/>
          </a:xfrm>
          <a:prstGeom prst="line">
            <a:avLst/>
          </a:prstGeom>
          <a:ln w="38100" cap="flat">
            <a:solidFill>
              <a:srgbClr val="FCFCFC"/>
            </a:solidFill>
            <a:prstDash val="solid"/>
            <a:headEnd type="none" w="sm" len="sm"/>
            <a:tailEnd type="none" w="sm" len="sm"/>
          </a:ln>
        </p:spPr>
        <p:txBody>
          <a:bodyPr/>
          <a:lstStyle/>
          <a:p>
            <a:endParaRPr lang="en-GB"/>
          </a:p>
        </p:txBody>
      </p:sp>
      <p:sp>
        <p:nvSpPr>
          <p:cNvPr id="5" name="TextBox 5"/>
          <p:cNvSpPr txBox="1"/>
          <p:nvPr/>
        </p:nvSpPr>
        <p:spPr>
          <a:xfrm>
            <a:off x="2212129" y="920686"/>
            <a:ext cx="10387416" cy="1957780"/>
          </a:xfrm>
          <a:prstGeom prst="rect">
            <a:avLst/>
          </a:prstGeom>
        </p:spPr>
        <p:txBody>
          <a:bodyPr lIns="0" tIns="0" rIns="0" bIns="0" rtlCol="0" anchor="t">
            <a:spAutoFit/>
          </a:bodyPr>
          <a:lstStyle/>
          <a:p>
            <a:pPr algn="l">
              <a:lnSpc>
                <a:spcPts val="7679"/>
              </a:lnSpc>
            </a:pPr>
            <a:r>
              <a:rPr lang="en-US" sz="6399" b="1" spc="-268" dirty="0">
                <a:solidFill>
                  <a:srgbClr val="173649"/>
                </a:solidFill>
                <a:latin typeface="Poppins Bold"/>
                <a:ea typeface="Poppins Bold"/>
                <a:cs typeface="Poppins Bold"/>
                <a:sym typeface="Poppins Bold"/>
              </a:rPr>
              <a:t>Inclusive mainstream: Parent voice</a:t>
            </a:r>
            <a:endParaRPr lang="en-US" sz="6399" b="1" u="sng" spc="-268" dirty="0">
              <a:solidFill>
                <a:srgbClr val="173649"/>
              </a:solidFill>
              <a:latin typeface="Poppins Bold"/>
              <a:ea typeface="Poppins Bold"/>
              <a:cs typeface="Poppins Bold"/>
              <a:sym typeface="Poppins Bold"/>
            </a:endParaRPr>
          </a:p>
        </p:txBody>
      </p:sp>
      <p:sp>
        <p:nvSpPr>
          <p:cNvPr id="6" name="TextBox 6"/>
          <p:cNvSpPr txBox="1"/>
          <p:nvPr/>
        </p:nvSpPr>
        <p:spPr>
          <a:xfrm>
            <a:off x="1028700" y="4156643"/>
            <a:ext cx="9525" cy="1652239"/>
          </a:xfrm>
          <a:prstGeom prst="rect">
            <a:avLst/>
          </a:prstGeom>
        </p:spPr>
        <p:txBody>
          <a:bodyPr lIns="0" tIns="0" rIns="0" bIns="0" rtlCol="0" anchor="t">
            <a:spAutoFit/>
          </a:bodyPr>
          <a:lstStyle/>
          <a:p>
            <a:pPr algn="ctr">
              <a:lnSpc>
                <a:spcPts val="12880"/>
              </a:lnSpc>
            </a:pPr>
            <a:endParaRPr/>
          </a:p>
        </p:txBody>
      </p:sp>
      <p:sp>
        <p:nvSpPr>
          <p:cNvPr id="8" name="Freeform 8"/>
          <p:cNvSpPr>
            <a:spLocks noGrp="1" noRot="1" noMove="1" noResize="1" noEditPoints="1" noAdjustHandles="1" noChangeArrowheads="1" noChangeShapeType="1"/>
          </p:cNvSpPr>
          <p:nvPr/>
        </p:nvSpPr>
        <p:spPr>
          <a:xfrm>
            <a:off x="16091984" y="1028700"/>
            <a:ext cx="1613225" cy="953140"/>
          </a:xfrm>
          <a:custGeom>
            <a:avLst/>
            <a:gdLst/>
            <a:ahLst/>
            <a:cxnLst/>
            <a:rect l="l" t="t" r="r" b="b"/>
            <a:pathLst>
              <a:path w="1613225" h="953140">
                <a:moveTo>
                  <a:pt x="0" y="0"/>
                </a:moveTo>
                <a:lnTo>
                  <a:pt x="1613225" y="0"/>
                </a:lnTo>
                <a:lnTo>
                  <a:pt x="1613225" y="953140"/>
                </a:lnTo>
                <a:lnTo>
                  <a:pt x="0" y="953140"/>
                </a:lnTo>
                <a:lnTo>
                  <a:pt x="0" y="0"/>
                </a:lnTo>
                <a:close/>
              </a:path>
            </a:pathLst>
          </a:custGeom>
          <a:blipFill>
            <a:blip r:embed="rId3"/>
            <a:stretch>
              <a:fillRect/>
            </a:stretch>
          </a:blipFill>
        </p:spPr>
        <p:txBody>
          <a:bodyPr/>
          <a:lstStyle/>
          <a:p>
            <a:endParaRPr lang="en-GB"/>
          </a:p>
        </p:txBody>
      </p:sp>
      <p:grpSp>
        <p:nvGrpSpPr>
          <p:cNvPr id="9" name="Group 9"/>
          <p:cNvGrpSpPr>
            <a:grpSpLocks noGrp="1" noUngrp="1" noRot="1" noMove="1" noResize="1"/>
          </p:cNvGrpSpPr>
          <p:nvPr/>
        </p:nvGrpSpPr>
        <p:grpSpPr>
          <a:xfrm rot="-424114">
            <a:off x="-3098760" y="563568"/>
            <a:ext cx="4362139" cy="2462468"/>
            <a:chOff x="0" y="0"/>
            <a:chExt cx="1148876" cy="648551"/>
          </a:xfrm>
        </p:grpSpPr>
        <p:sp>
          <p:nvSpPr>
            <p:cNvPr id="10" name="Freeform 10"/>
            <p:cNvSpPr>
              <a:spLocks noGrp="1" noRot="1" noMove="1" noResize="1" noEditPoints="1" noAdjustHandles="1" noChangeArrowheads="1" noChangeShapeType="1"/>
            </p:cNvSpPr>
            <p:nvPr/>
          </p:nvSpPr>
          <p:spPr>
            <a:xfrm>
              <a:off x="0" y="0"/>
              <a:ext cx="1148876" cy="648551"/>
            </a:xfrm>
            <a:custGeom>
              <a:avLst/>
              <a:gdLst/>
              <a:ahLst/>
              <a:cxnLst/>
              <a:rect l="l" t="t" r="r" b="b"/>
              <a:pathLst>
                <a:path w="1148876" h="648551">
                  <a:moveTo>
                    <a:pt x="90515" y="0"/>
                  </a:moveTo>
                  <a:lnTo>
                    <a:pt x="1058361" y="0"/>
                  </a:lnTo>
                  <a:cubicBezTo>
                    <a:pt x="1082367" y="0"/>
                    <a:pt x="1105390" y="9536"/>
                    <a:pt x="1122365" y="26511"/>
                  </a:cubicBezTo>
                  <a:cubicBezTo>
                    <a:pt x="1139340" y="43486"/>
                    <a:pt x="1148876" y="66509"/>
                    <a:pt x="1148876" y="90515"/>
                  </a:cubicBezTo>
                  <a:lnTo>
                    <a:pt x="1148876" y="558036"/>
                  </a:lnTo>
                  <a:cubicBezTo>
                    <a:pt x="1148876" y="582042"/>
                    <a:pt x="1139340" y="605065"/>
                    <a:pt x="1122365" y="622040"/>
                  </a:cubicBezTo>
                  <a:cubicBezTo>
                    <a:pt x="1105390" y="639015"/>
                    <a:pt x="1082367" y="648551"/>
                    <a:pt x="1058361" y="648551"/>
                  </a:cubicBezTo>
                  <a:lnTo>
                    <a:pt x="90515" y="648551"/>
                  </a:lnTo>
                  <a:cubicBezTo>
                    <a:pt x="66509" y="648551"/>
                    <a:pt x="43486" y="639015"/>
                    <a:pt x="26511" y="622040"/>
                  </a:cubicBezTo>
                  <a:cubicBezTo>
                    <a:pt x="9536" y="605065"/>
                    <a:pt x="0" y="582042"/>
                    <a:pt x="0" y="558036"/>
                  </a:cubicBezTo>
                  <a:lnTo>
                    <a:pt x="0" y="90515"/>
                  </a:lnTo>
                  <a:cubicBezTo>
                    <a:pt x="0" y="66509"/>
                    <a:pt x="9536" y="43486"/>
                    <a:pt x="26511" y="26511"/>
                  </a:cubicBezTo>
                  <a:cubicBezTo>
                    <a:pt x="43486" y="9536"/>
                    <a:pt x="66509" y="0"/>
                    <a:pt x="90515" y="0"/>
                  </a:cubicBezTo>
                  <a:close/>
                </a:path>
              </a:pathLst>
            </a:custGeom>
            <a:solidFill>
              <a:srgbClr val="173649"/>
            </a:solidFill>
          </p:spPr>
          <p:txBody>
            <a:bodyPr/>
            <a:lstStyle/>
            <a:p>
              <a:endParaRPr lang="en-GB"/>
            </a:p>
          </p:txBody>
        </p:sp>
        <p:sp>
          <p:nvSpPr>
            <p:cNvPr id="11" name="TextBox 11"/>
            <p:cNvSpPr txBox="1">
              <a:spLocks noGrp="1" noRot="1" noMove="1" noResize="1" noEditPoints="1" noAdjustHandles="1" noChangeArrowheads="1" noChangeShapeType="1"/>
            </p:cNvSpPr>
            <p:nvPr/>
          </p:nvSpPr>
          <p:spPr>
            <a:xfrm>
              <a:off x="0" y="0"/>
              <a:ext cx="1148876" cy="648551"/>
            </a:xfrm>
            <a:prstGeom prst="rect">
              <a:avLst/>
            </a:prstGeom>
          </p:spPr>
          <p:txBody>
            <a:bodyPr lIns="50800" tIns="50800" rIns="50800" bIns="50800" rtlCol="0" anchor="ctr"/>
            <a:lstStyle/>
            <a:p>
              <a:pPr algn="ctr">
                <a:lnSpc>
                  <a:spcPts val="2622"/>
                </a:lnSpc>
              </a:pPr>
              <a:endParaRPr/>
            </a:p>
          </p:txBody>
        </p:sp>
      </p:grpSp>
      <p:grpSp>
        <p:nvGrpSpPr>
          <p:cNvPr id="12" name="Group 12"/>
          <p:cNvGrpSpPr>
            <a:grpSpLocks noGrp="1" noUngrp="1" noRot="1" noMove="1" noResize="1"/>
          </p:cNvGrpSpPr>
          <p:nvPr/>
        </p:nvGrpSpPr>
        <p:grpSpPr>
          <a:xfrm rot="-424114">
            <a:off x="-2713898" y="-1173979"/>
            <a:ext cx="4362139" cy="2462468"/>
            <a:chOff x="0" y="0"/>
            <a:chExt cx="1148876" cy="648551"/>
          </a:xfrm>
        </p:grpSpPr>
        <p:sp>
          <p:nvSpPr>
            <p:cNvPr id="13" name="Freeform 13"/>
            <p:cNvSpPr>
              <a:spLocks noGrp="1" noRot="1" noMove="1" noResize="1" noEditPoints="1" noAdjustHandles="1" noChangeArrowheads="1" noChangeShapeType="1"/>
            </p:cNvSpPr>
            <p:nvPr/>
          </p:nvSpPr>
          <p:spPr>
            <a:xfrm>
              <a:off x="0" y="0"/>
              <a:ext cx="1148876" cy="648551"/>
            </a:xfrm>
            <a:custGeom>
              <a:avLst/>
              <a:gdLst/>
              <a:ahLst/>
              <a:cxnLst/>
              <a:rect l="l" t="t" r="r" b="b"/>
              <a:pathLst>
                <a:path w="1148876" h="648551">
                  <a:moveTo>
                    <a:pt x="90515" y="0"/>
                  </a:moveTo>
                  <a:lnTo>
                    <a:pt x="1058361" y="0"/>
                  </a:lnTo>
                  <a:cubicBezTo>
                    <a:pt x="1082367" y="0"/>
                    <a:pt x="1105390" y="9536"/>
                    <a:pt x="1122365" y="26511"/>
                  </a:cubicBezTo>
                  <a:cubicBezTo>
                    <a:pt x="1139340" y="43486"/>
                    <a:pt x="1148876" y="66509"/>
                    <a:pt x="1148876" y="90515"/>
                  </a:cubicBezTo>
                  <a:lnTo>
                    <a:pt x="1148876" y="558036"/>
                  </a:lnTo>
                  <a:cubicBezTo>
                    <a:pt x="1148876" y="582042"/>
                    <a:pt x="1139340" y="605065"/>
                    <a:pt x="1122365" y="622040"/>
                  </a:cubicBezTo>
                  <a:cubicBezTo>
                    <a:pt x="1105390" y="639015"/>
                    <a:pt x="1082367" y="648551"/>
                    <a:pt x="1058361" y="648551"/>
                  </a:cubicBezTo>
                  <a:lnTo>
                    <a:pt x="90515" y="648551"/>
                  </a:lnTo>
                  <a:cubicBezTo>
                    <a:pt x="66509" y="648551"/>
                    <a:pt x="43486" y="639015"/>
                    <a:pt x="26511" y="622040"/>
                  </a:cubicBezTo>
                  <a:cubicBezTo>
                    <a:pt x="9536" y="605065"/>
                    <a:pt x="0" y="582042"/>
                    <a:pt x="0" y="558036"/>
                  </a:cubicBezTo>
                  <a:lnTo>
                    <a:pt x="0" y="90515"/>
                  </a:lnTo>
                  <a:cubicBezTo>
                    <a:pt x="0" y="66509"/>
                    <a:pt x="9536" y="43486"/>
                    <a:pt x="26511" y="26511"/>
                  </a:cubicBezTo>
                  <a:cubicBezTo>
                    <a:pt x="43486" y="9536"/>
                    <a:pt x="66509" y="0"/>
                    <a:pt x="90515" y="0"/>
                  </a:cubicBezTo>
                  <a:close/>
                </a:path>
              </a:pathLst>
            </a:custGeom>
            <a:solidFill>
              <a:srgbClr val="386480"/>
            </a:solidFill>
          </p:spPr>
          <p:txBody>
            <a:bodyPr/>
            <a:lstStyle/>
            <a:p>
              <a:endParaRPr lang="en-GB"/>
            </a:p>
          </p:txBody>
        </p:sp>
        <p:sp>
          <p:nvSpPr>
            <p:cNvPr id="14" name="TextBox 14"/>
            <p:cNvSpPr txBox="1">
              <a:spLocks noGrp="1" noRot="1" noMove="1" noResize="1" noEditPoints="1" noAdjustHandles="1" noChangeArrowheads="1" noChangeShapeType="1"/>
            </p:cNvSpPr>
            <p:nvPr/>
          </p:nvSpPr>
          <p:spPr>
            <a:xfrm>
              <a:off x="0" y="0"/>
              <a:ext cx="1148876" cy="648551"/>
            </a:xfrm>
            <a:prstGeom prst="rect">
              <a:avLst/>
            </a:prstGeom>
          </p:spPr>
          <p:txBody>
            <a:bodyPr lIns="50800" tIns="50800" rIns="50800" bIns="50800" rtlCol="0" anchor="ctr"/>
            <a:lstStyle/>
            <a:p>
              <a:pPr algn="ctr">
                <a:lnSpc>
                  <a:spcPts val="2622"/>
                </a:lnSpc>
              </a:pPr>
              <a:endParaRPr/>
            </a:p>
          </p:txBody>
        </p:sp>
      </p:grpSp>
      <p:sp>
        <p:nvSpPr>
          <p:cNvPr id="2" name="TextBox 7">
            <a:extLst>
              <a:ext uri="{FF2B5EF4-FFF2-40B4-BE49-F238E27FC236}">
                <a16:creationId xmlns:a16="http://schemas.microsoft.com/office/drawing/2014/main" id="{DF49A8E1-9EF6-B3E2-FF23-7C6DF447568B}"/>
              </a:ext>
            </a:extLst>
          </p:cNvPr>
          <p:cNvSpPr txBox="1"/>
          <p:nvPr/>
        </p:nvSpPr>
        <p:spPr>
          <a:xfrm>
            <a:off x="2057400" y="2867580"/>
            <a:ext cx="14601825" cy="7354770"/>
          </a:xfrm>
          <a:prstGeom prst="rect">
            <a:avLst/>
          </a:prstGeom>
        </p:spPr>
        <p:txBody>
          <a:bodyPr wrap="square" lIns="0" tIns="0" rIns="0" bIns="0" rtlCol="0" anchor="t">
            <a:spAutoFit/>
          </a:bodyPr>
          <a:lstStyle/>
          <a:p>
            <a:pPr>
              <a:lnSpc>
                <a:spcPts val="4759"/>
              </a:lnSpc>
            </a:pPr>
            <a:r>
              <a:rPr lang="en-GB" sz="3000" dirty="0">
                <a:solidFill>
                  <a:srgbClr val="173649"/>
                </a:solidFill>
                <a:latin typeface="Poppins"/>
                <a:ea typeface="Poppins"/>
                <a:cs typeface="Poppins"/>
                <a:sym typeface="Poppins"/>
              </a:rPr>
              <a:t>“Nothing is enforceable. Nobody can be held accountable. You’re constantly relying on other people’s opinions of what they think is best for your child.”</a:t>
            </a:r>
          </a:p>
          <a:p>
            <a:pPr>
              <a:lnSpc>
                <a:spcPts val="4759"/>
              </a:lnSpc>
            </a:pPr>
            <a:endParaRPr lang="en-GB" sz="3000" dirty="0">
              <a:solidFill>
                <a:srgbClr val="173649"/>
              </a:solidFill>
              <a:latin typeface="Poppins"/>
              <a:ea typeface="Poppins"/>
              <a:cs typeface="Poppins"/>
              <a:sym typeface="Poppins"/>
            </a:endParaRPr>
          </a:p>
          <a:p>
            <a:pPr>
              <a:lnSpc>
                <a:spcPts val="4759"/>
              </a:lnSpc>
            </a:pPr>
            <a:r>
              <a:rPr lang="en-GB" sz="3000" dirty="0">
                <a:solidFill>
                  <a:srgbClr val="173649"/>
                </a:solidFill>
                <a:latin typeface="Poppins"/>
                <a:ea typeface="Poppins"/>
                <a:cs typeface="Poppins"/>
                <a:sym typeface="Poppins"/>
              </a:rPr>
              <a:t>“Parents of non-disabled children know what their child’s school day looks like. I don’t. I don’t know how his desk is set up, what tech he’s using, how he’s accessing learning—and I’m expected to support him at home without being trained.”</a:t>
            </a:r>
          </a:p>
          <a:p>
            <a:pPr>
              <a:lnSpc>
                <a:spcPts val="4759"/>
              </a:lnSpc>
            </a:pPr>
            <a:endParaRPr lang="en-GB" sz="3000" dirty="0">
              <a:solidFill>
                <a:srgbClr val="173649"/>
              </a:solidFill>
              <a:latin typeface="Poppins"/>
              <a:ea typeface="Poppins"/>
              <a:cs typeface="Poppins"/>
              <a:sym typeface="Poppins"/>
            </a:endParaRPr>
          </a:p>
          <a:p>
            <a:pPr>
              <a:lnSpc>
                <a:spcPts val="4759"/>
              </a:lnSpc>
            </a:pPr>
            <a:r>
              <a:rPr lang="en-GB" sz="3000" dirty="0">
                <a:solidFill>
                  <a:srgbClr val="173649"/>
                </a:solidFill>
                <a:latin typeface="Poppins"/>
                <a:ea typeface="Poppins"/>
                <a:cs typeface="Poppins"/>
                <a:sym typeface="Poppins"/>
              </a:rPr>
              <a:t>“The school want to be inclusive, but they can only do that because they have strong support from the local authority, the QTVI, and habilitation specialists.”</a:t>
            </a:r>
          </a:p>
          <a:p>
            <a:pPr>
              <a:lnSpc>
                <a:spcPts val="4759"/>
              </a:lnSpc>
            </a:pPr>
            <a:endParaRPr lang="en-US" sz="3399" dirty="0">
              <a:solidFill>
                <a:srgbClr val="173649"/>
              </a:solidFill>
              <a:latin typeface="Poppins"/>
              <a:ea typeface="Poppins"/>
              <a:cs typeface="Poppins"/>
              <a:sym typeface="Poppins"/>
            </a:endParaRPr>
          </a:p>
        </p:txBody>
      </p:sp>
    </p:spTree>
  </p:cSld>
  <p:clrMapOvr>
    <a:masterClrMapping/>
  </p:clrMapOvr>
  <p:transition>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6FAF7D-E44E-3856-D338-4D3AD53769E4}"/>
            </a:ext>
          </a:extLst>
        </p:cNvPr>
        <p:cNvGrpSpPr/>
        <p:nvPr/>
      </p:nvGrpSpPr>
      <p:grpSpPr>
        <a:xfrm>
          <a:off x="0" y="0"/>
          <a:ext cx="0" cy="0"/>
          <a:chOff x="0" y="0"/>
          <a:chExt cx="0" cy="0"/>
        </a:xfrm>
      </p:grpSpPr>
      <p:sp>
        <p:nvSpPr>
          <p:cNvPr id="4" name="AutoShape 4">
            <a:extLst>
              <a:ext uri="{FF2B5EF4-FFF2-40B4-BE49-F238E27FC236}">
                <a16:creationId xmlns:a16="http://schemas.microsoft.com/office/drawing/2014/main" id="{71427700-6981-1762-0684-97C98D265600}"/>
              </a:ext>
            </a:extLst>
          </p:cNvPr>
          <p:cNvSpPr/>
          <p:nvPr/>
        </p:nvSpPr>
        <p:spPr>
          <a:xfrm flipV="1">
            <a:off x="9101137" y="2118381"/>
            <a:ext cx="9331073" cy="19050"/>
          </a:xfrm>
          <a:prstGeom prst="line">
            <a:avLst/>
          </a:prstGeom>
          <a:ln w="38100" cap="flat">
            <a:solidFill>
              <a:srgbClr val="FCFCFC"/>
            </a:solidFill>
            <a:prstDash val="solid"/>
            <a:headEnd type="none" w="sm" len="sm"/>
            <a:tailEnd type="none" w="sm" len="sm"/>
          </a:ln>
        </p:spPr>
        <p:txBody>
          <a:bodyPr/>
          <a:lstStyle/>
          <a:p>
            <a:endParaRPr lang="en-GB"/>
          </a:p>
        </p:txBody>
      </p:sp>
      <p:sp>
        <p:nvSpPr>
          <p:cNvPr id="5" name="TextBox 5">
            <a:extLst>
              <a:ext uri="{FF2B5EF4-FFF2-40B4-BE49-F238E27FC236}">
                <a16:creationId xmlns:a16="http://schemas.microsoft.com/office/drawing/2014/main" id="{629EE43D-545D-EA28-4806-74252FA7E59C}"/>
              </a:ext>
            </a:extLst>
          </p:cNvPr>
          <p:cNvSpPr txBox="1"/>
          <p:nvPr/>
        </p:nvSpPr>
        <p:spPr>
          <a:xfrm>
            <a:off x="2190358" y="1002950"/>
            <a:ext cx="10387416" cy="1957780"/>
          </a:xfrm>
          <a:prstGeom prst="rect">
            <a:avLst/>
          </a:prstGeom>
        </p:spPr>
        <p:txBody>
          <a:bodyPr lIns="0" tIns="0" rIns="0" bIns="0" rtlCol="0" anchor="t">
            <a:spAutoFit/>
          </a:bodyPr>
          <a:lstStyle/>
          <a:p>
            <a:pPr algn="l">
              <a:lnSpc>
                <a:spcPts val="7679"/>
              </a:lnSpc>
            </a:pPr>
            <a:r>
              <a:rPr lang="en-US" sz="6399" b="1" spc="-268" dirty="0">
                <a:solidFill>
                  <a:srgbClr val="173649"/>
                </a:solidFill>
                <a:latin typeface="Poppins Bold"/>
                <a:ea typeface="Poppins Bold"/>
                <a:cs typeface="Poppins Bold"/>
                <a:sym typeface="Poppins Bold"/>
              </a:rPr>
              <a:t>Individual Support Plans: Student voice</a:t>
            </a:r>
            <a:endParaRPr lang="en-US" sz="6399" b="1" u="sng" spc="-268" dirty="0">
              <a:solidFill>
                <a:srgbClr val="173649"/>
              </a:solidFill>
              <a:latin typeface="Poppins Bold"/>
              <a:ea typeface="Poppins Bold"/>
              <a:cs typeface="Poppins Bold"/>
              <a:sym typeface="Poppins Bold"/>
            </a:endParaRPr>
          </a:p>
        </p:txBody>
      </p:sp>
      <p:sp>
        <p:nvSpPr>
          <p:cNvPr id="6" name="TextBox 6">
            <a:extLst>
              <a:ext uri="{FF2B5EF4-FFF2-40B4-BE49-F238E27FC236}">
                <a16:creationId xmlns:a16="http://schemas.microsoft.com/office/drawing/2014/main" id="{F5F55D74-AF95-3825-E815-F039426575FF}"/>
              </a:ext>
            </a:extLst>
          </p:cNvPr>
          <p:cNvSpPr txBox="1"/>
          <p:nvPr/>
        </p:nvSpPr>
        <p:spPr>
          <a:xfrm>
            <a:off x="1028700" y="4156643"/>
            <a:ext cx="9525" cy="1652239"/>
          </a:xfrm>
          <a:prstGeom prst="rect">
            <a:avLst/>
          </a:prstGeom>
        </p:spPr>
        <p:txBody>
          <a:bodyPr lIns="0" tIns="0" rIns="0" bIns="0" rtlCol="0" anchor="t">
            <a:spAutoFit/>
          </a:bodyPr>
          <a:lstStyle/>
          <a:p>
            <a:pPr algn="ctr">
              <a:lnSpc>
                <a:spcPts val="12880"/>
              </a:lnSpc>
            </a:pPr>
            <a:endParaRPr/>
          </a:p>
        </p:txBody>
      </p:sp>
      <p:sp>
        <p:nvSpPr>
          <p:cNvPr id="8" name="Freeform 8">
            <a:extLst>
              <a:ext uri="{FF2B5EF4-FFF2-40B4-BE49-F238E27FC236}">
                <a16:creationId xmlns:a16="http://schemas.microsoft.com/office/drawing/2014/main" id="{95E40CF7-29B1-91FD-846D-D51B6B4D8E7D}"/>
              </a:ext>
            </a:extLst>
          </p:cNvPr>
          <p:cNvSpPr>
            <a:spLocks noGrp="1" noRot="1" noMove="1" noResize="1" noEditPoints="1" noAdjustHandles="1" noChangeArrowheads="1" noChangeShapeType="1"/>
          </p:cNvSpPr>
          <p:nvPr/>
        </p:nvSpPr>
        <p:spPr>
          <a:xfrm>
            <a:off x="16091984" y="1028700"/>
            <a:ext cx="1613225" cy="953140"/>
          </a:xfrm>
          <a:custGeom>
            <a:avLst/>
            <a:gdLst/>
            <a:ahLst/>
            <a:cxnLst/>
            <a:rect l="l" t="t" r="r" b="b"/>
            <a:pathLst>
              <a:path w="1613225" h="953140">
                <a:moveTo>
                  <a:pt x="0" y="0"/>
                </a:moveTo>
                <a:lnTo>
                  <a:pt x="1613225" y="0"/>
                </a:lnTo>
                <a:lnTo>
                  <a:pt x="1613225" y="953140"/>
                </a:lnTo>
                <a:lnTo>
                  <a:pt x="0" y="953140"/>
                </a:lnTo>
                <a:lnTo>
                  <a:pt x="0" y="0"/>
                </a:lnTo>
                <a:close/>
              </a:path>
            </a:pathLst>
          </a:custGeom>
          <a:blipFill>
            <a:blip r:embed="rId3"/>
            <a:stretch>
              <a:fillRect/>
            </a:stretch>
          </a:blipFill>
        </p:spPr>
        <p:txBody>
          <a:bodyPr/>
          <a:lstStyle/>
          <a:p>
            <a:endParaRPr lang="en-GB"/>
          </a:p>
        </p:txBody>
      </p:sp>
      <p:grpSp>
        <p:nvGrpSpPr>
          <p:cNvPr id="9" name="Group 9">
            <a:extLst>
              <a:ext uri="{FF2B5EF4-FFF2-40B4-BE49-F238E27FC236}">
                <a16:creationId xmlns:a16="http://schemas.microsoft.com/office/drawing/2014/main" id="{976CC43E-93C0-8905-7F9F-2A5A8546289D}"/>
              </a:ext>
            </a:extLst>
          </p:cNvPr>
          <p:cNvGrpSpPr>
            <a:grpSpLocks noGrp="1" noUngrp="1" noRot="1" noMove="1" noResize="1"/>
          </p:cNvGrpSpPr>
          <p:nvPr/>
        </p:nvGrpSpPr>
        <p:grpSpPr>
          <a:xfrm rot="-424114">
            <a:off x="-3098760" y="563568"/>
            <a:ext cx="4362139" cy="2462468"/>
            <a:chOff x="0" y="0"/>
            <a:chExt cx="1148876" cy="648551"/>
          </a:xfrm>
        </p:grpSpPr>
        <p:sp>
          <p:nvSpPr>
            <p:cNvPr id="10" name="Freeform 10">
              <a:extLst>
                <a:ext uri="{FF2B5EF4-FFF2-40B4-BE49-F238E27FC236}">
                  <a16:creationId xmlns:a16="http://schemas.microsoft.com/office/drawing/2014/main" id="{E0A3722F-B0D4-EFCA-898C-F15C9593DC2F}"/>
                </a:ext>
              </a:extLst>
            </p:cNvPr>
            <p:cNvSpPr>
              <a:spLocks noGrp="1" noRot="1" noMove="1" noResize="1" noEditPoints="1" noAdjustHandles="1" noChangeArrowheads="1" noChangeShapeType="1"/>
            </p:cNvSpPr>
            <p:nvPr/>
          </p:nvSpPr>
          <p:spPr>
            <a:xfrm>
              <a:off x="0" y="0"/>
              <a:ext cx="1148876" cy="648551"/>
            </a:xfrm>
            <a:custGeom>
              <a:avLst/>
              <a:gdLst/>
              <a:ahLst/>
              <a:cxnLst/>
              <a:rect l="l" t="t" r="r" b="b"/>
              <a:pathLst>
                <a:path w="1148876" h="648551">
                  <a:moveTo>
                    <a:pt x="90515" y="0"/>
                  </a:moveTo>
                  <a:lnTo>
                    <a:pt x="1058361" y="0"/>
                  </a:lnTo>
                  <a:cubicBezTo>
                    <a:pt x="1082367" y="0"/>
                    <a:pt x="1105390" y="9536"/>
                    <a:pt x="1122365" y="26511"/>
                  </a:cubicBezTo>
                  <a:cubicBezTo>
                    <a:pt x="1139340" y="43486"/>
                    <a:pt x="1148876" y="66509"/>
                    <a:pt x="1148876" y="90515"/>
                  </a:cubicBezTo>
                  <a:lnTo>
                    <a:pt x="1148876" y="558036"/>
                  </a:lnTo>
                  <a:cubicBezTo>
                    <a:pt x="1148876" y="582042"/>
                    <a:pt x="1139340" y="605065"/>
                    <a:pt x="1122365" y="622040"/>
                  </a:cubicBezTo>
                  <a:cubicBezTo>
                    <a:pt x="1105390" y="639015"/>
                    <a:pt x="1082367" y="648551"/>
                    <a:pt x="1058361" y="648551"/>
                  </a:cubicBezTo>
                  <a:lnTo>
                    <a:pt x="90515" y="648551"/>
                  </a:lnTo>
                  <a:cubicBezTo>
                    <a:pt x="66509" y="648551"/>
                    <a:pt x="43486" y="639015"/>
                    <a:pt x="26511" y="622040"/>
                  </a:cubicBezTo>
                  <a:cubicBezTo>
                    <a:pt x="9536" y="605065"/>
                    <a:pt x="0" y="582042"/>
                    <a:pt x="0" y="558036"/>
                  </a:cubicBezTo>
                  <a:lnTo>
                    <a:pt x="0" y="90515"/>
                  </a:lnTo>
                  <a:cubicBezTo>
                    <a:pt x="0" y="66509"/>
                    <a:pt x="9536" y="43486"/>
                    <a:pt x="26511" y="26511"/>
                  </a:cubicBezTo>
                  <a:cubicBezTo>
                    <a:pt x="43486" y="9536"/>
                    <a:pt x="66509" y="0"/>
                    <a:pt x="90515" y="0"/>
                  </a:cubicBezTo>
                  <a:close/>
                </a:path>
              </a:pathLst>
            </a:custGeom>
            <a:solidFill>
              <a:srgbClr val="173649"/>
            </a:solidFill>
          </p:spPr>
          <p:txBody>
            <a:bodyPr/>
            <a:lstStyle/>
            <a:p>
              <a:endParaRPr lang="en-GB"/>
            </a:p>
          </p:txBody>
        </p:sp>
        <p:sp>
          <p:nvSpPr>
            <p:cNvPr id="11" name="TextBox 11">
              <a:extLst>
                <a:ext uri="{FF2B5EF4-FFF2-40B4-BE49-F238E27FC236}">
                  <a16:creationId xmlns:a16="http://schemas.microsoft.com/office/drawing/2014/main" id="{02EDC49E-28F3-A8CE-ED8A-88F0358A2B31}"/>
                </a:ext>
              </a:extLst>
            </p:cNvPr>
            <p:cNvSpPr txBox="1">
              <a:spLocks noGrp="1" noRot="1" noMove="1" noResize="1" noEditPoints="1" noAdjustHandles="1" noChangeArrowheads="1" noChangeShapeType="1"/>
            </p:cNvSpPr>
            <p:nvPr/>
          </p:nvSpPr>
          <p:spPr>
            <a:xfrm>
              <a:off x="0" y="0"/>
              <a:ext cx="1148876" cy="648551"/>
            </a:xfrm>
            <a:prstGeom prst="rect">
              <a:avLst/>
            </a:prstGeom>
          </p:spPr>
          <p:txBody>
            <a:bodyPr lIns="50800" tIns="50800" rIns="50800" bIns="50800" rtlCol="0" anchor="ctr"/>
            <a:lstStyle/>
            <a:p>
              <a:pPr algn="ctr">
                <a:lnSpc>
                  <a:spcPts val="2622"/>
                </a:lnSpc>
              </a:pPr>
              <a:endParaRPr/>
            </a:p>
          </p:txBody>
        </p:sp>
      </p:grpSp>
      <p:grpSp>
        <p:nvGrpSpPr>
          <p:cNvPr id="12" name="Group 12">
            <a:extLst>
              <a:ext uri="{FF2B5EF4-FFF2-40B4-BE49-F238E27FC236}">
                <a16:creationId xmlns:a16="http://schemas.microsoft.com/office/drawing/2014/main" id="{CBD6E74F-0CB5-4EB7-936F-7F3E87270A2E}"/>
              </a:ext>
            </a:extLst>
          </p:cNvPr>
          <p:cNvGrpSpPr>
            <a:grpSpLocks noGrp="1" noUngrp="1" noRot="1" noMove="1" noResize="1"/>
          </p:cNvGrpSpPr>
          <p:nvPr/>
        </p:nvGrpSpPr>
        <p:grpSpPr>
          <a:xfrm rot="-424114">
            <a:off x="-2713898" y="-1173979"/>
            <a:ext cx="4362139" cy="2462468"/>
            <a:chOff x="0" y="0"/>
            <a:chExt cx="1148876" cy="648551"/>
          </a:xfrm>
        </p:grpSpPr>
        <p:sp>
          <p:nvSpPr>
            <p:cNvPr id="13" name="Freeform 13">
              <a:extLst>
                <a:ext uri="{FF2B5EF4-FFF2-40B4-BE49-F238E27FC236}">
                  <a16:creationId xmlns:a16="http://schemas.microsoft.com/office/drawing/2014/main" id="{0B0B038E-AB97-6B99-F45B-8E2DEEE33F22}"/>
                </a:ext>
              </a:extLst>
            </p:cNvPr>
            <p:cNvSpPr>
              <a:spLocks noGrp="1" noRot="1" noMove="1" noResize="1" noEditPoints="1" noAdjustHandles="1" noChangeArrowheads="1" noChangeShapeType="1"/>
            </p:cNvSpPr>
            <p:nvPr/>
          </p:nvSpPr>
          <p:spPr>
            <a:xfrm>
              <a:off x="0" y="0"/>
              <a:ext cx="1148876" cy="648551"/>
            </a:xfrm>
            <a:custGeom>
              <a:avLst/>
              <a:gdLst/>
              <a:ahLst/>
              <a:cxnLst/>
              <a:rect l="l" t="t" r="r" b="b"/>
              <a:pathLst>
                <a:path w="1148876" h="648551">
                  <a:moveTo>
                    <a:pt x="90515" y="0"/>
                  </a:moveTo>
                  <a:lnTo>
                    <a:pt x="1058361" y="0"/>
                  </a:lnTo>
                  <a:cubicBezTo>
                    <a:pt x="1082367" y="0"/>
                    <a:pt x="1105390" y="9536"/>
                    <a:pt x="1122365" y="26511"/>
                  </a:cubicBezTo>
                  <a:cubicBezTo>
                    <a:pt x="1139340" y="43486"/>
                    <a:pt x="1148876" y="66509"/>
                    <a:pt x="1148876" y="90515"/>
                  </a:cubicBezTo>
                  <a:lnTo>
                    <a:pt x="1148876" y="558036"/>
                  </a:lnTo>
                  <a:cubicBezTo>
                    <a:pt x="1148876" y="582042"/>
                    <a:pt x="1139340" y="605065"/>
                    <a:pt x="1122365" y="622040"/>
                  </a:cubicBezTo>
                  <a:cubicBezTo>
                    <a:pt x="1105390" y="639015"/>
                    <a:pt x="1082367" y="648551"/>
                    <a:pt x="1058361" y="648551"/>
                  </a:cubicBezTo>
                  <a:lnTo>
                    <a:pt x="90515" y="648551"/>
                  </a:lnTo>
                  <a:cubicBezTo>
                    <a:pt x="66509" y="648551"/>
                    <a:pt x="43486" y="639015"/>
                    <a:pt x="26511" y="622040"/>
                  </a:cubicBezTo>
                  <a:cubicBezTo>
                    <a:pt x="9536" y="605065"/>
                    <a:pt x="0" y="582042"/>
                    <a:pt x="0" y="558036"/>
                  </a:cubicBezTo>
                  <a:lnTo>
                    <a:pt x="0" y="90515"/>
                  </a:lnTo>
                  <a:cubicBezTo>
                    <a:pt x="0" y="66509"/>
                    <a:pt x="9536" y="43486"/>
                    <a:pt x="26511" y="26511"/>
                  </a:cubicBezTo>
                  <a:cubicBezTo>
                    <a:pt x="43486" y="9536"/>
                    <a:pt x="66509" y="0"/>
                    <a:pt x="90515" y="0"/>
                  </a:cubicBezTo>
                  <a:close/>
                </a:path>
              </a:pathLst>
            </a:custGeom>
            <a:solidFill>
              <a:srgbClr val="386480"/>
            </a:solidFill>
          </p:spPr>
          <p:txBody>
            <a:bodyPr/>
            <a:lstStyle/>
            <a:p>
              <a:endParaRPr lang="en-GB"/>
            </a:p>
          </p:txBody>
        </p:sp>
        <p:sp>
          <p:nvSpPr>
            <p:cNvPr id="14" name="TextBox 14">
              <a:extLst>
                <a:ext uri="{FF2B5EF4-FFF2-40B4-BE49-F238E27FC236}">
                  <a16:creationId xmlns:a16="http://schemas.microsoft.com/office/drawing/2014/main" id="{BE15DFB3-1889-488E-647D-BF1130B986E6}"/>
                </a:ext>
              </a:extLst>
            </p:cNvPr>
            <p:cNvSpPr txBox="1">
              <a:spLocks noGrp="1" noRot="1" noMove="1" noResize="1" noEditPoints="1" noAdjustHandles="1" noChangeArrowheads="1" noChangeShapeType="1"/>
            </p:cNvSpPr>
            <p:nvPr/>
          </p:nvSpPr>
          <p:spPr>
            <a:xfrm>
              <a:off x="0" y="0"/>
              <a:ext cx="1148876" cy="648551"/>
            </a:xfrm>
            <a:prstGeom prst="rect">
              <a:avLst/>
            </a:prstGeom>
          </p:spPr>
          <p:txBody>
            <a:bodyPr lIns="50800" tIns="50800" rIns="50800" bIns="50800" rtlCol="0" anchor="ctr"/>
            <a:lstStyle/>
            <a:p>
              <a:pPr algn="ctr">
                <a:lnSpc>
                  <a:spcPts val="2622"/>
                </a:lnSpc>
              </a:pPr>
              <a:endParaRPr/>
            </a:p>
          </p:txBody>
        </p:sp>
      </p:grpSp>
      <p:sp>
        <p:nvSpPr>
          <p:cNvPr id="2" name="TextBox 7">
            <a:extLst>
              <a:ext uri="{FF2B5EF4-FFF2-40B4-BE49-F238E27FC236}">
                <a16:creationId xmlns:a16="http://schemas.microsoft.com/office/drawing/2014/main" id="{0EEC6DFA-944D-B5CE-EE69-F7DD0A20BD86}"/>
              </a:ext>
            </a:extLst>
          </p:cNvPr>
          <p:cNvSpPr txBox="1"/>
          <p:nvPr/>
        </p:nvSpPr>
        <p:spPr>
          <a:xfrm>
            <a:off x="2212129" y="3366232"/>
            <a:ext cx="15609146" cy="6123664"/>
          </a:xfrm>
          <a:prstGeom prst="rect">
            <a:avLst/>
          </a:prstGeom>
        </p:spPr>
        <p:txBody>
          <a:bodyPr wrap="square" lIns="0" tIns="0" rIns="0" bIns="0" rtlCol="0" anchor="t">
            <a:spAutoFit/>
          </a:bodyPr>
          <a:lstStyle/>
          <a:p>
            <a:pPr>
              <a:lnSpc>
                <a:spcPts val="4759"/>
              </a:lnSpc>
            </a:pPr>
            <a:r>
              <a:rPr lang="en-GB" sz="3399" dirty="0">
                <a:solidFill>
                  <a:srgbClr val="173649"/>
                </a:solidFill>
                <a:latin typeface="Poppins"/>
                <a:ea typeface="Poppins"/>
                <a:cs typeface="Poppins"/>
                <a:sym typeface="Poppins"/>
              </a:rPr>
              <a:t>“Teachers send exams through to be modified right before they’re needed and it’s not fair on TAs because it puts them under loads of pressure.”</a:t>
            </a:r>
          </a:p>
          <a:p>
            <a:pPr>
              <a:lnSpc>
                <a:spcPts val="4759"/>
              </a:lnSpc>
            </a:pPr>
            <a:endParaRPr lang="en-GB" sz="3399" dirty="0">
              <a:solidFill>
                <a:srgbClr val="173649"/>
              </a:solidFill>
              <a:latin typeface="Poppins"/>
              <a:ea typeface="Poppins"/>
              <a:cs typeface="Poppins"/>
              <a:sym typeface="Poppins"/>
            </a:endParaRPr>
          </a:p>
          <a:p>
            <a:pPr>
              <a:lnSpc>
                <a:spcPts val="4759"/>
              </a:lnSpc>
            </a:pPr>
            <a:r>
              <a:rPr lang="en-GB" sz="3399" dirty="0">
                <a:solidFill>
                  <a:srgbClr val="173649"/>
                </a:solidFill>
                <a:latin typeface="Poppins"/>
                <a:ea typeface="Poppins"/>
                <a:cs typeface="Poppins"/>
                <a:sym typeface="Poppins"/>
              </a:rPr>
              <a:t>“Maybe teachers should have to complete a short quiz or check to show they’ve actually read and understood it, because that’s what gets missed.”</a:t>
            </a:r>
          </a:p>
          <a:p>
            <a:pPr>
              <a:lnSpc>
                <a:spcPts val="4759"/>
              </a:lnSpc>
            </a:pPr>
            <a:endParaRPr lang="en-GB" sz="3399" dirty="0">
              <a:solidFill>
                <a:srgbClr val="173649"/>
              </a:solidFill>
              <a:latin typeface="Poppins"/>
              <a:ea typeface="Poppins"/>
              <a:cs typeface="Poppins"/>
              <a:sym typeface="Poppins"/>
            </a:endParaRPr>
          </a:p>
          <a:p>
            <a:pPr>
              <a:lnSpc>
                <a:spcPts val="4759"/>
              </a:lnSpc>
            </a:pPr>
            <a:r>
              <a:rPr lang="en-GB" sz="3399" dirty="0">
                <a:solidFill>
                  <a:srgbClr val="173649"/>
                </a:solidFill>
                <a:latin typeface="Poppins"/>
                <a:ea typeface="Poppins"/>
                <a:cs typeface="Poppins"/>
                <a:sym typeface="Poppins"/>
              </a:rPr>
              <a:t>“Students should be able to edit it with an advisor. If something changes, it should be updated, not frozen.”</a:t>
            </a:r>
          </a:p>
        </p:txBody>
      </p:sp>
    </p:spTree>
    <p:extLst>
      <p:ext uri="{BB962C8B-B14F-4D97-AF65-F5344CB8AC3E}">
        <p14:creationId xmlns:p14="http://schemas.microsoft.com/office/powerpoint/2010/main" val="287096949"/>
      </p:ext>
    </p:extLst>
  </p:cSld>
  <p:clrMapOvr>
    <a:masterClrMapping/>
  </p:clrMapOvr>
  <p:transition>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2B177D-BE5C-663F-551E-E5388491A2BA}"/>
            </a:ext>
          </a:extLst>
        </p:cNvPr>
        <p:cNvGrpSpPr/>
        <p:nvPr/>
      </p:nvGrpSpPr>
      <p:grpSpPr>
        <a:xfrm>
          <a:off x="0" y="0"/>
          <a:ext cx="0" cy="0"/>
          <a:chOff x="0" y="0"/>
          <a:chExt cx="0" cy="0"/>
        </a:xfrm>
      </p:grpSpPr>
      <p:sp>
        <p:nvSpPr>
          <p:cNvPr id="4" name="AutoShape 4">
            <a:extLst>
              <a:ext uri="{FF2B5EF4-FFF2-40B4-BE49-F238E27FC236}">
                <a16:creationId xmlns:a16="http://schemas.microsoft.com/office/drawing/2014/main" id="{1B624CC6-AD0D-F220-1F8D-EA569F6FE29B}"/>
              </a:ext>
            </a:extLst>
          </p:cNvPr>
          <p:cNvSpPr/>
          <p:nvPr/>
        </p:nvSpPr>
        <p:spPr>
          <a:xfrm flipV="1">
            <a:off x="9101137" y="2118381"/>
            <a:ext cx="9331073" cy="19050"/>
          </a:xfrm>
          <a:prstGeom prst="line">
            <a:avLst/>
          </a:prstGeom>
          <a:ln w="38100" cap="flat">
            <a:solidFill>
              <a:srgbClr val="FCFCFC"/>
            </a:solidFill>
            <a:prstDash val="solid"/>
            <a:headEnd type="none" w="sm" len="sm"/>
            <a:tailEnd type="none" w="sm" len="sm"/>
          </a:ln>
        </p:spPr>
        <p:txBody>
          <a:bodyPr/>
          <a:lstStyle/>
          <a:p>
            <a:endParaRPr lang="en-GB"/>
          </a:p>
        </p:txBody>
      </p:sp>
      <p:sp>
        <p:nvSpPr>
          <p:cNvPr id="5" name="TextBox 5">
            <a:extLst>
              <a:ext uri="{FF2B5EF4-FFF2-40B4-BE49-F238E27FC236}">
                <a16:creationId xmlns:a16="http://schemas.microsoft.com/office/drawing/2014/main" id="{369B414B-7893-421B-12CF-ADC954E4DD4D}"/>
              </a:ext>
            </a:extLst>
          </p:cNvPr>
          <p:cNvSpPr txBox="1"/>
          <p:nvPr/>
        </p:nvSpPr>
        <p:spPr>
          <a:xfrm>
            <a:off x="2190358" y="1002950"/>
            <a:ext cx="10387416" cy="1957780"/>
          </a:xfrm>
          <a:prstGeom prst="rect">
            <a:avLst/>
          </a:prstGeom>
        </p:spPr>
        <p:txBody>
          <a:bodyPr lIns="0" tIns="0" rIns="0" bIns="0" rtlCol="0" anchor="t">
            <a:spAutoFit/>
          </a:bodyPr>
          <a:lstStyle/>
          <a:p>
            <a:pPr algn="l">
              <a:lnSpc>
                <a:spcPts val="7679"/>
              </a:lnSpc>
            </a:pPr>
            <a:r>
              <a:rPr lang="en-US" sz="6399" b="1" spc="-268" dirty="0">
                <a:solidFill>
                  <a:srgbClr val="173649"/>
                </a:solidFill>
                <a:latin typeface="Poppins Bold"/>
                <a:ea typeface="Poppins Bold"/>
                <a:cs typeface="Poppins Bold"/>
                <a:sym typeface="Poppins Bold"/>
              </a:rPr>
              <a:t>Individual Support Plans: Parent voice</a:t>
            </a:r>
            <a:endParaRPr lang="en-US" sz="6399" b="1" u="sng" spc="-268" dirty="0">
              <a:solidFill>
                <a:srgbClr val="173649"/>
              </a:solidFill>
              <a:latin typeface="Poppins Bold"/>
              <a:ea typeface="Poppins Bold"/>
              <a:cs typeface="Poppins Bold"/>
              <a:sym typeface="Poppins Bold"/>
            </a:endParaRPr>
          </a:p>
        </p:txBody>
      </p:sp>
      <p:sp>
        <p:nvSpPr>
          <p:cNvPr id="6" name="TextBox 6">
            <a:extLst>
              <a:ext uri="{FF2B5EF4-FFF2-40B4-BE49-F238E27FC236}">
                <a16:creationId xmlns:a16="http://schemas.microsoft.com/office/drawing/2014/main" id="{9E805523-8DB6-052D-C99D-FCBD50C9B0DE}"/>
              </a:ext>
            </a:extLst>
          </p:cNvPr>
          <p:cNvSpPr txBox="1"/>
          <p:nvPr/>
        </p:nvSpPr>
        <p:spPr>
          <a:xfrm>
            <a:off x="1028700" y="4156643"/>
            <a:ext cx="9525" cy="1652239"/>
          </a:xfrm>
          <a:prstGeom prst="rect">
            <a:avLst/>
          </a:prstGeom>
        </p:spPr>
        <p:txBody>
          <a:bodyPr lIns="0" tIns="0" rIns="0" bIns="0" rtlCol="0" anchor="t">
            <a:spAutoFit/>
          </a:bodyPr>
          <a:lstStyle/>
          <a:p>
            <a:pPr algn="ctr">
              <a:lnSpc>
                <a:spcPts val="12880"/>
              </a:lnSpc>
            </a:pPr>
            <a:endParaRPr/>
          </a:p>
        </p:txBody>
      </p:sp>
      <p:sp>
        <p:nvSpPr>
          <p:cNvPr id="8" name="Freeform 8">
            <a:extLst>
              <a:ext uri="{FF2B5EF4-FFF2-40B4-BE49-F238E27FC236}">
                <a16:creationId xmlns:a16="http://schemas.microsoft.com/office/drawing/2014/main" id="{2F403406-04E0-DFF2-CDCC-FD44461C28EA}"/>
              </a:ext>
            </a:extLst>
          </p:cNvPr>
          <p:cNvSpPr>
            <a:spLocks noGrp="1" noRot="1" noMove="1" noResize="1" noEditPoints="1" noAdjustHandles="1" noChangeArrowheads="1" noChangeShapeType="1"/>
          </p:cNvSpPr>
          <p:nvPr/>
        </p:nvSpPr>
        <p:spPr>
          <a:xfrm>
            <a:off x="16091984" y="1028700"/>
            <a:ext cx="1613225" cy="953140"/>
          </a:xfrm>
          <a:custGeom>
            <a:avLst/>
            <a:gdLst/>
            <a:ahLst/>
            <a:cxnLst/>
            <a:rect l="l" t="t" r="r" b="b"/>
            <a:pathLst>
              <a:path w="1613225" h="953140">
                <a:moveTo>
                  <a:pt x="0" y="0"/>
                </a:moveTo>
                <a:lnTo>
                  <a:pt x="1613225" y="0"/>
                </a:lnTo>
                <a:lnTo>
                  <a:pt x="1613225" y="953140"/>
                </a:lnTo>
                <a:lnTo>
                  <a:pt x="0" y="953140"/>
                </a:lnTo>
                <a:lnTo>
                  <a:pt x="0" y="0"/>
                </a:lnTo>
                <a:close/>
              </a:path>
            </a:pathLst>
          </a:custGeom>
          <a:blipFill>
            <a:blip r:embed="rId3"/>
            <a:stretch>
              <a:fillRect/>
            </a:stretch>
          </a:blipFill>
        </p:spPr>
        <p:txBody>
          <a:bodyPr/>
          <a:lstStyle/>
          <a:p>
            <a:endParaRPr lang="en-GB"/>
          </a:p>
        </p:txBody>
      </p:sp>
      <p:grpSp>
        <p:nvGrpSpPr>
          <p:cNvPr id="9" name="Group 9">
            <a:extLst>
              <a:ext uri="{FF2B5EF4-FFF2-40B4-BE49-F238E27FC236}">
                <a16:creationId xmlns:a16="http://schemas.microsoft.com/office/drawing/2014/main" id="{7DB79F41-2243-CBDB-FFA9-BBF125E2D6CA}"/>
              </a:ext>
            </a:extLst>
          </p:cNvPr>
          <p:cNvGrpSpPr>
            <a:grpSpLocks noGrp="1" noUngrp="1" noRot="1" noMove="1" noResize="1"/>
          </p:cNvGrpSpPr>
          <p:nvPr/>
        </p:nvGrpSpPr>
        <p:grpSpPr>
          <a:xfrm rot="-424114">
            <a:off x="-3098760" y="563568"/>
            <a:ext cx="4362139" cy="2462468"/>
            <a:chOff x="0" y="0"/>
            <a:chExt cx="1148876" cy="648551"/>
          </a:xfrm>
        </p:grpSpPr>
        <p:sp>
          <p:nvSpPr>
            <p:cNvPr id="10" name="Freeform 10">
              <a:extLst>
                <a:ext uri="{FF2B5EF4-FFF2-40B4-BE49-F238E27FC236}">
                  <a16:creationId xmlns:a16="http://schemas.microsoft.com/office/drawing/2014/main" id="{D8C40DD4-4A73-9877-B7BD-84971E01D17D}"/>
                </a:ext>
              </a:extLst>
            </p:cNvPr>
            <p:cNvSpPr>
              <a:spLocks noGrp="1" noRot="1" noMove="1" noResize="1" noEditPoints="1" noAdjustHandles="1" noChangeArrowheads="1" noChangeShapeType="1"/>
            </p:cNvSpPr>
            <p:nvPr/>
          </p:nvSpPr>
          <p:spPr>
            <a:xfrm>
              <a:off x="0" y="0"/>
              <a:ext cx="1148876" cy="648551"/>
            </a:xfrm>
            <a:custGeom>
              <a:avLst/>
              <a:gdLst/>
              <a:ahLst/>
              <a:cxnLst/>
              <a:rect l="l" t="t" r="r" b="b"/>
              <a:pathLst>
                <a:path w="1148876" h="648551">
                  <a:moveTo>
                    <a:pt x="90515" y="0"/>
                  </a:moveTo>
                  <a:lnTo>
                    <a:pt x="1058361" y="0"/>
                  </a:lnTo>
                  <a:cubicBezTo>
                    <a:pt x="1082367" y="0"/>
                    <a:pt x="1105390" y="9536"/>
                    <a:pt x="1122365" y="26511"/>
                  </a:cubicBezTo>
                  <a:cubicBezTo>
                    <a:pt x="1139340" y="43486"/>
                    <a:pt x="1148876" y="66509"/>
                    <a:pt x="1148876" y="90515"/>
                  </a:cubicBezTo>
                  <a:lnTo>
                    <a:pt x="1148876" y="558036"/>
                  </a:lnTo>
                  <a:cubicBezTo>
                    <a:pt x="1148876" y="582042"/>
                    <a:pt x="1139340" y="605065"/>
                    <a:pt x="1122365" y="622040"/>
                  </a:cubicBezTo>
                  <a:cubicBezTo>
                    <a:pt x="1105390" y="639015"/>
                    <a:pt x="1082367" y="648551"/>
                    <a:pt x="1058361" y="648551"/>
                  </a:cubicBezTo>
                  <a:lnTo>
                    <a:pt x="90515" y="648551"/>
                  </a:lnTo>
                  <a:cubicBezTo>
                    <a:pt x="66509" y="648551"/>
                    <a:pt x="43486" y="639015"/>
                    <a:pt x="26511" y="622040"/>
                  </a:cubicBezTo>
                  <a:cubicBezTo>
                    <a:pt x="9536" y="605065"/>
                    <a:pt x="0" y="582042"/>
                    <a:pt x="0" y="558036"/>
                  </a:cubicBezTo>
                  <a:lnTo>
                    <a:pt x="0" y="90515"/>
                  </a:lnTo>
                  <a:cubicBezTo>
                    <a:pt x="0" y="66509"/>
                    <a:pt x="9536" y="43486"/>
                    <a:pt x="26511" y="26511"/>
                  </a:cubicBezTo>
                  <a:cubicBezTo>
                    <a:pt x="43486" y="9536"/>
                    <a:pt x="66509" y="0"/>
                    <a:pt x="90515" y="0"/>
                  </a:cubicBezTo>
                  <a:close/>
                </a:path>
              </a:pathLst>
            </a:custGeom>
            <a:solidFill>
              <a:srgbClr val="173649"/>
            </a:solidFill>
          </p:spPr>
          <p:txBody>
            <a:bodyPr/>
            <a:lstStyle/>
            <a:p>
              <a:endParaRPr lang="en-GB"/>
            </a:p>
          </p:txBody>
        </p:sp>
        <p:sp>
          <p:nvSpPr>
            <p:cNvPr id="11" name="TextBox 11">
              <a:extLst>
                <a:ext uri="{FF2B5EF4-FFF2-40B4-BE49-F238E27FC236}">
                  <a16:creationId xmlns:a16="http://schemas.microsoft.com/office/drawing/2014/main" id="{BF1D564D-067D-2C50-E355-C7B27CC2539C}"/>
                </a:ext>
              </a:extLst>
            </p:cNvPr>
            <p:cNvSpPr txBox="1">
              <a:spLocks noGrp="1" noRot="1" noMove="1" noResize="1" noEditPoints="1" noAdjustHandles="1" noChangeArrowheads="1" noChangeShapeType="1"/>
            </p:cNvSpPr>
            <p:nvPr/>
          </p:nvSpPr>
          <p:spPr>
            <a:xfrm>
              <a:off x="0" y="0"/>
              <a:ext cx="1148876" cy="648551"/>
            </a:xfrm>
            <a:prstGeom prst="rect">
              <a:avLst/>
            </a:prstGeom>
          </p:spPr>
          <p:txBody>
            <a:bodyPr lIns="50800" tIns="50800" rIns="50800" bIns="50800" rtlCol="0" anchor="ctr"/>
            <a:lstStyle/>
            <a:p>
              <a:pPr algn="ctr">
                <a:lnSpc>
                  <a:spcPts val="2622"/>
                </a:lnSpc>
              </a:pPr>
              <a:endParaRPr/>
            </a:p>
          </p:txBody>
        </p:sp>
      </p:grpSp>
      <p:grpSp>
        <p:nvGrpSpPr>
          <p:cNvPr id="12" name="Group 12">
            <a:extLst>
              <a:ext uri="{FF2B5EF4-FFF2-40B4-BE49-F238E27FC236}">
                <a16:creationId xmlns:a16="http://schemas.microsoft.com/office/drawing/2014/main" id="{E8C860E9-9AF3-124B-1BA3-CFDD34F12663}"/>
              </a:ext>
            </a:extLst>
          </p:cNvPr>
          <p:cNvGrpSpPr>
            <a:grpSpLocks noGrp="1" noUngrp="1" noRot="1" noMove="1" noResize="1"/>
          </p:cNvGrpSpPr>
          <p:nvPr/>
        </p:nvGrpSpPr>
        <p:grpSpPr>
          <a:xfrm rot="-424114">
            <a:off x="-2713898" y="-1173979"/>
            <a:ext cx="4362139" cy="2462468"/>
            <a:chOff x="0" y="0"/>
            <a:chExt cx="1148876" cy="648551"/>
          </a:xfrm>
        </p:grpSpPr>
        <p:sp>
          <p:nvSpPr>
            <p:cNvPr id="13" name="Freeform 13">
              <a:extLst>
                <a:ext uri="{FF2B5EF4-FFF2-40B4-BE49-F238E27FC236}">
                  <a16:creationId xmlns:a16="http://schemas.microsoft.com/office/drawing/2014/main" id="{33BBA026-25FC-590A-CE0E-ACCDB3B42CEA}"/>
                </a:ext>
              </a:extLst>
            </p:cNvPr>
            <p:cNvSpPr>
              <a:spLocks noGrp="1" noRot="1" noMove="1" noResize="1" noEditPoints="1" noAdjustHandles="1" noChangeArrowheads="1" noChangeShapeType="1"/>
            </p:cNvSpPr>
            <p:nvPr/>
          </p:nvSpPr>
          <p:spPr>
            <a:xfrm>
              <a:off x="0" y="0"/>
              <a:ext cx="1148876" cy="648551"/>
            </a:xfrm>
            <a:custGeom>
              <a:avLst/>
              <a:gdLst/>
              <a:ahLst/>
              <a:cxnLst/>
              <a:rect l="l" t="t" r="r" b="b"/>
              <a:pathLst>
                <a:path w="1148876" h="648551">
                  <a:moveTo>
                    <a:pt x="90515" y="0"/>
                  </a:moveTo>
                  <a:lnTo>
                    <a:pt x="1058361" y="0"/>
                  </a:lnTo>
                  <a:cubicBezTo>
                    <a:pt x="1082367" y="0"/>
                    <a:pt x="1105390" y="9536"/>
                    <a:pt x="1122365" y="26511"/>
                  </a:cubicBezTo>
                  <a:cubicBezTo>
                    <a:pt x="1139340" y="43486"/>
                    <a:pt x="1148876" y="66509"/>
                    <a:pt x="1148876" y="90515"/>
                  </a:cubicBezTo>
                  <a:lnTo>
                    <a:pt x="1148876" y="558036"/>
                  </a:lnTo>
                  <a:cubicBezTo>
                    <a:pt x="1148876" y="582042"/>
                    <a:pt x="1139340" y="605065"/>
                    <a:pt x="1122365" y="622040"/>
                  </a:cubicBezTo>
                  <a:cubicBezTo>
                    <a:pt x="1105390" y="639015"/>
                    <a:pt x="1082367" y="648551"/>
                    <a:pt x="1058361" y="648551"/>
                  </a:cubicBezTo>
                  <a:lnTo>
                    <a:pt x="90515" y="648551"/>
                  </a:lnTo>
                  <a:cubicBezTo>
                    <a:pt x="66509" y="648551"/>
                    <a:pt x="43486" y="639015"/>
                    <a:pt x="26511" y="622040"/>
                  </a:cubicBezTo>
                  <a:cubicBezTo>
                    <a:pt x="9536" y="605065"/>
                    <a:pt x="0" y="582042"/>
                    <a:pt x="0" y="558036"/>
                  </a:cubicBezTo>
                  <a:lnTo>
                    <a:pt x="0" y="90515"/>
                  </a:lnTo>
                  <a:cubicBezTo>
                    <a:pt x="0" y="66509"/>
                    <a:pt x="9536" y="43486"/>
                    <a:pt x="26511" y="26511"/>
                  </a:cubicBezTo>
                  <a:cubicBezTo>
                    <a:pt x="43486" y="9536"/>
                    <a:pt x="66509" y="0"/>
                    <a:pt x="90515" y="0"/>
                  </a:cubicBezTo>
                  <a:close/>
                </a:path>
              </a:pathLst>
            </a:custGeom>
            <a:solidFill>
              <a:srgbClr val="386480"/>
            </a:solidFill>
          </p:spPr>
          <p:txBody>
            <a:bodyPr/>
            <a:lstStyle/>
            <a:p>
              <a:endParaRPr lang="en-GB"/>
            </a:p>
          </p:txBody>
        </p:sp>
        <p:sp>
          <p:nvSpPr>
            <p:cNvPr id="14" name="TextBox 14">
              <a:extLst>
                <a:ext uri="{FF2B5EF4-FFF2-40B4-BE49-F238E27FC236}">
                  <a16:creationId xmlns:a16="http://schemas.microsoft.com/office/drawing/2014/main" id="{96EEFE5D-511E-E72C-843C-A24FAE15B376}"/>
                </a:ext>
              </a:extLst>
            </p:cNvPr>
            <p:cNvSpPr txBox="1">
              <a:spLocks noGrp="1" noRot="1" noMove="1" noResize="1" noEditPoints="1" noAdjustHandles="1" noChangeArrowheads="1" noChangeShapeType="1"/>
            </p:cNvSpPr>
            <p:nvPr/>
          </p:nvSpPr>
          <p:spPr>
            <a:xfrm>
              <a:off x="0" y="0"/>
              <a:ext cx="1148876" cy="648551"/>
            </a:xfrm>
            <a:prstGeom prst="rect">
              <a:avLst/>
            </a:prstGeom>
          </p:spPr>
          <p:txBody>
            <a:bodyPr lIns="50800" tIns="50800" rIns="50800" bIns="50800" rtlCol="0" anchor="ctr"/>
            <a:lstStyle/>
            <a:p>
              <a:pPr algn="ctr">
                <a:lnSpc>
                  <a:spcPts val="2622"/>
                </a:lnSpc>
              </a:pPr>
              <a:endParaRPr/>
            </a:p>
          </p:txBody>
        </p:sp>
      </p:grpSp>
      <p:sp>
        <p:nvSpPr>
          <p:cNvPr id="2" name="TextBox 7">
            <a:extLst>
              <a:ext uri="{FF2B5EF4-FFF2-40B4-BE49-F238E27FC236}">
                <a16:creationId xmlns:a16="http://schemas.microsoft.com/office/drawing/2014/main" id="{D16FAB0A-AACE-6791-00C3-2BA210F61CF1}"/>
              </a:ext>
            </a:extLst>
          </p:cNvPr>
          <p:cNvSpPr txBox="1"/>
          <p:nvPr/>
        </p:nvSpPr>
        <p:spPr>
          <a:xfrm>
            <a:off x="2212129" y="3366232"/>
            <a:ext cx="15609146" cy="6739217"/>
          </a:xfrm>
          <a:prstGeom prst="rect">
            <a:avLst/>
          </a:prstGeom>
        </p:spPr>
        <p:txBody>
          <a:bodyPr wrap="square" lIns="0" tIns="0" rIns="0" bIns="0" rtlCol="0" anchor="t">
            <a:spAutoFit/>
          </a:bodyPr>
          <a:lstStyle/>
          <a:p>
            <a:pPr>
              <a:lnSpc>
                <a:spcPts val="4759"/>
              </a:lnSpc>
            </a:pPr>
            <a:r>
              <a:rPr lang="en-GB" sz="3400" dirty="0">
                <a:solidFill>
                  <a:srgbClr val="173649"/>
                </a:solidFill>
                <a:latin typeface="Poppins"/>
                <a:ea typeface="Poppins"/>
                <a:cs typeface="Poppins"/>
                <a:sym typeface="Poppins"/>
              </a:rPr>
              <a:t>“Before my child had an EHCP, he had an individual support plan for five years. Nothing was done. It was a pointless piece of paper.”</a:t>
            </a:r>
          </a:p>
          <a:p>
            <a:pPr>
              <a:lnSpc>
                <a:spcPts val="4759"/>
              </a:lnSpc>
            </a:pPr>
            <a:endParaRPr lang="en-GB" sz="2400" dirty="0">
              <a:solidFill>
                <a:srgbClr val="173649"/>
              </a:solidFill>
              <a:latin typeface="Poppins"/>
              <a:ea typeface="Poppins"/>
              <a:cs typeface="Poppins"/>
              <a:sym typeface="Poppins"/>
            </a:endParaRPr>
          </a:p>
          <a:p>
            <a:pPr>
              <a:lnSpc>
                <a:spcPts val="4759"/>
              </a:lnSpc>
            </a:pPr>
            <a:r>
              <a:rPr lang="en-GB" sz="3399" dirty="0">
                <a:solidFill>
                  <a:srgbClr val="173649"/>
                </a:solidFill>
                <a:latin typeface="Poppins"/>
                <a:ea typeface="Poppins"/>
                <a:cs typeface="Poppins"/>
                <a:sym typeface="Poppins"/>
              </a:rPr>
              <a:t>“They talk about working with parents, but I haven’t seen anything about listening to the children and young people themselves.”</a:t>
            </a:r>
          </a:p>
          <a:p>
            <a:pPr>
              <a:lnSpc>
                <a:spcPts val="4759"/>
              </a:lnSpc>
            </a:pPr>
            <a:endParaRPr lang="en-GB" sz="3399" dirty="0">
              <a:solidFill>
                <a:srgbClr val="173649"/>
              </a:solidFill>
              <a:latin typeface="Poppins"/>
              <a:ea typeface="Poppins"/>
              <a:cs typeface="Poppins"/>
              <a:sym typeface="Poppins"/>
            </a:endParaRPr>
          </a:p>
          <a:p>
            <a:pPr>
              <a:lnSpc>
                <a:spcPts val="4759"/>
              </a:lnSpc>
            </a:pPr>
            <a:r>
              <a:rPr lang="en-GB" sz="3399" dirty="0">
                <a:solidFill>
                  <a:srgbClr val="173649"/>
                </a:solidFill>
                <a:latin typeface="Poppins"/>
                <a:ea typeface="Poppins"/>
                <a:cs typeface="Poppins"/>
                <a:sym typeface="Poppins"/>
              </a:rPr>
              <a:t>“Legal backing is the only thing that makes anything happen, and even then, it often doesn’t.”</a:t>
            </a:r>
          </a:p>
          <a:p>
            <a:pPr>
              <a:lnSpc>
                <a:spcPts val="4759"/>
              </a:lnSpc>
            </a:pPr>
            <a:endParaRPr lang="en-GB" sz="3399" dirty="0">
              <a:solidFill>
                <a:srgbClr val="173649"/>
              </a:solidFill>
              <a:latin typeface="Poppins"/>
              <a:ea typeface="Poppins"/>
              <a:cs typeface="Poppins"/>
              <a:sym typeface="Poppins"/>
            </a:endParaRPr>
          </a:p>
          <a:p>
            <a:pPr>
              <a:lnSpc>
                <a:spcPts val="4759"/>
              </a:lnSpc>
            </a:pPr>
            <a:r>
              <a:rPr lang="en-GB" sz="3399" dirty="0">
                <a:solidFill>
                  <a:srgbClr val="173649"/>
                </a:solidFill>
                <a:latin typeface="Poppins"/>
                <a:ea typeface="Poppins"/>
                <a:cs typeface="Poppins"/>
                <a:sym typeface="Poppins"/>
              </a:rPr>
              <a:t>“You cannot write an individual support plan for a visually impaired child without a QTVI and habilitation input. It just doesn’t make sense.”</a:t>
            </a:r>
            <a:endParaRPr lang="en-US" sz="3399" dirty="0">
              <a:solidFill>
                <a:srgbClr val="173649"/>
              </a:solidFill>
              <a:latin typeface="Poppins"/>
              <a:ea typeface="Poppins"/>
              <a:cs typeface="Poppins"/>
              <a:sym typeface="Poppins"/>
            </a:endParaRPr>
          </a:p>
        </p:txBody>
      </p:sp>
    </p:spTree>
    <p:extLst>
      <p:ext uri="{BB962C8B-B14F-4D97-AF65-F5344CB8AC3E}">
        <p14:creationId xmlns:p14="http://schemas.microsoft.com/office/powerpoint/2010/main" val="2286285599"/>
      </p:ext>
    </p:extLst>
  </p:cSld>
  <p:clrMapOvr>
    <a:masterClrMapping/>
  </p:clrMapOvr>
  <p:transition>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33EE16-AD0A-3044-DA0F-AEEA3CFDCEC0}"/>
            </a:ext>
          </a:extLst>
        </p:cNvPr>
        <p:cNvGrpSpPr/>
        <p:nvPr/>
      </p:nvGrpSpPr>
      <p:grpSpPr>
        <a:xfrm>
          <a:off x="0" y="0"/>
          <a:ext cx="0" cy="0"/>
          <a:chOff x="0" y="0"/>
          <a:chExt cx="0" cy="0"/>
        </a:xfrm>
      </p:grpSpPr>
      <p:sp>
        <p:nvSpPr>
          <p:cNvPr id="4" name="AutoShape 4">
            <a:extLst>
              <a:ext uri="{FF2B5EF4-FFF2-40B4-BE49-F238E27FC236}">
                <a16:creationId xmlns:a16="http://schemas.microsoft.com/office/drawing/2014/main" id="{EB25BDB1-B8F6-6DE0-A69C-87D3D14719E0}"/>
              </a:ext>
            </a:extLst>
          </p:cNvPr>
          <p:cNvSpPr/>
          <p:nvPr/>
        </p:nvSpPr>
        <p:spPr>
          <a:xfrm flipV="1">
            <a:off x="9101137" y="2118381"/>
            <a:ext cx="9331073" cy="19050"/>
          </a:xfrm>
          <a:prstGeom prst="line">
            <a:avLst/>
          </a:prstGeom>
          <a:ln w="38100" cap="flat">
            <a:solidFill>
              <a:srgbClr val="FCFCFC"/>
            </a:solidFill>
            <a:prstDash val="solid"/>
            <a:headEnd type="none" w="sm" len="sm"/>
            <a:tailEnd type="none" w="sm" len="sm"/>
          </a:ln>
        </p:spPr>
        <p:txBody>
          <a:bodyPr/>
          <a:lstStyle/>
          <a:p>
            <a:endParaRPr lang="en-GB"/>
          </a:p>
        </p:txBody>
      </p:sp>
      <p:sp>
        <p:nvSpPr>
          <p:cNvPr id="5" name="TextBox 5">
            <a:extLst>
              <a:ext uri="{FF2B5EF4-FFF2-40B4-BE49-F238E27FC236}">
                <a16:creationId xmlns:a16="http://schemas.microsoft.com/office/drawing/2014/main" id="{1ACD9AC7-5D9A-7CE7-52EE-F25BB2CB04C4}"/>
              </a:ext>
            </a:extLst>
          </p:cNvPr>
          <p:cNvSpPr txBox="1"/>
          <p:nvPr/>
        </p:nvSpPr>
        <p:spPr>
          <a:xfrm>
            <a:off x="2212128" y="1381238"/>
            <a:ext cx="11732471" cy="970330"/>
          </a:xfrm>
          <a:prstGeom prst="rect">
            <a:avLst/>
          </a:prstGeom>
        </p:spPr>
        <p:txBody>
          <a:bodyPr wrap="square" lIns="0" tIns="0" rIns="0" bIns="0" rtlCol="0" anchor="t">
            <a:spAutoFit/>
          </a:bodyPr>
          <a:lstStyle/>
          <a:p>
            <a:pPr algn="l">
              <a:lnSpc>
                <a:spcPts val="7679"/>
              </a:lnSpc>
            </a:pPr>
            <a:r>
              <a:rPr lang="en-US" sz="6399" b="1" spc="-268" dirty="0">
                <a:solidFill>
                  <a:srgbClr val="173649"/>
                </a:solidFill>
                <a:latin typeface="Poppins Bold"/>
                <a:ea typeface="Poppins Bold"/>
                <a:cs typeface="Poppins Bold"/>
                <a:sym typeface="Poppins Bold"/>
              </a:rPr>
              <a:t>Inclusion Hubs: Student Voice</a:t>
            </a:r>
          </a:p>
        </p:txBody>
      </p:sp>
      <p:sp>
        <p:nvSpPr>
          <p:cNvPr id="6" name="TextBox 6">
            <a:extLst>
              <a:ext uri="{FF2B5EF4-FFF2-40B4-BE49-F238E27FC236}">
                <a16:creationId xmlns:a16="http://schemas.microsoft.com/office/drawing/2014/main" id="{A82A708A-02E3-7BA2-1901-E805668CE96E}"/>
              </a:ext>
            </a:extLst>
          </p:cNvPr>
          <p:cNvSpPr txBox="1"/>
          <p:nvPr/>
        </p:nvSpPr>
        <p:spPr>
          <a:xfrm>
            <a:off x="1028700" y="4156643"/>
            <a:ext cx="9525" cy="1652239"/>
          </a:xfrm>
          <a:prstGeom prst="rect">
            <a:avLst/>
          </a:prstGeom>
        </p:spPr>
        <p:txBody>
          <a:bodyPr lIns="0" tIns="0" rIns="0" bIns="0" rtlCol="0" anchor="t">
            <a:spAutoFit/>
          </a:bodyPr>
          <a:lstStyle/>
          <a:p>
            <a:pPr algn="ctr">
              <a:lnSpc>
                <a:spcPts val="12880"/>
              </a:lnSpc>
            </a:pPr>
            <a:endParaRPr/>
          </a:p>
        </p:txBody>
      </p:sp>
      <p:sp>
        <p:nvSpPr>
          <p:cNvPr id="8" name="Freeform 8">
            <a:extLst>
              <a:ext uri="{FF2B5EF4-FFF2-40B4-BE49-F238E27FC236}">
                <a16:creationId xmlns:a16="http://schemas.microsoft.com/office/drawing/2014/main" id="{71728F14-8C11-7092-E2B3-26BA367FE7AF}"/>
              </a:ext>
            </a:extLst>
          </p:cNvPr>
          <p:cNvSpPr>
            <a:spLocks noGrp="1" noRot="1" noMove="1" noResize="1" noEditPoints="1" noAdjustHandles="1" noChangeArrowheads="1" noChangeShapeType="1"/>
          </p:cNvSpPr>
          <p:nvPr/>
        </p:nvSpPr>
        <p:spPr>
          <a:xfrm>
            <a:off x="16091984" y="1028700"/>
            <a:ext cx="1613225" cy="953140"/>
          </a:xfrm>
          <a:custGeom>
            <a:avLst/>
            <a:gdLst/>
            <a:ahLst/>
            <a:cxnLst/>
            <a:rect l="l" t="t" r="r" b="b"/>
            <a:pathLst>
              <a:path w="1613225" h="953140">
                <a:moveTo>
                  <a:pt x="0" y="0"/>
                </a:moveTo>
                <a:lnTo>
                  <a:pt x="1613225" y="0"/>
                </a:lnTo>
                <a:lnTo>
                  <a:pt x="1613225" y="953140"/>
                </a:lnTo>
                <a:lnTo>
                  <a:pt x="0" y="953140"/>
                </a:lnTo>
                <a:lnTo>
                  <a:pt x="0" y="0"/>
                </a:lnTo>
                <a:close/>
              </a:path>
            </a:pathLst>
          </a:custGeom>
          <a:blipFill>
            <a:blip r:embed="rId3"/>
            <a:stretch>
              <a:fillRect/>
            </a:stretch>
          </a:blipFill>
        </p:spPr>
        <p:txBody>
          <a:bodyPr/>
          <a:lstStyle/>
          <a:p>
            <a:endParaRPr lang="en-GB"/>
          </a:p>
        </p:txBody>
      </p:sp>
      <p:grpSp>
        <p:nvGrpSpPr>
          <p:cNvPr id="9" name="Group 9">
            <a:extLst>
              <a:ext uri="{FF2B5EF4-FFF2-40B4-BE49-F238E27FC236}">
                <a16:creationId xmlns:a16="http://schemas.microsoft.com/office/drawing/2014/main" id="{E6B264DB-94C4-CFA7-E6EF-57046C3A3161}"/>
              </a:ext>
            </a:extLst>
          </p:cNvPr>
          <p:cNvGrpSpPr>
            <a:grpSpLocks noGrp="1" noUngrp="1" noRot="1" noMove="1" noResize="1"/>
          </p:cNvGrpSpPr>
          <p:nvPr/>
        </p:nvGrpSpPr>
        <p:grpSpPr>
          <a:xfrm rot="-424114">
            <a:off x="-3098760" y="563568"/>
            <a:ext cx="4362139" cy="2462468"/>
            <a:chOff x="0" y="0"/>
            <a:chExt cx="1148876" cy="648551"/>
          </a:xfrm>
        </p:grpSpPr>
        <p:sp>
          <p:nvSpPr>
            <p:cNvPr id="10" name="Freeform 10">
              <a:extLst>
                <a:ext uri="{FF2B5EF4-FFF2-40B4-BE49-F238E27FC236}">
                  <a16:creationId xmlns:a16="http://schemas.microsoft.com/office/drawing/2014/main" id="{D6342E7C-82BB-D053-1E02-261D228BF32B}"/>
                </a:ext>
              </a:extLst>
            </p:cNvPr>
            <p:cNvSpPr>
              <a:spLocks noGrp="1" noRot="1" noMove="1" noResize="1" noEditPoints="1" noAdjustHandles="1" noChangeArrowheads="1" noChangeShapeType="1"/>
            </p:cNvSpPr>
            <p:nvPr/>
          </p:nvSpPr>
          <p:spPr>
            <a:xfrm>
              <a:off x="0" y="0"/>
              <a:ext cx="1148876" cy="648551"/>
            </a:xfrm>
            <a:custGeom>
              <a:avLst/>
              <a:gdLst/>
              <a:ahLst/>
              <a:cxnLst/>
              <a:rect l="l" t="t" r="r" b="b"/>
              <a:pathLst>
                <a:path w="1148876" h="648551">
                  <a:moveTo>
                    <a:pt x="90515" y="0"/>
                  </a:moveTo>
                  <a:lnTo>
                    <a:pt x="1058361" y="0"/>
                  </a:lnTo>
                  <a:cubicBezTo>
                    <a:pt x="1082367" y="0"/>
                    <a:pt x="1105390" y="9536"/>
                    <a:pt x="1122365" y="26511"/>
                  </a:cubicBezTo>
                  <a:cubicBezTo>
                    <a:pt x="1139340" y="43486"/>
                    <a:pt x="1148876" y="66509"/>
                    <a:pt x="1148876" y="90515"/>
                  </a:cubicBezTo>
                  <a:lnTo>
                    <a:pt x="1148876" y="558036"/>
                  </a:lnTo>
                  <a:cubicBezTo>
                    <a:pt x="1148876" y="582042"/>
                    <a:pt x="1139340" y="605065"/>
                    <a:pt x="1122365" y="622040"/>
                  </a:cubicBezTo>
                  <a:cubicBezTo>
                    <a:pt x="1105390" y="639015"/>
                    <a:pt x="1082367" y="648551"/>
                    <a:pt x="1058361" y="648551"/>
                  </a:cubicBezTo>
                  <a:lnTo>
                    <a:pt x="90515" y="648551"/>
                  </a:lnTo>
                  <a:cubicBezTo>
                    <a:pt x="66509" y="648551"/>
                    <a:pt x="43486" y="639015"/>
                    <a:pt x="26511" y="622040"/>
                  </a:cubicBezTo>
                  <a:cubicBezTo>
                    <a:pt x="9536" y="605065"/>
                    <a:pt x="0" y="582042"/>
                    <a:pt x="0" y="558036"/>
                  </a:cubicBezTo>
                  <a:lnTo>
                    <a:pt x="0" y="90515"/>
                  </a:lnTo>
                  <a:cubicBezTo>
                    <a:pt x="0" y="66509"/>
                    <a:pt x="9536" y="43486"/>
                    <a:pt x="26511" y="26511"/>
                  </a:cubicBezTo>
                  <a:cubicBezTo>
                    <a:pt x="43486" y="9536"/>
                    <a:pt x="66509" y="0"/>
                    <a:pt x="90515" y="0"/>
                  </a:cubicBezTo>
                  <a:close/>
                </a:path>
              </a:pathLst>
            </a:custGeom>
            <a:solidFill>
              <a:srgbClr val="173649"/>
            </a:solidFill>
          </p:spPr>
          <p:txBody>
            <a:bodyPr/>
            <a:lstStyle/>
            <a:p>
              <a:endParaRPr lang="en-GB"/>
            </a:p>
          </p:txBody>
        </p:sp>
        <p:sp>
          <p:nvSpPr>
            <p:cNvPr id="11" name="TextBox 11">
              <a:extLst>
                <a:ext uri="{FF2B5EF4-FFF2-40B4-BE49-F238E27FC236}">
                  <a16:creationId xmlns:a16="http://schemas.microsoft.com/office/drawing/2014/main" id="{11F3DFAF-37A9-4C71-E481-0CC351A825EF}"/>
                </a:ext>
              </a:extLst>
            </p:cNvPr>
            <p:cNvSpPr txBox="1">
              <a:spLocks noGrp="1" noRot="1" noMove="1" noResize="1" noEditPoints="1" noAdjustHandles="1" noChangeArrowheads="1" noChangeShapeType="1"/>
            </p:cNvSpPr>
            <p:nvPr/>
          </p:nvSpPr>
          <p:spPr>
            <a:xfrm>
              <a:off x="0" y="0"/>
              <a:ext cx="1148876" cy="648551"/>
            </a:xfrm>
            <a:prstGeom prst="rect">
              <a:avLst/>
            </a:prstGeom>
          </p:spPr>
          <p:txBody>
            <a:bodyPr lIns="50800" tIns="50800" rIns="50800" bIns="50800" rtlCol="0" anchor="ctr"/>
            <a:lstStyle/>
            <a:p>
              <a:pPr algn="ctr">
                <a:lnSpc>
                  <a:spcPts val="2622"/>
                </a:lnSpc>
              </a:pPr>
              <a:endParaRPr/>
            </a:p>
          </p:txBody>
        </p:sp>
      </p:grpSp>
      <p:grpSp>
        <p:nvGrpSpPr>
          <p:cNvPr id="12" name="Group 12">
            <a:extLst>
              <a:ext uri="{FF2B5EF4-FFF2-40B4-BE49-F238E27FC236}">
                <a16:creationId xmlns:a16="http://schemas.microsoft.com/office/drawing/2014/main" id="{4E0B69B2-0772-2D20-2E3B-39CF333B49D5}"/>
              </a:ext>
            </a:extLst>
          </p:cNvPr>
          <p:cNvGrpSpPr>
            <a:grpSpLocks noGrp="1" noUngrp="1" noRot="1" noMove="1" noResize="1"/>
          </p:cNvGrpSpPr>
          <p:nvPr/>
        </p:nvGrpSpPr>
        <p:grpSpPr>
          <a:xfrm rot="-424114">
            <a:off x="-2713898" y="-1173979"/>
            <a:ext cx="4362139" cy="2462468"/>
            <a:chOff x="0" y="0"/>
            <a:chExt cx="1148876" cy="648551"/>
          </a:xfrm>
        </p:grpSpPr>
        <p:sp>
          <p:nvSpPr>
            <p:cNvPr id="13" name="Freeform 13">
              <a:extLst>
                <a:ext uri="{FF2B5EF4-FFF2-40B4-BE49-F238E27FC236}">
                  <a16:creationId xmlns:a16="http://schemas.microsoft.com/office/drawing/2014/main" id="{9282B6E2-353E-8042-A41A-BD7C03944CC5}"/>
                </a:ext>
              </a:extLst>
            </p:cNvPr>
            <p:cNvSpPr>
              <a:spLocks noGrp="1" noRot="1" noMove="1" noResize="1" noEditPoints="1" noAdjustHandles="1" noChangeArrowheads="1" noChangeShapeType="1"/>
            </p:cNvSpPr>
            <p:nvPr/>
          </p:nvSpPr>
          <p:spPr>
            <a:xfrm>
              <a:off x="0" y="0"/>
              <a:ext cx="1148876" cy="648551"/>
            </a:xfrm>
            <a:custGeom>
              <a:avLst/>
              <a:gdLst/>
              <a:ahLst/>
              <a:cxnLst/>
              <a:rect l="l" t="t" r="r" b="b"/>
              <a:pathLst>
                <a:path w="1148876" h="648551">
                  <a:moveTo>
                    <a:pt x="90515" y="0"/>
                  </a:moveTo>
                  <a:lnTo>
                    <a:pt x="1058361" y="0"/>
                  </a:lnTo>
                  <a:cubicBezTo>
                    <a:pt x="1082367" y="0"/>
                    <a:pt x="1105390" y="9536"/>
                    <a:pt x="1122365" y="26511"/>
                  </a:cubicBezTo>
                  <a:cubicBezTo>
                    <a:pt x="1139340" y="43486"/>
                    <a:pt x="1148876" y="66509"/>
                    <a:pt x="1148876" y="90515"/>
                  </a:cubicBezTo>
                  <a:lnTo>
                    <a:pt x="1148876" y="558036"/>
                  </a:lnTo>
                  <a:cubicBezTo>
                    <a:pt x="1148876" y="582042"/>
                    <a:pt x="1139340" y="605065"/>
                    <a:pt x="1122365" y="622040"/>
                  </a:cubicBezTo>
                  <a:cubicBezTo>
                    <a:pt x="1105390" y="639015"/>
                    <a:pt x="1082367" y="648551"/>
                    <a:pt x="1058361" y="648551"/>
                  </a:cubicBezTo>
                  <a:lnTo>
                    <a:pt x="90515" y="648551"/>
                  </a:lnTo>
                  <a:cubicBezTo>
                    <a:pt x="66509" y="648551"/>
                    <a:pt x="43486" y="639015"/>
                    <a:pt x="26511" y="622040"/>
                  </a:cubicBezTo>
                  <a:cubicBezTo>
                    <a:pt x="9536" y="605065"/>
                    <a:pt x="0" y="582042"/>
                    <a:pt x="0" y="558036"/>
                  </a:cubicBezTo>
                  <a:lnTo>
                    <a:pt x="0" y="90515"/>
                  </a:lnTo>
                  <a:cubicBezTo>
                    <a:pt x="0" y="66509"/>
                    <a:pt x="9536" y="43486"/>
                    <a:pt x="26511" y="26511"/>
                  </a:cubicBezTo>
                  <a:cubicBezTo>
                    <a:pt x="43486" y="9536"/>
                    <a:pt x="66509" y="0"/>
                    <a:pt x="90515" y="0"/>
                  </a:cubicBezTo>
                  <a:close/>
                </a:path>
              </a:pathLst>
            </a:custGeom>
            <a:solidFill>
              <a:srgbClr val="386480"/>
            </a:solidFill>
          </p:spPr>
          <p:txBody>
            <a:bodyPr/>
            <a:lstStyle/>
            <a:p>
              <a:endParaRPr lang="en-GB"/>
            </a:p>
          </p:txBody>
        </p:sp>
        <p:sp>
          <p:nvSpPr>
            <p:cNvPr id="14" name="TextBox 14">
              <a:extLst>
                <a:ext uri="{FF2B5EF4-FFF2-40B4-BE49-F238E27FC236}">
                  <a16:creationId xmlns:a16="http://schemas.microsoft.com/office/drawing/2014/main" id="{AD015126-627C-4876-5D45-13AC1145E02A}"/>
                </a:ext>
              </a:extLst>
            </p:cNvPr>
            <p:cNvSpPr txBox="1">
              <a:spLocks noGrp="1" noRot="1" noMove="1" noResize="1" noEditPoints="1" noAdjustHandles="1" noChangeArrowheads="1" noChangeShapeType="1"/>
            </p:cNvSpPr>
            <p:nvPr/>
          </p:nvSpPr>
          <p:spPr>
            <a:xfrm>
              <a:off x="0" y="0"/>
              <a:ext cx="1148876" cy="648551"/>
            </a:xfrm>
            <a:prstGeom prst="rect">
              <a:avLst/>
            </a:prstGeom>
          </p:spPr>
          <p:txBody>
            <a:bodyPr lIns="50800" tIns="50800" rIns="50800" bIns="50800" rtlCol="0" anchor="ctr"/>
            <a:lstStyle/>
            <a:p>
              <a:pPr algn="ctr">
                <a:lnSpc>
                  <a:spcPts val="2622"/>
                </a:lnSpc>
              </a:pPr>
              <a:endParaRPr/>
            </a:p>
          </p:txBody>
        </p:sp>
      </p:grpSp>
      <p:sp>
        <p:nvSpPr>
          <p:cNvPr id="31" name="TextBox 30">
            <a:extLst>
              <a:ext uri="{FF2B5EF4-FFF2-40B4-BE49-F238E27FC236}">
                <a16:creationId xmlns:a16="http://schemas.microsoft.com/office/drawing/2014/main" id="{4E19611D-BC2A-745E-16FF-EFC86745E001}"/>
              </a:ext>
            </a:extLst>
          </p:cNvPr>
          <p:cNvSpPr txBox="1"/>
          <p:nvPr/>
        </p:nvSpPr>
        <p:spPr>
          <a:xfrm>
            <a:off x="2212129" y="2673304"/>
            <a:ext cx="15460424" cy="7447103"/>
          </a:xfrm>
          <a:prstGeom prst="rect">
            <a:avLst/>
          </a:prstGeom>
          <a:noFill/>
        </p:spPr>
        <p:txBody>
          <a:bodyPr wrap="square">
            <a:spAutoFit/>
          </a:bodyPr>
          <a:lstStyle/>
          <a:p>
            <a:pPr algn="l">
              <a:lnSpc>
                <a:spcPts val="4759"/>
              </a:lnSpc>
            </a:pPr>
            <a:r>
              <a:rPr lang="en-GB" sz="3399" dirty="0">
                <a:solidFill>
                  <a:srgbClr val="173649"/>
                </a:solidFill>
                <a:latin typeface="Poppins"/>
                <a:ea typeface="Poppins"/>
                <a:cs typeface="Poppins"/>
                <a:sym typeface="Poppins"/>
              </a:rPr>
              <a:t>“[at my college] we already have wellbeing and inclusion spaces. If you’re overstimulated or stressed, you can go there. It’s quiet, there’s assistive tech, and you don’t feel excluded at all.”</a:t>
            </a:r>
          </a:p>
          <a:p>
            <a:pPr algn="l">
              <a:lnSpc>
                <a:spcPts val="4759"/>
              </a:lnSpc>
            </a:pPr>
            <a:endParaRPr lang="en-GB" sz="3399" b="1" dirty="0">
              <a:solidFill>
                <a:srgbClr val="173649"/>
              </a:solidFill>
              <a:latin typeface="Poppins"/>
              <a:ea typeface="Poppins"/>
              <a:cs typeface="Poppins"/>
              <a:sym typeface="Poppins"/>
            </a:endParaRPr>
          </a:p>
          <a:p>
            <a:pPr algn="l">
              <a:lnSpc>
                <a:spcPts val="4759"/>
              </a:lnSpc>
            </a:pPr>
            <a:r>
              <a:rPr lang="en-GB" sz="3399" dirty="0">
                <a:solidFill>
                  <a:srgbClr val="173649"/>
                </a:solidFill>
                <a:latin typeface="Poppins"/>
                <a:ea typeface="Poppins"/>
                <a:cs typeface="Poppins"/>
                <a:sym typeface="Poppins"/>
              </a:rPr>
              <a:t>“You either try to go out and find your friends, or you stay in this room. Staying there can get very lonely because you don’t form friendships with your year group but finding your friends can feel impossible because you can’t see them… Being forgotten by friends really affected how I saw myself years later.”</a:t>
            </a:r>
          </a:p>
          <a:p>
            <a:pPr algn="l">
              <a:lnSpc>
                <a:spcPts val="4759"/>
              </a:lnSpc>
            </a:pPr>
            <a:endParaRPr lang="en-GB" sz="3399" dirty="0">
              <a:solidFill>
                <a:srgbClr val="173649"/>
              </a:solidFill>
              <a:latin typeface="Poppins"/>
              <a:ea typeface="Poppins"/>
              <a:cs typeface="Poppins"/>
              <a:sym typeface="Poppins"/>
            </a:endParaRPr>
          </a:p>
          <a:p>
            <a:pPr algn="l">
              <a:lnSpc>
                <a:spcPts val="4759"/>
              </a:lnSpc>
            </a:pPr>
            <a:r>
              <a:rPr lang="en-GB" sz="3399" dirty="0">
                <a:solidFill>
                  <a:srgbClr val="173649"/>
                </a:solidFill>
                <a:latin typeface="Poppins"/>
                <a:ea typeface="Poppins"/>
                <a:cs typeface="Poppins"/>
                <a:sym typeface="Poppins"/>
              </a:rPr>
              <a:t>“It could very quickly turn into disabled students being put in one place ‘for their own good’.”</a:t>
            </a:r>
          </a:p>
        </p:txBody>
      </p:sp>
    </p:spTree>
    <p:extLst>
      <p:ext uri="{BB962C8B-B14F-4D97-AF65-F5344CB8AC3E}">
        <p14:creationId xmlns:p14="http://schemas.microsoft.com/office/powerpoint/2010/main" val="2247670875"/>
      </p:ext>
    </p:extLst>
  </p:cSld>
  <p:clrMapOvr>
    <a:masterClrMapping/>
  </p:clrMapOvr>
  <p:transition>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0FBF33-9509-2940-88DA-7F4ACAA600E1}"/>
            </a:ext>
          </a:extLst>
        </p:cNvPr>
        <p:cNvGrpSpPr/>
        <p:nvPr/>
      </p:nvGrpSpPr>
      <p:grpSpPr>
        <a:xfrm>
          <a:off x="0" y="0"/>
          <a:ext cx="0" cy="0"/>
          <a:chOff x="0" y="0"/>
          <a:chExt cx="0" cy="0"/>
        </a:xfrm>
      </p:grpSpPr>
      <p:sp>
        <p:nvSpPr>
          <p:cNvPr id="4" name="AutoShape 4">
            <a:extLst>
              <a:ext uri="{FF2B5EF4-FFF2-40B4-BE49-F238E27FC236}">
                <a16:creationId xmlns:a16="http://schemas.microsoft.com/office/drawing/2014/main" id="{56B47B89-BB74-F348-D29D-40F569D490DD}"/>
              </a:ext>
            </a:extLst>
          </p:cNvPr>
          <p:cNvSpPr/>
          <p:nvPr/>
        </p:nvSpPr>
        <p:spPr>
          <a:xfrm flipV="1">
            <a:off x="9101137" y="2118381"/>
            <a:ext cx="9331073" cy="19050"/>
          </a:xfrm>
          <a:prstGeom prst="line">
            <a:avLst/>
          </a:prstGeom>
          <a:ln w="38100" cap="flat">
            <a:solidFill>
              <a:srgbClr val="FCFCFC"/>
            </a:solidFill>
            <a:prstDash val="solid"/>
            <a:headEnd type="none" w="sm" len="sm"/>
            <a:tailEnd type="none" w="sm" len="sm"/>
          </a:ln>
        </p:spPr>
        <p:txBody>
          <a:bodyPr/>
          <a:lstStyle/>
          <a:p>
            <a:endParaRPr lang="en-GB"/>
          </a:p>
        </p:txBody>
      </p:sp>
      <p:sp>
        <p:nvSpPr>
          <p:cNvPr id="5" name="TextBox 5">
            <a:extLst>
              <a:ext uri="{FF2B5EF4-FFF2-40B4-BE49-F238E27FC236}">
                <a16:creationId xmlns:a16="http://schemas.microsoft.com/office/drawing/2014/main" id="{B06B3AAA-5C6B-FB12-AE24-19849902AF2C}"/>
              </a:ext>
            </a:extLst>
          </p:cNvPr>
          <p:cNvSpPr txBox="1"/>
          <p:nvPr/>
        </p:nvSpPr>
        <p:spPr>
          <a:xfrm>
            <a:off x="2212128" y="1381238"/>
            <a:ext cx="11732471" cy="970330"/>
          </a:xfrm>
          <a:prstGeom prst="rect">
            <a:avLst/>
          </a:prstGeom>
        </p:spPr>
        <p:txBody>
          <a:bodyPr wrap="square" lIns="0" tIns="0" rIns="0" bIns="0" rtlCol="0" anchor="t">
            <a:spAutoFit/>
          </a:bodyPr>
          <a:lstStyle/>
          <a:p>
            <a:pPr algn="l">
              <a:lnSpc>
                <a:spcPts val="7679"/>
              </a:lnSpc>
            </a:pPr>
            <a:r>
              <a:rPr lang="en-US" sz="6399" b="1" spc="-268" dirty="0">
                <a:solidFill>
                  <a:srgbClr val="173649"/>
                </a:solidFill>
                <a:latin typeface="Poppins Bold"/>
                <a:ea typeface="Poppins Bold"/>
                <a:cs typeface="Poppins Bold"/>
                <a:sym typeface="Poppins Bold"/>
              </a:rPr>
              <a:t>Inclusion Hubs: Parent Voice</a:t>
            </a:r>
          </a:p>
        </p:txBody>
      </p:sp>
      <p:sp>
        <p:nvSpPr>
          <p:cNvPr id="6" name="TextBox 6">
            <a:extLst>
              <a:ext uri="{FF2B5EF4-FFF2-40B4-BE49-F238E27FC236}">
                <a16:creationId xmlns:a16="http://schemas.microsoft.com/office/drawing/2014/main" id="{E8842ECF-8FDA-18C3-FCAE-7CA501E0513E}"/>
              </a:ext>
            </a:extLst>
          </p:cNvPr>
          <p:cNvSpPr txBox="1"/>
          <p:nvPr/>
        </p:nvSpPr>
        <p:spPr>
          <a:xfrm>
            <a:off x="1028700" y="4156643"/>
            <a:ext cx="9525" cy="1652239"/>
          </a:xfrm>
          <a:prstGeom prst="rect">
            <a:avLst/>
          </a:prstGeom>
        </p:spPr>
        <p:txBody>
          <a:bodyPr lIns="0" tIns="0" rIns="0" bIns="0" rtlCol="0" anchor="t">
            <a:spAutoFit/>
          </a:bodyPr>
          <a:lstStyle/>
          <a:p>
            <a:pPr algn="ctr">
              <a:lnSpc>
                <a:spcPts val="12880"/>
              </a:lnSpc>
            </a:pPr>
            <a:endParaRPr/>
          </a:p>
        </p:txBody>
      </p:sp>
      <p:sp>
        <p:nvSpPr>
          <p:cNvPr id="8" name="Freeform 8">
            <a:extLst>
              <a:ext uri="{FF2B5EF4-FFF2-40B4-BE49-F238E27FC236}">
                <a16:creationId xmlns:a16="http://schemas.microsoft.com/office/drawing/2014/main" id="{74D4A25C-4E55-F61F-B2E5-BE422B3E726C}"/>
              </a:ext>
            </a:extLst>
          </p:cNvPr>
          <p:cNvSpPr>
            <a:spLocks noGrp="1" noRot="1" noMove="1" noResize="1" noEditPoints="1" noAdjustHandles="1" noChangeArrowheads="1" noChangeShapeType="1"/>
          </p:cNvSpPr>
          <p:nvPr/>
        </p:nvSpPr>
        <p:spPr>
          <a:xfrm>
            <a:off x="16091984" y="1028700"/>
            <a:ext cx="1613225" cy="953140"/>
          </a:xfrm>
          <a:custGeom>
            <a:avLst/>
            <a:gdLst/>
            <a:ahLst/>
            <a:cxnLst/>
            <a:rect l="l" t="t" r="r" b="b"/>
            <a:pathLst>
              <a:path w="1613225" h="953140">
                <a:moveTo>
                  <a:pt x="0" y="0"/>
                </a:moveTo>
                <a:lnTo>
                  <a:pt x="1613225" y="0"/>
                </a:lnTo>
                <a:lnTo>
                  <a:pt x="1613225" y="953140"/>
                </a:lnTo>
                <a:lnTo>
                  <a:pt x="0" y="953140"/>
                </a:lnTo>
                <a:lnTo>
                  <a:pt x="0" y="0"/>
                </a:lnTo>
                <a:close/>
              </a:path>
            </a:pathLst>
          </a:custGeom>
          <a:blipFill>
            <a:blip r:embed="rId3"/>
            <a:stretch>
              <a:fillRect/>
            </a:stretch>
          </a:blipFill>
        </p:spPr>
        <p:txBody>
          <a:bodyPr/>
          <a:lstStyle/>
          <a:p>
            <a:endParaRPr lang="en-GB"/>
          </a:p>
        </p:txBody>
      </p:sp>
      <p:grpSp>
        <p:nvGrpSpPr>
          <p:cNvPr id="9" name="Group 9">
            <a:extLst>
              <a:ext uri="{FF2B5EF4-FFF2-40B4-BE49-F238E27FC236}">
                <a16:creationId xmlns:a16="http://schemas.microsoft.com/office/drawing/2014/main" id="{69ACCDF3-784E-B288-DD16-5F3F0FF16202}"/>
              </a:ext>
            </a:extLst>
          </p:cNvPr>
          <p:cNvGrpSpPr>
            <a:grpSpLocks noGrp="1" noUngrp="1" noRot="1" noMove="1" noResize="1"/>
          </p:cNvGrpSpPr>
          <p:nvPr/>
        </p:nvGrpSpPr>
        <p:grpSpPr>
          <a:xfrm rot="-424114">
            <a:off x="-3098760" y="563568"/>
            <a:ext cx="4362139" cy="2462468"/>
            <a:chOff x="0" y="0"/>
            <a:chExt cx="1148876" cy="648551"/>
          </a:xfrm>
        </p:grpSpPr>
        <p:sp>
          <p:nvSpPr>
            <p:cNvPr id="10" name="Freeform 10">
              <a:extLst>
                <a:ext uri="{FF2B5EF4-FFF2-40B4-BE49-F238E27FC236}">
                  <a16:creationId xmlns:a16="http://schemas.microsoft.com/office/drawing/2014/main" id="{8AA04C04-108F-EC4E-EB31-FCB87E20576B}"/>
                </a:ext>
              </a:extLst>
            </p:cNvPr>
            <p:cNvSpPr>
              <a:spLocks noGrp="1" noRot="1" noMove="1" noResize="1" noEditPoints="1" noAdjustHandles="1" noChangeArrowheads="1" noChangeShapeType="1"/>
            </p:cNvSpPr>
            <p:nvPr/>
          </p:nvSpPr>
          <p:spPr>
            <a:xfrm>
              <a:off x="0" y="0"/>
              <a:ext cx="1148876" cy="648551"/>
            </a:xfrm>
            <a:custGeom>
              <a:avLst/>
              <a:gdLst/>
              <a:ahLst/>
              <a:cxnLst/>
              <a:rect l="l" t="t" r="r" b="b"/>
              <a:pathLst>
                <a:path w="1148876" h="648551">
                  <a:moveTo>
                    <a:pt x="90515" y="0"/>
                  </a:moveTo>
                  <a:lnTo>
                    <a:pt x="1058361" y="0"/>
                  </a:lnTo>
                  <a:cubicBezTo>
                    <a:pt x="1082367" y="0"/>
                    <a:pt x="1105390" y="9536"/>
                    <a:pt x="1122365" y="26511"/>
                  </a:cubicBezTo>
                  <a:cubicBezTo>
                    <a:pt x="1139340" y="43486"/>
                    <a:pt x="1148876" y="66509"/>
                    <a:pt x="1148876" y="90515"/>
                  </a:cubicBezTo>
                  <a:lnTo>
                    <a:pt x="1148876" y="558036"/>
                  </a:lnTo>
                  <a:cubicBezTo>
                    <a:pt x="1148876" y="582042"/>
                    <a:pt x="1139340" y="605065"/>
                    <a:pt x="1122365" y="622040"/>
                  </a:cubicBezTo>
                  <a:cubicBezTo>
                    <a:pt x="1105390" y="639015"/>
                    <a:pt x="1082367" y="648551"/>
                    <a:pt x="1058361" y="648551"/>
                  </a:cubicBezTo>
                  <a:lnTo>
                    <a:pt x="90515" y="648551"/>
                  </a:lnTo>
                  <a:cubicBezTo>
                    <a:pt x="66509" y="648551"/>
                    <a:pt x="43486" y="639015"/>
                    <a:pt x="26511" y="622040"/>
                  </a:cubicBezTo>
                  <a:cubicBezTo>
                    <a:pt x="9536" y="605065"/>
                    <a:pt x="0" y="582042"/>
                    <a:pt x="0" y="558036"/>
                  </a:cubicBezTo>
                  <a:lnTo>
                    <a:pt x="0" y="90515"/>
                  </a:lnTo>
                  <a:cubicBezTo>
                    <a:pt x="0" y="66509"/>
                    <a:pt x="9536" y="43486"/>
                    <a:pt x="26511" y="26511"/>
                  </a:cubicBezTo>
                  <a:cubicBezTo>
                    <a:pt x="43486" y="9536"/>
                    <a:pt x="66509" y="0"/>
                    <a:pt x="90515" y="0"/>
                  </a:cubicBezTo>
                  <a:close/>
                </a:path>
              </a:pathLst>
            </a:custGeom>
            <a:solidFill>
              <a:srgbClr val="173649"/>
            </a:solidFill>
          </p:spPr>
          <p:txBody>
            <a:bodyPr/>
            <a:lstStyle/>
            <a:p>
              <a:endParaRPr lang="en-GB"/>
            </a:p>
          </p:txBody>
        </p:sp>
        <p:sp>
          <p:nvSpPr>
            <p:cNvPr id="11" name="TextBox 11">
              <a:extLst>
                <a:ext uri="{FF2B5EF4-FFF2-40B4-BE49-F238E27FC236}">
                  <a16:creationId xmlns:a16="http://schemas.microsoft.com/office/drawing/2014/main" id="{16256EA0-E7DA-9A82-6710-3026F9B8F631}"/>
                </a:ext>
              </a:extLst>
            </p:cNvPr>
            <p:cNvSpPr txBox="1">
              <a:spLocks noGrp="1" noRot="1" noMove="1" noResize="1" noEditPoints="1" noAdjustHandles="1" noChangeArrowheads="1" noChangeShapeType="1"/>
            </p:cNvSpPr>
            <p:nvPr/>
          </p:nvSpPr>
          <p:spPr>
            <a:xfrm>
              <a:off x="0" y="0"/>
              <a:ext cx="1148876" cy="648551"/>
            </a:xfrm>
            <a:prstGeom prst="rect">
              <a:avLst/>
            </a:prstGeom>
          </p:spPr>
          <p:txBody>
            <a:bodyPr lIns="50800" tIns="50800" rIns="50800" bIns="50800" rtlCol="0" anchor="ctr"/>
            <a:lstStyle/>
            <a:p>
              <a:pPr algn="ctr">
                <a:lnSpc>
                  <a:spcPts val="2622"/>
                </a:lnSpc>
              </a:pPr>
              <a:endParaRPr/>
            </a:p>
          </p:txBody>
        </p:sp>
      </p:grpSp>
      <p:grpSp>
        <p:nvGrpSpPr>
          <p:cNvPr id="12" name="Group 12">
            <a:extLst>
              <a:ext uri="{FF2B5EF4-FFF2-40B4-BE49-F238E27FC236}">
                <a16:creationId xmlns:a16="http://schemas.microsoft.com/office/drawing/2014/main" id="{5F5BE185-F6A5-4A10-D80A-FDD0D0E928C2}"/>
              </a:ext>
            </a:extLst>
          </p:cNvPr>
          <p:cNvGrpSpPr>
            <a:grpSpLocks noGrp="1" noUngrp="1" noRot="1" noMove="1" noResize="1"/>
          </p:cNvGrpSpPr>
          <p:nvPr/>
        </p:nvGrpSpPr>
        <p:grpSpPr>
          <a:xfrm rot="-424114">
            <a:off x="-2713898" y="-1173979"/>
            <a:ext cx="4362139" cy="2462468"/>
            <a:chOff x="0" y="0"/>
            <a:chExt cx="1148876" cy="648551"/>
          </a:xfrm>
        </p:grpSpPr>
        <p:sp>
          <p:nvSpPr>
            <p:cNvPr id="13" name="Freeform 13">
              <a:extLst>
                <a:ext uri="{FF2B5EF4-FFF2-40B4-BE49-F238E27FC236}">
                  <a16:creationId xmlns:a16="http://schemas.microsoft.com/office/drawing/2014/main" id="{B5410A74-BDA5-E83D-711E-95A2C7CEB63E}"/>
                </a:ext>
              </a:extLst>
            </p:cNvPr>
            <p:cNvSpPr>
              <a:spLocks noGrp="1" noRot="1" noMove="1" noResize="1" noEditPoints="1" noAdjustHandles="1" noChangeArrowheads="1" noChangeShapeType="1"/>
            </p:cNvSpPr>
            <p:nvPr/>
          </p:nvSpPr>
          <p:spPr>
            <a:xfrm>
              <a:off x="0" y="0"/>
              <a:ext cx="1148876" cy="648551"/>
            </a:xfrm>
            <a:custGeom>
              <a:avLst/>
              <a:gdLst/>
              <a:ahLst/>
              <a:cxnLst/>
              <a:rect l="l" t="t" r="r" b="b"/>
              <a:pathLst>
                <a:path w="1148876" h="648551">
                  <a:moveTo>
                    <a:pt x="90515" y="0"/>
                  </a:moveTo>
                  <a:lnTo>
                    <a:pt x="1058361" y="0"/>
                  </a:lnTo>
                  <a:cubicBezTo>
                    <a:pt x="1082367" y="0"/>
                    <a:pt x="1105390" y="9536"/>
                    <a:pt x="1122365" y="26511"/>
                  </a:cubicBezTo>
                  <a:cubicBezTo>
                    <a:pt x="1139340" y="43486"/>
                    <a:pt x="1148876" y="66509"/>
                    <a:pt x="1148876" y="90515"/>
                  </a:cubicBezTo>
                  <a:lnTo>
                    <a:pt x="1148876" y="558036"/>
                  </a:lnTo>
                  <a:cubicBezTo>
                    <a:pt x="1148876" y="582042"/>
                    <a:pt x="1139340" y="605065"/>
                    <a:pt x="1122365" y="622040"/>
                  </a:cubicBezTo>
                  <a:cubicBezTo>
                    <a:pt x="1105390" y="639015"/>
                    <a:pt x="1082367" y="648551"/>
                    <a:pt x="1058361" y="648551"/>
                  </a:cubicBezTo>
                  <a:lnTo>
                    <a:pt x="90515" y="648551"/>
                  </a:lnTo>
                  <a:cubicBezTo>
                    <a:pt x="66509" y="648551"/>
                    <a:pt x="43486" y="639015"/>
                    <a:pt x="26511" y="622040"/>
                  </a:cubicBezTo>
                  <a:cubicBezTo>
                    <a:pt x="9536" y="605065"/>
                    <a:pt x="0" y="582042"/>
                    <a:pt x="0" y="558036"/>
                  </a:cubicBezTo>
                  <a:lnTo>
                    <a:pt x="0" y="90515"/>
                  </a:lnTo>
                  <a:cubicBezTo>
                    <a:pt x="0" y="66509"/>
                    <a:pt x="9536" y="43486"/>
                    <a:pt x="26511" y="26511"/>
                  </a:cubicBezTo>
                  <a:cubicBezTo>
                    <a:pt x="43486" y="9536"/>
                    <a:pt x="66509" y="0"/>
                    <a:pt x="90515" y="0"/>
                  </a:cubicBezTo>
                  <a:close/>
                </a:path>
              </a:pathLst>
            </a:custGeom>
            <a:solidFill>
              <a:srgbClr val="386480"/>
            </a:solidFill>
          </p:spPr>
          <p:txBody>
            <a:bodyPr/>
            <a:lstStyle/>
            <a:p>
              <a:endParaRPr lang="en-GB"/>
            </a:p>
          </p:txBody>
        </p:sp>
        <p:sp>
          <p:nvSpPr>
            <p:cNvPr id="14" name="TextBox 14">
              <a:extLst>
                <a:ext uri="{FF2B5EF4-FFF2-40B4-BE49-F238E27FC236}">
                  <a16:creationId xmlns:a16="http://schemas.microsoft.com/office/drawing/2014/main" id="{9AABE3C7-9876-DD52-5218-CF7808248A4C}"/>
                </a:ext>
              </a:extLst>
            </p:cNvPr>
            <p:cNvSpPr txBox="1">
              <a:spLocks noGrp="1" noRot="1" noMove="1" noResize="1" noEditPoints="1" noAdjustHandles="1" noChangeArrowheads="1" noChangeShapeType="1"/>
            </p:cNvSpPr>
            <p:nvPr/>
          </p:nvSpPr>
          <p:spPr>
            <a:xfrm>
              <a:off x="0" y="0"/>
              <a:ext cx="1148876" cy="648551"/>
            </a:xfrm>
            <a:prstGeom prst="rect">
              <a:avLst/>
            </a:prstGeom>
          </p:spPr>
          <p:txBody>
            <a:bodyPr lIns="50800" tIns="50800" rIns="50800" bIns="50800" rtlCol="0" anchor="ctr"/>
            <a:lstStyle/>
            <a:p>
              <a:pPr algn="ctr">
                <a:lnSpc>
                  <a:spcPts val="2622"/>
                </a:lnSpc>
              </a:pPr>
              <a:endParaRPr/>
            </a:p>
          </p:txBody>
        </p:sp>
      </p:grpSp>
      <p:sp>
        <p:nvSpPr>
          <p:cNvPr id="31" name="TextBox 30">
            <a:extLst>
              <a:ext uri="{FF2B5EF4-FFF2-40B4-BE49-F238E27FC236}">
                <a16:creationId xmlns:a16="http://schemas.microsoft.com/office/drawing/2014/main" id="{2FD487A3-E057-0BEF-B986-A3A1267BBA95}"/>
              </a:ext>
            </a:extLst>
          </p:cNvPr>
          <p:cNvSpPr txBox="1"/>
          <p:nvPr/>
        </p:nvSpPr>
        <p:spPr>
          <a:xfrm>
            <a:off x="2212129" y="2673304"/>
            <a:ext cx="15460424" cy="6215997"/>
          </a:xfrm>
          <a:prstGeom prst="rect">
            <a:avLst/>
          </a:prstGeom>
          <a:noFill/>
        </p:spPr>
        <p:txBody>
          <a:bodyPr wrap="square">
            <a:spAutoFit/>
          </a:bodyPr>
          <a:lstStyle/>
          <a:p>
            <a:pPr algn="l">
              <a:lnSpc>
                <a:spcPts val="4759"/>
              </a:lnSpc>
            </a:pPr>
            <a:r>
              <a:rPr lang="en-GB" sz="3399" dirty="0">
                <a:solidFill>
                  <a:srgbClr val="173649"/>
                </a:solidFill>
                <a:latin typeface="Poppins"/>
                <a:ea typeface="Poppins"/>
                <a:cs typeface="Poppins"/>
                <a:sym typeface="Poppins"/>
              </a:rPr>
              <a:t>“My worry is these hubs will become holding pens for children who aren’t coping in class, not places that meet individual needs.”</a:t>
            </a:r>
          </a:p>
          <a:p>
            <a:pPr algn="l">
              <a:lnSpc>
                <a:spcPts val="4759"/>
              </a:lnSpc>
            </a:pPr>
            <a:endParaRPr lang="en-GB" sz="3399" b="1" dirty="0">
              <a:solidFill>
                <a:srgbClr val="173649"/>
              </a:solidFill>
              <a:latin typeface="Poppins"/>
              <a:ea typeface="Poppins"/>
              <a:cs typeface="Poppins"/>
              <a:sym typeface="Poppins"/>
            </a:endParaRPr>
          </a:p>
          <a:p>
            <a:pPr algn="l">
              <a:lnSpc>
                <a:spcPts val="4759"/>
              </a:lnSpc>
            </a:pPr>
            <a:r>
              <a:rPr lang="en-GB" sz="3399" dirty="0">
                <a:solidFill>
                  <a:srgbClr val="173649"/>
                </a:solidFill>
                <a:latin typeface="Poppins"/>
                <a:ea typeface="Poppins"/>
                <a:cs typeface="Poppins"/>
                <a:sym typeface="Poppins"/>
              </a:rPr>
              <a:t>“We already know what happens when you group VI children together ‘for convenience’. You socially isolate them inside a mainstream school.”</a:t>
            </a:r>
          </a:p>
          <a:p>
            <a:pPr algn="l">
              <a:lnSpc>
                <a:spcPts val="4759"/>
              </a:lnSpc>
            </a:pPr>
            <a:endParaRPr lang="en-GB" sz="3399" dirty="0">
              <a:solidFill>
                <a:srgbClr val="173649"/>
              </a:solidFill>
              <a:latin typeface="Poppins"/>
              <a:ea typeface="Poppins"/>
              <a:cs typeface="Poppins"/>
              <a:sym typeface="Poppins"/>
            </a:endParaRPr>
          </a:p>
          <a:p>
            <a:pPr algn="l">
              <a:lnSpc>
                <a:spcPts val="4759"/>
              </a:lnSpc>
            </a:pPr>
            <a:r>
              <a:rPr lang="en-GB" sz="3399" dirty="0">
                <a:solidFill>
                  <a:srgbClr val="173649"/>
                </a:solidFill>
                <a:latin typeface="Poppins"/>
                <a:ea typeface="Poppins"/>
                <a:cs typeface="Poppins"/>
                <a:sym typeface="Poppins"/>
              </a:rPr>
              <a:t>“I never imagined my child would need specialist provision—but it turned out to be exactly what he needed. That option must not disappear.”</a:t>
            </a:r>
            <a:endParaRPr lang="en-US" sz="3399" dirty="0">
              <a:solidFill>
                <a:srgbClr val="173649"/>
              </a:solidFill>
              <a:latin typeface="Poppins"/>
              <a:ea typeface="Poppins"/>
              <a:cs typeface="Poppins"/>
              <a:sym typeface="Poppins"/>
            </a:endParaRPr>
          </a:p>
        </p:txBody>
      </p:sp>
    </p:spTree>
    <p:extLst>
      <p:ext uri="{BB962C8B-B14F-4D97-AF65-F5344CB8AC3E}">
        <p14:creationId xmlns:p14="http://schemas.microsoft.com/office/powerpoint/2010/main" val="2909996648"/>
      </p:ext>
    </p:extLst>
  </p:cSld>
  <p:clrMapOvr>
    <a:masterClrMapping/>
  </p:clrMapOvr>
  <p:transition>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5E5195-80B5-4F5A-A44B-B802CE1C459B}"/>
            </a:ext>
          </a:extLst>
        </p:cNvPr>
        <p:cNvGrpSpPr/>
        <p:nvPr/>
      </p:nvGrpSpPr>
      <p:grpSpPr>
        <a:xfrm>
          <a:off x="0" y="0"/>
          <a:ext cx="0" cy="0"/>
          <a:chOff x="0" y="0"/>
          <a:chExt cx="0" cy="0"/>
        </a:xfrm>
      </p:grpSpPr>
      <p:sp>
        <p:nvSpPr>
          <p:cNvPr id="4" name="AutoShape 4">
            <a:extLst>
              <a:ext uri="{FF2B5EF4-FFF2-40B4-BE49-F238E27FC236}">
                <a16:creationId xmlns:a16="http://schemas.microsoft.com/office/drawing/2014/main" id="{2947D1F6-F0D6-7998-5639-F91EC43A885D}"/>
              </a:ext>
            </a:extLst>
          </p:cNvPr>
          <p:cNvSpPr/>
          <p:nvPr/>
        </p:nvSpPr>
        <p:spPr>
          <a:xfrm flipV="1">
            <a:off x="9101137" y="2118381"/>
            <a:ext cx="9331073" cy="19050"/>
          </a:xfrm>
          <a:prstGeom prst="line">
            <a:avLst/>
          </a:prstGeom>
          <a:ln w="38100" cap="flat">
            <a:solidFill>
              <a:srgbClr val="FCFCFC"/>
            </a:solidFill>
            <a:prstDash val="solid"/>
            <a:headEnd type="none" w="sm" len="sm"/>
            <a:tailEnd type="none" w="sm" len="sm"/>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5" name="TextBox 5">
            <a:extLst>
              <a:ext uri="{FF2B5EF4-FFF2-40B4-BE49-F238E27FC236}">
                <a16:creationId xmlns:a16="http://schemas.microsoft.com/office/drawing/2014/main" id="{5EDF20AA-BE25-EDCF-F136-692103B89042}"/>
              </a:ext>
            </a:extLst>
          </p:cNvPr>
          <p:cNvSpPr txBox="1"/>
          <p:nvPr/>
        </p:nvSpPr>
        <p:spPr>
          <a:xfrm>
            <a:off x="2212129" y="1381238"/>
            <a:ext cx="10387416" cy="970330"/>
          </a:xfrm>
          <a:prstGeom prst="rect">
            <a:avLst/>
          </a:prstGeom>
        </p:spPr>
        <p:txBody>
          <a:bodyPr lIns="0" tIns="0" rIns="0" bIns="0" rtlCol="0" anchor="t">
            <a:spAutoFit/>
          </a:bodyPr>
          <a:lstStyle/>
          <a:p>
            <a:pPr marL="0" marR="0" lvl="0" indent="0" algn="l" defTabSz="914400" rtl="0" eaLnBrk="1" fontAlgn="auto" latinLnBrk="0" hangingPunct="1">
              <a:lnSpc>
                <a:spcPts val="7679"/>
              </a:lnSpc>
              <a:spcBef>
                <a:spcPts val="0"/>
              </a:spcBef>
              <a:spcAft>
                <a:spcPts val="0"/>
              </a:spcAft>
              <a:buClrTx/>
              <a:buSzTx/>
              <a:buFontTx/>
              <a:buNone/>
              <a:tabLst/>
              <a:defRPr/>
            </a:pPr>
            <a:r>
              <a:rPr kumimoji="0" lang="en-US" sz="6399" b="1" i="0" strike="noStrike" kern="1200" cap="none" spc="-268" normalizeH="0" baseline="0" noProof="0" dirty="0">
                <a:ln>
                  <a:noFill/>
                </a:ln>
                <a:solidFill>
                  <a:srgbClr val="173649"/>
                </a:solidFill>
                <a:effectLst/>
                <a:uLnTx/>
                <a:uFillTx/>
                <a:latin typeface="Poppins Bold"/>
                <a:ea typeface="Poppins Bold"/>
                <a:cs typeface="Poppins Bold"/>
                <a:sym typeface="Poppins Bold"/>
              </a:rPr>
              <a:t>Transitions: Student Voice</a:t>
            </a:r>
          </a:p>
        </p:txBody>
      </p:sp>
      <p:sp>
        <p:nvSpPr>
          <p:cNvPr id="6" name="TextBox 6">
            <a:extLst>
              <a:ext uri="{FF2B5EF4-FFF2-40B4-BE49-F238E27FC236}">
                <a16:creationId xmlns:a16="http://schemas.microsoft.com/office/drawing/2014/main" id="{2DBD1268-3A28-A66D-8778-BB50C40E048B}"/>
              </a:ext>
            </a:extLst>
          </p:cNvPr>
          <p:cNvSpPr txBox="1"/>
          <p:nvPr/>
        </p:nvSpPr>
        <p:spPr>
          <a:xfrm>
            <a:off x="1028700" y="4156643"/>
            <a:ext cx="9525" cy="1652239"/>
          </a:xfrm>
          <a:prstGeom prst="rect">
            <a:avLst/>
          </a:prstGeom>
        </p:spPr>
        <p:txBody>
          <a:bodyPr lIns="0" tIns="0" rIns="0" bIns="0" rtlCol="0" anchor="t">
            <a:spAutoFit/>
          </a:bodyPr>
          <a:lstStyle/>
          <a:p>
            <a:pPr marL="0" marR="0" lvl="0" indent="0" algn="ctr" defTabSz="914400" rtl="0" eaLnBrk="1" fontAlgn="auto" latinLnBrk="0" hangingPunct="1">
              <a:lnSpc>
                <a:spcPts val="1288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7" name="TextBox 7">
            <a:extLst>
              <a:ext uri="{FF2B5EF4-FFF2-40B4-BE49-F238E27FC236}">
                <a16:creationId xmlns:a16="http://schemas.microsoft.com/office/drawing/2014/main" id="{49E24954-6F32-3FC3-78FB-CDC1AEBB4B72}"/>
              </a:ext>
            </a:extLst>
          </p:cNvPr>
          <p:cNvSpPr txBox="1"/>
          <p:nvPr/>
        </p:nvSpPr>
        <p:spPr>
          <a:xfrm>
            <a:off x="2212129" y="2639342"/>
            <a:ext cx="14323271" cy="6739217"/>
          </a:xfrm>
          <a:prstGeom prst="rect">
            <a:avLst/>
          </a:prstGeom>
        </p:spPr>
        <p:txBody>
          <a:bodyPr wrap="square" lIns="0" tIns="0" rIns="0" bIns="0" rtlCol="0" anchor="t">
            <a:spAutoFit/>
          </a:bodyPr>
          <a:lstStyle/>
          <a:p>
            <a:pPr marR="0" lvl="0" algn="l" defTabSz="914400" rtl="0" eaLnBrk="1" fontAlgn="auto" latinLnBrk="0" hangingPunct="1">
              <a:lnSpc>
                <a:spcPts val="4759"/>
              </a:lnSpc>
              <a:spcBef>
                <a:spcPts val="0"/>
              </a:spcBef>
              <a:spcAft>
                <a:spcPts val="0"/>
              </a:spcAft>
              <a:buClrTx/>
              <a:buSzTx/>
              <a:tabLst/>
              <a:defRPr/>
            </a:pPr>
            <a:r>
              <a:rPr kumimoji="0" lang="en-GB" sz="3399" b="0" i="0" u="none" strike="noStrike" kern="1200" cap="none" spc="0" normalizeH="0" baseline="0" noProof="0" dirty="0">
                <a:ln>
                  <a:noFill/>
                </a:ln>
                <a:solidFill>
                  <a:srgbClr val="173649"/>
                </a:solidFill>
                <a:effectLst/>
                <a:uLnTx/>
                <a:uFillTx/>
                <a:latin typeface="Poppins"/>
                <a:ea typeface="Poppins"/>
                <a:cs typeface="Poppins"/>
                <a:sym typeface="Poppins"/>
              </a:rPr>
              <a:t>“I had lots of taster sessions to see if the course and software worked, and that made a massive difference.”</a:t>
            </a:r>
          </a:p>
          <a:p>
            <a:pPr marR="0" lvl="0" algn="l" defTabSz="914400" rtl="0" eaLnBrk="1" fontAlgn="auto" latinLnBrk="0" hangingPunct="1">
              <a:lnSpc>
                <a:spcPts val="4759"/>
              </a:lnSpc>
              <a:spcBef>
                <a:spcPts val="0"/>
              </a:spcBef>
              <a:spcAft>
                <a:spcPts val="0"/>
              </a:spcAft>
              <a:buClrTx/>
              <a:buSzTx/>
              <a:tabLst/>
              <a:defRPr/>
            </a:pPr>
            <a:endParaRPr lang="en-GB" sz="3399" dirty="0">
              <a:solidFill>
                <a:srgbClr val="173649"/>
              </a:solidFill>
              <a:latin typeface="Poppins"/>
              <a:ea typeface="Poppins"/>
              <a:cs typeface="Poppins"/>
              <a:sym typeface="Poppins"/>
            </a:endParaRPr>
          </a:p>
          <a:p>
            <a:pPr marR="0" lvl="0" algn="l" defTabSz="914400" rtl="0" eaLnBrk="1" fontAlgn="auto" latinLnBrk="0" hangingPunct="1">
              <a:lnSpc>
                <a:spcPts val="4759"/>
              </a:lnSpc>
              <a:spcBef>
                <a:spcPts val="0"/>
              </a:spcBef>
              <a:spcAft>
                <a:spcPts val="0"/>
              </a:spcAft>
              <a:buClrTx/>
              <a:buSzTx/>
              <a:tabLst/>
              <a:defRPr/>
            </a:pPr>
            <a:r>
              <a:rPr kumimoji="0" lang="en-GB" sz="3399" b="0" i="0" u="none" strike="noStrike" kern="1200" cap="none" spc="0" normalizeH="0" baseline="0" noProof="0" dirty="0">
                <a:ln>
                  <a:noFill/>
                </a:ln>
                <a:solidFill>
                  <a:srgbClr val="173649"/>
                </a:solidFill>
                <a:effectLst/>
                <a:uLnTx/>
                <a:uFillTx/>
                <a:latin typeface="Poppins"/>
                <a:ea typeface="Poppins"/>
                <a:cs typeface="Poppins"/>
                <a:sym typeface="Poppins"/>
              </a:rPr>
              <a:t>“I had mobility sessions around campus before starting, so when I arrived, I already knew the routes and some staff faces.”</a:t>
            </a:r>
          </a:p>
          <a:p>
            <a:pPr marR="0" lvl="0" algn="l" defTabSz="914400" rtl="0" eaLnBrk="1" fontAlgn="auto" latinLnBrk="0" hangingPunct="1">
              <a:lnSpc>
                <a:spcPts val="4759"/>
              </a:lnSpc>
              <a:spcBef>
                <a:spcPts val="0"/>
              </a:spcBef>
              <a:spcAft>
                <a:spcPts val="0"/>
              </a:spcAft>
              <a:buClrTx/>
              <a:buSzTx/>
              <a:tabLst/>
              <a:defRPr/>
            </a:pPr>
            <a:endParaRPr lang="en-GB" sz="3399" dirty="0">
              <a:solidFill>
                <a:srgbClr val="173649"/>
              </a:solidFill>
              <a:latin typeface="Poppins"/>
              <a:ea typeface="Poppins"/>
              <a:cs typeface="Poppins"/>
              <a:sym typeface="Poppins"/>
            </a:endParaRPr>
          </a:p>
          <a:p>
            <a:pPr marR="0" lvl="0" algn="l" defTabSz="914400" rtl="0" eaLnBrk="1" fontAlgn="auto" latinLnBrk="0" hangingPunct="1">
              <a:lnSpc>
                <a:spcPts val="4759"/>
              </a:lnSpc>
              <a:spcBef>
                <a:spcPts val="0"/>
              </a:spcBef>
              <a:spcAft>
                <a:spcPts val="0"/>
              </a:spcAft>
              <a:buClrTx/>
              <a:buSzTx/>
              <a:tabLst/>
              <a:defRPr/>
            </a:pPr>
            <a:r>
              <a:rPr kumimoji="0" lang="en-GB" sz="3399" b="0" i="0" u="none" strike="noStrike" kern="1200" cap="none" spc="0" normalizeH="0" baseline="0" noProof="0" dirty="0">
                <a:ln>
                  <a:noFill/>
                </a:ln>
                <a:solidFill>
                  <a:srgbClr val="173649"/>
                </a:solidFill>
                <a:effectLst/>
                <a:uLnTx/>
                <a:uFillTx/>
                <a:latin typeface="Poppins"/>
                <a:ea typeface="Poppins"/>
                <a:cs typeface="Poppins"/>
                <a:sym typeface="Poppins"/>
              </a:rPr>
              <a:t>“I’ve had to fight my corner for access needs because things hadn’t been sent properly between providers.”</a:t>
            </a:r>
          </a:p>
          <a:p>
            <a:pPr marR="0" lvl="0" algn="l" defTabSz="914400" rtl="0" eaLnBrk="1" fontAlgn="auto" latinLnBrk="0" hangingPunct="1">
              <a:lnSpc>
                <a:spcPts val="4759"/>
              </a:lnSpc>
              <a:spcBef>
                <a:spcPts val="0"/>
              </a:spcBef>
              <a:spcAft>
                <a:spcPts val="0"/>
              </a:spcAft>
              <a:buClrTx/>
              <a:buSzTx/>
              <a:tabLst/>
              <a:defRPr/>
            </a:pPr>
            <a:endParaRPr lang="en-GB" sz="3399" dirty="0">
              <a:solidFill>
                <a:srgbClr val="173649"/>
              </a:solidFill>
              <a:latin typeface="Poppins"/>
              <a:ea typeface="Poppins"/>
              <a:cs typeface="Poppins"/>
              <a:sym typeface="Poppins"/>
            </a:endParaRPr>
          </a:p>
          <a:p>
            <a:pPr marR="0" lvl="0" algn="l" defTabSz="914400" rtl="0" eaLnBrk="1" fontAlgn="auto" latinLnBrk="0" hangingPunct="1">
              <a:lnSpc>
                <a:spcPts val="4759"/>
              </a:lnSpc>
              <a:spcBef>
                <a:spcPts val="0"/>
              </a:spcBef>
              <a:spcAft>
                <a:spcPts val="0"/>
              </a:spcAft>
              <a:buClrTx/>
              <a:buSzTx/>
              <a:tabLst/>
              <a:defRPr/>
            </a:pPr>
            <a:r>
              <a:rPr kumimoji="0" lang="en-GB" sz="3399" b="0" i="0" u="none" strike="noStrike" kern="1200" cap="none" spc="0" normalizeH="0" baseline="0" noProof="0" dirty="0">
                <a:ln>
                  <a:noFill/>
                </a:ln>
                <a:solidFill>
                  <a:srgbClr val="173649"/>
                </a:solidFill>
                <a:effectLst/>
                <a:uLnTx/>
                <a:uFillTx/>
                <a:latin typeface="Poppins"/>
                <a:ea typeface="Poppins"/>
                <a:cs typeface="Poppins"/>
                <a:sym typeface="Poppins"/>
              </a:rPr>
              <a:t>“Colleges should be invited to EHCP meetings or to speak to students earlier so it’s not left too late.”</a:t>
            </a:r>
            <a:endParaRPr kumimoji="0" lang="en-US" sz="3399" b="0" i="0" u="none" strike="noStrike" kern="1200" cap="none" spc="0" normalizeH="0" baseline="0" noProof="0" dirty="0">
              <a:ln>
                <a:noFill/>
              </a:ln>
              <a:solidFill>
                <a:srgbClr val="173649"/>
              </a:solidFill>
              <a:effectLst/>
              <a:uLnTx/>
              <a:uFillTx/>
              <a:latin typeface="Poppins"/>
              <a:ea typeface="Poppins"/>
              <a:cs typeface="Poppins"/>
              <a:sym typeface="Poppins"/>
            </a:endParaRPr>
          </a:p>
        </p:txBody>
      </p:sp>
      <p:sp>
        <p:nvSpPr>
          <p:cNvPr id="8" name="Freeform 8">
            <a:extLst>
              <a:ext uri="{FF2B5EF4-FFF2-40B4-BE49-F238E27FC236}">
                <a16:creationId xmlns:a16="http://schemas.microsoft.com/office/drawing/2014/main" id="{C43D523E-AD8C-F3A1-8021-4E3FD6765D61}"/>
              </a:ext>
            </a:extLst>
          </p:cNvPr>
          <p:cNvSpPr>
            <a:spLocks noGrp="1" noRot="1" noMove="1" noResize="1" noEditPoints="1" noAdjustHandles="1" noChangeArrowheads="1" noChangeShapeType="1"/>
          </p:cNvSpPr>
          <p:nvPr/>
        </p:nvSpPr>
        <p:spPr>
          <a:xfrm>
            <a:off x="16091984" y="1028700"/>
            <a:ext cx="1613225" cy="953140"/>
          </a:xfrm>
          <a:custGeom>
            <a:avLst/>
            <a:gdLst/>
            <a:ahLst/>
            <a:cxnLst/>
            <a:rect l="l" t="t" r="r" b="b"/>
            <a:pathLst>
              <a:path w="1613225" h="953140">
                <a:moveTo>
                  <a:pt x="0" y="0"/>
                </a:moveTo>
                <a:lnTo>
                  <a:pt x="1613225" y="0"/>
                </a:lnTo>
                <a:lnTo>
                  <a:pt x="1613225" y="953140"/>
                </a:lnTo>
                <a:lnTo>
                  <a:pt x="0" y="953140"/>
                </a:lnTo>
                <a:lnTo>
                  <a:pt x="0" y="0"/>
                </a:lnTo>
                <a:close/>
              </a:path>
            </a:pathLst>
          </a:custGeom>
          <a:blipFill>
            <a:blip r:embed="rId3"/>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9" name="Group 9">
            <a:extLst>
              <a:ext uri="{FF2B5EF4-FFF2-40B4-BE49-F238E27FC236}">
                <a16:creationId xmlns:a16="http://schemas.microsoft.com/office/drawing/2014/main" id="{EDA0B45E-141E-88D2-5BF5-CA52B2DBC80F}"/>
              </a:ext>
            </a:extLst>
          </p:cNvPr>
          <p:cNvGrpSpPr>
            <a:grpSpLocks noGrp="1" noUngrp="1" noRot="1" noMove="1" noResize="1"/>
          </p:cNvGrpSpPr>
          <p:nvPr/>
        </p:nvGrpSpPr>
        <p:grpSpPr>
          <a:xfrm rot="-424114">
            <a:off x="-3098760" y="563568"/>
            <a:ext cx="4362139" cy="2462468"/>
            <a:chOff x="0" y="0"/>
            <a:chExt cx="1148876" cy="648551"/>
          </a:xfrm>
        </p:grpSpPr>
        <p:sp>
          <p:nvSpPr>
            <p:cNvPr id="10" name="Freeform 10">
              <a:extLst>
                <a:ext uri="{FF2B5EF4-FFF2-40B4-BE49-F238E27FC236}">
                  <a16:creationId xmlns:a16="http://schemas.microsoft.com/office/drawing/2014/main" id="{2D569EEA-79D0-D5BE-DADC-F3962BAC06B7}"/>
                </a:ext>
              </a:extLst>
            </p:cNvPr>
            <p:cNvSpPr>
              <a:spLocks noGrp="1" noRot="1" noMove="1" noResize="1" noEditPoints="1" noAdjustHandles="1" noChangeArrowheads="1" noChangeShapeType="1"/>
            </p:cNvSpPr>
            <p:nvPr/>
          </p:nvSpPr>
          <p:spPr>
            <a:xfrm>
              <a:off x="0" y="0"/>
              <a:ext cx="1148876" cy="648551"/>
            </a:xfrm>
            <a:custGeom>
              <a:avLst/>
              <a:gdLst/>
              <a:ahLst/>
              <a:cxnLst/>
              <a:rect l="l" t="t" r="r" b="b"/>
              <a:pathLst>
                <a:path w="1148876" h="648551">
                  <a:moveTo>
                    <a:pt x="90515" y="0"/>
                  </a:moveTo>
                  <a:lnTo>
                    <a:pt x="1058361" y="0"/>
                  </a:lnTo>
                  <a:cubicBezTo>
                    <a:pt x="1082367" y="0"/>
                    <a:pt x="1105390" y="9536"/>
                    <a:pt x="1122365" y="26511"/>
                  </a:cubicBezTo>
                  <a:cubicBezTo>
                    <a:pt x="1139340" y="43486"/>
                    <a:pt x="1148876" y="66509"/>
                    <a:pt x="1148876" y="90515"/>
                  </a:cubicBezTo>
                  <a:lnTo>
                    <a:pt x="1148876" y="558036"/>
                  </a:lnTo>
                  <a:cubicBezTo>
                    <a:pt x="1148876" y="582042"/>
                    <a:pt x="1139340" y="605065"/>
                    <a:pt x="1122365" y="622040"/>
                  </a:cubicBezTo>
                  <a:cubicBezTo>
                    <a:pt x="1105390" y="639015"/>
                    <a:pt x="1082367" y="648551"/>
                    <a:pt x="1058361" y="648551"/>
                  </a:cubicBezTo>
                  <a:lnTo>
                    <a:pt x="90515" y="648551"/>
                  </a:lnTo>
                  <a:cubicBezTo>
                    <a:pt x="66509" y="648551"/>
                    <a:pt x="43486" y="639015"/>
                    <a:pt x="26511" y="622040"/>
                  </a:cubicBezTo>
                  <a:cubicBezTo>
                    <a:pt x="9536" y="605065"/>
                    <a:pt x="0" y="582042"/>
                    <a:pt x="0" y="558036"/>
                  </a:cubicBezTo>
                  <a:lnTo>
                    <a:pt x="0" y="90515"/>
                  </a:lnTo>
                  <a:cubicBezTo>
                    <a:pt x="0" y="66509"/>
                    <a:pt x="9536" y="43486"/>
                    <a:pt x="26511" y="26511"/>
                  </a:cubicBezTo>
                  <a:cubicBezTo>
                    <a:pt x="43486" y="9536"/>
                    <a:pt x="66509" y="0"/>
                    <a:pt x="90515" y="0"/>
                  </a:cubicBezTo>
                  <a:close/>
                </a:path>
              </a:pathLst>
            </a:custGeom>
            <a:solidFill>
              <a:srgbClr val="173649"/>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11" name="TextBox 11">
              <a:extLst>
                <a:ext uri="{FF2B5EF4-FFF2-40B4-BE49-F238E27FC236}">
                  <a16:creationId xmlns:a16="http://schemas.microsoft.com/office/drawing/2014/main" id="{DC2169A6-7C0E-93BD-6BCC-9D5BC838572D}"/>
                </a:ext>
              </a:extLst>
            </p:cNvPr>
            <p:cNvSpPr txBox="1">
              <a:spLocks noGrp="1" noRot="1" noMove="1" noResize="1" noEditPoints="1" noAdjustHandles="1" noChangeArrowheads="1" noChangeShapeType="1"/>
            </p:cNvSpPr>
            <p:nvPr/>
          </p:nvSpPr>
          <p:spPr>
            <a:xfrm>
              <a:off x="0" y="0"/>
              <a:ext cx="1148876" cy="648551"/>
            </a:xfrm>
            <a:prstGeom prst="rect">
              <a:avLst/>
            </a:prstGeom>
          </p:spPr>
          <p:txBody>
            <a:bodyPr lIns="50800" tIns="50800" rIns="50800" bIns="50800" rtlCol="0" anchor="ctr"/>
            <a:lstStyle/>
            <a:p>
              <a:pPr marL="0" marR="0" lvl="0" indent="0" algn="ctr" defTabSz="914400" rtl="0" eaLnBrk="1" fontAlgn="auto" latinLnBrk="0" hangingPunct="1">
                <a:lnSpc>
                  <a:spcPts val="2622"/>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2" name="Group 12">
            <a:extLst>
              <a:ext uri="{FF2B5EF4-FFF2-40B4-BE49-F238E27FC236}">
                <a16:creationId xmlns:a16="http://schemas.microsoft.com/office/drawing/2014/main" id="{68833BD0-094E-90D8-4D2B-087B3C8A7FF4}"/>
              </a:ext>
            </a:extLst>
          </p:cNvPr>
          <p:cNvGrpSpPr>
            <a:grpSpLocks noGrp="1" noUngrp="1" noRot="1" noMove="1" noResize="1"/>
          </p:cNvGrpSpPr>
          <p:nvPr/>
        </p:nvGrpSpPr>
        <p:grpSpPr>
          <a:xfrm rot="-424114">
            <a:off x="-2713898" y="-1173979"/>
            <a:ext cx="4362139" cy="2462468"/>
            <a:chOff x="0" y="0"/>
            <a:chExt cx="1148876" cy="648551"/>
          </a:xfrm>
        </p:grpSpPr>
        <p:sp>
          <p:nvSpPr>
            <p:cNvPr id="13" name="Freeform 13">
              <a:extLst>
                <a:ext uri="{FF2B5EF4-FFF2-40B4-BE49-F238E27FC236}">
                  <a16:creationId xmlns:a16="http://schemas.microsoft.com/office/drawing/2014/main" id="{B7EFC0DA-9C67-E1A5-A17F-EAE1A527F488}"/>
                </a:ext>
              </a:extLst>
            </p:cNvPr>
            <p:cNvSpPr>
              <a:spLocks noGrp="1" noRot="1" noMove="1" noResize="1" noEditPoints="1" noAdjustHandles="1" noChangeArrowheads="1" noChangeShapeType="1"/>
            </p:cNvSpPr>
            <p:nvPr/>
          </p:nvSpPr>
          <p:spPr>
            <a:xfrm>
              <a:off x="0" y="0"/>
              <a:ext cx="1148876" cy="648551"/>
            </a:xfrm>
            <a:custGeom>
              <a:avLst/>
              <a:gdLst/>
              <a:ahLst/>
              <a:cxnLst/>
              <a:rect l="l" t="t" r="r" b="b"/>
              <a:pathLst>
                <a:path w="1148876" h="648551">
                  <a:moveTo>
                    <a:pt x="90515" y="0"/>
                  </a:moveTo>
                  <a:lnTo>
                    <a:pt x="1058361" y="0"/>
                  </a:lnTo>
                  <a:cubicBezTo>
                    <a:pt x="1082367" y="0"/>
                    <a:pt x="1105390" y="9536"/>
                    <a:pt x="1122365" y="26511"/>
                  </a:cubicBezTo>
                  <a:cubicBezTo>
                    <a:pt x="1139340" y="43486"/>
                    <a:pt x="1148876" y="66509"/>
                    <a:pt x="1148876" y="90515"/>
                  </a:cubicBezTo>
                  <a:lnTo>
                    <a:pt x="1148876" y="558036"/>
                  </a:lnTo>
                  <a:cubicBezTo>
                    <a:pt x="1148876" y="582042"/>
                    <a:pt x="1139340" y="605065"/>
                    <a:pt x="1122365" y="622040"/>
                  </a:cubicBezTo>
                  <a:cubicBezTo>
                    <a:pt x="1105390" y="639015"/>
                    <a:pt x="1082367" y="648551"/>
                    <a:pt x="1058361" y="648551"/>
                  </a:cubicBezTo>
                  <a:lnTo>
                    <a:pt x="90515" y="648551"/>
                  </a:lnTo>
                  <a:cubicBezTo>
                    <a:pt x="66509" y="648551"/>
                    <a:pt x="43486" y="639015"/>
                    <a:pt x="26511" y="622040"/>
                  </a:cubicBezTo>
                  <a:cubicBezTo>
                    <a:pt x="9536" y="605065"/>
                    <a:pt x="0" y="582042"/>
                    <a:pt x="0" y="558036"/>
                  </a:cubicBezTo>
                  <a:lnTo>
                    <a:pt x="0" y="90515"/>
                  </a:lnTo>
                  <a:cubicBezTo>
                    <a:pt x="0" y="66509"/>
                    <a:pt x="9536" y="43486"/>
                    <a:pt x="26511" y="26511"/>
                  </a:cubicBezTo>
                  <a:cubicBezTo>
                    <a:pt x="43486" y="9536"/>
                    <a:pt x="66509" y="0"/>
                    <a:pt x="90515" y="0"/>
                  </a:cubicBezTo>
                  <a:close/>
                </a:path>
              </a:pathLst>
            </a:custGeom>
            <a:solidFill>
              <a:srgbClr val="386480"/>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TextBox 14">
              <a:extLst>
                <a:ext uri="{FF2B5EF4-FFF2-40B4-BE49-F238E27FC236}">
                  <a16:creationId xmlns:a16="http://schemas.microsoft.com/office/drawing/2014/main" id="{4CE08F73-0D94-8516-024F-1AA0C39E1A8D}"/>
                </a:ext>
              </a:extLst>
            </p:cNvPr>
            <p:cNvSpPr txBox="1">
              <a:spLocks noGrp="1" noRot="1" noMove="1" noResize="1" noEditPoints="1" noAdjustHandles="1" noChangeArrowheads="1" noChangeShapeType="1"/>
            </p:cNvSpPr>
            <p:nvPr/>
          </p:nvSpPr>
          <p:spPr>
            <a:xfrm>
              <a:off x="0" y="0"/>
              <a:ext cx="1148876" cy="648551"/>
            </a:xfrm>
            <a:prstGeom prst="rect">
              <a:avLst/>
            </a:prstGeom>
          </p:spPr>
          <p:txBody>
            <a:bodyPr lIns="50800" tIns="50800" rIns="50800" bIns="50800" rtlCol="0" anchor="ctr"/>
            <a:lstStyle/>
            <a:p>
              <a:pPr marL="0" marR="0" lvl="0" indent="0" algn="ctr" defTabSz="914400" rtl="0" eaLnBrk="1" fontAlgn="auto" latinLnBrk="0" hangingPunct="1">
                <a:lnSpc>
                  <a:spcPts val="2622"/>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Tree>
    <p:extLst>
      <p:ext uri="{BB962C8B-B14F-4D97-AF65-F5344CB8AC3E}">
        <p14:creationId xmlns:p14="http://schemas.microsoft.com/office/powerpoint/2010/main" val="2240429000"/>
      </p:ext>
    </p:extLst>
  </p:cSld>
  <p:clrMapOvr>
    <a:masterClrMapping/>
  </p:clrMapOvr>
  <p:transition>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9B546A-CC39-87D2-29C8-F9847AF47C8A}"/>
            </a:ext>
          </a:extLst>
        </p:cNvPr>
        <p:cNvGrpSpPr/>
        <p:nvPr/>
      </p:nvGrpSpPr>
      <p:grpSpPr>
        <a:xfrm>
          <a:off x="0" y="0"/>
          <a:ext cx="0" cy="0"/>
          <a:chOff x="0" y="0"/>
          <a:chExt cx="0" cy="0"/>
        </a:xfrm>
      </p:grpSpPr>
      <p:sp>
        <p:nvSpPr>
          <p:cNvPr id="4" name="AutoShape 4">
            <a:extLst>
              <a:ext uri="{FF2B5EF4-FFF2-40B4-BE49-F238E27FC236}">
                <a16:creationId xmlns:a16="http://schemas.microsoft.com/office/drawing/2014/main" id="{4A6C1547-6C01-309F-B0AD-1F20F487AC81}"/>
              </a:ext>
            </a:extLst>
          </p:cNvPr>
          <p:cNvSpPr/>
          <p:nvPr/>
        </p:nvSpPr>
        <p:spPr>
          <a:xfrm flipV="1">
            <a:off x="9101137" y="2118381"/>
            <a:ext cx="9331073" cy="19050"/>
          </a:xfrm>
          <a:prstGeom prst="line">
            <a:avLst/>
          </a:prstGeom>
          <a:ln w="38100" cap="flat">
            <a:solidFill>
              <a:srgbClr val="FCFCFC"/>
            </a:solidFill>
            <a:prstDash val="solid"/>
            <a:headEnd type="none" w="sm" len="sm"/>
            <a:tailEnd type="none" w="sm" len="sm"/>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5" name="TextBox 5">
            <a:extLst>
              <a:ext uri="{FF2B5EF4-FFF2-40B4-BE49-F238E27FC236}">
                <a16:creationId xmlns:a16="http://schemas.microsoft.com/office/drawing/2014/main" id="{BD693A19-5072-BB48-C7D7-16DBD90C1390}"/>
              </a:ext>
            </a:extLst>
          </p:cNvPr>
          <p:cNvSpPr txBox="1"/>
          <p:nvPr/>
        </p:nvSpPr>
        <p:spPr>
          <a:xfrm>
            <a:off x="2212129" y="1381238"/>
            <a:ext cx="10387416" cy="970330"/>
          </a:xfrm>
          <a:prstGeom prst="rect">
            <a:avLst/>
          </a:prstGeom>
        </p:spPr>
        <p:txBody>
          <a:bodyPr lIns="0" tIns="0" rIns="0" bIns="0" rtlCol="0" anchor="t">
            <a:spAutoFit/>
          </a:bodyPr>
          <a:lstStyle/>
          <a:p>
            <a:pPr marL="0" marR="0" lvl="0" indent="0" algn="l" defTabSz="914400" rtl="0" eaLnBrk="1" fontAlgn="auto" latinLnBrk="0" hangingPunct="1">
              <a:lnSpc>
                <a:spcPts val="7679"/>
              </a:lnSpc>
              <a:spcBef>
                <a:spcPts val="0"/>
              </a:spcBef>
              <a:spcAft>
                <a:spcPts val="0"/>
              </a:spcAft>
              <a:buClrTx/>
              <a:buSzTx/>
              <a:buFontTx/>
              <a:buNone/>
              <a:tabLst/>
              <a:defRPr/>
            </a:pPr>
            <a:r>
              <a:rPr kumimoji="0" lang="en-US" sz="6399" b="1" i="0" strike="noStrike" kern="1200" cap="none" spc="-268" normalizeH="0" baseline="0" noProof="0" dirty="0">
                <a:ln>
                  <a:noFill/>
                </a:ln>
                <a:solidFill>
                  <a:srgbClr val="173649"/>
                </a:solidFill>
                <a:effectLst/>
                <a:uLnTx/>
                <a:uFillTx/>
                <a:latin typeface="Poppins Bold"/>
                <a:ea typeface="Poppins Bold"/>
                <a:cs typeface="Poppins Bold"/>
                <a:sym typeface="Poppins Bold"/>
              </a:rPr>
              <a:t>Transitions: Parent Voice</a:t>
            </a:r>
          </a:p>
        </p:txBody>
      </p:sp>
      <p:sp>
        <p:nvSpPr>
          <p:cNvPr id="6" name="TextBox 6">
            <a:extLst>
              <a:ext uri="{FF2B5EF4-FFF2-40B4-BE49-F238E27FC236}">
                <a16:creationId xmlns:a16="http://schemas.microsoft.com/office/drawing/2014/main" id="{DA4C77CE-B45B-363E-D7DD-E2B28EDCE032}"/>
              </a:ext>
            </a:extLst>
          </p:cNvPr>
          <p:cNvSpPr txBox="1"/>
          <p:nvPr/>
        </p:nvSpPr>
        <p:spPr>
          <a:xfrm>
            <a:off x="1028700" y="4156643"/>
            <a:ext cx="9525" cy="1652239"/>
          </a:xfrm>
          <a:prstGeom prst="rect">
            <a:avLst/>
          </a:prstGeom>
        </p:spPr>
        <p:txBody>
          <a:bodyPr lIns="0" tIns="0" rIns="0" bIns="0" rtlCol="0" anchor="t">
            <a:spAutoFit/>
          </a:bodyPr>
          <a:lstStyle/>
          <a:p>
            <a:pPr marL="0" marR="0" lvl="0" indent="0" algn="ctr" defTabSz="914400" rtl="0" eaLnBrk="1" fontAlgn="auto" latinLnBrk="0" hangingPunct="1">
              <a:lnSpc>
                <a:spcPts val="1288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7" name="TextBox 7">
            <a:extLst>
              <a:ext uri="{FF2B5EF4-FFF2-40B4-BE49-F238E27FC236}">
                <a16:creationId xmlns:a16="http://schemas.microsoft.com/office/drawing/2014/main" id="{BFF26B5E-C31E-AF5F-6427-8868C18981AE}"/>
              </a:ext>
            </a:extLst>
          </p:cNvPr>
          <p:cNvSpPr txBox="1"/>
          <p:nvPr/>
        </p:nvSpPr>
        <p:spPr>
          <a:xfrm>
            <a:off x="2212129" y="2639342"/>
            <a:ext cx="13367425" cy="5508111"/>
          </a:xfrm>
          <a:prstGeom prst="rect">
            <a:avLst/>
          </a:prstGeom>
        </p:spPr>
        <p:txBody>
          <a:bodyPr lIns="0" tIns="0" rIns="0" bIns="0" rtlCol="0" anchor="t">
            <a:spAutoFit/>
          </a:bodyPr>
          <a:lstStyle/>
          <a:p>
            <a:pPr marR="0" lvl="0" algn="l" defTabSz="914400" rtl="0" eaLnBrk="1" fontAlgn="auto" latinLnBrk="0" hangingPunct="1">
              <a:lnSpc>
                <a:spcPts val="4759"/>
              </a:lnSpc>
              <a:spcBef>
                <a:spcPts val="0"/>
              </a:spcBef>
              <a:spcAft>
                <a:spcPts val="0"/>
              </a:spcAft>
              <a:buClrTx/>
              <a:buSzTx/>
              <a:tabLst/>
              <a:defRPr/>
            </a:pPr>
            <a:r>
              <a:rPr kumimoji="0" lang="en-GB" sz="3399" b="0" i="0" u="none" strike="noStrike" kern="1200" cap="none" spc="0" normalizeH="0" baseline="0" noProof="0" dirty="0">
                <a:ln>
                  <a:noFill/>
                </a:ln>
                <a:solidFill>
                  <a:srgbClr val="173649"/>
                </a:solidFill>
                <a:effectLst/>
                <a:uLnTx/>
                <a:uFillTx/>
                <a:latin typeface="Poppins"/>
                <a:ea typeface="Poppins"/>
                <a:cs typeface="Poppins"/>
                <a:sym typeface="Poppins"/>
              </a:rPr>
              <a:t>“Information is passed around like Chinese whispers. Local authorities don’t tell you what’s out there because it costs money.”</a:t>
            </a:r>
          </a:p>
          <a:p>
            <a:pPr marL="457200" marR="0" lvl="0" indent="-457200" algn="l" defTabSz="914400" rtl="0" eaLnBrk="1" fontAlgn="auto" latinLnBrk="0" hangingPunct="1">
              <a:lnSpc>
                <a:spcPts val="4759"/>
              </a:lnSpc>
              <a:spcBef>
                <a:spcPts val="0"/>
              </a:spcBef>
              <a:spcAft>
                <a:spcPts val="0"/>
              </a:spcAft>
              <a:buClrTx/>
              <a:buSzTx/>
              <a:buFont typeface="Arial" panose="020B0604020202020204" pitchFamily="34" charset="0"/>
              <a:buChar char="•"/>
              <a:tabLst/>
              <a:defRPr/>
            </a:pPr>
            <a:endParaRPr lang="en-GB" sz="3399" dirty="0">
              <a:solidFill>
                <a:srgbClr val="173649"/>
              </a:solidFill>
              <a:latin typeface="Poppins"/>
              <a:ea typeface="Poppins"/>
              <a:cs typeface="Poppins"/>
              <a:sym typeface="Poppins"/>
            </a:endParaRPr>
          </a:p>
          <a:p>
            <a:pPr marR="0" lvl="0" algn="l" defTabSz="914400" rtl="0" eaLnBrk="1" fontAlgn="auto" latinLnBrk="0" hangingPunct="1">
              <a:lnSpc>
                <a:spcPts val="4759"/>
              </a:lnSpc>
              <a:spcBef>
                <a:spcPts val="0"/>
              </a:spcBef>
              <a:spcAft>
                <a:spcPts val="0"/>
              </a:spcAft>
              <a:buClrTx/>
              <a:buSzTx/>
              <a:tabLst/>
              <a:defRPr/>
            </a:pPr>
            <a:r>
              <a:rPr kumimoji="0" lang="en-GB" sz="3399" b="0" i="0" u="none" strike="noStrike" kern="1200" cap="none" spc="0" normalizeH="0" baseline="0" noProof="0" dirty="0">
                <a:ln>
                  <a:noFill/>
                </a:ln>
                <a:solidFill>
                  <a:srgbClr val="173649"/>
                </a:solidFill>
                <a:effectLst/>
                <a:uLnTx/>
                <a:uFillTx/>
                <a:latin typeface="Poppins"/>
                <a:ea typeface="Poppins"/>
                <a:cs typeface="Poppins"/>
                <a:sym typeface="Poppins"/>
              </a:rPr>
              <a:t>“If the ISP belongs to the school, how does it transfer? Does my child lose support for half a term every time they move?”</a:t>
            </a:r>
          </a:p>
          <a:p>
            <a:pPr marR="0" lvl="0" algn="l" defTabSz="914400" rtl="0" eaLnBrk="1" fontAlgn="auto" latinLnBrk="0" hangingPunct="1">
              <a:lnSpc>
                <a:spcPts val="4759"/>
              </a:lnSpc>
              <a:spcBef>
                <a:spcPts val="0"/>
              </a:spcBef>
              <a:spcAft>
                <a:spcPts val="0"/>
              </a:spcAft>
              <a:buClrTx/>
              <a:buSzTx/>
              <a:tabLst/>
              <a:defRPr/>
            </a:pPr>
            <a:endParaRPr lang="en-GB" sz="3399" dirty="0">
              <a:solidFill>
                <a:srgbClr val="173649"/>
              </a:solidFill>
              <a:latin typeface="Poppins"/>
              <a:ea typeface="Poppins"/>
              <a:cs typeface="Poppins"/>
              <a:sym typeface="Poppins"/>
            </a:endParaRPr>
          </a:p>
          <a:p>
            <a:pPr marR="0" lvl="0" algn="l" defTabSz="914400" rtl="0" eaLnBrk="1" fontAlgn="auto" latinLnBrk="0" hangingPunct="1">
              <a:lnSpc>
                <a:spcPts val="4759"/>
              </a:lnSpc>
              <a:spcBef>
                <a:spcPts val="0"/>
              </a:spcBef>
              <a:spcAft>
                <a:spcPts val="0"/>
              </a:spcAft>
              <a:buClrTx/>
              <a:buSzTx/>
              <a:tabLst/>
              <a:defRPr/>
            </a:pPr>
            <a:r>
              <a:rPr kumimoji="0" lang="en-GB" sz="3399" b="0" i="0" u="none" strike="noStrike" kern="1200" cap="none" spc="0" normalizeH="0" baseline="0" noProof="0" dirty="0">
                <a:ln>
                  <a:noFill/>
                </a:ln>
                <a:solidFill>
                  <a:srgbClr val="173649"/>
                </a:solidFill>
                <a:effectLst/>
                <a:uLnTx/>
                <a:uFillTx/>
                <a:latin typeface="Poppins"/>
                <a:ea typeface="Poppins"/>
                <a:cs typeface="Poppins"/>
                <a:sym typeface="Poppins"/>
              </a:rPr>
              <a:t>“It feels like they just want our children to stay at home after 18 instead of continuing education.”</a:t>
            </a:r>
            <a:endParaRPr kumimoji="0" lang="en-US" sz="3399" b="0" i="0" u="none" strike="noStrike" kern="1200" cap="none" spc="0" normalizeH="0" baseline="0" noProof="0" dirty="0">
              <a:ln>
                <a:noFill/>
              </a:ln>
              <a:solidFill>
                <a:srgbClr val="173649"/>
              </a:solidFill>
              <a:effectLst/>
              <a:uLnTx/>
              <a:uFillTx/>
              <a:latin typeface="Poppins"/>
              <a:ea typeface="Poppins"/>
              <a:cs typeface="Poppins"/>
              <a:sym typeface="Poppins"/>
            </a:endParaRPr>
          </a:p>
        </p:txBody>
      </p:sp>
      <p:sp>
        <p:nvSpPr>
          <p:cNvPr id="8" name="Freeform 8">
            <a:extLst>
              <a:ext uri="{FF2B5EF4-FFF2-40B4-BE49-F238E27FC236}">
                <a16:creationId xmlns:a16="http://schemas.microsoft.com/office/drawing/2014/main" id="{5051B39E-6F23-5FCB-7F3E-55D70CAB4DEF}"/>
              </a:ext>
            </a:extLst>
          </p:cNvPr>
          <p:cNvSpPr>
            <a:spLocks noGrp="1" noRot="1" noMove="1" noResize="1" noEditPoints="1" noAdjustHandles="1" noChangeArrowheads="1" noChangeShapeType="1"/>
          </p:cNvSpPr>
          <p:nvPr/>
        </p:nvSpPr>
        <p:spPr>
          <a:xfrm>
            <a:off x="16091984" y="1028700"/>
            <a:ext cx="1613225" cy="953140"/>
          </a:xfrm>
          <a:custGeom>
            <a:avLst/>
            <a:gdLst/>
            <a:ahLst/>
            <a:cxnLst/>
            <a:rect l="l" t="t" r="r" b="b"/>
            <a:pathLst>
              <a:path w="1613225" h="953140">
                <a:moveTo>
                  <a:pt x="0" y="0"/>
                </a:moveTo>
                <a:lnTo>
                  <a:pt x="1613225" y="0"/>
                </a:lnTo>
                <a:lnTo>
                  <a:pt x="1613225" y="953140"/>
                </a:lnTo>
                <a:lnTo>
                  <a:pt x="0" y="953140"/>
                </a:lnTo>
                <a:lnTo>
                  <a:pt x="0" y="0"/>
                </a:lnTo>
                <a:close/>
              </a:path>
            </a:pathLst>
          </a:custGeom>
          <a:blipFill>
            <a:blip r:embed="rId3"/>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9" name="Group 9">
            <a:extLst>
              <a:ext uri="{FF2B5EF4-FFF2-40B4-BE49-F238E27FC236}">
                <a16:creationId xmlns:a16="http://schemas.microsoft.com/office/drawing/2014/main" id="{0EFAA941-AA29-7B66-4E9C-D10E907EF2F6}"/>
              </a:ext>
            </a:extLst>
          </p:cNvPr>
          <p:cNvGrpSpPr>
            <a:grpSpLocks noGrp="1" noUngrp="1" noRot="1" noMove="1" noResize="1"/>
          </p:cNvGrpSpPr>
          <p:nvPr/>
        </p:nvGrpSpPr>
        <p:grpSpPr>
          <a:xfrm rot="-424114">
            <a:off x="-3098760" y="563568"/>
            <a:ext cx="4362139" cy="2462468"/>
            <a:chOff x="0" y="0"/>
            <a:chExt cx="1148876" cy="648551"/>
          </a:xfrm>
        </p:grpSpPr>
        <p:sp>
          <p:nvSpPr>
            <p:cNvPr id="10" name="Freeform 10">
              <a:extLst>
                <a:ext uri="{FF2B5EF4-FFF2-40B4-BE49-F238E27FC236}">
                  <a16:creationId xmlns:a16="http://schemas.microsoft.com/office/drawing/2014/main" id="{E1E09435-48E3-C1C2-AB36-8F0D9A11C560}"/>
                </a:ext>
              </a:extLst>
            </p:cNvPr>
            <p:cNvSpPr>
              <a:spLocks noGrp="1" noRot="1" noMove="1" noResize="1" noEditPoints="1" noAdjustHandles="1" noChangeArrowheads="1" noChangeShapeType="1"/>
            </p:cNvSpPr>
            <p:nvPr/>
          </p:nvSpPr>
          <p:spPr>
            <a:xfrm>
              <a:off x="0" y="0"/>
              <a:ext cx="1148876" cy="648551"/>
            </a:xfrm>
            <a:custGeom>
              <a:avLst/>
              <a:gdLst/>
              <a:ahLst/>
              <a:cxnLst/>
              <a:rect l="l" t="t" r="r" b="b"/>
              <a:pathLst>
                <a:path w="1148876" h="648551">
                  <a:moveTo>
                    <a:pt x="90515" y="0"/>
                  </a:moveTo>
                  <a:lnTo>
                    <a:pt x="1058361" y="0"/>
                  </a:lnTo>
                  <a:cubicBezTo>
                    <a:pt x="1082367" y="0"/>
                    <a:pt x="1105390" y="9536"/>
                    <a:pt x="1122365" y="26511"/>
                  </a:cubicBezTo>
                  <a:cubicBezTo>
                    <a:pt x="1139340" y="43486"/>
                    <a:pt x="1148876" y="66509"/>
                    <a:pt x="1148876" y="90515"/>
                  </a:cubicBezTo>
                  <a:lnTo>
                    <a:pt x="1148876" y="558036"/>
                  </a:lnTo>
                  <a:cubicBezTo>
                    <a:pt x="1148876" y="582042"/>
                    <a:pt x="1139340" y="605065"/>
                    <a:pt x="1122365" y="622040"/>
                  </a:cubicBezTo>
                  <a:cubicBezTo>
                    <a:pt x="1105390" y="639015"/>
                    <a:pt x="1082367" y="648551"/>
                    <a:pt x="1058361" y="648551"/>
                  </a:cubicBezTo>
                  <a:lnTo>
                    <a:pt x="90515" y="648551"/>
                  </a:lnTo>
                  <a:cubicBezTo>
                    <a:pt x="66509" y="648551"/>
                    <a:pt x="43486" y="639015"/>
                    <a:pt x="26511" y="622040"/>
                  </a:cubicBezTo>
                  <a:cubicBezTo>
                    <a:pt x="9536" y="605065"/>
                    <a:pt x="0" y="582042"/>
                    <a:pt x="0" y="558036"/>
                  </a:cubicBezTo>
                  <a:lnTo>
                    <a:pt x="0" y="90515"/>
                  </a:lnTo>
                  <a:cubicBezTo>
                    <a:pt x="0" y="66509"/>
                    <a:pt x="9536" y="43486"/>
                    <a:pt x="26511" y="26511"/>
                  </a:cubicBezTo>
                  <a:cubicBezTo>
                    <a:pt x="43486" y="9536"/>
                    <a:pt x="66509" y="0"/>
                    <a:pt x="90515" y="0"/>
                  </a:cubicBezTo>
                  <a:close/>
                </a:path>
              </a:pathLst>
            </a:custGeom>
            <a:solidFill>
              <a:srgbClr val="173649"/>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11" name="TextBox 11">
              <a:extLst>
                <a:ext uri="{FF2B5EF4-FFF2-40B4-BE49-F238E27FC236}">
                  <a16:creationId xmlns:a16="http://schemas.microsoft.com/office/drawing/2014/main" id="{C6996943-11D0-531F-8E96-0F5B697E2073}"/>
                </a:ext>
              </a:extLst>
            </p:cNvPr>
            <p:cNvSpPr txBox="1">
              <a:spLocks noGrp="1" noRot="1" noMove="1" noResize="1" noEditPoints="1" noAdjustHandles="1" noChangeArrowheads="1" noChangeShapeType="1"/>
            </p:cNvSpPr>
            <p:nvPr/>
          </p:nvSpPr>
          <p:spPr>
            <a:xfrm>
              <a:off x="0" y="0"/>
              <a:ext cx="1148876" cy="648551"/>
            </a:xfrm>
            <a:prstGeom prst="rect">
              <a:avLst/>
            </a:prstGeom>
          </p:spPr>
          <p:txBody>
            <a:bodyPr lIns="50800" tIns="50800" rIns="50800" bIns="50800" rtlCol="0" anchor="ctr"/>
            <a:lstStyle/>
            <a:p>
              <a:pPr marL="0" marR="0" lvl="0" indent="0" algn="ctr" defTabSz="914400" rtl="0" eaLnBrk="1" fontAlgn="auto" latinLnBrk="0" hangingPunct="1">
                <a:lnSpc>
                  <a:spcPts val="2622"/>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2" name="Group 12">
            <a:extLst>
              <a:ext uri="{FF2B5EF4-FFF2-40B4-BE49-F238E27FC236}">
                <a16:creationId xmlns:a16="http://schemas.microsoft.com/office/drawing/2014/main" id="{C513DB1C-CBCE-D04A-899D-48E404E521F9}"/>
              </a:ext>
            </a:extLst>
          </p:cNvPr>
          <p:cNvGrpSpPr>
            <a:grpSpLocks noGrp="1" noUngrp="1" noRot="1" noMove="1" noResize="1"/>
          </p:cNvGrpSpPr>
          <p:nvPr/>
        </p:nvGrpSpPr>
        <p:grpSpPr>
          <a:xfrm rot="-424114">
            <a:off x="-2713898" y="-1173979"/>
            <a:ext cx="4362139" cy="2462468"/>
            <a:chOff x="0" y="0"/>
            <a:chExt cx="1148876" cy="648551"/>
          </a:xfrm>
        </p:grpSpPr>
        <p:sp>
          <p:nvSpPr>
            <p:cNvPr id="13" name="Freeform 13">
              <a:extLst>
                <a:ext uri="{FF2B5EF4-FFF2-40B4-BE49-F238E27FC236}">
                  <a16:creationId xmlns:a16="http://schemas.microsoft.com/office/drawing/2014/main" id="{DCBC81E2-7072-83E9-12C6-492E67CED8A9}"/>
                </a:ext>
              </a:extLst>
            </p:cNvPr>
            <p:cNvSpPr>
              <a:spLocks noGrp="1" noRot="1" noMove="1" noResize="1" noEditPoints="1" noAdjustHandles="1" noChangeArrowheads="1" noChangeShapeType="1"/>
            </p:cNvSpPr>
            <p:nvPr/>
          </p:nvSpPr>
          <p:spPr>
            <a:xfrm>
              <a:off x="0" y="0"/>
              <a:ext cx="1148876" cy="648551"/>
            </a:xfrm>
            <a:custGeom>
              <a:avLst/>
              <a:gdLst/>
              <a:ahLst/>
              <a:cxnLst/>
              <a:rect l="l" t="t" r="r" b="b"/>
              <a:pathLst>
                <a:path w="1148876" h="648551">
                  <a:moveTo>
                    <a:pt x="90515" y="0"/>
                  </a:moveTo>
                  <a:lnTo>
                    <a:pt x="1058361" y="0"/>
                  </a:lnTo>
                  <a:cubicBezTo>
                    <a:pt x="1082367" y="0"/>
                    <a:pt x="1105390" y="9536"/>
                    <a:pt x="1122365" y="26511"/>
                  </a:cubicBezTo>
                  <a:cubicBezTo>
                    <a:pt x="1139340" y="43486"/>
                    <a:pt x="1148876" y="66509"/>
                    <a:pt x="1148876" y="90515"/>
                  </a:cubicBezTo>
                  <a:lnTo>
                    <a:pt x="1148876" y="558036"/>
                  </a:lnTo>
                  <a:cubicBezTo>
                    <a:pt x="1148876" y="582042"/>
                    <a:pt x="1139340" y="605065"/>
                    <a:pt x="1122365" y="622040"/>
                  </a:cubicBezTo>
                  <a:cubicBezTo>
                    <a:pt x="1105390" y="639015"/>
                    <a:pt x="1082367" y="648551"/>
                    <a:pt x="1058361" y="648551"/>
                  </a:cubicBezTo>
                  <a:lnTo>
                    <a:pt x="90515" y="648551"/>
                  </a:lnTo>
                  <a:cubicBezTo>
                    <a:pt x="66509" y="648551"/>
                    <a:pt x="43486" y="639015"/>
                    <a:pt x="26511" y="622040"/>
                  </a:cubicBezTo>
                  <a:cubicBezTo>
                    <a:pt x="9536" y="605065"/>
                    <a:pt x="0" y="582042"/>
                    <a:pt x="0" y="558036"/>
                  </a:cubicBezTo>
                  <a:lnTo>
                    <a:pt x="0" y="90515"/>
                  </a:lnTo>
                  <a:cubicBezTo>
                    <a:pt x="0" y="66509"/>
                    <a:pt x="9536" y="43486"/>
                    <a:pt x="26511" y="26511"/>
                  </a:cubicBezTo>
                  <a:cubicBezTo>
                    <a:pt x="43486" y="9536"/>
                    <a:pt x="66509" y="0"/>
                    <a:pt x="90515" y="0"/>
                  </a:cubicBezTo>
                  <a:close/>
                </a:path>
              </a:pathLst>
            </a:custGeom>
            <a:solidFill>
              <a:srgbClr val="386480"/>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TextBox 14">
              <a:extLst>
                <a:ext uri="{FF2B5EF4-FFF2-40B4-BE49-F238E27FC236}">
                  <a16:creationId xmlns:a16="http://schemas.microsoft.com/office/drawing/2014/main" id="{E1E7D708-DCD9-5E6F-7235-6C5607419230}"/>
                </a:ext>
              </a:extLst>
            </p:cNvPr>
            <p:cNvSpPr txBox="1">
              <a:spLocks noGrp="1" noRot="1" noMove="1" noResize="1" noEditPoints="1" noAdjustHandles="1" noChangeArrowheads="1" noChangeShapeType="1"/>
            </p:cNvSpPr>
            <p:nvPr/>
          </p:nvSpPr>
          <p:spPr>
            <a:xfrm>
              <a:off x="0" y="0"/>
              <a:ext cx="1148876" cy="648551"/>
            </a:xfrm>
            <a:prstGeom prst="rect">
              <a:avLst/>
            </a:prstGeom>
          </p:spPr>
          <p:txBody>
            <a:bodyPr lIns="50800" tIns="50800" rIns="50800" bIns="50800" rtlCol="0" anchor="ctr"/>
            <a:lstStyle/>
            <a:p>
              <a:pPr marL="0" marR="0" lvl="0" indent="0" algn="ctr" defTabSz="914400" rtl="0" eaLnBrk="1" fontAlgn="auto" latinLnBrk="0" hangingPunct="1">
                <a:lnSpc>
                  <a:spcPts val="2622"/>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Tree>
    <p:extLst>
      <p:ext uri="{BB962C8B-B14F-4D97-AF65-F5344CB8AC3E}">
        <p14:creationId xmlns:p14="http://schemas.microsoft.com/office/powerpoint/2010/main" val="1193953377"/>
      </p:ext>
    </p:extLst>
  </p:cSld>
  <p:clrMapOvr>
    <a:masterClrMapping/>
  </p:clrMapOvr>
  <p:transition>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F7431B-D702-C4D3-3CC6-FF03DF4334A9}"/>
            </a:ext>
          </a:extLst>
        </p:cNvPr>
        <p:cNvGrpSpPr/>
        <p:nvPr/>
      </p:nvGrpSpPr>
      <p:grpSpPr>
        <a:xfrm>
          <a:off x="0" y="0"/>
          <a:ext cx="0" cy="0"/>
          <a:chOff x="0" y="0"/>
          <a:chExt cx="0" cy="0"/>
        </a:xfrm>
      </p:grpSpPr>
      <p:sp>
        <p:nvSpPr>
          <p:cNvPr id="4" name="AutoShape 4">
            <a:extLst>
              <a:ext uri="{FF2B5EF4-FFF2-40B4-BE49-F238E27FC236}">
                <a16:creationId xmlns:a16="http://schemas.microsoft.com/office/drawing/2014/main" id="{44998E7F-13E8-8BD9-4415-91B1862413D2}"/>
              </a:ext>
            </a:extLst>
          </p:cNvPr>
          <p:cNvSpPr/>
          <p:nvPr/>
        </p:nvSpPr>
        <p:spPr>
          <a:xfrm flipV="1">
            <a:off x="9101137" y="2118381"/>
            <a:ext cx="9331073" cy="19050"/>
          </a:xfrm>
          <a:prstGeom prst="line">
            <a:avLst/>
          </a:prstGeom>
          <a:ln w="38100" cap="flat">
            <a:solidFill>
              <a:srgbClr val="FCFCFC"/>
            </a:solidFill>
            <a:prstDash val="solid"/>
            <a:headEnd type="none" w="sm" len="sm"/>
            <a:tailEnd type="none" w="sm" len="sm"/>
          </a:ln>
        </p:spPr>
        <p:txBody>
          <a:bodyPr/>
          <a:lstStyle/>
          <a:p>
            <a:endParaRPr lang="en-GB"/>
          </a:p>
        </p:txBody>
      </p:sp>
      <p:sp>
        <p:nvSpPr>
          <p:cNvPr id="5" name="TextBox 5">
            <a:extLst>
              <a:ext uri="{FF2B5EF4-FFF2-40B4-BE49-F238E27FC236}">
                <a16:creationId xmlns:a16="http://schemas.microsoft.com/office/drawing/2014/main" id="{DD95982D-065F-BEF4-777A-87927282315A}"/>
              </a:ext>
            </a:extLst>
          </p:cNvPr>
          <p:cNvSpPr txBox="1"/>
          <p:nvPr/>
        </p:nvSpPr>
        <p:spPr>
          <a:xfrm>
            <a:off x="2023288" y="815912"/>
            <a:ext cx="10387416" cy="1957780"/>
          </a:xfrm>
          <a:prstGeom prst="rect">
            <a:avLst/>
          </a:prstGeom>
        </p:spPr>
        <p:txBody>
          <a:bodyPr lIns="0" tIns="0" rIns="0" bIns="0" rtlCol="0" anchor="t">
            <a:spAutoFit/>
          </a:bodyPr>
          <a:lstStyle/>
          <a:p>
            <a:pPr algn="l">
              <a:lnSpc>
                <a:spcPts val="7679"/>
              </a:lnSpc>
            </a:pPr>
            <a:r>
              <a:rPr lang="en-US" sz="6399" b="1" spc="-268" dirty="0">
                <a:solidFill>
                  <a:srgbClr val="173649"/>
                </a:solidFill>
                <a:latin typeface="Poppins Bold"/>
                <a:ea typeface="Poppins Bold"/>
                <a:cs typeface="Poppins Bold"/>
                <a:sym typeface="Poppins Bold"/>
              </a:rPr>
              <a:t>What needs to change: Student Voice</a:t>
            </a:r>
            <a:endParaRPr lang="en-US" sz="6399" b="1" u="sng" spc="-268" dirty="0">
              <a:solidFill>
                <a:srgbClr val="173649"/>
              </a:solidFill>
              <a:latin typeface="Poppins Bold"/>
              <a:ea typeface="Poppins Bold"/>
              <a:cs typeface="Poppins Bold"/>
              <a:sym typeface="Poppins Bold"/>
            </a:endParaRPr>
          </a:p>
        </p:txBody>
      </p:sp>
      <p:sp>
        <p:nvSpPr>
          <p:cNvPr id="6" name="TextBox 6">
            <a:extLst>
              <a:ext uri="{FF2B5EF4-FFF2-40B4-BE49-F238E27FC236}">
                <a16:creationId xmlns:a16="http://schemas.microsoft.com/office/drawing/2014/main" id="{B50B3354-2878-D208-A874-020A35974A2C}"/>
              </a:ext>
            </a:extLst>
          </p:cNvPr>
          <p:cNvSpPr txBox="1"/>
          <p:nvPr/>
        </p:nvSpPr>
        <p:spPr>
          <a:xfrm>
            <a:off x="1028700" y="4156643"/>
            <a:ext cx="9525" cy="1652239"/>
          </a:xfrm>
          <a:prstGeom prst="rect">
            <a:avLst/>
          </a:prstGeom>
        </p:spPr>
        <p:txBody>
          <a:bodyPr lIns="0" tIns="0" rIns="0" bIns="0" rtlCol="0" anchor="t">
            <a:spAutoFit/>
          </a:bodyPr>
          <a:lstStyle/>
          <a:p>
            <a:pPr algn="ctr">
              <a:lnSpc>
                <a:spcPts val="12880"/>
              </a:lnSpc>
            </a:pPr>
            <a:endParaRPr/>
          </a:p>
        </p:txBody>
      </p:sp>
      <p:sp>
        <p:nvSpPr>
          <p:cNvPr id="7" name="TextBox 7">
            <a:extLst>
              <a:ext uri="{FF2B5EF4-FFF2-40B4-BE49-F238E27FC236}">
                <a16:creationId xmlns:a16="http://schemas.microsoft.com/office/drawing/2014/main" id="{7CCB94A4-506A-17FB-2AE7-443CA52A02DC}"/>
              </a:ext>
            </a:extLst>
          </p:cNvPr>
          <p:cNvSpPr txBox="1"/>
          <p:nvPr/>
        </p:nvSpPr>
        <p:spPr>
          <a:xfrm>
            <a:off x="2012403" y="3112865"/>
            <a:ext cx="15875550" cy="6123664"/>
          </a:xfrm>
          <a:prstGeom prst="rect">
            <a:avLst/>
          </a:prstGeom>
        </p:spPr>
        <p:txBody>
          <a:bodyPr wrap="square" lIns="0" tIns="0" rIns="0" bIns="0" rtlCol="0" anchor="t">
            <a:spAutoFit/>
          </a:bodyPr>
          <a:lstStyle/>
          <a:p>
            <a:pPr marL="514350" indent="-514350">
              <a:lnSpc>
                <a:spcPts val="4759"/>
              </a:lnSpc>
              <a:buFont typeface="+mj-lt"/>
              <a:buAutoNum type="arabicPeriod"/>
            </a:pPr>
            <a:r>
              <a:rPr lang="en-GB" sz="3399" b="1" dirty="0">
                <a:solidFill>
                  <a:srgbClr val="173649"/>
                </a:solidFill>
                <a:latin typeface="Poppins"/>
                <a:ea typeface="Poppins"/>
                <a:cs typeface="Poppins"/>
                <a:sym typeface="Poppins"/>
              </a:rPr>
              <a:t>Clarity around specialist support</a:t>
            </a:r>
          </a:p>
          <a:p>
            <a:pPr marL="514350" indent="-514350">
              <a:lnSpc>
                <a:spcPts val="4759"/>
              </a:lnSpc>
              <a:buFont typeface="+mj-lt"/>
              <a:buAutoNum type="arabicPeriod"/>
            </a:pPr>
            <a:r>
              <a:rPr lang="en-GB" sz="3399" b="1" dirty="0">
                <a:solidFill>
                  <a:srgbClr val="173649"/>
                </a:solidFill>
                <a:latin typeface="Poppins"/>
                <a:ea typeface="Poppins"/>
                <a:cs typeface="Poppins"/>
                <a:sym typeface="Poppins"/>
              </a:rPr>
              <a:t>Funding</a:t>
            </a:r>
          </a:p>
          <a:p>
            <a:pPr marL="514350" indent="-514350">
              <a:lnSpc>
                <a:spcPts val="4759"/>
              </a:lnSpc>
              <a:buFont typeface="+mj-lt"/>
              <a:buAutoNum type="arabicPeriod"/>
            </a:pPr>
            <a:r>
              <a:rPr lang="en-GB" sz="3399" b="1" dirty="0">
                <a:solidFill>
                  <a:srgbClr val="173649"/>
                </a:solidFill>
                <a:latin typeface="Poppins"/>
                <a:ea typeface="Poppins"/>
                <a:cs typeface="Poppins"/>
                <a:sym typeface="Poppins"/>
              </a:rPr>
              <a:t>Inclusion also means emotional and social wellbeing</a:t>
            </a:r>
          </a:p>
          <a:p>
            <a:pPr marL="514350" indent="-514350">
              <a:lnSpc>
                <a:spcPts val="4759"/>
              </a:lnSpc>
              <a:buFont typeface="+mj-lt"/>
              <a:buAutoNum type="arabicPeriod"/>
            </a:pPr>
            <a:r>
              <a:rPr lang="en-GB" sz="3399" b="1" dirty="0">
                <a:solidFill>
                  <a:srgbClr val="173649"/>
                </a:solidFill>
                <a:latin typeface="Poppins"/>
                <a:ea typeface="Poppins"/>
                <a:cs typeface="Poppins"/>
                <a:sym typeface="Poppins"/>
              </a:rPr>
              <a:t>Listen to children and young people</a:t>
            </a:r>
          </a:p>
          <a:p>
            <a:pPr>
              <a:lnSpc>
                <a:spcPts val="4759"/>
              </a:lnSpc>
            </a:pPr>
            <a:endParaRPr lang="en-GB" sz="3399" b="1" dirty="0">
              <a:solidFill>
                <a:srgbClr val="173649"/>
              </a:solidFill>
              <a:latin typeface="Poppins"/>
              <a:ea typeface="Poppins"/>
              <a:cs typeface="Poppins"/>
              <a:sym typeface="Poppins"/>
            </a:endParaRPr>
          </a:p>
          <a:p>
            <a:pPr>
              <a:lnSpc>
                <a:spcPts val="4759"/>
              </a:lnSpc>
            </a:pPr>
            <a:r>
              <a:rPr lang="en-GB" sz="3399" dirty="0">
                <a:solidFill>
                  <a:srgbClr val="173649"/>
                </a:solidFill>
                <a:latin typeface="Poppins"/>
                <a:ea typeface="Poppins"/>
                <a:cs typeface="Poppins"/>
                <a:sym typeface="Poppins"/>
              </a:rPr>
              <a:t>“There are only a few QTVIs in our area and they all want to leave because of funding.”</a:t>
            </a:r>
          </a:p>
          <a:p>
            <a:pPr>
              <a:lnSpc>
                <a:spcPts val="4759"/>
              </a:lnSpc>
            </a:pPr>
            <a:endParaRPr lang="en-GB" sz="3399" dirty="0">
              <a:solidFill>
                <a:srgbClr val="173649"/>
              </a:solidFill>
              <a:latin typeface="Poppins"/>
              <a:ea typeface="Poppins"/>
              <a:cs typeface="Poppins"/>
              <a:sym typeface="Poppins"/>
            </a:endParaRPr>
          </a:p>
          <a:p>
            <a:pPr>
              <a:lnSpc>
                <a:spcPts val="4759"/>
              </a:lnSpc>
            </a:pPr>
            <a:r>
              <a:rPr lang="en-GB" sz="3399" dirty="0">
                <a:solidFill>
                  <a:srgbClr val="173649"/>
                </a:solidFill>
                <a:latin typeface="Poppins"/>
                <a:ea typeface="Poppins"/>
                <a:cs typeface="Poppins"/>
                <a:sym typeface="Poppins"/>
              </a:rPr>
              <a:t>“It’s very risky to create tier lists of disabilities. Two people with the same impairment can have completely different needs.”</a:t>
            </a:r>
          </a:p>
        </p:txBody>
      </p:sp>
      <p:sp>
        <p:nvSpPr>
          <p:cNvPr id="8" name="Freeform 8">
            <a:extLst>
              <a:ext uri="{FF2B5EF4-FFF2-40B4-BE49-F238E27FC236}">
                <a16:creationId xmlns:a16="http://schemas.microsoft.com/office/drawing/2014/main" id="{D21126BD-5DFB-3311-F58E-9F6E4FA84682}"/>
              </a:ext>
            </a:extLst>
          </p:cNvPr>
          <p:cNvSpPr>
            <a:spLocks noGrp="1" noRot="1" noMove="1" noResize="1" noEditPoints="1" noAdjustHandles="1" noChangeArrowheads="1" noChangeShapeType="1"/>
          </p:cNvSpPr>
          <p:nvPr/>
        </p:nvSpPr>
        <p:spPr>
          <a:xfrm>
            <a:off x="16091984" y="1028700"/>
            <a:ext cx="1613225" cy="953140"/>
          </a:xfrm>
          <a:custGeom>
            <a:avLst/>
            <a:gdLst/>
            <a:ahLst/>
            <a:cxnLst/>
            <a:rect l="l" t="t" r="r" b="b"/>
            <a:pathLst>
              <a:path w="1613225" h="953140">
                <a:moveTo>
                  <a:pt x="0" y="0"/>
                </a:moveTo>
                <a:lnTo>
                  <a:pt x="1613225" y="0"/>
                </a:lnTo>
                <a:lnTo>
                  <a:pt x="1613225" y="953140"/>
                </a:lnTo>
                <a:lnTo>
                  <a:pt x="0" y="953140"/>
                </a:lnTo>
                <a:lnTo>
                  <a:pt x="0" y="0"/>
                </a:lnTo>
                <a:close/>
              </a:path>
            </a:pathLst>
          </a:custGeom>
          <a:blipFill>
            <a:blip r:embed="rId2"/>
            <a:stretch>
              <a:fillRect/>
            </a:stretch>
          </a:blipFill>
        </p:spPr>
        <p:txBody>
          <a:bodyPr/>
          <a:lstStyle/>
          <a:p>
            <a:endParaRPr lang="en-GB"/>
          </a:p>
        </p:txBody>
      </p:sp>
      <p:grpSp>
        <p:nvGrpSpPr>
          <p:cNvPr id="9" name="Group 9">
            <a:extLst>
              <a:ext uri="{FF2B5EF4-FFF2-40B4-BE49-F238E27FC236}">
                <a16:creationId xmlns:a16="http://schemas.microsoft.com/office/drawing/2014/main" id="{4FB97767-AD64-C3DC-3484-FC1D4E5C1D24}"/>
              </a:ext>
            </a:extLst>
          </p:cNvPr>
          <p:cNvGrpSpPr>
            <a:grpSpLocks noGrp="1" noUngrp="1" noRot="1" noMove="1" noResize="1"/>
          </p:cNvGrpSpPr>
          <p:nvPr/>
        </p:nvGrpSpPr>
        <p:grpSpPr>
          <a:xfrm rot="-424114">
            <a:off x="-3098760" y="563568"/>
            <a:ext cx="4362139" cy="2462468"/>
            <a:chOff x="0" y="0"/>
            <a:chExt cx="1148876" cy="648551"/>
          </a:xfrm>
        </p:grpSpPr>
        <p:sp>
          <p:nvSpPr>
            <p:cNvPr id="10" name="Freeform 10">
              <a:extLst>
                <a:ext uri="{FF2B5EF4-FFF2-40B4-BE49-F238E27FC236}">
                  <a16:creationId xmlns:a16="http://schemas.microsoft.com/office/drawing/2014/main" id="{98C42C89-F266-4B59-FB3B-513E3356F843}"/>
                </a:ext>
              </a:extLst>
            </p:cNvPr>
            <p:cNvSpPr>
              <a:spLocks noGrp="1" noRot="1" noMove="1" noResize="1" noEditPoints="1" noAdjustHandles="1" noChangeArrowheads="1" noChangeShapeType="1"/>
            </p:cNvSpPr>
            <p:nvPr/>
          </p:nvSpPr>
          <p:spPr>
            <a:xfrm>
              <a:off x="0" y="0"/>
              <a:ext cx="1148876" cy="648551"/>
            </a:xfrm>
            <a:custGeom>
              <a:avLst/>
              <a:gdLst/>
              <a:ahLst/>
              <a:cxnLst/>
              <a:rect l="l" t="t" r="r" b="b"/>
              <a:pathLst>
                <a:path w="1148876" h="648551">
                  <a:moveTo>
                    <a:pt x="90515" y="0"/>
                  </a:moveTo>
                  <a:lnTo>
                    <a:pt x="1058361" y="0"/>
                  </a:lnTo>
                  <a:cubicBezTo>
                    <a:pt x="1082367" y="0"/>
                    <a:pt x="1105390" y="9536"/>
                    <a:pt x="1122365" y="26511"/>
                  </a:cubicBezTo>
                  <a:cubicBezTo>
                    <a:pt x="1139340" y="43486"/>
                    <a:pt x="1148876" y="66509"/>
                    <a:pt x="1148876" y="90515"/>
                  </a:cubicBezTo>
                  <a:lnTo>
                    <a:pt x="1148876" y="558036"/>
                  </a:lnTo>
                  <a:cubicBezTo>
                    <a:pt x="1148876" y="582042"/>
                    <a:pt x="1139340" y="605065"/>
                    <a:pt x="1122365" y="622040"/>
                  </a:cubicBezTo>
                  <a:cubicBezTo>
                    <a:pt x="1105390" y="639015"/>
                    <a:pt x="1082367" y="648551"/>
                    <a:pt x="1058361" y="648551"/>
                  </a:cubicBezTo>
                  <a:lnTo>
                    <a:pt x="90515" y="648551"/>
                  </a:lnTo>
                  <a:cubicBezTo>
                    <a:pt x="66509" y="648551"/>
                    <a:pt x="43486" y="639015"/>
                    <a:pt x="26511" y="622040"/>
                  </a:cubicBezTo>
                  <a:cubicBezTo>
                    <a:pt x="9536" y="605065"/>
                    <a:pt x="0" y="582042"/>
                    <a:pt x="0" y="558036"/>
                  </a:cubicBezTo>
                  <a:lnTo>
                    <a:pt x="0" y="90515"/>
                  </a:lnTo>
                  <a:cubicBezTo>
                    <a:pt x="0" y="66509"/>
                    <a:pt x="9536" y="43486"/>
                    <a:pt x="26511" y="26511"/>
                  </a:cubicBezTo>
                  <a:cubicBezTo>
                    <a:pt x="43486" y="9536"/>
                    <a:pt x="66509" y="0"/>
                    <a:pt x="90515" y="0"/>
                  </a:cubicBezTo>
                  <a:close/>
                </a:path>
              </a:pathLst>
            </a:custGeom>
            <a:solidFill>
              <a:srgbClr val="173649"/>
            </a:solidFill>
          </p:spPr>
          <p:txBody>
            <a:bodyPr/>
            <a:lstStyle/>
            <a:p>
              <a:endParaRPr lang="en-GB"/>
            </a:p>
          </p:txBody>
        </p:sp>
        <p:sp>
          <p:nvSpPr>
            <p:cNvPr id="11" name="TextBox 11">
              <a:extLst>
                <a:ext uri="{FF2B5EF4-FFF2-40B4-BE49-F238E27FC236}">
                  <a16:creationId xmlns:a16="http://schemas.microsoft.com/office/drawing/2014/main" id="{1717237F-AA7B-DCE2-79F1-258D64AF7278}"/>
                </a:ext>
              </a:extLst>
            </p:cNvPr>
            <p:cNvSpPr txBox="1">
              <a:spLocks noGrp="1" noRot="1" noMove="1" noResize="1" noEditPoints="1" noAdjustHandles="1" noChangeArrowheads="1" noChangeShapeType="1"/>
            </p:cNvSpPr>
            <p:nvPr/>
          </p:nvSpPr>
          <p:spPr>
            <a:xfrm>
              <a:off x="0" y="0"/>
              <a:ext cx="1148876" cy="648551"/>
            </a:xfrm>
            <a:prstGeom prst="rect">
              <a:avLst/>
            </a:prstGeom>
          </p:spPr>
          <p:txBody>
            <a:bodyPr lIns="50800" tIns="50800" rIns="50800" bIns="50800" rtlCol="0" anchor="ctr"/>
            <a:lstStyle/>
            <a:p>
              <a:pPr algn="ctr">
                <a:lnSpc>
                  <a:spcPts val="2622"/>
                </a:lnSpc>
              </a:pPr>
              <a:endParaRPr/>
            </a:p>
          </p:txBody>
        </p:sp>
      </p:grpSp>
      <p:grpSp>
        <p:nvGrpSpPr>
          <p:cNvPr id="12" name="Group 12">
            <a:extLst>
              <a:ext uri="{FF2B5EF4-FFF2-40B4-BE49-F238E27FC236}">
                <a16:creationId xmlns:a16="http://schemas.microsoft.com/office/drawing/2014/main" id="{EB59F36B-8FC6-FCFB-D67C-5020DA0339BC}"/>
              </a:ext>
            </a:extLst>
          </p:cNvPr>
          <p:cNvGrpSpPr>
            <a:grpSpLocks noGrp="1" noUngrp="1" noRot="1" noMove="1" noResize="1"/>
          </p:cNvGrpSpPr>
          <p:nvPr/>
        </p:nvGrpSpPr>
        <p:grpSpPr>
          <a:xfrm rot="-424114">
            <a:off x="-2713898" y="-1173979"/>
            <a:ext cx="4362139" cy="2462468"/>
            <a:chOff x="0" y="0"/>
            <a:chExt cx="1148876" cy="648551"/>
          </a:xfrm>
        </p:grpSpPr>
        <p:sp>
          <p:nvSpPr>
            <p:cNvPr id="13" name="Freeform 13">
              <a:extLst>
                <a:ext uri="{FF2B5EF4-FFF2-40B4-BE49-F238E27FC236}">
                  <a16:creationId xmlns:a16="http://schemas.microsoft.com/office/drawing/2014/main" id="{C4BE3E89-1BA8-0FDD-48A3-657C163640C5}"/>
                </a:ext>
              </a:extLst>
            </p:cNvPr>
            <p:cNvSpPr>
              <a:spLocks noGrp="1" noRot="1" noMove="1" noResize="1" noEditPoints="1" noAdjustHandles="1" noChangeArrowheads="1" noChangeShapeType="1"/>
            </p:cNvSpPr>
            <p:nvPr/>
          </p:nvSpPr>
          <p:spPr>
            <a:xfrm>
              <a:off x="0" y="0"/>
              <a:ext cx="1148876" cy="648551"/>
            </a:xfrm>
            <a:custGeom>
              <a:avLst/>
              <a:gdLst/>
              <a:ahLst/>
              <a:cxnLst/>
              <a:rect l="l" t="t" r="r" b="b"/>
              <a:pathLst>
                <a:path w="1148876" h="648551">
                  <a:moveTo>
                    <a:pt x="90515" y="0"/>
                  </a:moveTo>
                  <a:lnTo>
                    <a:pt x="1058361" y="0"/>
                  </a:lnTo>
                  <a:cubicBezTo>
                    <a:pt x="1082367" y="0"/>
                    <a:pt x="1105390" y="9536"/>
                    <a:pt x="1122365" y="26511"/>
                  </a:cubicBezTo>
                  <a:cubicBezTo>
                    <a:pt x="1139340" y="43486"/>
                    <a:pt x="1148876" y="66509"/>
                    <a:pt x="1148876" y="90515"/>
                  </a:cubicBezTo>
                  <a:lnTo>
                    <a:pt x="1148876" y="558036"/>
                  </a:lnTo>
                  <a:cubicBezTo>
                    <a:pt x="1148876" y="582042"/>
                    <a:pt x="1139340" y="605065"/>
                    <a:pt x="1122365" y="622040"/>
                  </a:cubicBezTo>
                  <a:cubicBezTo>
                    <a:pt x="1105390" y="639015"/>
                    <a:pt x="1082367" y="648551"/>
                    <a:pt x="1058361" y="648551"/>
                  </a:cubicBezTo>
                  <a:lnTo>
                    <a:pt x="90515" y="648551"/>
                  </a:lnTo>
                  <a:cubicBezTo>
                    <a:pt x="66509" y="648551"/>
                    <a:pt x="43486" y="639015"/>
                    <a:pt x="26511" y="622040"/>
                  </a:cubicBezTo>
                  <a:cubicBezTo>
                    <a:pt x="9536" y="605065"/>
                    <a:pt x="0" y="582042"/>
                    <a:pt x="0" y="558036"/>
                  </a:cubicBezTo>
                  <a:lnTo>
                    <a:pt x="0" y="90515"/>
                  </a:lnTo>
                  <a:cubicBezTo>
                    <a:pt x="0" y="66509"/>
                    <a:pt x="9536" y="43486"/>
                    <a:pt x="26511" y="26511"/>
                  </a:cubicBezTo>
                  <a:cubicBezTo>
                    <a:pt x="43486" y="9536"/>
                    <a:pt x="66509" y="0"/>
                    <a:pt x="90515" y="0"/>
                  </a:cubicBezTo>
                  <a:close/>
                </a:path>
              </a:pathLst>
            </a:custGeom>
            <a:solidFill>
              <a:srgbClr val="386480"/>
            </a:solidFill>
          </p:spPr>
          <p:txBody>
            <a:bodyPr/>
            <a:lstStyle/>
            <a:p>
              <a:endParaRPr lang="en-GB"/>
            </a:p>
          </p:txBody>
        </p:sp>
        <p:sp>
          <p:nvSpPr>
            <p:cNvPr id="14" name="TextBox 14">
              <a:extLst>
                <a:ext uri="{FF2B5EF4-FFF2-40B4-BE49-F238E27FC236}">
                  <a16:creationId xmlns:a16="http://schemas.microsoft.com/office/drawing/2014/main" id="{243D492E-BFD6-7BEB-BA43-77FBD60C2FA6}"/>
                </a:ext>
              </a:extLst>
            </p:cNvPr>
            <p:cNvSpPr txBox="1">
              <a:spLocks noGrp="1" noRot="1" noMove="1" noResize="1" noEditPoints="1" noAdjustHandles="1" noChangeArrowheads="1" noChangeShapeType="1"/>
            </p:cNvSpPr>
            <p:nvPr/>
          </p:nvSpPr>
          <p:spPr>
            <a:xfrm>
              <a:off x="0" y="0"/>
              <a:ext cx="1148876" cy="648551"/>
            </a:xfrm>
            <a:prstGeom prst="rect">
              <a:avLst/>
            </a:prstGeom>
          </p:spPr>
          <p:txBody>
            <a:bodyPr lIns="50800" tIns="50800" rIns="50800" bIns="50800" rtlCol="0" anchor="ctr"/>
            <a:lstStyle/>
            <a:p>
              <a:pPr algn="ctr">
                <a:lnSpc>
                  <a:spcPts val="2622"/>
                </a:lnSpc>
              </a:pPr>
              <a:endParaRPr/>
            </a:p>
          </p:txBody>
        </p:sp>
      </p:grpSp>
    </p:spTree>
    <p:extLst>
      <p:ext uri="{BB962C8B-B14F-4D97-AF65-F5344CB8AC3E}">
        <p14:creationId xmlns:p14="http://schemas.microsoft.com/office/powerpoint/2010/main" val="3939093541"/>
      </p:ext>
    </p:extLst>
  </p:cSld>
  <p:clrMapOvr>
    <a:masterClrMapping/>
  </p:clrMapOvr>
  <p:transition>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AB9C8B-1FDB-3E7E-BD9B-4333878D240A}"/>
            </a:ext>
          </a:extLst>
        </p:cNvPr>
        <p:cNvGrpSpPr/>
        <p:nvPr/>
      </p:nvGrpSpPr>
      <p:grpSpPr>
        <a:xfrm>
          <a:off x="0" y="0"/>
          <a:ext cx="0" cy="0"/>
          <a:chOff x="0" y="0"/>
          <a:chExt cx="0" cy="0"/>
        </a:xfrm>
      </p:grpSpPr>
      <p:sp>
        <p:nvSpPr>
          <p:cNvPr id="4" name="AutoShape 4">
            <a:extLst>
              <a:ext uri="{FF2B5EF4-FFF2-40B4-BE49-F238E27FC236}">
                <a16:creationId xmlns:a16="http://schemas.microsoft.com/office/drawing/2014/main" id="{7CCC8D47-7599-671A-BBB6-BFCA3A209363}"/>
              </a:ext>
            </a:extLst>
          </p:cNvPr>
          <p:cNvSpPr/>
          <p:nvPr/>
        </p:nvSpPr>
        <p:spPr>
          <a:xfrm flipV="1">
            <a:off x="9101137" y="2118381"/>
            <a:ext cx="9331073" cy="19050"/>
          </a:xfrm>
          <a:prstGeom prst="line">
            <a:avLst/>
          </a:prstGeom>
          <a:ln w="38100" cap="flat">
            <a:solidFill>
              <a:srgbClr val="FCFCFC"/>
            </a:solidFill>
            <a:prstDash val="solid"/>
            <a:headEnd type="none" w="sm" len="sm"/>
            <a:tailEnd type="none" w="sm" len="sm"/>
          </a:ln>
        </p:spPr>
        <p:txBody>
          <a:bodyPr/>
          <a:lstStyle/>
          <a:p>
            <a:endParaRPr lang="en-GB"/>
          </a:p>
        </p:txBody>
      </p:sp>
      <p:sp>
        <p:nvSpPr>
          <p:cNvPr id="5" name="TextBox 5">
            <a:extLst>
              <a:ext uri="{FF2B5EF4-FFF2-40B4-BE49-F238E27FC236}">
                <a16:creationId xmlns:a16="http://schemas.microsoft.com/office/drawing/2014/main" id="{CB260EAB-971F-1F62-5DF7-FCC342D1F481}"/>
              </a:ext>
            </a:extLst>
          </p:cNvPr>
          <p:cNvSpPr txBox="1"/>
          <p:nvPr/>
        </p:nvSpPr>
        <p:spPr>
          <a:xfrm>
            <a:off x="2023288" y="815912"/>
            <a:ext cx="10387416" cy="1957780"/>
          </a:xfrm>
          <a:prstGeom prst="rect">
            <a:avLst/>
          </a:prstGeom>
        </p:spPr>
        <p:txBody>
          <a:bodyPr lIns="0" tIns="0" rIns="0" bIns="0" rtlCol="0" anchor="t">
            <a:spAutoFit/>
          </a:bodyPr>
          <a:lstStyle/>
          <a:p>
            <a:pPr algn="l">
              <a:lnSpc>
                <a:spcPts val="7679"/>
              </a:lnSpc>
            </a:pPr>
            <a:r>
              <a:rPr lang="en-US" sz="6399" b="1" spc="-268" dirty="0">
                <a:solidFill>
                  <a:srgbClr val="173649"/>
                </a:solidFill>
                <a:latin typeface="Poppins Bold"/>
                <a:ea typeface="Poppins Bold"/>
                <a:cs typeface="Poppins Bold"/>
                <a:sym typeface="Poppins Bold"/>
              </a:rPr>
              <a:t>What needs to change: Parent Voice</a:t>
            </a:r>
            <a:endParaRPr lang="en-US" sz="6399" b="1" u="sng" spc="-268" dirty="0">
              <a:solidFill>
                <a:srgbClr val="173649"/>
              </a:solidFill>
              <a:latin typeface="Poppins Bold"/>
              <a:ea typeface="Poppins Bold"/>
              <a:cs typeface="Poppins Bold"/>
              <a:sym typeface="Poppins Bold"/>
            </a:endParaRPr>
          </a:p>
        </p:txBody>
      </p:sp>
      <p:sp>
        <p:nvSpPr>
          <p:cNvPr id="6" name="TextBox 6">
            <a:extLst>
              <a:ext uri="{FF2B5EF4-FFF2-40B4-BE49-F238E27FC236}">
                <a16:creationId xmlns:a16="http://schemas.microsoft.com/office/drawing/2014/main" id="{61C7AF4E-4F27-5396-B7AD-1A0FEB2B4A12}"/>
              </a:ext>
            </a:extLst>
          </p:cNvPr>
          <p:cNvSpPr txBox="1"/>
          <p:nvPr/>
        </p:nvSpPr>
        <p:spPr>
          <a:xfrm>
            <a:off x="1028700" y="4156643"/>
            <a:ext cx="9525" cy="1652239"/>
          </a:xfrm>
          <a:prstGeom prst="rect">
            <a:avLst/>
          </a:prstGeom>
        </p:spPr>
        <p:txBody>
          <a:bodyPr lIns="0" tIns="0" rIns="0" bIns="0" rtlCol="0" anchor="t">
            <a:spAutoFit/>
          </a:bodyPr>
          <a:lstStyle/>
          <a:p>
            <a:pPr algn="ctr">
              <a:lnSpc>
                <a:spcPts val="12880"/>
              </a:lnSpc>
            </a:pPr>
            <a:endParaRPr/>
          </a:p>
        </p:txBody>
      </p:sp>
      <p:sp>
        <p:nvSpPr>
          <p:cNvPr id="7" name="TextBox 7">
            <a:extLst>
              <a:ext uri="{FF2B5EF4-FFF2-40B4-BE49-F238E27FC236}">
                <a16:creationId xmlns:a16="http://schemas.microsoft.com/office/drawing/2014/main" id="{FB913DC9-B565-A3FF-8001-48F22C7B60B0}"/>
              </a:ext>
            </a:extLst>
          </p:cNvPr>
          <p:cNvSpPr txBox="1"/>
          <p:nvPr/>
        </p:nvSpPr>
        <p:spPr>
          <a:xfrm>
            <a:off x="2012403" y="3112865"/>
            <a:ext cx="15875550" cy="6123664"/>
          </a:xfrm>
          <a:prstGeom prst="rect">
            <a:avLst/>
          </a:prstGeom>
        </p:spPr>
        <p:txBody>
          <a:bodyPr wrap="square" lIns="0" tIns="0" rIns="0" bIns="0" rtlCol="0" anchor="t">
            <a:spAutoFit/>
          </a:bodyPr>
          <a:lstStyle/>
          <a:p>
            <a:pPr marL="514350" indent="-514350">
              <a:lnSpc>
                <a:spcPts val="4759"/>
              </a:lnSpc>
              <a:buFont typeface="+mj-lt"/>
              <a:buAutoNum type="arabicPeriod"/>
            </a:pPr>
            <a:r>
              <a:rPr lang="en-GB" sz="3399" b="1" dirty="0">
                <a:solidFill>
                  <a:srgbClr val="173649"/>
                </a:solidFill>
                <a:latin typeface="Poppins"/>
                <a:ea typeface="Poppins"/>
                <a:cs typeface="Poppins"/>
                <a:sym typeface="Poppins"/>
              </a:rPr>
              <a:t>Enforceable legal rights</a:t>
            </a:r>
          </a:p>
          <a:p>
            <a:pPr marL="514350" indent="-514350">
              <a:lnSpc>
                <a:spcPts val="4759"/>
              </a:lnSpc>
              <a:buFont typeface="+mj-lt"/>
              <a:buAutoNum type="arabicPeriod"/>
            </a:pPr>
            <a:r>
              <a:rPr lang="en-GB" sz="3399" b="1" dirty="0">
                <a:solidFill>
                  <a:srgbClr val="173649"/>
                </a:solidFill>
                <a:latin typeface="Poppins"/>
                <a:ea typeface="Poppins"/>
                <a:cs typeface="Poppins"/>
                <a:sym typeface="Poppins"/>
              </a:rPr>
              <a:t>Funding</a:t>
            </a:r>
          </a:p>
          <a:p>
            <a:pPr marL="514350" indent="-514350">
              <a:lnSpc>
                <a:spcPts val="4759"/>
              </a:lnSpc>
              <a:buFont typeface="+mj-lt"/>
              <a:buAutoNum type="arabicPeriod"/>
            </a:pPr>
            <a:r>
              <a:rPr lang="en-GB" sz="3399" b="1" dirty="0">
                <a:solidFill>
                  <a:srgbClr val="173649"/>
                </a:solidFill>
                <a:latin typeface="Poppins"/>
                <a:ea typeface="Poppins"/>
                <a:cs typeface="Poppins"/>
                <a:sym typeface="Poppins"/>
              </a:rPr>
              <a:t>Specialist capacity</a:t>
            </a:r>
          </a:p>
          <a:p>
            <a:pPr marL="514350" indent="-514350">
              <a:lnSpc>
                <a:spcPts val="4759"/>
              </a:lnSpc>
              <a:buFont typeface="+mj-lt"/>
              <a:buAutoNum type="arabicPeriod"/>
            </a:pPr>
            <a:r>
              <a:rPr lang="en-GB" sz="3399" b="1" dirty="0">
                <a:solidFill>
                  <a:srgbClr val="173649"/>
                </a:solidFill>
                <a:latin typeface="Poppins"/>
                <a:ea typeface="Poppins"/>
                <a:cs typeface="Poppins"/>
                <a:sym typeface="Poppins"/>
              </a:rPr>
              <a:t>Consistency across local authorities</a:t>
            </a:r>
          </a:p>
          <a:p>
            <a:pPr>
              <a:lnSpc>
                <a:spcPts val="4759"/>
              </a:lnSpc>
            </a:pPr>
            <a:endParaRPr lang="en-GB" sz="3399" b="1" dirty="0">
              <a:solidFill>
                <a:srgbClr val="173649"/>
              </a:solidFill>
              <a:latin typeface="Poppins"/>
              <a:ea typeface="Poppins"/>
              <a:cs typeface="Poppins"/>
              <a:sym typeface="Poppins"/>
            </a:endParaRPr>
          </a:p>
          <a:p>
            <a:pPr>
              <a:lnSpc>
                <a:spcPts val="4759"/>
              </a:lnSpc>
            </a:pPr>
            <a:r>
              <a:rPr lang="en-GB" sz="3399" dirty="0">
                <a:solidFill>
                  <a:srgbClr val="173649"/>
                </a:solidFill>
                <a:latin typeface="Poppins"/>
                <a:ea typeface="Poppins"/>
                <a:cs typeface="Poppins"/>
                <a:sym typeface="Poppins"/>
              </a:rPr>
              <a:t>“If specialist schools are making TAs redundant, what hope is there for mainstream?”</a:t>
            </a:r>
          </a:p>
          <a:p>
            <a:pPr>
              <a:lnSpc>
                <a:spcPts val="4759"/>
              </a:lnSpc>
            </a:pPr>
            <a:endParaRPr lang="en-GB" sz="3399" dirty="0">
              <a:solidFill>
                <a:srgbClr val="173649"/>
              </a:solidFill>
              <a:latin typeface="Poppins"/>
              <a:ea typeface="Poppins"/>
              <a:cs typeface="Poppins"/>
              <a:sym typeface="Poppins"/>
            </a:endParaRPr>
          </a:p>
          <a:p>
            <a:pPr>
              <a:lnSpc>
                <a:spcPts val="4759"/>
              </a:lnSpc>
            </a:pPr>
            <a:r>
              <a:rPr lang="en-GB" sz="3399" dirty="0">
                <a:solidFill>
                  <a:srgbClr val="173649"/>
                </a:solidFill>
                <a:latin typeface="Poppins"/>
                <a:ea typeface="Poppins"/>
                <a:cs typeface="Poppins"/>
                <a:sym typeface="Poppins"/>
              </a:rPr>
              <a:t>“There are fewer QTVIs and habilitation specialists now than there were years ago. Inclusion cannot work without them.”</a:t>
            </a:r>
          </a:p>
        </p:txBody>
      </p:sp>
      <p:sp>
        <p:nvSpPr>
          <p:cNvPr id="8" name="Freeform 8">
            <a:extLst>
              <a:ext uri="{FF2B5EF4-FFF2-40B4-BE49-F238E27FC236}">
                <a16:creationId xmlns:a16="http://schemas.microsoft.com/office/drawing/2014/main" id="{0E6AFC18-ECE4-C0FC-5E8C-F232B0E05154}"/>
              </a:ext>
            </a:extLst>
          </p:cNvPr>
          <p:cNvSpPr>
            <a:spLocks noGrp="1" noRot="1" noMove="1" noResize="1" noEditPoints="1" noAdjustHandles="1" noChangeArrowheads="1" noChangeShapeType="1"/>
          </p:cNvSpPr>
          <p:nvPr/>
        </p:nvSpPr>
        <p:spPr>
          <a:xfrm>
            <a:off x="16091984" y="1028700"/>
            <a:ext cx="1613225" cy="953140"/>
          </a:xfrm>
          <a:custGeom>
            <a:avLst/>
            <a:gdLst/>
            <a:ahLst/>
            <a:cxnLst/>
            <a:rect l="l" t="t" r="r" b="b"/>
            <a:pathLst>
              <a:path w="1613225" h="953140">
                <a:moveTo>
                  <a:pt x="0" y="0"/>
                </a:moveTo>
                <a:lnTo>
                  <a:pt x="1613225" y="0"/>
                </a:lnTo>
                <a:lnTo>
                  <a:pt x="1613225" y="953140"/>
                </a:lnTo>
                <a:lnTo>
                  <a:pt x="0" y="953140"/>
                </a:lnTo>
                <a:lnTo>
                  <a:pt x="0" y="0"/>
                </a:lnTo>
                <a:close/>
              </a:path>
            </a:pathLst>
          </a:custGeom>
          <a:blipFill>
            <a:blip r:embed="rId2"/>
            <a:stretch>
              <a:fillRect/>
            </a:stretch>
          </a:blipFill>
        </p:spPr>
        <p:txBody>
          <a:bodyPr/>
          <a:lstStyle/>
          <a:p>
            <a:endParaRPr lang="en-GB"/>
          </a:p>
        </p:txBody>
      </p:sp>
      <p:grpSp>
        <p:nvGrpSpPr>
          <p:cNvPr id="9" name="Group 9">
            <a:extLst>
              <a:ext uri="{FF2B5EF4-FFF2-40B4-BE49-F238E27FC236}">
                <a16:creationId xmlns:a16="http://schemas.microsoft.com/office/drawing/2014/main" id="{531F3686-22B9-8273-B413-8E26F9FB219C}"/>
              </a:ext>
            </a:extLst>
          </p:cNvPr>
          <p:cNvGrpSpPr>
            <a:grpSpLocks noGrp="1" noUngrp="1" noRot="1" noMove="1" noResize="1"/>
          </p:cNvGrpSpPr>
          <p:nvPr/>
        </p:nvGrpSpPr>
        <p:grpSpPr>
          <a:xfrm rot="-424114">
            <a:off x="-3098760" y="563568"/>
            <a:ext cx="4362139" cy="2462468"/>
            <a:chOff x="0" y="0"/>
            <a:chExt cx="1148876" cy="648551"/>
          </a:xfrm>
        </p:grpSpPr>
        <p:sp>
          <p:nvSpPr>
            <p:cNvPr id="10" name="Freeform 10">
              <a:extLst>
                <a:ext uri="{FF2B5EF4-FFF2-40B4-BE49-F238E27FC236}">
                  <a16:creationId xmlns:a16="http://schemas.microsoft.com/office/drawing/2014/main" id="{E1F0528E-BB80-E3F3-748F-6AA3A58CCC81}"/>
                </a:ext>
              </a:extLst>
            </p:cNvPr>
            <p:cNvSpPr>
              <a:spLocks noGrp="1" noRot="1" noMove="1" noResize="1" noEditPoints="1" noAdjustHandles="1" noChangeArrowheads="1" noChangeShapeType="1"/>
            </p:cNvSpPr>
            <p:nvPr/>
          </p:nvSpPr>
          <p:spPr>
            <a:xfrm>
              <a:off x="0" y="0"/>
              <a:ext cx="1148876" cy="648551"/>
            </a:xfrm>
            <a:custGeom>
              <a:avLst/>
              <a:gdLst/>
              <a:ahLst/>
              <a:cxnLst/>
              <a:rect l="l" t="t" r="r" b="b"/>
              <a:pathLst>
                <a:path w="1148876" h="648551">
                  <a:moveTo>
                    <a:pt x="90515" y="0"/>
                  </a:moveTo>
                  <a:lnTo>
                    <a:pt x="1058361" y="0"/>
                  </a:lnTo>
                  <a:cubicBezTo>
                    <a:pt x="1082367" y="0"/>
                    <a:pt x="1105390" y="9536"/>
                    <a:pt x="1122365" y="26511"/>
                  </a:cubicBezTo>
                  <a:cubicBezTo>
                    <a:pt x="1139340" y="43486"/>
                    <a:pt x="1148876" y="66509"/>
                    <a:pt x="1148876" y="90515"/>
                  </a:cubicBezTo>
                  <a:lnTo>
                    <a:pt x="1148876" y="558036"/>
                  </a:lnTo>
                  <a:cubicBezTo>
                    <a:pt x="1148876" y="582042"/>
                    <a:pt x="1139340" y="605065"/>
                    <a:pt x="1122365" y="622040"/>
                  </a:cubicBezTo>
                  <a:cubicBezTo>
                    <a:pt x="1105390" y="639015"/>
                    <a:pt x="1082367" y="648551"/>
                    <a:pt x="1058361" y="648551"/>
                  </a:cubicBezTo>
                  <a:lnTo>
                    <a:pt x="90515" y="648551"/>
                  </a:lnTo>
                  <a:cubicBezTo>
                    <a:pt x="66509" y="648551"/>
                    <a:pt x="43486" y="639015"/>
                    <a:pt x="26511" y="622040"/>
                  </a:cubicBezTo>
                  <a:cubicBezTo>
                    <a:pt x="9536" y="605065"/>
                    <a:pt x="0" y="582042"/>
                    <a:pt x="0" y="558036"/>
                  </a:cubicBezTo>
                  <a:lnTo>
                    <a:pt x="0" y="90515"/>
                  </a:lnTo>
                  <a:cubicBezTo>
                    <a:pt x="0" y="66509"/>
                    <a:pt x="9536" y="43486"/>
                    <a:pt x="26511" y="26511"/>
                  </a:cubicBezTo>
                  <a:cubicBezTo>
                    <a:pt x="43486" y="9536"/>
                    <a:pt x="66509" y="0"/>
                    <a:pt x="90515" y="0"/>
                  </a:cubicBezTo>
                  <a:close/>
                </a:path>
              </a:pathLst>
            </a:custGeom>
            <a:solidFill>
              <a:srgbClr val="173649"/>
            </a:solidFill>
          </p:spPr>
          <p:txBody>
            <a:bodyPr/>
            <a:lstStyle/>
            <a:p>
              <a:endParaRPr lang="en-GB"/>
            </a:p>
          </p:txBody>
        </p:sp>
        <p:sp>
          <p:nvSpPr>
            <p:cNvPr id="11" name="TextBox 11">
              <a:extLst>
                <a:ext uri="{FF2B5EF4-FFF2-40B4-BE49-F238E27FC236}">
                  <a16:creationId xmlns:a16="http://schemas.microsoft.com/office/drawing/2014/main" id="{0A826492-A3A6-0A7E-4B8E-4DE6ECB87714}"/>
                </a:ext>
              </a:extLst>
            </p:cNvPr>
            <p:cNvSpPr txBox="1">
              <a:spLocks noGrp="1" noRot="1" noMove="1" noResize="1" noEditPoints="1" noAdjustHandles="1" noChangeArrowheads="1" noChangeShapeType="1"/>
            </p:cNvSpPr>
            <p:nvPr/>
          </p:nvSpPr>
          <p:spPr>
            <a:xfrm>
              <a:off x="0" y="0"/>
              <a:ext cx="1148876" cy="648551"/>
            </a:xfrm>
            <a:prstGeom prst="rect">
              <a:avLst/>
            </a:prstGeom>
          </p:spPr>
          <p:txBody>
            <a:bodyPr lIns="50800" tIns="50800" rIns="50800" bIns="50800" rtlCol="0" anchor="ctr"/>
            <a:lstStyle/>
            <a:p>
              <a:pPr algn="ctr">
                <a:lnSpc>
                  <a:spcPts val="2622"/>
                </a:lnSpc>
              </a:pPr>
              <a:endParaRPr/>
            </a:p>
          </p:txBody>
        </p:sp>
      </p:grpSp>
      <p:grpSp>
        <p:nvGrpSpPr>
          <p:cNvPr id="12" name="Group 12">
            <a:extLst>
              <a:ext uri="{FF2B5EF4-FFF2-40B4-BE49-F238E27FC236}">
                <a16:creationId xmlns:a16="http://schemas.microsoft.com/office/drawing/2014/main" id="{98038EE6-F636-098F-56AD-39D32BFC883D}"/>
              </a:ext>
            </a:extLst>
          </p:cNvPr>
          <p:cNvGrpSpPr>
            <a:grpSpLocks noGrp="1" noUngrp="1" noRot="1" noMove="1" noResize="1"/>
          </p:cNvGrpSpPr>
          <p:nvPr/>
        </p:nvGrpSpPr>
        <p:grpSpPr>
          <a:xfrm rot="-424114">
            <a:off x="-2713898" y="-1173979"/>
            <a:ext cx="4362139" cy="2462468"/>
            <a:chOff x="0" y="0"/>
            <a:chExt cx="1148876" cy="648551"/>
          </a:xfrm>
        </p:grpSpPr>
        <p:sp>
          <p:nvSpPr>
            <p:cNvPr id="13" name="Freeform 13">
              <a:extLst>
                <a:ext uri="{FF2B5EF4-FFF2-40B4-BE49-F238E27FC236}">
                  <a16:creationId xmlns:a16="http://schemas.microsoft.com/office/drawing/2014/main" id="{AFAF1FFC-2E2B-28D5-4980-4444F4A4C555}"/>
                </a:ext>
              </a:extLst>
            </p:cNvPr>
            <p:cNvSpPr>
              <a:spLocks noGrp="1" noRot="1" noMove="1" noResize="1" noEditPoints="1" noAdjustHandles="1" noChangeArrowheads="1" noChangeShapeType="1"/>
            </p:cNvSpPr>
            <p:nvPr/>
          </p:nvSpPr>
          <p:spPr>
            <a:xfrm>
              <a:off x="0" y="0"/>
              <a:ext cx="1148876" cy="648551"/>
            </a:xfrm>
            <a:custGeom>
              <a:avLst/>
              <a:gdLst/>
              <a:ahLst/>
              <a:cxnLst/>
              <a:rect l="l" t="t" r="r" b="b"/>
              <a:pathLst>
                <a:path w="1148876" h="648551">
                  <a:moveTo>
                    <a:pt x="90515" y="0"/>
                  </a:moveTo>
                  <a:lnTo>
                    <a:pt x="1058361" y="0"/>
                  </a:lnTo>
                  <a:cubicBezTo>
                    <a:pt x="1082367" y="0"/>
                    <a:pt x="1105390" y="9536"/>
                    <a:pt x="1122365" y="26511"/>
                  </a:cubicBezTo>
                  <a:cubicBezTo>
                    <a:pt x="1139340" y="43486"/>
                    <a:pt x="1148876" y="66509"/>
                    <a:pt x="1148876" y="90515"/>
                  </a:cubicBezTo>
                  <a:lnTo>
                    <a:pt x="1148876" y="558036"/>
                  </a:lnTo>
                  <a:cubicBezTo>
                    <a:pt x="1148876" y="582042"/>
                    <a:pt x="1139340" y="605065"/>
                    <a:pt x="1122365" y="622040"/>
                  </a:cubicBezTo>
                  <a:cubicBezTo>
                    <a:pt x="1105390" y="639015"/>
                    <a:pt x="1082367" y="648551"/>
                    <a:pt x="1058361" y="648551"/>
                  </a:cubicBezTo>
                  <a:lnTo>
                    <a:pt x="90515" y="648551"/>
                  </a:lnTo>
                  <a:cubicBezTo>
                    <a:pt x="66509" y="648551"/>
                    <a:pt x="43486" y="639015"/>
                    <a:pt x="26511" y="622040"/>
                  </a:cubicBezTo>
                  <a:cubicBezTo>
                    <a:pt x="9536" y="605065"/>
                    <a:pt x="0" y="582042"/>
                    <a:pt x="0" y="558036"/>
                  </a:cubicBezTo>
                  <a:lnTo>
                    <a:pt x="0" y="90515"/>
                  </a:lnTo>
                  <a:cubicBezTo>
                    <a:pt x="0" y="66509"/>
                    <a:pt x="9536" y="43486"/>
                    <a:pt x="26511" y="26511"/>
                  </a:cubicBezTo>
                  <a:cubicBezTo>
                    <a:pt x="43486" y="9536"/>
                    <a:pt x="66509" y="0"/>
                    <a:pt x="90515" y="0"/>
                  </a:cubicBezTo>
                  <a:close/>
                </a:path>
              </a:pathLst>
            </a:custGeom>
            <a:solidFill>
              <a:srgbClr val="386480"/>
            </a:solidFill>
          </p:spPr>
          <p:txBody>
            <a:bodyPr/>
            <a:lstStyle/>
            <a:p>
              <a:endParaRPr lang="en-GB"/>
            </a:p>
          </p:txBody>
        </p:sp>
        <p:sp>
          <p:nvSpPr>
            <p:cNvPr id="14" name="TextBox 14">
              <a:extLst>
                <a:ext uri="{FF2B5EF4-FFF2-40B4-BE49-F238E27FC236}">
                  <a16:creationId xmlns:a16="http://schemas.microsoft.com/office/drawing/2014/main" id="{677295CA-CFAB-15C6-BB70-E9D66F3E303D}"/>
                </a:ext>
              </a:extLst>
            </p:cNvPr>
            <p:cNvSpPr txBox="1">
              <a:spLocks noGrp="1" noRot="1" noMove="1" noResize="1" noEditPoints="1" noAdjustHandles="1" noChangeArrowheads="1" noChangeShapeType="1"/>
            </p:cNvSpPr>
            <p:nvPr/>
          </p:nvSpPr>
          <p:spPr>
            <a:xfrm>
              <a:off x="0" y="0"/>
              <a:ext cx="1148876" cy="648551"/>
            </a:xfrm>
            <a:prstGeom prst="rect">
              <a:avLst/>
            </a:prstGeom>
          </p:spPr>
          <p:txBody>
            <a:bodyPr lIns="50800" tIns="50800" rIns="50800" bIns="50800" rtlCol="0" anchor="ctr"/>
            <a:lstStyle/>
            <a:p>
              <a:pPr algn="ctr">
                <a:lnSpc>
                  <a:spcPts val="2622"/>
                </a:lnSpc>
              </a:pPr>
              <a:endParaRPr/>
            </a:p>
          </p:txBody>
        </p:sp>
      </p:grpSp>
    </p:spTree>
    <p:extLst>
      <p:ext uri="{BB962C8B-B14F-4D97-AF65-F5344CB8AC3E}">
        <p14:creationId xmlns:p14="http://schemas.microsoft.com/office/powerpoint/2010/main" val="3811815991"/>
      </p:ext>
    </p:extLst>
  </p:cSld>
  <p:clrMapOvr>
    <a:masterClrMapping/>
  </p:clrMapOvr>
  <p:transition>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flipV="1">
            <a:off x="9101137" y="2118381"/>
            <a:ext cx="9331073" cy="19050"/>
          </a:xfrm>
          <a:prstGeom prst="line">
            <a:avLst/>
          </a:prstGeom>
          <a:ln w="38100" cap="flat">
            <a:solidFill>
              <a:srgbClr val="FCFCFC"/>
            </a:solidFill>
            <a:prstDash val="solid"/>
            <a:headEnd type="none" w="sm" len="sm"/>
            <a:tailEnd type="none" w="sm" len="sm"/>
          </a:ln>
        </p:spPr>
        <p:txBody>
          <a:bodyPr/>
          <a:lstStyle/>
          <a:p>
            <a:endParaRPr lang="en-GB"/>
          </a:p>
        </p:txBody>
      </p:sp>
      <p:sp>
        <p:nvSpPr>
          <p:cNvPr id="3" name="TextBox 3"/>
          <p:cNvSpPr txBox="1"/>
          <p:nvPr/>
        </p:nvSpPr>
        <p:spPr>
          <a:xfrm>
            <a:off x="2212129" y="1381238"/>
            <a:ext cx="10387416" cy="970330"/>
          </a:xfrm>
          <a:prstGeom prst="rect">
            <a:avLst/>
          </a:prstGeom>
        </p:spPr>
        <p:txBody>
          <a:bodyPr lIns="0" tIns="0" rIns="0" bIns="0" rtlCol="0" anchor="t">
            <a:spAutoFit/>
          </a:bodyPr>
          <a:lstStyle/>
          <a:p>
            <a:pPr algn="l">
              <a:lnSpc>
                <a:spcPts val="7679"/>
              </a:lnSpc>
            </a:pPr>
            <a:r>
              <a:rPr lang="en-US" sz="6399" b="1" spc="-268" dirty="0">
                <a:solidFill>
                  <a:srgbClr val="173649"/>
                </a:solidFill>
                <a:latin typeface="Poppins Bold"/>
                <a:ea typeface="Poppins Bold"/>
                <a:cs typeface="Poppins Bold"/>
                <a:sym typeface="Poppins Bold"/>
              </a:rPr>
              <a:t>Our Emerging Asks</a:t>
            </a:r>
          </a:p>
        </p:txBody>
      </p:sp>
      <p:sp>
        <p:nvSpPr>
          <p:cNvPr id="4" name="TextBox 4"/>
          <p:cNvSpPr txBox="1"/>
          <p:nvPr/>
        </p:nvSpPr>
        <p:spPr>
          <a:xfrm>
            <a:off x="1028700" y="4156643"/>
            <a:ext cx="9525" cy="1652239"/>
          </a:xfrm>
          <a:prstGeom prst="rect">
            <a:avLst/>
          </a:prstGeom>
        </p:spPr>
        <p:txBody>
          <a:bodyPr lIns="0" tIns="0" rIns="0" bIns="0" rtlCol="0" anchor="t">
            <a:spAutoFit/>
          </a:bodyPr>
          <a:lstStyle/>
          <a:p>
            <a:pPr algn="ctr">
              <a:lnSpc>
                <a:spcPts val="12880"/>
              </a:lnSpc>
            </a:pPr>
            <a:endParaRPr/>
          </a:p>
        </p:txBody>
      </p:sp>
      <p:sp>
        <p:nvSpPr>
          <p:cNvPr id="5" name="TextBox 5"/>
          <p:cNvSpPr txBox="1"/>
          <p:nvPr/>
        </p:nvSpPr>
        <p:spPr>
          <a:xfrm>
            <a:off x="2212129" y="2639342"/>
            <a:ext cx="13367425" cy="6703374"/>
          </a:xfrm>
          <a:prstGeom prst="rect">
            <a:avLst/>
          </a:prstGeom>
        </p:spPr>
        <p:txBody>
          <a:bodyPr wrap="square" lIns="0" tIns="0" rIns="0" bIns="0" rtlCol="0" anchor="t">
            <a:spAutoFit/>
          </a:bodyPr>
          <a:lstStyle/>
          <a:p>
            <a:pPr marL="342900" indent="-342900">
              <a:lnSpc>
                <a:spcPts val="4759"/>
              </a:lnSpc>
              <a:buFont typeface="Arial" panose="020B0604020202020204" pitchFamily="34" charset="0"/>
              <a:buChar char="•"/>
            </a:pPr>
            <a:r>
              <a:rPr lang="en-GB" sz="3600" dirty="0">
                <a:solidFill>
                  <a:srgbClr val="173649"/>
                </a:solidFill>
                <a:latin typeface="Poppins"/>
                <a:ea typeface="Poppins"/>
                <a:cs typeface="Poppins"/>
                <a:sym typeface="Poppins"/>
              </a:rPr>
              <a:t>Curriculum Framework for Children and Young People with Vision Impairment (CFVI) in policy and in national inclusion standards</a:t>
            </a:r>
          </a:p>
          <a:p>
            <a:pPr marL="342900" indent="-342900">
              <a:lnSpc>
                <a:spcPts val="4759"/>
              </a:lnSpc>
              <a:buFont typeface="Arial" panose="020B0604020202020204" pitchFamily="34" charset="0"/>
              <a:buChar char="•"/>
            </a:pPr>
            <a:r>
              <a:rPr lang="en-GB" sz="3600" dirty="0">
                <a:solidFill>
                  <a:srgbClr val="173649"/>
                </a:solidFill>
                <a:latin typeface="Poppins"/>
                <a:ea typeface="Poppins"/>
                <a:cs typeface="Poppins"/>
                <a:sym typeface="Poppins"/>
              </a:rPr>
              <a:t>Workforce strategy – QTVI’s and Habilitation</a:t>
            </a:r>
          </a:p>
          <a:p>
            <a:pPr marL="342900" indent="-342900">
              <a:lnSpc>
                <a:spcPts val="4759"/>
              </a:lnSpc>
              <a:buFont typeface="Arial" panose="020B0604020202020204" pitchFamily="34" charset="0"/>
              <a:buChar char="•"/>
            </a:pPr>
            <a:r>
              <a:rPr lang="en-GB" sz="3600" dirty="0">
                <a:solidFill>
                  <a:srgbClr val="173649"/>
                </a:solidFill>
                <a:latin typeface="Poppins"/>
                <a:ea typeface="Poppins"/>
                <a:cs typeface="Poppins"/>
                <a:sym typeface="Poppins"/>
              </a:rPr>
              <a:t>Specialists first</a:t>
            </a:r>
          </a:p>
          <a:p>
            <a:pPr marL="342900" indent="-342900">
              <a:lnSpc>
                <a:spcPts val="4759"/>
              </a:lnSpc>
              <a:buFont typeface="Arial" panose="020B0604020202020204" pitchFamily="34" charset="0"/>
              <a:buChar char="•"/>
            </a:pPr>
            <a:r>
              <a:rPr lang="en-GB" sz="3600" dirty="0">
                <a:solidFill>
                  <a:srgbClr val="173649"/>
                </a:solidFill>
                <a:latin typeface="Poppins"/>
                <a:ea typeface="Poppins"/>
                <a:cs typeface="Poppins"/>
                <a:sym typeface="Poppins"/>
              </a:rPr>
              <a:t>Training and role of specialists in this</a:t>
            </a:r>
          </a:p>
          <a:p>
            <a:pPr marL="342900" indent="-342900">
              <a:lnSpc>
                <a:spcPts val="4759"/>
              </a:lnSpc>
              <a:buFont typeface="Arial" panose="020B0604020202020204" pitchFamily="34" charset="0"/>
              <a:buChar char="•"/>
            </a:pPr>
            <a:r>
              <a:rPr lang="en-GB" sz="3600" dirty="0">
                <a:solidFill>
                  <a:srgbClr val="173649"/>
                </a:solidFill>
                <a:latin typeface="Poppins"/>
                <a:ea typeface="Poppins"/>
                <a:cs typeface="Poppins"/>
                <a:sym typeface="Poppins"/>
              </a:rPr>
              <a:t>Careful consideration of ‘complex needs’ for VI</a:t>
            </a:r>
          </a:p>
          <a:p>
            <a:pPr marL="342900" indent="-342900">
              <a:lnSpc>
                <a:spcPts val="4759"/>
              </a:lnSpc>
              <a:buFont typeface="Arial" panose="020B0604020202020204" pitchFamily="34" charset="0"/>
              <a:buChar char="•"/>
            </a:pPr>
            <a:r>
              <a:rPr lang="en-GB" sz="3600" dirty="0">
                <a:solidFill>
                  <a:srgbClr val="173649"/>
                </a:solidFill>
                <a:latin typeface="Poppins"/>
                <a:ea typeface="Poppins"/>
                <a:cs typeface="Poppins"/>
                <a:sym typeface="Poppins"/>
              </a:rPr>
              <a:t>Children and young peoples voices</a:t>
            </a:r>
          </a:p>
          <a:p>
            <a:pPr marL="342900" indent="-342900">
              <a:lnSpc>
                <a:spcPts val="4759"/>
              </a:lnSpc>
              <a:buFont typeface="Arial" panose="020B0604020202020204" pitchFamily="34" charset="0"/>
              <a:buChar char="•"/>
            </a:pPr>
            <a:endParaRPr lang="en-GB" sz="3600" dirty="0">
              <a:solidFill>
                <a:srgbClr val="173649"/>
              </a:solidFill>
              <a:latin typeface="Poppins"/>
              <a:ea typeface="Poppins"/>
              <a:cs typeface="Poppins"/>
              <a:sym typeface="Poppins"/>
            </a:endParaRPr>
          </a:p>
          <a:p>
            <a:pPr marL="342900" indent="-342900">
              <a:lnSpc>
                <a:spcPts val="4759"/>
              </a:lnSpc>
              <a:buFont typeface="Arial" panose="020B0604020202020204" pitchFamily="34" charset="0"/>
              <a:buChar char="•"/>
            </a:pPr>
            <a:endParaRPr lang="en-GB" sz="2400" b="1" dirty="0">
              <a:solidFill>
                <a:srgbClr val="173649"/>
              </a:solidFill>
              <a:latin typeface="Poppins"/>
              <a:ea typeface="Poppins"/>
              <a:cs typeface="Poppins"/>
              <a:sym typeface="Poppins"/>
            </a:endParaRPr>
          </a:p>
          <a:p>
            <a:pPr algn="l">
              <a:lnSpc>
                <a:spcPts val="4759"/>
              </a:lnSpc>
            </a:pPr>
            <a:endParaRPr lang="en-US" sz="2400" b="1" dirty="0">
              <a:solidFill>
                <a:srgbClr val="173649"/>
              </a:solidFill>
              <a:latin typeface="Poppins"/>
              <a:ea typeface="Poppins"/>
              <a:cs typeface="Poppins"/>
              <a:sym typeface="Poppins"/>
            </a:endParaRPr>
          </a:p>
        </p:txBody>
      </p:sp>
      <p:sp>
        <p:nvSpPr>
          <p:cNvPr id="13" name="TextBox 13"/>
          <p:cNvSpPr txBox="1"/>
          <p:nvPr/>
        </p:nvSpPr>
        <p:spPr>
          <a:xfrm>
            <a:off x="1028700" y="4156643"/>
            <a:ext cx="9525" cy="1652239"/>
          </a:xfrm>
          <a:prstGeom prst="rect">
            <a:avLst/>
          </a:prstGeom>
        </p:spPr>
        <p:txBody>
          <a:bodyPr lIns="0" tIns="0" rIns="0" bIns="0" rtlCol="0" anchor="t">
            <a:spAutoFit/>
          </a:bodyPr>
          <a:lstStyle/>
          <a:p>
            <a:pPr algn="ctr">
              <a:lnSpc>
                <a:spcPts val="12880"/>
              </a:lnSpc>
            </a:pPr>
            <a:endParaRPr/>
          </a:p>
        </p:txBody>
      </p:sp>
      <p:sp>
        <p:nvSpPr>
          <p:cNvPr id="14" name="Freeform 14"/>
          <p:cNvSpPr>
            <a:spLocks noGrp="1" noRot="1" noMove="1" noResize="1" noEditPoints="1" noAdjustHandles="1" noChangeArrowheads="1" noChangeShapeType="1"/>
          </p:cNvSpPr>
          <p:nvPr/>
        </p:nvSpPr>
        <p:spPr>
          <a:xfrm>
            <a:off x="398289" y="8982075"/>
            <a:ext cx="1613225" cy="953140"/>
          </a:xfrm>
          <a:custGeom>
            <a:avLst/>
            <a:gdLst/>
            <a:ahLst/>
            <a:cxnLst/>
            <a:rect l="l" t="t" r="r" b="b"/>
            <a:pathLst>
              <a:path w="1613225" h="953140">
                <a:moveTo>
                  <a:pt x="0" y="0"/>
                </a:moveTo>
                <a:lnTo>
                  <a:pt x="1613225" y="0"/>
                </a:lnTo>
                <a:lnTo>
                  <a:pt x="1613225" y="953140"/>
                </a:lnTo>
                <a:lnTo>
                  <a:pt x="0" y="953140"/>
                </a:lnTo>
                <a:lnTo>
                  <a:pt x="0" y="0"/>
                </a:lnTo>
                <a:close/>
              </a:path>
            </a:pathLst>
          </a:custGeom>
          <a:blipFill>
            <a:blip r:embed="rId2"/>
            <a:stretch>
              <a:fillRect/>
            </a:stretch>
          </a:blipFill>
        </p:spPr>
        <p:txBody>
          <a:bodyPr/>
          <a:lstStyle/>
          <a:p>
            <a:endParaRPr lang="en-GB"/>
          </a:p>
        </p:txBody>
      </p:sp>
      <p:grpSp>
        <p:nvGrpSpPr>
          <p:cNvPr id="15" name="Group 15"/>
          <p:cNvGrpSpPr>
            <a:grpSpLocks noGrp="1" noUngrp="1" noRot="1" noMove="1" noResize="1"/>
          </p:cNvGrpSpPr>
          <p:nvPr/>
        </p:nvGrpSpPr>
        <p:grpSpPr>
          <a:xfrm rot="-424114">
            <a:off x="-3098760" y="563568"/>
            <a:ext cx="4362139" cy="2462468"/>
            <a:chOff x="0" y="0"/>
            <a:chExt cx="1148876" cy="648551"/>
          </a:xfrm>
        </p:grpSpPr>
        <p:sp>
          <p:nvSpPr>
            <p:cNvPr id="16" name="Freeform 16"/>
            <p:cNvSpPr>
              <a:spLocks noGrp="1" noRot="1" noMove="1" noResize="1" noEditPoints="1" noAdjustHandles="1" noChangeArrowheads="1" noChangeShapeType="1"/>
            </p:cNvSpPr>
            <p:nvPr/>
          </p:nvSpPr>
          <p:spPr>
            <a:xfrm>
              <a:off x="0" y="0"/>
              <a:ext cx="1148876" cy="648551"/>
            </a:xfrm>
            <a:custGeom>
              <a:avLst/>
              <a:gdLst/>
              <a:ahLst/>
              <a:cxnLst/>
              <a:rect l="l" t="t" r="r" b="b"/>
              <a:pathLst>
                <a:path w="1148876" h="648551">
                  <a:moveTo>
                    <a:pt x="90515" y="0"/>
                  </a:moveTo>
                  <a:lnTo>
                    <a:pt x="1058361" y="0"/>
                  </a:lnTo>
                  <a:cubicBezTo>
                    <a:pt x="1082367" y="0"/>
                    <a:pt x="1105390" y="9536"/>
                    <a:pt x="1122365" y="26511"/>
                  </a:cubicBezTo>
                  <a:cubicBezTo>
                    <a:pt x="1139340" y="43486"/>
                    <a:pt x="1148876" y="66509"/>
                    <a:pt x="1148876" y="90515"/>
                  </a:cubicBezTo>
                  <a:lnTo>
                    <a:pt x="1148876" y="558036"/>
                  </a:lnTo>
                  <a:cubicBezTo>
                    <a:pt x="1148876" y="582042"/>
                    <a:pt x="1139340" y="605065"/>
                    <a:pt x="1122365" y="622040"/>
                  </a:cubicBezTo>
                  <a:cubicBezTo>
                    <a:pt x="1105390" y="639015"/>
                    <a:pt x="1082367" y="648551"/>
                    <a:pt x="1058361" y="648551"/>
                  </a:cubicBezTo>
                  <a:lnTo>
                    <a:pt x="90515" y="648551"/>
                  </a:lnTo>
                  <a:cubicBezTo>
                    <a:pt x="66509" y="648551"/>
                    <a:pt x="43486" y="639015"/>
                    <a:pt x="26511" y="622040"/>
                  </a:cubicBezTo>
                  <a:cubicBezTo>
                    <a:pt x="9536" y="605065"/>
                    <a:pt x="0" y="582042"/>
                    <a:pt x="0" y="558036"/>
                  </a:cubicBezTo>
                  <a:lnTo>
                    <a:pt x="0" y="90515"/>
                  </a:lnTo>
                  <a:cubicBezTo>
                    <a:pt x="0" y="66509"/>
                    <a:pt x="9536" y="43486"/>
                    <a:pt x="26511" y="26511"/>
                  </a:cubicBezTo>
                  <a:cubicBezTo>
                    <a:pt x="43486" y="9536"/>
                    <a:pt x="66509" y="0"/>
                    <a:pt x="90515" y="0"/>
                  </a:cubicBezTo>
                  <a:close/>
                </a:path>
              </a:pathLst>
            </a:custGeom>
            <a:solidFill>
              <a:srgbClr val="173649"/>
            </a:solidFill>
          </p:spPr>
          <p:txBody>
            <a:bodyPr/>
            <a:lstStyle/>
            <a:p>
              <a:endParaRPr lang="en-GB"/>
            </a:p>
          </p:txBody>
        </p:sp>
        <p:sp>
          <p:nvSpPr>
            <p:cNvPr id="17" name="TextBox 17"/>
            <p:cNvSpPr txBox="1">
              <a:spLocks noGrp="1" noRot="1" noMove="1" noResize="1" noEditPoints="1" noAdjustHandles="1" noChangeArrowheads="1" noChangeShapeType="1"/>
            </p:cNvSpPr>
            <p:nvPr/>
          </p:nvSpPr>
          <p:spPr>
            <a:xfrm>
              <a:off x="0" y="0"/>
              <a:ext cx="1148876" cy="648551"/>
            </a:xfrm>
            <a:prstGeom prst="rect">
              <a:avLst/>
            </a:prstGeom>
          </p:spPr>
          <p:txBody>
            <a:bodyPr lIns="50800" tIns="50800" rIns="50800" bIns="50800" rtlCol="0" anchor="ctr"/>
            <a:lstStyle/>
            <a:p>
              <a:pPr algn="ctr">
                <a:lnSpc>
                  <a:spcPts val="2622"/>
                </a:lnSpc>
              </a:pPr>
              <a:endParaRPr/>
            </a:p>
          </p:txBody>
        </p:sp>
      </p:grpSp>
      <p:grpSp>
        <p:nvGrpSpPr>
          <p:cNvPr id="18" name="Group 18"/>
          <p:cNvGrpSpPr>
            <a:grpSpLocks noGrp="1" noUngrp="1" noRot="1" noMove="1" noResize="1"/>
          </p:cNvGrpSpPr>
          <p:nvPr/>
        </p:nvGrpSpPr>
        <p:grpSpPr>
          <a:xfrm rot="-424114">
            <a:off x="-2713898" y="-1173979"/>
            <a:ext cx="4362139" cy="2462468"/>
            <a:chOff x="0" y="0"/>
            <a:chExt cx="1148876" cy="648551"/>
          </a:xfrm>
        </p:grpSpPr>
        <p:sp>
          <p:nvSpPr>
            <p:cNvPr id="19" name="Freeform 19"/>
            <p:cNvSpPr>
              <a:spLocks noGrp="1" noRot="1" noMove="1" noResize="1" noEditPoints="1" noAdjustHandles="1" noChangeArrowheads="1" noChangeShapeType="1"/>
            </p:cNvSpPr>
            <p:nvPr/>
          </p:nvSpPr>
          <p:spPr>
            <a:xfrm>
              <a:off x="0" y="0"/>
              <a:ext cx="1148876" cy="648551"/>
            </a:xfrm>
            <a:custGeom>
              <a:avLst/>
              <a:gdLst/>
              <a:ahLst/>
              <a:cxnLst/>
              <a:rect l="l" t="t" r="r" b="b"/>
              <a:pathLst>
                <a:path w="1148876" h="648551">
                  <a:moveTo>
                    <a:pt x="90515" y="0"/>
                  </a:moveTo>
                  <a:lnTo>
                    <a:pt x="1058361" y="0"/>
                  </a:lnTo>
                  <a:cubicBezTo>
                    <a:pt x="1082367" y="0"/>
                    <a:pt x="1105390" y="9536"/>
                    <a:pt x="1122365" y="26511"/>
                  </a:cubicBezTo>
                  <a:cubicBezTo>
                    <a:pt x="1139340" y="43486"/>
                    <a:pt x="1148876" y="66509"/>
                    <a:pt x="1148876" y="90515"/>
                  </a:cubicBezTo>
                  <a:lnTo>
                    <a:pt x="1148876" y="558036"/>
                  </a:lnTo>
                  <a:cubicBezTo>
                    <a:pt x="1148876" y="582042"/>
                    <a:pt x="1139340" y="605065"/>
                    <a:pt x="1122365" y="622040"/>
                  </a:cubicBezTo>
                  <a:cubicBezTo>
                    <a:pt x="1105390" y="639015"/>
                    <a:pt x="1082367" y="648551"/>
                    <a:pt x="1058361" y="648551"/>
                  </a:cubicBezTo>
                  <a:lnTo>
                    <a:pt x="90515" y="648551"/>
                  </a:lnTo>
                  <a:cubicBezTo>
                    <a:pt x="66509" y="648551"/>
                    <a:pt x="43486" y="639015"/>
                    <a:pt x="26511" y="622040"/>
                  </a:cubicBezTo>
                  <a:cubicBezTo>
                    <a:pt x="9536" y="605065"/>
                    <a:pt x="0" y="582042"/>
                    <a:pt x="0" y="558036"/>
                  </a:cubicBezTo>
                  <a:lnTo>
                    <a:pt x="0" y="90515"/>
                  </a:lnTo>
                  <a:cubicBezTo>
                    <a:pt x="0" y="66509"/>
                    <a:pt x="9536" y="43486"/>
                    <a:pt x="26511" y="26511"/>
                  </a:cubicBezTo>
                  <a:cubicBezTo>
                    <a:pt x="43486" y="9536"/>
                    <a:pt x="66509" y="0"/>
                    <a:pt x="90515" y="0"/>
                  </a:cubicBezTo>
                  <a:close/>
                </a:path>
              </a:pathLst>
            </a:custGeom>
            <a:solidFill>
              <a:srgbClr val="386480"/>
            </a:solidFill>
          </p:spPr>
          <p:txBody>
            <a:bodyPr/>
            <a:lstStyle/>
            <a:p>
              <a:endParaRPr lang="en-GB"/>
            </a:p>
          </p:txBody>
        </p:sp>
        <p:sp>
          <p:nvSpPr>
            <p:cNvPr id="20" name="TextBox 20"/>
            <p:cNvSpPr txBox="1">
              <a:spLocks noGrp="1" noRot="1" noMove="1" noResize="1" noEditPoints="1" noAdjustHandles="1" noChangeArrowheads="1" noChangeShapeType="1"/>
            </p:cNvSpPr>
            <p:nvPr/>
          </p:nvSpPr>
          <p:spPr>
            <a:xfrm>
              <a:off x="0" y="0"/>
              <a:ext cx="1148876" cy="648551"/>
            </a:xfrm>
            <a:prstGeom prst="rect">
              <a:avLst/>
            </a:prstGeom>
          </p:spPr>
          <p:txBody>
            <a:bodyPr lIns="50800" tIns="50800" rIns="50800" bIns="50800" rtlCol="0" anchor="ctr"/>
            <a:lstStyle/>
            <a:p>
              <a:pPr algn="ctr">
                <a:lnSpc>
                  <a:spcPts val="2622"/>
                </a:lnSpc>
              </a:pPr>
              <a:endParaRPr/>
            </a:p>
          </p:txBody>
        </p:sp>
      </p:grpSp>
    </p:spTree>
  </p:cSld>
  <p:clrMapOvr>
    <a:masterClrMapping/>
  </p:clrMapOvr>
  <p:transition>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AEFAE4-62FE-7A4A-8F8A-252B79116803}"/>
            </a:ext>
          </a:extLst>
        </p:cNvPr>
        <p:cNvGrpSpPr/>
        <p:nvPr/>
      </p:nvGrpSpPr>
      <p:grpSpPr>
        <a:xfrm>
          <a:off x="0" y="0"/>
          <a:ext cx="0" cy="0"/>
          <a:chOff x="0" y="0"/>
          <a:chExt cx="0" cy="0"/>
        </a:xfrm>
      </p:grpSpPr>
      <p:sp>
        <p:nvSpPr>
          <p:cNvPr id="4" name="AutoShape 4">
            <a:extLst>
              <a:ext uri="{FF2B5EF4-FFF2-40B4-BE49-F238E27FC236}">
                <a16:creationId xmlns:a16="http://schemas.microsoft.com/office/drawing/2014/main" id="{737AB2B3-A48C-0110-16D9-CFEA41A6E43A}"/>
              </a:ext>
            </a:extLst>
          </p:cNvPr>
          <p:cNvSpPr/>
          <p:nvPr/>
        </p:nvSpPr>
        <p:spPr>
          <a:xfrm flipV="1">
            <a:off x="9101137" y="2118381"/>
            <a:ext cx="9331073" cy="19050"/>
          </a:xfrm>
          <a:prstGeom prst="line">
            <a:avLst/>
          </a:prstGeom>
          <a:ln w="38100" cap="flat">
            <a:solidFill>
              <a:srgbClr val="FCFCFC"/>
            </a:solidFill>
            <a:prstDash val="solid"/>
            <a:headEnd type="none" w="sm" len="sm"/>
            <a:tailEnd type="none" w="sm" len="sm"/>
          </a:ln>
        </p:spPr>
        <p:txBody>
          <a:bodyPr/>
          <a:lstStyle/>
          <a:p>
            <a:endParaRPr lang="en-GB"/>
          </a:p>
        </p:txBody>
      </p:sp>
      <p:sp>
        <p:nvSpPr>
          <p:cNvPr id="5" name="TextBox 5">
            <a:extLst>
              <a:ext uri="{FF2B5EF4-FFF2-40B4-BE49-F238E27FC236}">
                <a16:creationId xmlns:a16="http://schemas.microsoft.com/office/drawing/2014/main" id="{141730E3-6922-D467-E2AB-51FEE8C39C3A}"/>
              </a:ext>
            </a:extLst>
          </p:cNvPr>
          <p:cNvSpPr txBox="1"/>
          <p:nvPr/>
        </p:nvSpPr>
        <p:spPr>
          <a:xfrm>
            <a:off x="2012403" y="1454192"/>
            <a:ext cx="10387416" cy="970330"/>
          </a:xfrm>
          <a:prstGeom prst="rect">
            <a:avLst/>
          </a:prstGeom>
        </p:spPr>
        <p:txBody>
          <a:bodyPr lIns="0" tIns="0" rIns="0" bIns="0" rtlCol="0" anchor="t">
            <a:spAutoFit/>
          </a:bodyPr>
          <a:lstStyle/>
          <a:p>
            <a:pPr algn="l">
              <a:lnSpc>
                <a:spcPts val="7679"/>
              </a:lnSpc>
            </a:pPr>
            <a:r>
              <a:rPr lang="en-US" sz="6399" b="1" spc="-268" dirty="0">
                <a:solidFill>
                  <a:srgbClr val="173649"/>
                </a:solidFill>
                <a:latin typeface="Poppins Bold"/>
                <a:ea typeface="Poppins Bold"/>
                <a:cs typeface="Poppins Bold"/>
                <a:sym typeface="Poppins Bold"/>
              </a:rPr>
              <a:t>What needs to change </a:t>
            </a:r>
            <a:endParaRPr lang="en-US" sz="6399" b="1" u="sng" spc="-268" dirty="0">
              <a:solidFill>
                <a:srgbClr val="173649"/>
              </a:solidFill>
              <a:latin typeface="Poppins Bold"/>
              <a:ea typeface="Poppins Bold"/>
              <a:cs typeface="Poppins Bold"/>
              <a:sym typeface="Poppins Bold"/>
            </a:endParaRPr>
          </a:p>
        </p:txBody>
      </p:sp>
      <p:sp>
        <p:nvSpPr>
          <p:cNvPr id="6" name="TextBox 6">
            <a:extLst>
              <a:ext uri="{FF2B5EF4-FFF2-40B4-BE49-F238E27FC236}">
                <a16:creationId xmlns:a16="http://schemas.microsoft.com/office/drawing/2014/main" id="{08F73256-55CA-E649-8B0B-D594786E38E1}"/>
              </a:ext>
            </a:extLst>
          </p:cNvPr>
          <p:cNvSpPr txBox="1"/>
          <p:nvPr/>
        </p:nvSpPr>
        <p:spPr>
          <a:xfrm>
            <a:off x="1028700" y="4156643"/>
            <a:ext cx="9525" cy="1652239"/>
          </a:xfrm>
          <a:prstGeom prst="rect">
            <a:avLst/>
          </a:prstGeom>
        </p:spPr>
        <p:txBody>
          <a:bodyPr lIns="0" tIns="0" rIns="0" bIns="0" rtlCol="0" anchor="t">
            <a:spAutoFit/>
          </a:bodyPr>
          <a:lstStyle/>
          <a:p>
            <a:pPr algn="ctr">
              <a:lnSpc>
                <a:spcPts val="12880"/>
              </a:lnSpc>
            </a:pPr>
            <a:endParaRPr/>
          </a:p>
        </p:txBody>
      </p:sp>
      <p:sp>
        <p:nvSpPr>
          <p:cNvPr id="7" name="TextBox 7">
            <a:extLst>
              <a:ext uri="{FF2B5EF4-FFF2-40B4-BE49-F238E27FC236}">
                <a16:creationId xmlns:a16="http://schemas.microsoft.com/office/drawing/2014/main" id="{C9F5F016-6BA2-6AB2-59AC-A50A264C8B37}"/>
              </a:ext>
            </a:extLst>
          </p:cNvPr>
          <p:cNvSpPr txBox="1"/>
          <p:nvPr/>
        </p:nvSpPr>
        <p:spPr>
          <a:xfrm>
            <a:off x="2012403" y="3112865"/>
            <a:ext cx="15875550" cy="4277005"/>
          </a:xfrm>
          <a:prstGeom prst="rect">
            <a:avLst/>
          </a:prstGeom>
        </p:spPr>
        <p:txBody>
          <a:bodyPr wrap="square" lIns="0" tIns="0" rIns="0" bIns="0" rtlCol="0" anchor="t">
            <a:spAutoFit/>
          </a:bodyPr>
          <a:lstStyle/>
          <a:p>
            <a:pPr>
              <a:lnSpc>
                <a:spcPts val="4759"/>
              </a:lnSpc>
            </a:pPr>
            <a:r>
              <a:rPr lang="en-GB" sz="3399" dirty="0">
                <a:solidFill>
                  <a:srgbClr val="173649"/>
                </a:solidFill>
                <a:latin typeface="Poppins"/>
                <a:ea typeface="Poppins"/>
                <a:cs typeface="Poppins"/>
                <a:sym typeface="Poppins"/>
              </a:rPr>
              <a:t>One young person closed with a direct message to government:</a:t>
            </a:r>
          </a:p>
          <a:p>
            <a:pPr>
              <a:lnSpc>
                <a:spcPts val="4759"/>
              </a:lnSpc>
            </a:pPr>
            <a:endParaRPr lang="en-GB" sz="3399" dirty="0">
              <a:solidFill>
                <a:srgbClr val="173649"/>
              </a:solidFill>
              <a:latin typeface="Poppins"/>
              <a:ea typeface="Poppins"/>
              <a:cs typeface="Poppins"/>
              <a:sym typeface="Poppins"/>
            </a:endParaRPr>
          </a:p>
          <a:p>
            <a:pPr>
              <a:lnSpc>
                <a:spcPts val="4759"/>
              </a:lnSpc>
            </a:pPr>
            <a:r>
              <a:rPr lang="en-GB" sz="4800" dirty="0">
                <a:solidFill>
                  <a:srgbClr val="173649"/>
                </a:solidFill>
                <a:latin typeface="Poppins"/>
                <a:ea typeface="Poppins"/>
                <a:cs typeface="Poppins"/>
                <a:sym typeface="Poppins"/>
              </a:rPr>
              <a:t>							“Please listen. We’re all here 								telling you what we need. 									Reform is overdue, but please 							don’t ruin this.”</a:t>
            </a:r>
          </a:p>
          <a:p>
            <a:pPr marL="514350" indent="-514350">
              <a:lnSpc>
                <a:spcPts val="4759"/>
              </a:lnSpc>
              <a:buFont typeface="+mj-lt"/>
              <a:buAutoNum type="arabicPeriod"/>
            </a:pPr>
            <a:endParaRPr lang="en-GB" sz="3399" dirty="0">
              <a:solidFill>
                <a:srgbClr val="173649"/>
              </a:solidFill>
              <a:latin typeface="Poppins"/>
              <a:ea typeface="Poppins"/>
              <a:cs typeface="Poppins"/>
              <a:sym typeface="Poppins"/>
            </a:endParaRPr>
          </a:p>
        </p:txBody>
      </p:sp>
      <p:sp>
        <p:nvSpPr>
          <p:cNvPr id="8" name="Freeform 8">
            <a:extLst>
              <a:ext uri="{FF2B5EF4-FFF2-40B4-BE49-F238E27FC236}">
                <a16:creationId xmlns:a16="http://schemas.microsoft.com/office/drawing/2014/main" id="{0BAE8D07-AEDB-43C8-E255-5BFD584FBB87}"/>
              </a:ext>
            </a:extLst>
          </p:cNvPr>
          <p:cNvSpPr>
            <a:spLocks noGrp="1" noRot="1" noMove="1" noResize="1" noEditPoints="1" noAdjustHandles="1" noChangeArrowheads="1" noChangeShapeType="1"/>
          </p:cNvSpPr>
          <p:nvPr/>
        </p:nvSpPr>
        <p:spPr>
          <a:xfrm>
            <a:off x="16091984" y="1028700"/>
            <a:ext cx="1613225" cy="953140"/>
          </a:xfrm>
          <a:custGeom>
            <a:avLst/>
            <a:gdLst/>
            <a:ahLst/>
            <a:cxnLst/>
            <a:rect l="l" t="t" r="r" b="b"/>
            <a:pathLst>
              <a:path w="1613225" h="953140">
                <a:moveTo>
                  <a:pt x="0" y="0"/>
                </a:moveTo>
                <a:lnTo>
                  <a:pt x="1613225" y="0"/>
                </a:lnTo>
                <a:lnTo>
                  <a:pt x="1613225" y="953140"/>
                </a:lnTo>
                <a:lnTo>
                  <a:pt x="0" y="953140"/>
                </a:lnTo>
                <a:lnTo>
                  <a:pt x="0" y="0"/>
                </a:lnTo>
                <a:close/>
              </a:path>
            </a:pathLst>
          </a:custGeom>
          <a:blipFill>
            <a:blip r:embed="rId2"/>
            <a:stretch>
              <a:fillRect/>
            </a:stretch>
          </a:blipFill>
        </p:spPr>
        <p:txBody>
          <a:bodyPr/>
          <a:lstStyle/>
          <a:p>
            <a:endParaRPr lang="en-GB"/>
          </a:p>
        </p:txBody>
      </p:sp>
      <p:grpSp>
        <p:nvGrpSpPr>
          <p:cNvPr id="9" name="Group 9">
            <a:extLst>
              <a:ext uri="{FF2B5EF4-FFF2-40B4-BE49-F238E27FC236}">
                <a16:creationId xmlns:a16="http://schemas.microsoft.com/office/drawing/2014/main" id="{EEF8F19F-94DD-C043-BA21-7F34E9168869}"/>
              </a:ext>
            </a:extLst>
          </p:cNvPr>
          <p:cNvGrpSpPr>
            <a:grpSpLocks noGrp="1" noUngrp="1" noRot="1" noMove="1" noResize="1"/>
          </p:cNvGrpSpPr>
          <p:nvPr/>
        </p:nvGrpSpPr>
        <p:grpSpPr>
          <a:xfrm rot="-424114">
            <a:off x="-3098760" y="563568"/>
            <a:ext cx="4362139" cy="2462468"/>
            <a:chOff x="0" y="0"/>
            <a:chExt cx="1148876" cy="648551"/>
          </a:xfrm>
        </p:grpSpPr>
        <p:sp>
          <p:nvSpPr>
            <p:cNvPr id="10" name="Freeform 10">
              <a:extLst>
                <a:ext uri="{FF2B5EF4-FFF2-40B4-BE49-F238E27FC236}">
                  <a16:creationId xmlns:a16="http://schemas.microsoft.com/office/drawing/2014/main" id="{2E4B4631-20C6-1EF4-4200-552A3E45A83D}"/>
                </a:ext>
              </a:extLst>
            </p:cNvPr>
            <p:cNvSpPr>
              <a:spLocks noGrp="1" noRot="1" noMove="1" noResize="1" noEditPoints="1" noAdjustHandles="1" noChangeArrowheads="1" noChangeShapeType="1"/>
            </p:cNvSpPr>
            <p:nvPr/>
          </p:nvSpPr>
          <p:spPr>
            <a:xfrm>
              <a:off x="0" y="0"/>
              <a:ext cx="1148876" cy="648551"/>
            </a:xfrm>
            <a:custGeom>
              <a:avLst/>
              <a:gdLst/>
              <a:ahLst/>
              <a:cxnLst/>
              <a:rect l="l" t="t" r="r" b="b"/>
              <a:pathLst>
                <a:path w="1148876" h="648551">
                  <a:moveTo>
                    <a:pt x="90515" y="0"/>
                  </a:moveTo>
                  <a:lnTo>
                    <a:pt x="1058361" y="0"/>
                  </a:lnTo>
                  <a:cubicBezTo>
                    <a:pt x="1082367" y="0"/>
                    <a:pt x="1105390" y="9536"/>
                    <a:pt x="1122365" y="26511"/>
                  </a:cubicBezTo>
                  <a:cubicBezTo>
                    <a:pt x="1139340" y="43486"/>
                    <a:pt x="1148876" y="66509"/>
                    <a:pt x="1148876" y="90515"/>
                  </a:cubicBezTo>
                  <a:lnTo>
                    <a:pt x="1148876" y="558036"/>
                  </a:lnTo>
                  <a:cubicBezTo>
                    <a:pt x="1148876" y="582042"/>
                    <a:pt x="1139340" y="605065"/>
                    <a:pt x="1122365" y="622040"/>
                  </a:cubicBezTo>
                  <a:cubicBezTo>
                    <a:pt x="1105390" y="639015"/>
                    <a:pt x="1082367" y="648551"/>
                    <a:pt x="1058361" y="648551"/>
                  </a:cubicBezTo>
                  <a:lnTo>
                    <a:pt x="90515" y="648551"/>
                  </a:lnTo>
                  <a:cubicBezTo>
                    <a:pt x="66509" y="648551"/>
                    <a:pt x="43486" y="639015"/>
                    <a:pt x="26511" y="622040"/>
                  </a:cubicBezTo>
                  <a:cubicBezTo>
                    <a:pt x="9536" y="605065"/>
                    <a:pt x="0" y="582042"/>
                    <a:pt x="0" y="558036"/>
                  </a:cubicBezTo>
                  <a:lnTo>
                    <a:pt x="0" y="90515"/>
                  </a:lnTo>
                  <a:cubicBezTo>
                    <a:pt x="0" y="66509"/>
                    <a:pt x="9536" y="43486"/>
                    <a:pt x="26511" y="26511"/>
                  </a:cubicBezTo>
                  <a:cubicBezTo>
                    <a:pt x="43486" y="9536"/>
                    <a:pt x="66509" y="0"/>
                    <a:pt x="90515" y="0"/>
                  </a:cubicBezTo>
                  <a:close/>
                </a:path>
              </a:pathLst>
            </a:custGeom>
            <a:solidFill>
              <a:srgbClr val="173649"/>
            </a:solidFill>
          </p:spPr>
          <p:txBody>
            <a:bodyPr/>
            <a:lstStyle/>
            <a:p>
              <a:endParaRPr lang="en-GB"/>
            </a:p>
          </p:txBody>
        </p:sp>
        <p:sp>
          <p:nvSpPr>
            <p:cNvPr id="11" name="TextBox 11">
              <a:extLst>
                <a:ext uri="{FF2B5EF4-FFF2-40B4-BE49-F238E27FC236}">
                  <a16:creationId xmlns:a16="http://schemas.microsoft.com/office/drawing/2014/main" id="{A1BCA490-1C16-2A71-19A8-A1785AF55E5D}"/>
                </a:ext>
              </a:extLst>
            </p:cNvPr>
            <p:cNvSpPr txBox="1">
              <a:spLocks noGrp="1" noRot="1" noMove="1" noResize="1" noEditPoints="1" noAdjustHandles="1" noChangeArrowheads="1" noChangeShapeType="1"/>
            </p:cNvSpPr>
            <p:nvPr/>
          </p:nvSpPr>
          <p:spPr>
            <a:xfrm>
              <a:off x="0" y="0"/>
              <a:ext cx="1148876" cy="648551"/>
            </a:xfrm>
            <a:prstGeom prst="rect">
              <a:avLst/>
            </a:prstGeom>
          </p:spPr>
          <p:txBody>
            <a:bodyPr lIns="50800" tIns="50800" rIns="50800" bIns="50800" rtlCol="0" anchor="ctr"/>
            <a:lstStyle/>
            <a:p>
              <a:pPr algn="ctr">
                <a:lnSpc>
                  <a:spcPts val="2622"/>
                </a:lnSpc>
              </a:pPr>
              <a:endParaRPr/>
            </a:p>
          </p:txBody>
        </p:sp>
      </p:grpSp>
      <p:grpSp>
        <p:nvGrpSpPr>
          <p:cNvPr id="12" name="Group 12">
            <a:extLst>
              <a:ext uri="{FF2B5EF4-FFF2-40B4-BE49-F238E27FC236}">
                <a16:creationId xmlns:a16="http://schemas.microsoft.com/office/drawing/2014/main" id="{F61B7ADA-40C3-85BD-0DAB-7395485BDBEC}"/>
              </a:ext>
            </a:extLst>
          </p:cNvPr>
          <p:cNvGrpSpPr>
            <a:grpSpLocks noGrp="1" noUngrp="1" noRot="1" noMove="1" noResize="1"/>
          </p:cNvGrpSpPr>
          <p:nvPr/>
        </p:nvGrpSpPr>
        <p:grpSpPr>
          <a:xfrm rot="-424114">
            <a:off x="-2713898" y="-1173979"/>
            <a:ext cx="4362139" cy="2462468"/>
            <a:chOff x="0" y="0"/>
            <a:chExt cx="1148876" cy="648551"/>
          </a:xfrm>
        </p:grpSpPr>
        <p:sp>
          <p:nvSpPr>
            <p:cNvPr id="13" name="Freeform 13">
              <a:extLst>
                <a:ext uri="{FF2B5EF4-FFF2-40B4-BE49-F238E27FC236}">
                  <a16:creationId xmlns:a16="http://schemas.microsoft.com/office/drawing/2014/main" id="{09F8B82A-C1AF-8F34-A4C3-64F0A16120C0}"/>
                </a:ext>
              </a:extLst>
            </p:cNvPr>
            <p:cNvSpPr>
              <a:spLocks noGrp="1" noRot="1" noMove="1" noResize="1" noEditPoints="1" noAdjustHandles="1" noChangeArrowheads="1" noChangeShapeType="1"/>
            </p:cNvSpPr>
            <p:nvPr/>
          </p:nvSpPr>
          <p:spPr>
            <a:xfrm>
              <a:off x="0" y="0"/>
              <a:ext cx="1148876" cy="648551"/>
            </a:xfrm>
            <a:custGeom>
              <a:avLst/>
              <a:gdLst/>
              <a:ahLst/>
              <a:cxnLst/>
              <a:rect l="l" t="t" r="r" b="b"/>
              <a:pathLst>
                <a:path w="1148876" h="648551">
                  <a:moveTo>
                    <a:pt x="90515" y="0"/>
                  </a:moveTo>
                  <a:lnTo>
                    <a:pt x="1058361" y="0"/>
                  </a:lnTo>
                  <a:cubicBezTo>
                    <a:pt x="1082367" y="0"/>
                    <a:pt x="1105390" y="9536"/>
                    <a:pt x="1122365" y="26511"/>
                  </a:cubicBezTo>
                  <a:cubicBezTo>
                    <a:pt x="1139340" y="43486"/>
                    <a:pt x="1148876" y="66509"/>
                    <a:pt x="1148876" y="90515"/>
                  </a:cubicBezTo>
                  <a:lnTo>
                    <a:pt x="1148876" y="558036"/>
                  </a:lnTo>
                  <a:cubicBezTo>
                    <a:pt x="1148876" y="582042"/>
                    <a:pt x="1139340" y="605065"/>
                    <a:pt x="1122365" y="622040"/>
                  </a:cubicBezTo>
                  <a:cubicBezTo>
                    <a:pt x="1105390" y="639015"/>
                    <a:pt x="1082367" y="648551"/>
                    <a:pt x="1058361" y="648551"/>
                  </a:cubicBezTo>
                  <a:lnTo>
                    <a:pt x="90515" y="648551"/>
                  </a:lnTo>
                  <a:cubicBezTo>
                    <a:pt x="66509" y="648551"/>
                    <a:pt x="43486" y="639015"/>
                    <a:pt x="26511" y="622040"/>
                  </a:cubicBezTo>
                  <a:cubicBezTo>
                    <a:pt x="9536" y="605065"/>
                    <a:pt x="0" y="582042"/>
                    <a:pt x="0" y="558036"/>
                  </a:cubicBezTo>
                  <a:lnTo>
                    <a:pt x="0" y="90515"/>
                  </a:lnTo>
                  <a:cubicBezTo>
                    <a:pt x="0" y="66509"/>
                    <a:pt x="9536" y="43486"/>
                    <a:pt x="26511" y="26511"/>
                  </a:cubicBezTo>
                  <a:cubicBezTo>
                    <a:pt x="43486" y="9536"/>
                    <a:pt x="66509" y="0"/>
                    <a:pt x="90515" y="0"/>
                  </a:cubicBezTo>
                  <a:close/>
                </a:path>
              </a:pathLst>
            </a:custGeom>
            <a:solidFill>
              <a:srgbClr val="386480"/>
            </a:solidFill>
          </p:spPr>
          <p:txBody>
            <a:bodyPr/>
            <a:lstStyle/>
            <a:p>
              <a:endParaRPr lang="en-GB"/>
            </a:p>
          </p:txBody>
        </p:sp>
        <p:sp>
          <p:nvSpPr>
            <p:cNvPr id="14" name="TextBox 14">
              <a:extLst>
                <a:ext uri="{FF2B5EF4-FFF2-40B4-BE49-F238E27FC236}">
                  <a16:creationId xmlns:a16="http://schemas.microsoft.com/office/drawing/2014/main" id="{6437296E-7E7C-40D5-E987-33BABB368EA2}"/>
                </a:ext>
              </a:extLst>
            </p:cNvPr>
            <p:cNvSpPr txBox="1">
              <a:spLocks noGrp="1" noRot="1" noMove="1" noResize="1" noEditPoints="1" noAdjustHandles="1" noChangeArrowheads="1" noChangeShapeType="1"/>
            </p:cNvSpPr>
            <p:nvPr/>
          </p:nvSpPr>
          <p:spPr>
            <a:xfrm>
              <a:off x="0" y="0"/>
              <a:ext cx="1148876" cy="648551"/>
            </a:xfrm>
            <a:prstGeom prst="rect">
              <a:avLst/>
            </a:prstGeom>
          </p:spPr>
          <p:txBody>
            <a:bodyPr lIns="50800" tIns="50800" rIns="50800" bIns="50800" rtlCol="0" anchor="ctr"/>
            <a:lstStyle/>
            <a:p>
              <a:pPr algn="ctr">
                <a:lnSpc>
                  <a:spcPts val="2622"/>
                </a:lnSpc>
              </a:pPr>
              <a:endParaRPr/>
            </a:p>
          </p:txBody>
        </p:sp>
      </p:grpSp>
      <p:pic>
        <p:nvPicPr>
          <p:cNvPr id="1028" name="Picture 4" descr="📢 Loudspeaker Emoji">
            <a:extLst>
              <a:ext uri="{FF2B5EF4-FFF2-40B4-BE49-F238E27FC236}">
                <a16:creationId xmlns:a16="http://schemas.microsoft.com/office/drawing/2014/main" id="{4C2C3560-70C9-78A3-D412-2DD8A9F76E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38400" y="4156643"/>
            <a:ext cx="4191000" cy="4191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352536"/>
      </p:ext>
    </p:extLst>
  </p:cSld>
  <p:clrMapOvr>
    <a:masterClrMapping/>
  </p:clrMapOvr>
  <p:transition>
    <p:push dir="u"/>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9C3D550081EB334EAF8F45DD0A1D7355" ma:contentTypeVersion="16" ma:contentTypeDescription="Create a new document." ma:contentTypeScope="" ma:versionID="32fd2325253261f825cd465f14d60cff">
  <xsd:schema xmlns:xsd="http://www.w3.org/2001/XMLSchema" xmlns:xs="http://www.w3.org/2001/XMLSchema" xmlns:p="http://schemas.microsoft.com/office/2006/metadata/properties" xmlns:ns2="5748a0df-2f8a-4da5-8455-5cd628953859" xmlns:ns3="8cc2ea65-c719-41d9-988b-71966015e80c" targetNamespace="http://schemas.microsoft.com/office/2006/metadata/properties" ma:root="true" ma:fieldsID="c0092bca6522ffbc6528819025a8fb52" ns2:_="" ns3:_="">
    <xsd:import namespace="5748a0df-2f8a-4da5-8455-5cd628953859"/>
    <xsd:import namespace="8cc2ea65-c719-41d9-988b-71966015e80c"/>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3:SharedWithUsers" minOccurs="0"/>
                <xsd:element ref="ns3:SharedWithDetail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BillingMetadata"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748a0df-2f8a-4da5-8455-5cd62895385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ddceb6f-fc1d-4969-89bb-c4e422298d36"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element name="MediaServiceLocation" ma:index="23"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cc2ea65-c719-41d9-988b-71966015e80c"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ca6e20fa-3c5c-466a-bea1-03d1351837d3}" ma:internalName="TaxCatchAll" ma:showField="CatchAllData" ma:web="8cc2ea65-c719-41d9-988b-71966015e80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5748a0df-2f8a-4da5-8455-5cd628953859">
      <Terms xmlns="http://schemas.microsoft.com/office/infopath/2007/PartnerControls"/>
    </lcf76f155ced4ddcb4097134ff3c332f>
    <TaxCatchAll xmlns="8cc2ea65-c719-41d9-988b-71966015e80c" xsi:nil="true"/>
  </documentManagement>
</p:properties>
</file>

<file path=customXml/itemProps1.xml><?xml version="1.0" encoding="utf-8"?>
<ds:datastoreItem xmlns:ds="http://schemas.openxmlformats.org/officeDocument/2006/customXml" ds:itemID="{8EF50717-A8CE-489D-9C70-9A3CA07E4E68}">
  <ds:schemaRefs>
    <ds:schemaRef ds:uri="http://schemas.microsoft.com/sharepoint/v3/contenttype/forms"/>
  </ds:schemaRefs>
</ds:datastoreItem>
</file>

<file path=customXml/itemProps2.xml><?xml version="1.0" encoding="utf-8"?>
<ds:datastoreItem xmlns:ds="http://schemas.openxmlformats.org/officeDocument/2006/customXml" ds:itemID="{F2B232E0-9265-48CF-956C-3ED7D347ABC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748a0df-2f8a-4da5-8455-5cd628953859"/>
    <ds:schemaRef ds:uri="8cc2ea65-c719-41d9-988b-71966015e80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A89204E-6F9D-44BD-B346-8F5A21724280}">
  <ds:schemaRefs>
    <ds:schemaRef ds:uri="8cc2ea65-c719-41d9-988b-71966015e80c"/>
    <ds:schemaRef ds:uri="http://purl.org/dc/elements/1.1/"/>
    <ds:schemaRef ds:uri="http://purl.org/dc/dcmitype/"/>
    <ds:schemaRef ds:uri="http://schemas.microsoft.com/office/2006/documentManagement/types"/>
    <ds:schemaRef ds:uri="http://purl.org/dc/terms/"/>
    <ds:schemaRef ds:uri="5748a0df-2f8a-4da5-8455-5cd628953859"/>
    <ds:schemaRef ds:uri="http://schemas.openxmlformats.org/package/2006/metadata/core-properties"/>
    <ds:schemaRef ds:uri="http://schemas.microsoft.com/office/infopath/2007/PartnerControls"/>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1590</TotalTime>
  <Words>1404</Words>
  <Application>Microsoft Office PowerPoint</Application>
  <PresentationFormat>Custom</PresentationFormat>
  <Paragraphs>121</Paragraphs>
  <Slides>13</Slides>
  <Notes>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13</vt:i4>
      </vt:variant>
    </vt:vector>
  </HeadingPairs>
  <TitlesOfParts>
    <vt:vector size="21" baseType="lpstr">
      <vt:lpstr>Arial</vt:lpstr>
      <vt:lpstr>Poppins</vt:lpstr>
      <vt:lpstr>Aptos</vt:lpstr>
      <vt:lpstr>Canva Sans</vt:lpstr>
      <vt:lpstr>Poppins Black</vt:lpstr>
      <vt:lpstr>Poppins Bold</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Template</dc:title>
  <dc:creator>Mona Jethwa</dc:creator>
  <cp:lastModifiedBy>Lucy Merritt</cp:lastModifiedBy>
  <cp:revision>6</cp:revision>
  <dcterms:created xsi:type="dcterms:W3CDTF">2006-08-16T00:00:00Z</dcterms:created>
  <dcterms:modified xsi:type="dcterms:W3CDTF">2026-05-01T11:07:00Z</dcterms:modified>
  <dc:identifier>DAG1rEbfph4</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ediaServiceImageTags">
    <vt:lpwstr/>
  </property>
  <property fmtid="{D5CDD505-2E9C-101B-9397-08002B2CF9AE}" pid="3" name="ContentTypeId">
    <vt:lpwstr>0x0101009C3D550081EB334EAF8F45DD0A1D7355</vt:lpwstr>
  </property>
</Properties>
</file>