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442" r:id="rId2"/>
    <p:sldId id="451" r:id="rId3"/>
    <p:sldId id="454" r:id="rId4"/>
    <p:sldId id="453" r:id="rId5"/>
    <p:sldId id="455" r:id="rId6"/>
    <p:sldId id="456" r:id="rId7"/>
    <p:sldId id="450" r:id="rId8"/>
  </p:sldIdLst>
  <p:sldSz cx="12192000" cy="6858000"/>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24" autoAdjust="0"/>
  </p:normalViewPr>
  <p:slideViewPr>
    <p:cSldViewPr>
      <p:cViewPr varScale="1">
        <p:scale>
          <a:sx n="80" d="100"/>
          <a:sy n="80" d="100"/>
        </p:scale>
        <p:origin x="6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0FF777-9404-4898-96A2-4D82C9402180}" type="datetimeFigureOut">
              <a:rPr lang="en-GB" smtClean="0"/>
              <a:t>11/05/2026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0F60C-0BD4-441F-80D2-EDDAC9E44DC5}" type="slidenum">
              <a:rPr lang="en-GB" smtClean="0"/>
              <a:t>‹#›</a:t>
            </a:fld>
            <a:endParaRPr lang="en-GB"/>
          </a:p>
        </p:txBody>
      </p:sp>
    </p:spTree>
    <p:extLst>
      <p:ext uri="{BB962C8B-B14F-4D97-AF65-F5344CB8AC3E}">
        <p14:creationId xmlns:p14="http://schemas.microsoft.com/office/powerpoint/2010/main" val="1164551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EB9C0DE-8989-409D-83AF-2F484C8065D7}"/>
              </a:ext>
            </a:extLst>
          </p:cNvPr>
          <p:cNvSpPr>
            <a:spLocks noGrp="1" noChangeArrowheads="1"/>
          </p:cNvSpPr>
          <p:nvPr>
            <p:ph type="ctrTitle"/>
          </p:nvPr>
        </p:nvSpPr>
        <p:spPr>
          <a:xfrm>
            <a:off x="914400" y="2130426"/>
            <a:ext cx="103632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6F23630A-F6FF-4922-9D6B-30E17407656D}"/>
              </a:ext>
            </a:extLst>
          </p:cNvPr>
          <p:cNvSpPr>
            <a:spLocks noGrp="1" noChangeArrowheads="1"/>
          </p:cNvSpPr>
          <p:nvPr>
            <p:ph type="subTitle" idx="1"/>
          </p:nvPr>
        </p:nvSpPr>
        <p:spPr>
          <a:xfrm>
            <a:off x="1828800" y="3886200"/>
            <a:ext cx="85344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365717D6-2F4B-4817-BE74-91B64FAB0D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258765"/>
            <a:ext cx="5076630"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47370484-4CD9-4A08-B6B2-564EC411F3A6}"/>
              </a:ext>
            </a:extLst>
          </p:cNvPr>
          <p:cNvSpPr>
            <a:spLocks/>
          </p:cNvSpPr>
          <p:nvPr/>
        </p:nvSpPr>
        <p:spPr bwMode="auto">
          <a:xfrm>
            <a:off x="-10583" y="6157914"/>
            <a:ext cx="12215284"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E717B-CFA7-42F9-A741-481728C607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F271E8-37F5-4A27-8B2A-9E3317C97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7450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3A1DD-E980-4F72-98CB-136E3ADAFFFB}"/>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58B6FD-8028-4F5C-B32C-BFED0C5C3A30}"/>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24272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76A9B-2D6A-4A05-9249-15C9249BE5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4FF29-CDCC-49FD-B88A-7311EC67799C}"/>
              </a:ext>
            </a:extLst>
          </p:cNvPr>
          <p:cNvSpPr>
            <a:spLocks noGrp="1"/>
          </p:cNvSpPr>
          <p:nvPr>
            <p:ph sz="half" idx="1"/>
          </p:nvPr>
        </p:nvSpPr>
        <p:spPr>
          <a:xfrm>
            <a:off x="624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308CD8-1C45-4D9C-8896-3229CFC4E00C}"/>
              </a:ext>
            </a:extLst>
          </p:cNvPr>
          <p:cNvSpPr>
            <a:spLocks noGrp="1"/>
          </p:cNvSpPr>
          <p:nvPr>
            <p:ph sz="half" idx="2"/>
          </p:nvPr>
        </p:nvSpPr>
        <p:spPr>
          <a:xfrm>
            <a:off x="6212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0478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7F8A-F481-46D3-9E7F-928F330ECACF}"/>
              </a:ext>
            </a:extLst>
          </p:cNvPr>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C3DE17-0B3C-48C6-AF1C-2CE66617076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090930-772A-4D30-9B32-46DEFFEDD96B}"/>
              </a:ext>
            </a:extLst>
          </p:cNvPr>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A45E67-5D74-423D-AC67-B6914BB3CF1B}"/>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6492FB-03B5-4206-B68B-3A7D221E001D}"/>
              </a:ext>
            </a:extLst>
          </p:cNvPr>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49337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7270A-9865-42AF-B13A-11AB14A0B3E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87219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3813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CF3B3-A799-4325-8CDA-A26F8513BBF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2A82E8-FECB-4B03-B34D-2B56464B3F8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D8D476-42AC-4FC0-9320-B39230023E2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5748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D5C11-ED38-4A04-BBA1-7AA436E1679D}"/>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9B6DC5-059B-481F-ACD7-13AA5A0B3089}"/>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309B233-2481-4B0E-9505-6D8C51490CD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9308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2532C-7DD2-4D39-829E-76FFF137AA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0826F3-7F60-4E9D-864C-7F26C53883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443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153E2-0F2C-4B6D-9B93-08D42016DE17}"/>
              </a:ext>
            </a:extLst>
          </p:cNvPr>
          <p:cNvSpPr>
            <a:spLocks noGrp="1"/>
          </p:cNvSpPr>
          <p:nvPr>
            <p:ph type="title" orient="vert"/>
          </p:nvPr>
        </p:nvSpPr>
        <p:spPr>
          <a:xfrm>
            <a:off x="8854017" y="260350"/>
            <a:ext cx="27432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4B548-BA1D-4E93-8C8A-6B970B58ECDB}"/>
              </a:ext>
            </a:extLst>
          </p:cNvPr>
          <p:cNvSpPr>
            <a:spLocks noGrp="1"/>
          </p:cNvSpPr>
          <p:nvPr>
            <p:ph type="body" orient="vert" idx="1"/>
          </p:nvPr>
        </p:nvSpPr>
        <p:spPr>
          <a:xfrm>
            <a:off x="624417" y="260350"/>
            <a:ext cx="80264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2443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F3BCF66-4ADB-4079-AF0A-068C105336E0}"/>
              </a:ext>
            </a:extLst>
          </p:cNvPr>
          <p:cNvSpPr>
            <a:spLocks noGrp="1" noChangeArrowheads="1"/>
          </p:cNvSpPr>
          <p:nvPr>
            <p:ph type="title"/>
          </p:nvPr>
        </p:nvSpPr>
        <p:spPr bwMode="auto">
          <a:xfrm>
            <a:off x="624418" y="260350"/>
            <a:ext cx="1094316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177EE926-19A5-4622-B356-6D60B6539C7F}"/>
              </a:ext>
            </a:extLst>
          </p:cNvPr>
          <p:cNvSpPr>
            <a:spLocks noGrp="1" noChangeArrowheads="1"/>
          </p:cNvSpPr>
          <p:nvPr>
            <p:ph type="body" idx="1"/>
          </p:nvPr>
        </p:nvSpPr>
        <p:spPr bwMode="auto">
          <a:xfrm>
            <a:off x="624417" y="1628776"/>
            <a:ext cx="109728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9B22F110-CF81-4944-8299-3F4BEC69408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3339" y="6434967"/>
            <a:ext cx="768085" cy="226978"/>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50A10CD5-EDAE-4C27-B8B2-7C3C07A1C26B}"/>
              </a:ext>
            </a:extLst>
          </p:cNvPr>
          <p:cNvSpPr>
            <a:spLocks/>
          </p:cNvSpPr>
          <p:nvPr/>
        </p:nvSpPr>
        <p:spPr bwMode="auto">
          <a:xfrm>
            <a:off x="-6350" y="6524626"/>
            <a:ext cx="12198351" cy="333375"/>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FBEB3-41C6-3312-9AA0-69A42780BF1C}"/>
              </a:ext>
            </a:extLst>
          </p:cNvPr>
          <p:cNvSpPr>
            <a:spLocks noGrp="1"/>
          </p:cNvSpPr>
          <p:nvPr>
            <p:ph type="ctrTitle"/>
          </p:nvPr>
        </p:nvSpPr>
        <p:spPr>
          <a:xfrm>
            <a:off x="914400" y="2416175"/>
            <a:ext cx="10363200" cy="2380977"/>
          </a:xfrm>
        </p:spPr>
        <p:txBody>
          <a:bodyPr>
            <a:normAutofit fontScale="90000"/>
          </a:bodyPr>
          <a:lstStyle/>
          <a:p>
            <a:r>
              <a:rPr lang="en-US" sz="4400" i="0" u="none" strike="noStrike" baseline="0" dirty="0">
                <a:solidFill>
                  <a:srgbClr val="000000"/>
                </a:solidFill>
                <a:latin typeface="Calibri" panose="020F0502020204030204" pitchFamily="34" charset="0"/>
              </a:rPr>
              <a:t>2026 SEND Reforms</a:t>
            </a:r>
            <a:br>
              <a:rPr lang="en-US" sz="4400" i="0" u="none" strike="noStrike" baseline="0" dirty="0">
                <a:solidFill>
                  <a:srgbClr val="000000"/>
                </a:solidFill>
                <a:latin typeface="Calibri" panose="020F0502020204030204" pitchFamily="34" charset="0"/>
              </a:rPr>
            </a:br>
            <a:r>
              <a:rPr lang="en-US" sz="4400" i="0" u="none" strike="noStrike" baseline="0" dirty="0">
                <a:solidFill>
                  <a:srgbClr val="000000"/>
                </a:solidFill>
                <a:latin typeface="Calibri" panose="020F0502020204030204" pitchFamily="34" charset="0"/>
              </a:rPr>
              <a:t>Implications for Sensory Impairment</a:t>
            </a:r>
            <a:br>
              <a:rPr lang="en-US" sz="4400" b="0" i="0" u="none" strike="noStrike" baseline="0" dirty="0">
                <a:solidFill>
                  <a:srgbClr val="000000"/>
                </a:solidFill>
                <a:latin typeface="Calibri" panose="020F0502020204030204" pitchFamily="34" charset="0"/>
              </a:rPr>
            </a:br>
            <a:br>
              <a:rPr lang="en-US" sz="4400" b="0" i="0" u="none" strike="noStrike" baseline="0" dirty="0">
                <a:solidFill>
                  <a:srgbClr val="000000"/>
                </a:solidFill>
                <a:latin typeface="Calibri" panose="020F0502020204030204" pitchFamily="34" charset="0"/>
              </a:rPr>
            </a:br>
            <a:r>
              <a:rPr lang="en-US" sz="2800" b="0" i="0" u="none" strike="noStrike" baseline="0" dirty="0">
                <a:solidFill>
                  <a:srgbClr val="000000"/>
                </a:solidFill>
                <a:latin typeface="Calibri" panose="020F0502020204030204" pitchFamily="34" charset="0"/>
              </a:rPr>
              <a:t>NatSIP </a:t>
            </a:r>
            <a:r>
              <a:rPr lang="en-US" sz="2800" b="0" dirty="0">
                <a:solidFill>
                  <a:srgbClr val="000000"/>
                </a:solidFill>
                <a:latin typeface="Calibri" panose="020F0502020204030204" pitchFamily="34" charset="0"/>
              </a:rPr>
              <a:t>Online </a:t>
            </a:r>
            <a:r>
              <a:rPr lang="en-US" sz="2800" b="0">
                <a:solidFill>
                  <a:srgbClr val="000000"/>
                </a:solidFill>
                <a:latin typeface="Calibri" panose="020F0502020204030204" pitchFamily="34" charset="0"/>
              </a:rPr>
              <a:t>Discussion Event 5 May 2026</a:t>
            </a:r>
            <a:endParaRPr lang="en-GB" dirty="0"/>
          </a:p>
        </p:txBody>
      </p:sp>
      <p:sp>
        <p:nvSpPr>
          <p:cNvPr id="3" name="Subtitle 2">
            <a:extLst>
              <a:ext uri="{FF2B5EF4-FFF2-40B4-BE49-F238E27FC236}">
                <a16:creationId xmlns:a16="http://schemas.microsoft.com/office/drawing/2014/main" id="{02672D86-BBAB-3B69-B51F-AA223636CAFE}"/>
              </a:ext>
            </a:extLst>
          </p:cNvPr>
          <p:cNvSpPr>
            <a:spLocks noGrp="1"/>
          </p:cNvSpPr>
          <p:nvPr>
            <p:ph type="subTitle" idx="1"/>
          </p:nvPr>
        </p:nvSpPr>
        <p:spPr>
          <a:xfrm>
            <a:off x="1828800" y="4581128"/>
            <a:ext cx="8534400" cy="1512168"/>
          </a:xfrm>
        </p:spPr>
        <p:txBody>
          <a:bodyPr>
            <a:normAutofit lnSpcReduction="10000"/>
          </a:bodyPr>
          <a:lstStyle/>
          <a:p>
            <a:endParaRPr lang="en-GB" sz="2800" dirty="0"/>
          </a:p>
          <a:p>
            <a:r>
              <a:rPr lang="en-GB" sz="2800" dirty="0"/>
              <a:t>Brian Lamb</a:t>
            </a:r>
          </a:p>
          <a:p>
            <a:r>
              <a:rPr lang="en-GB" sz="2800" dirty="0"/>
              <a:t>NatSIP Policy Advisor</a:t>
            </a:r>
          </a:p>
        </p:txBody>
      </p:sp>
    </p:spTree>
    <p:extLst>
      <p:ext uri="{BB962C8B-B14F-4D97-AF65-F5344CB8AC3E}">
        <p14:creationId xmlns:p14="http://schemas.microsoft.com/office/powerpoint/2010/main" val="3102059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0B3CB-87D6-4D02-FC9E-E018013E1AC0}"/>
              </a:ext>
            </a:extLst>
          </p:cNvPr>
          <p:cNvSpPr>
            <a:spLocks noGrp="1"/>
          </p:cNvSpPr>
          <p:nvPr>
            <p:ph type="title"/>
          </p:nvPr>
        </p:nvSpPr>
        <p:spPr/>
        <p:txBody>
          <a:bodyPr/>
          <a:lstStyle/>
          <a:p>
            <a:r>
              <a:rPr lang="en-GB" dirty="0"/>
              <a:t>SEND Consultation Context:</a:t>
            </a:r>
          </a:p>
        </p:txBody>
      </p:sp>
      <p:sp>
        <p:nvSpPr>
          <p:cNvPr id="3" name="Content Placeholder 2">
            <a:extLst>
              <a:ext uri="{FF2B5EF4-FFF2-40B4-BE49-F238E27FC236}">
                <a16:creationId xmlns:a16="http://schemas.microsoft.com/office/drawing/2014/main" id="{4F575DB9-DED9-96EC-3F95-37D9E6D12C4B}"/>
              </a:ext>
            </a:extLst>
          </p:cNvPr>
          <p:cNvSpPr>
            <a:spLocks noGrp="1"/>
          </p:cNvSpPr>
          <p:nvPr>
            <p:ph idx="1"/>
          </p:nvPr>
        </p:nvSpPr>
        <p:spPr>
          <a:xfrm>
            <a:off x="624417" y="1268760"/>
            <a:ext cx="10972800" cy="5040560"/>
          </a:xfrm>
        </p:spPr>
        <p:txBody>
          <a:bodyPr/>
          <a:lstStyle/>
          <a:p>
            <a:pPr marL="0" indent="0">
              <a:buNone/>
            </a:pPr>
            <a:r>
              <a:rPr lang="en-GB" sz="2800" dirty="0"/>
              <a:t>Back to the Future? </a:t>
            </a:r>
          </a:p>
          <a:p>
            <a:r>
              <a:rPr lang="en-US" sz="2800" dirty="0"/>
              <a:t>“we believe that, as our policies take effect, the proportion of secondary age children whom schools need to identify as having SEN should move closer to 10%” </a:t>
            </a:r>
            <a:r>
              <a:rPr lang="en-US" sz="2800" i="1" dirty="0"/>
              <a:t>(Excellence for All 2002)</a:t>
            </a:r>
            <a:endParaRPr lang="en-GB" sz="2800" i="1" dirty="0"/>
          </a:p>
          <a:p>
            <a:r>
              <a:rPr lang="en-US" sz="2800" dirty="0"/>
              <a:t>Targeted, Targeted Plus and Specialist (School Action, School Action Plus, Statements). Though there will now be a statutory duty to produce the ISP (IEP?) but not statutory protection of the provision identified</a:t>
            </a:r>
            <a:endParaRPr lang="en-GB" sz="2800" dirty="0"/>
          </a:p>
          <a:p>
            <a:r>
              <a:rPr lang="en-GB" sz="2800" dirty="0"/>
              <a:t>Continued rise in EHCPs unstainable (same was said of statements)</a:t>
            </a:r>
          </a:p>
          <a:p>
            <a:r>
              <a:rPr lang="en-GB" sz="2800" dirty="0"/>
              <a:t>More focus on Mainstream and non statutory provision-but measures are only predicted to slow current growth and no reversal in overall numbers until 2035 assuming success. </a:t>
            </a:r>
          </a:p>
          <a:p>
            <a:pPr marL="0" indent="0">
              <a:buNone/>
            </a:pPr>
            <a:endParaRPr lang="en-GB" sz="2800" dirty="0"/>
          </a:p>
        </p:txBody>
      </p:sp>
    </p:spTree>
    <p:extLst>
      <p:ext uri="{BB962C8B-B14F-4D97-AF65-F5344CB8AC3E}">
        <p14:creationId xmlns:p14="http://schemas.microsoft.com/office/powerpoint/2010/main" val="839310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5D6EA-9AD7-BB5F-A9E8-FF08489085FC}"/>
              </a:ext>
            </a:extLst>
          </p:cNvPr>
          <p:cNvSpPr>
            <a:spLocks noGrp="1"/>
          </p:cNvSpPr>
          <p:nvPr>
            <p:ph type="title"/>
          </p:nvPr>
        </p:nvSpPr>
        <p:spPr/>
        <p:txBody>
          <a:bodyPr/>
          <a:lstStyle/>
          <a:p>
            <a:r>
              <a:rPr lang="en-GB" dirty="0"/>
              <a:t>Resource Provisions</a:t>
            </a:r>
          </a:p>
        </p:txBody>
      </p:sp>
      <p:sp>
        <p:nvSpPr>
          <p:cNvPr id="3" name="Content Placeholder 2">
            <a:extLst>
              <a:ext uri="{FF2B5EF4-FFF2-40B4-BE49-F238E27FC236}">
                <a16:creationId xmlns:a16="http://schemas.microsoft.com/office/drawing/2014/main" id="{7D833A1F-CA70-09DB-C5D4-03E08B50C701}"/>
              </a:ext>
            </a:extLst>
          </p:cNvPr>
          <p:cNvSpPr>
            <a:spLocks noGrp="1"/>
          </p:cNvSpPr>
          <p:nvPr>
            <p:ph idx="1"/>
          </p:nvPr>
        </p:nvSpPr>
        <p:spPr>
          <a:xfrm>
            <a:off x="624417" y="1268760"/>
            <a:ext cx="10972800" cy="5112568"/>
          </a:xfrm>
        </p:spPr>
        <p:txBody>
          <a:bodyPr/>
          <a:lstStyle/>
          <a:p>
            <a:pPr marL="0" indent="0">
              <a:buNone/>
            </a:pPr>
            <a:r>
              <a:rPr lang="en-US" sz="2000" b="1" i="0" u="none" strike="noStrike" baseline="0" dirty="0">
                <a:solidFill>
                  <a:srgbClr val="000000"/>
                </a:solidFill>
                <a:latin typeface="HelveticaNeueLT Std"/>
              </a:rPr>
              <a:t>“</a:t>
            </a:r>
            <a:r>
              <a:rPr lang="en-US" sz="2000" b="1" i="0" u="none" strike="noStrike" baseline="0" dirty="0">
                <a:solidFill>
                  <a:srgbClr val="000000"/>
                </a:solidFill>
              </a:rPr>
              <a:t>Our £3.7 billion high needs capital investment between 2025 and 2030</a:t>
            </a:r>
            <a:r>
              <a:rPr lang="en-US" sz="2000" b="0" i="0" u="none" strike="noStrike" baseline="0" dirty="0">
                <a:solidFill>
                  <a:srgbClr val="000000"/>
                </a:solidFill>
              </a:rPr>
              <a:t>, aims to create tens of thousands of new places in Inclusion Bases in mainstream settings”</a:t>
            </a:r>
          </a:p>
          <a:p>
            <a:pPr marL="0" indent="0">
              <a:buNone/>
            </a:pPr>
            <a:r>
              <a:rPr lang="en-US" sz="2000" b="0" i="0" u="none" strike="noStrike" baseline="0" dirty="0">
                <a:solidFill>
                  <a:srgbClr val="000000"/>
                </a:solidFill>
              </a:rPr>
              <a:t>“Informed by co-creation with stakeholders, for the first time we will publish national guidance, setting out the principles and standards of high-quality practice.” </a:t>
            </a:r>
            <a:r>
              <a:rPr lang="en-US" sz="1800" b="0" i="1" u="none" strike="noStrike" baseline="0" dirty="0">
                <a:solidFill>
                  <a:srgbClr val="000000"/>
                </a:solidFill>
              </a:rPr>
              <a:t>Send Consultation  </a:t>
            </a:r>
            <a:endParaRPr lang="en-US" sz="1800" i="1" dirty="0"/>
          </a:p>
          <a:p>
            <a:r>
              <a:rPr lang="en-US" sz="2000" dirty="0"/>
              <a:t>Current funding LAs have continued to prefer to use capital funding on special schools and early Government targets for resource bases unlikely to be met though they are increasing.</a:t>
            </a:r>
          </a:p>
          <a:p>
            <a:r>
              <a:rPr lang="en-US" sz="2000" dirty="0"/>
              <a:t>Local plans are going to be crucial for deciding on provision in many areas with schools leading rather than LAs?</a:t>
            </a:r>
          </a:p>
          <a:p>
            <a:r>
              <a:rPr lang="en-US" sz="2000" dirty="0"/>
              <a:t>Evidence currently is that the bulk of funding is going to high incidence needs not low incidence ones and that the bases for HI (and possibly VI?) are still reducing.</a:t>
            </a:r>
          </a:p>
          <a:p>
            <a:r>
              <a:rPr lang="en-US" sz="2000" dirty="0"/>
              <a:t>LAs will have to demonstrate how they are improving mainstream provision as part of their SEND plan to qualify for the offsetting of their SEND deficits. Including how they plan to increase the number of Inclusion Bases-potential major opportunity to influence provision.</a:t>
            </a:r>
          </a:p>
          <a:p>
            <a:r>
              <a:rPr lang="en-US" sz="2000" dirty="0"/>
              <a:t>Opportunity for the sector to enhance support/inclusion base offer or confusion at local level over provision because of low incidence?  </a:t>
            </a:r>
          </a:p>
          <a:p>
            <a:pPr marL="0" indent="0">
              <a:buNone/>
            </a:pPr>
            <a:endParaRPr lang="en-GB" dirty="0"/>
          </a:p>
        </p:txBody>
      </p:sp>
    </p:spTree>
    <p:extLst>
      <p:ext uri="{BB962C8B-B14F-4D97-AF65-F5344CB8AC3E}">
        <p14:creationId xmlns:p14="http://schemas.microsoft.com/office/powerpoint/2010/main" val="2198004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275DE-41E6-C290-3E40-63B20F4E2E18}"/>
              </a:ext>
            </a:extLst>
          </p:cNvPr>
          <p:cNvSpPr>
            <a:spLocks noGrp="1"/>
          </p:cNvSpPr>
          <p:nvPr>
            <p:ph type="title"/>
          </p:nvPr>
        </p:nvSpPr>
        <p:spPr/>
        <p:txBody>
          <a:bodyPr/>
          <a:lstStyle/>
          <a:p>
            <a:r>
              <a:rPr lang="en-GB" dirty="0"/>
              <a:t>Experts At Hand</a:t>
            </a:r>
          </a:p>
        </p:txBody>
      </p:sp>
      <p:sp>
        <p:nvSpPr>
          <p:cNvPr id="3" name="Content Placeholder 2">
            <a:extLst>
              <a:ext uri="{FF2B5EF4-FFF2-40B4-BE49-F238E27FC236}">
                <a16:creationId xmlns:a16="http://schemas.microsoft.com/office/drawing/2014/main" id="{E8638B2F-7FD2-2EBB-C123-EE217D8AADBF}"/>
              </a:ext>
            </a:extLst>
          </p:cNvPr>
          <p:cNvSpPr>
            <a:spLocks noGrp="1"/>
          </p:cNvSpPr>
          <p:nvPr>
            <p:ph idx="1"/>
          </p:nvPr>
        </p:nvSpPr>
        <p:spPr>
          <a:xfrm>
            <a:off x="624417" y="1340768"/>
            <a:ext cx="10972800" cy="5040560"/>
          </a:xfrm>
        </p:spPr>
        <p:txBody>
          <a:bodyPr/>
          <a:lstStyle/>
          <a:p>
            <a:pPr marL="0" indent="0">
              <a:buNone/>
            </a:pPr>
            <a:r>
              <a:rPr lang="en-US" sz="2000" b="0" i="0" u="none" strike="noStrike" baseline="0" dirty="0">
                <a:solidFill>
                  <a:srgbClr val="000000"/>
                </a:solidFill>
                <a:latin typeface="HelveticaNeueLT Std"/>
              </a:rPr>
              <a:t>“We want more opportunities for education and health professionals to work with teachers, educators, children and young people, and parents rather than undertaking statutory </a:t>
            </a:r>
            <a:r>
              <a:rPr lang="en-US" sz="2000" b="0" i="0" u="none" strike="noStrike" baseline="0" dirty="0" err="1">
                <a:solidFill>
                  <a:srgbClr val="000000"/>
                </a:solidFill>
                <a:latin typeface="HelveticaNeueLT Std"/>
              </a:rPr>
              <a:t>individualised</a:t>
            </a:r>
            <a:r>
              <a:rPr lang="en-US" sz="2000" b="0" i="0" u="none" strike="noStrike" baseline="0" dirty="0">
                <a:solidFill>
                  <a:srgbClr val="000000"/>
                </a:solidFill>
                <a:latin typeface="HelveticaNeueLT Std"/>
              </a:rPr>
              <a:t> assessments. This includes ensuring appropriate intervention and resources to remove barriers to learning, such as support from a Qualified Teacher of the Deaf or Teacher of the Visually Impaired, or other habilitation support where relevant.” </a:t>
            </a:r>
            <a:r>
              <a:rPr lang="en-US" sz="1800" b="0" i="1" u="none" strike="noStrike" baseline="0" dirty="0">
                <a:solidFill>
                  <a:srgbClr val="000000"/>
                </a:solidFill>
                <a:latin typeface="HelveticaNeueLT Std"/>
              </a:rPr>
              <a:t>SEND Consultation</a:t>
            </a:r>
          </a:p>
          <a:p>
            <a:pPr marL="0" indent="0">
              <a:buNone/>
            </a:pPr>
            <a:endParaRPr lang="en-US" sz="2000" b="0" i="0" u="none" strike="noStrike" baseline="0" dirty="0">
              <a:solidFill>
                <a:srgbClr val="000000"/>
              </a:solidFill>
              <a:latin typeface="HelveticaNeueLT Std"/>
            </a:endParaRPr>
          </a:p>
          <a:p>
            <a:pPr marL="0" indent="0">
              <a:buNone/>
            </a:pPr>
            <a:r>
              <a:rPr lang="en-US" sz="2000" dirty="0">
                <a:solidFill>
                  <a:srgbClr val="000000"/>
                </a:solidFill>
                <a:latin typeface="HelveticaNeueLT Std"/>
              </a:rPr>
              <a:t>£1.8 billion over three years - but much of the funding is allocated to specific grants, SPLD etc. </a:t>
            </a:r>
            <a:endParaRPr lang="en-US" sz="2000" b="0" i="0" u="none" strike="noStrike" baseline="0" dirty="0">
              <a:solidFill>
                <a:srgbClr val="000000"/>
              </a:solidFill>
              <a:latin typeface="HelveticaNeueLT Std"/>
            </a:endParaRPr>
          </a:p>
          <a:p>
            <a:endParaRPr lang="en-US" sz="2000" b="0" i="0" u="none" strike="noStrike" baseline="0" dirty="0">
              <a:solidFill>
                <a:srgbClr val="000000"/>
              </a:solidFill>
              <a:latin typeface="HelveticaNeueLT Std"/>
            </a:endParaRPr>
          </a:p>
          <a:p>
            <a:pPr marL="0" indent="0">
              <a:buNone/>
            </a:pPr>
            <a:r>
              <a:rPr lang="en-US" sz="2000" dirty="0">
                <a:solidFill>
                  <a:srgbClr val="000000"/>
                </a:solidFill>
                <a:latin typeface="HelveticaNeueLT Std"/>
              </a:rPr>
              <a:t>“</a:t>
            </a:r>
            <a:r>
              <a:rPr lang="en-US" sz="2000" b="0" i="0" u="none" strike="noStrike" baseline="0" dirty="0">
                <a:solidFill>
                  <a:srgbClr val="000000"/>
                </a:solidFill>
                <a:latin typeface="HelveticaNeueLT Std"/>
              </a:rPr>
              <a:t>This funding </a:t>
            </a:r>
            <a:r>
              <a:rPr lang="en-US" sz="2000" b="1" i="0" u="none" strike="noStrike" baseline="0" dirty="0">
                <a:solidFill>
                  <a:srgbClr val="000000"/>
                </a:solidFill>
                <a:latin typeface="HelveticaNeueLT Std"/>
              </a:rPr>
              <a:t>is not intended to fill existing gaps or replace current provision</a:t>
            </a:r>
            <a:r>
              <a:rPr lang="en-US" sz="2000" b="0" i="0" u="none" strike="noStrike" baseline="0" dirty="0">
                <a:solidFill>
                  <a:srgbClr val="000000"/>
                </a:solidFill>
                <a:latin typeface="HelveticaNeueLT Std"/>
              </a:rPr>
              <a:t>, including traded services. The EAH offer should build on and enhance existing local capacity and good practice.” </a:t>
            </a:r>
            <a:r>
              <a:rPr lang="en-US" sz="1800" b="0" i="1" u="none" strike="noStrike" baseline="0" dirty="0">
                <a:solidFill>
                  <a:srgbClr val="000000"/>
                </a:solidFill>
                <a:latin typeface="HelveticaNeueLT Std"/>
              </a:rPr>
              <a:t>Funding Guidance</a:t>
            </a:r>
          </a:p>
          <a:p>
            <a:pPr marL="0" indent="0">
              <a:buNone/>
            </a:pPr>
            <a:endParaRPr lang="en-US" sz="2000" dirty="0">
              <a:solidFill>
                <a:srgbClr val="000000"/>
              </a:solidFill>
              <a:latin typeface="HelveticaNeueLT Std"/>
            </a:endParaRPr>
          </a:p>
          <a:p>
            <a:pPr marL="0" indent="0">
              <a:buNone/>
            </a:pPr>
            <a:r>
              <a:rPr lang="en-US" sz="2000" b="0" i="0" u="none" strike="noStrike" baseline="0" dirty="0">
                <a:solidFill>
                  <a:srgbClr val="000000"/>
                </a:solidFill>
                <a:latin typeface="HelveticaNeueLT Std"/>
              </a:rPr>
              <a:t>Potentially a major opportunity for the sector to enhance provision but does not directly address training needs or potential current shortfalls and pressures on services. </a:t>
            </a:r>
          </a:p>
          <a:p>
            <a:endParaRPr lang="en-GB" sz="2000" dirty="0"/>
          </a:p>
        </p:txBody>
      </p:sp>
    </p:spTree>
    <p:extLst>
      <p:ext uri="{BB962C8B-B14F-4D97-AF65-F5344CB8AC3E}">
        <p14:creationId xmlns:p14="http://schemas.microsoft.com/office/powerpoint/2010/main" val="298594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AED81-A86C-1499-F229-67238C332EBF}"/>
              </a:ext>
            </a:extLst>
          </p:cNvPr>
          <p:cNvSpPr>
            <a:spLocks noGrp="1"/>
          </p:cNvSpPr>
          <p:nvPr>
            <p:ph type="title"/>
          </p:nvPr>
        </p:nvSpPr>
        <p:spPr/>
        <p:txBody>
          <a:bodyPr/>
          <a:lstStyle/>
          <a:p>
            <a:r>
              <a:rPr lang="en-GB" dirty="0"/>
              <a:t>Specialist Packages</a:t>
            </a:r>
          </a:p>
        </p:txBody>
      </p:sp>
      <p:sp>
        <p:nvSpPr>
          <p:cNvPr id="3" name="Content Placeholder 2">
            <a:extLst>
              <a:ext uri="{FF2B5EF4-FFF2-40B4-BE49-F238E27FC236}">
                <a16:creationId xmlns:a16="http://schemas.microsoft.com/office/drawing/2014/main" id="{9E5448A6-7045-5985-42FC-EC78D48F6FFD}"/>
              </a:ext>
            </a:extLst>
          </p:cNvPr>
          <p:cNvSpPr>
            <a:spLocks noGrp="1"/>
          </p:cNvSpPr>
          <p:nvPr>
            <p:ph idx="1"/>
          </p:nvPr>
        </p:nvSpPr>
        <p:spPr>
          <a:xfrm>
            <a:off x="624417" y="1403350"/>
            <a:ext cx="10972800" cy="4833962"/>
          </a:xfrm>
        </p:spPr>
        <p:txBody>
          <a:bodyPr/>
          <a:lstStyle/>
          <a:p>
            <a:pPr marL="0" indent="0">
              <a:buNone/>
            </a:pPr>
            <a:r>
              <a:rPr lang="en-US" dirty="0"/>
              <a:t>“</a:t>
            </a:r>
            <a:r>
              <a:rPr lang="en-US" sz="2800" dirty="0"/>
              <a:t>Specialist Provision Packages will provide comprehensive, evidence-based packages of support for children and young people with the most complex needs. These Packages will be developed and reviewed by experts, tested with parents, overseen by an independent chair and panel of experts</a:t>
            </a:r>
            <a:r>
              <a:rPr lang="en-US" dirty="0"/>
              <a:t>.” </a:t>
            </a:r>
            <a:r>
              <a:rPr lang="en-US" sz="2000" i="1" dirty="0"/>
              <a:t>SEND Consultation</a:t>
            </a:r>
          </a:p>
          <a:p>
            <a:pPr marL="0" indent="0">
              <a:buNone/>
            </a:pPr>
            <a:r>
              <a:rPr lang="en-US" sz="2800" dirty="0"/>
              <a:t>There will be specialist packages for the different SI categories which may imply a different way of working with cohorts of children - opportunity or threat? </a:t>
            </a:r>
          </a:p>
          <a:p>
            <a:pPr marL="0" indent="0">
              <a:buNone/>
            </a:pPr>
            <a:r>
              <a:rPr lang="en-US" sz="2800" dirty="0"/>
              <a:t>How can </a:t>
            </a:r>
            <a:r>
              <a:rPr lang="en-US" sz="2800" dirty="0" err="1"/>
              <a:t>personalisation</a:t>
            </a:r>
            <a:r>
              <a:rPr lang="en-US" sz="2800" dirty="0"/>
              <a:t> be maintained in this approach?</a:t>
            </a:r>
          </a:p>
          <a:p>
            <a:endParaRPr lang="en-GB" dirty="0"/>
          </a:p>
        </p:txBody>
      </p:sp>
    </p:spTree>
    <p:extLst>
      <p:ext uri="{BB962C8B-B14F-4D97-AF65-F5344CB8AC3E}">
        <p14:creationId xmlns:p14="http://schemas.microsoft.com/office/powerpoint/2010/main" val="1580867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986A2-8601-C1EB-4959-7ED18D45641C}"/>
              </a:ext>
            </a:extLst>
          </p:cNvPr>
          <p:cNvSpPr>
            <a:spLocks noGrp="1"/>
          </p:cNvSpPr>
          <p:nvPr>
            <p:ph type="title"/>
          </p:nvPr>
        </p:nvSpPr>
        <p:spPr/>
        <p:txBody>
          <a:bodyPr/>
          <a:lstStyle/>
          <a:p>
            <a:r>
              <a:rPr lang="en-GB" dirty="0"/>
              <a:t>Disability Rights</a:t>
            </a:r>
          </a:p>
        </p:txBody>
      </p:sp>
      <p:sp>
        <p:nvSpPr>
          <p:cNvPr id="3" name="Content Placeholder 2">
            <a:extLst>
              <a:ext uri="{FF2B5EF4-FFF2-40B4-BE49-F238E27FC236}">
                <a16:creationId xmlns:a16="http://schemas.microsoft.com/office/drawing/2014/main" id="{FFD35D2D-B4EF-30AE-C61A-9AFCE306BCB7}"/>
              </a:ext>
            </a:extLst>
          </p:cNvPr>
          <p:cNvSpPr>
            <a:spLocks noGrp="1"/>
          </p:cNvSpPr>
          <p:nvPr>
            <p:ph idx="1"/>
          </p:nvPr>
        </p:nvSpPr>
        <p:spPr>
          <a:xfrm>
            <a:off x="624417" y="1403350"/>
            <a:ext cx="10972800" cy="4761954"/>
          </a:xfrm>
        </p:spPr>
        <p:txBody>
          <a:bodyPr/>
          <a:lstStyle/>
          <a:p>
            <a:pPr marL="0" indent="0">
              <a:buNone/>
            </a:pPr>
            <a:r>
              <a:rPr lang="en-US" sz="2800" dirty="0"/>
              <a:t>“We will ask the Equality and Human Rights Commission (EHRC) to ensure the important role of reasonable adjustments is reflected in their Technical Guidance for Schools.”</a:t>
            </a:r>
          </a:p>
          <a:p>
            <a:pPr marL="0" indent="0">
              <a:buNone/>
            </a:pPr>
            <a:r>
              <a:rPr lang="en-US" sz="2800" dirty="0"/>
              <a:t>While the focus is welcome this does not change the legislative status of reasonable adjustments in the guidance which is non-statutory.</a:t>
            </a:r>
          </a:p>
          <a:p>
            <a:pPr marL="0" indent="0">
              <a:buNone/>
            </a:pPr>
            <a:r>
              <a:rPr lang="en-US" sz="2800" dirty="0"/>
              <a:t>Emphasis on setting provision within the framework of  UN Convention on the Rights of Persons with Disabilities could be helpful especially when combined with Inclusion Plans. </a:t>
            </a:r>
          </a:p>
          <a:p>
            <a:pPr marL="0" indent="0">
              <a:buNone/>
            </a:pPr>
            <a:r>
              <a:rPr lang="en-US" sz="2800" dirty="0"/>
              <a:t>How do we ensure that the Equality Act Framework is better implemented? </a:t>
            </a:r>
            <a:endParaRPr lang="en-GB" sz="2800" dirty="0"/>
          </a:p>
        </p:txBody>
      </p:sp>
    </p:spTree>
    <p:extLst>
      <p:ext uri="{BB962C8B-B14F-4D97-AF65-F5344CB8AC3E}">
        <p14:creationId xmlns:p14="http://schemas.microsoft.com/office/powerpoint/2010/main" val="9535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BC374-CA08-AD17-F60C-D5B0EFE69F2E}"/>
              </a:ext>
            </a:extLst>
          </p:cNvPr>
          <p:cNvSpPr>
            <a:spLocks noGrp="1"/>
          </p:cNvSpPr>
          <p:nvPr>
            <p:ph type="title"/>
          </p:nvPr>
        </p:nvSpPr>
        <p:spPr/>
        <p:txBody>
          <a:bodyPr/>
          <a:lstStyle/>
          <a:p>
            <a:r>
              <a:rPr lang="en-US" dirty="0"/>
              <a:t>Questions for discussion </a:t>
            </a:r>
            <a:br>
              <a:rPr lang="en-US" dirty="0"/>
            </a:br>
            <a:endParaRPr lang="en-GB" dirty="0"/>
          </a:p>
        </p:txBody>
      </p:sp>
      <p:sp>
        <p:nvSpPr>
          <p:cNvPr id="3" name="Content Placeholder 2">
            <a:extLst>
              <a:ext uri="{FF2B5EF4-FFF2-40B4-BE49-F238E27FC236}">
                <a16:creationId xmlns:a16="http://schemas.microsoft.com/office/drawing/2014/main" id="{C23637D6-1475-61DC-E60A-F72EF2C569E1}"/>
              </a:ext>
            </a:extLst>
          </p:cNvPr>
          <p:cNvSpPr>
            <a:spLocks noGrp="1"/>
          </p:cNvSpPr>
          <p:nvPr>
            <p:ph idx="1"/>
          </p:nvPr>
        </p:nvSpPr>
        <p:spPr>
          <a:xfrm>
            <a:off x="624417" y="1268760"/>
            <a:ext cx="10972800" cy="4752629"/>
          </a:xfrm>
        </p:spPr>
        <p:txBody>
          <a:bodyPr/>
          <a:lstStyle/>
          <a:p>
            <a:pPr marL="457200" indent="-457200">
              <a:buAutoNum type="arabicPeriod"/>
            </a:pPr>
            <a:r>
              <a:rPr lang="en-US" sz="2000" b="1" dirty="0"/>
              <a:t>Support/Inclusion Bases</a:t>
            </a:r>
            <a:r>
              <a:rPr lang="en-US" sz="2000" dirty="0"/>
              <a:t>. If the Government is looking to support more specialist provision through Support/Inclusion Bases is there currently capacity in the sector? There is growth in numbers of children with HI/deaf, MSI/deafblind and VI and reductions in the workforce. Can capacity be addressed through the increased funding given the restrictions? </a:t>
            </a:r>
          </a:p>
          <a:p>
            <a:pPr marL="457200" indent="-457200">
              <a:buAutoNum type="arabicPeriod"/>
            </a:pPr>
            <a:r>
              <a:rPr lang="en-US" sz="2000" b="1" dirty="0"/>
              <a:t>Experts at Hand. </a:t>
            </a:r>
            <a:r>
              <a:rPr lang="en-US" sz="2000" dirty="0"/>
              <a:t>How are we going to secure funding for SI expansion, or even retention? </a:t>
            </a:r>
          </a:p>
          <a:p>
            <a:pPr marL="457200" indent="-457200">
              <a:buFontTx/>
              <a:buAutoNum type="arabicPeriod"/>
            </a:pPr>
            <a:r>
              <a:rPr lang="en-US" sz="2000" b="1" dirty="0"/>
              <a:t>Packages of Support. </a:t>
            </a:r>
            <a:r>
              <a:rPr lang="en-US" sz="2000" dirty="0"/>
              <a:t>What will the impact be of modelling provision around cohorts of children and how to retain </a:t>
            </a:r>
            <a:r>
              <a:rPr lang="en-US" sz="2000" dirty="0" err="1"/>
              <a:t>personalisation</a:t>
            </a:r>
            <a:r>
              <a:rPr lang="en-US" sz="2000" dirty="0"/>
              <a:t> where appropriate?</a:t>
            </a:r>
          </a:p>
          <a:p>
            <a:pPr marL="457200" indent="-457200">
              <a:buAutoNum type="arabicPeriod"/>
            </a:pPr>
            <a:r>
              <a:rPr lang="en-US" sz="2000" b="1" dirty="0"/>
              <a:t>Reasonable Adjustments.  </a:t>
            </a:r>
            <a:r>
              <a:rPr lang="en-US" sz="2000" dirty="0"/>
              <a:t>Should the guidance be on a statutory footing?</a:t>
            </a:r>
          </a:p>
          <a:p>
            <a:pPr marL="457200" indent="-457200">
              <a:buAutoNum type="arabicPeriod"/>
            </a:pPr>
            <a:r>
              <a:rPr lang="en-US" sz="2000" b="1" dirty="0"/>
              <a:t>ISPs. </a:t>
            </a:r>
            <a:r>
              <a:rPr lang="en-US" sz="2000" dirty="0"/>
              <a:t> What opportunities and issues do these present?</a:t>
            </a:r>
          </a:p>
          <a:p>
            <a:pPr marL="457200" indent="-457200">
              <a:buAutoNum type="arabicPeriod"/>
            </a:pPr>
            <a:r>
              <a:rPr lang="en-US" sz="2000" b="1" dirty="0"/>
              <a:t>Planning and Provision. </a:t>
            </a:r>
            <a:r>
              <a:rPr lang="en-US" sz="2000" dirty="0"/>
              <a:t>What impact will LA </a:t>
            </a:r>
            <a:r>
              <a:rPr lang="en-US" sz="2000" dirty="0" err="1"/>
              <a:t>reorganisation</a:t>
            </a:r>
            <a:r>
              <a:rPr lang="en-US" sz="2000" dirty="0"/>
              <a:t>, with more planning being done at school and MAT level, have on Sensory support services and how might this also impact on Support/Inclusion bases, Experts at Hand and LA Support Services funding and </a:t>
            </a:r>
            <a:r>
              <a:rPr lang="en-US" sz="2000" dirty="0" err="1"/>
              <a:t>organisation</a:t>
            </a:r>
            <a:r>
              <a:rPr lang="en-US" sz="2000" dirty="0"/>
              <a:t>?</a:t>
            </a:r>
          </a:p>
          <a:p>
            <a:pPr marL="457200" indent="-457200">
              <a:buAutoNum type="arabicPeriod"/>
            </a:pPr>
            <a:r>
              <a:rPr lang="en-US" sz="2000" b="1" dirty="0"/>
              <a:t>What other questions </a:t>
            </a:r>
            <a:r>
              <a:rPr lang="en-US" sz="2000" b="1"/>
              <a:t>and opportunities have </a:t>
            </a:r>
            <a:r>
              <a:rPr lang="en-US" sz="2000" b="1" dirty="0"/>
              <a:t>you identified for specialist SI discussion?  </a:t>
            </a:r>
          </a:p>
          <a:p>
            <a:endParaRPr lang="en-GB" dirty="0"/>
          </a:p>
        </p:txBody>
      </p:sp>
    </p:spTree>
    <p:extLst>
      <p:ext uri="{BB962C8B-B14F-4D97-AF65-F5344CB8AC3E}">
        <p14:creationId xmlns:p14="http://schemas.microsoft.com/office/powerpoint/2010/main" val="33835476"/>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atSIP Presentation v4.potx" id="{5ABA4E9F-C1D2-409A-B0C5-F65293991D20}" vid="{046213B8-E02B-4E8C-9AE8-7C77EE02B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2811</TotalTime>
  <Words>889</Words>
  <Application>Microsoft Office PowerPoint</Application>
  <PresentationFormat>Widescreen</PresentationFormat>
  <Paragraphs>43</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HelveticaNeueLT Std</vt:lpstr>
      <vt:lpstr>NatSIP Presentation</vt:lpstr>
      <vt:lpstr>2026 SEND Reforms Implications for Sensory Impairment  NatSIP Online Discussion Event 5 May 2026</vt:lpstr>
      <vt:lpstr>SEND Consultation Context:</vt:lpstr>
      <vt:lpstr>Resource Provisions</vt:lpstr>
      <vt:lpstr>Experts At Hand</vt:lpstr>
      <vt:lpstr>Specialist Packages</vt:lpstr>
      <vt:lpstr>Disability Rights</vt:lpstr>
      <vt:lpstr>Questions for discussion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Johnson</dc:creator>
  <cp:lastModifiedBy>Steve Johnson</cp:lastModifiedBy>
  <cp:revision>67</cp:revision>
  <dcterms:created xsi:type="dcterms:W3CDTF">2023-03-07T23:26:52Z</dcterms:created>
  <dcterms:modified xsi:type="dcterms:W3CDTF">2026-05-11T22:37:04Z</dcterms:modified>
</cp:coreProperties>
</file>