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6" r:id="rId5"/>
    <p:sldId id="257" r:id="rId6"/>
    <p:sldId id="258" r:id="rId7"/>
    <p:sldId id="260" r:id="rId8"/>
    <p:sldId id="259" r:id="rId9"/>
    <p:sldId id="262" r:id="rId10"/>
    <p:sldId id="263" r:id="rId11"/>
    <p:sldId id="261"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EBAB"/>
    <a:srgbClr val="BBD035"/>
    <a:srgbClr val="00B2BC"/>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2253D7-4BD7-459A-9AB3-248089B28206}" v="31" dt="2025-06-27T12:31:46.0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6" autoAdjust="0"/>
    <p:restoredTop sz="79768" autoAdjust="0"/>
  </p:normalViewPr>
  <p:slideViewPr>
    <p:cSldViewPr snapToGrid="0">
      <p:cViewPr varScale="1">
        <p:scale>
          <a:sx n="63" d="100"/>
          <a:sy n="63" d="100"/>
        </p:scale>
        <p:origin x="1349" y="6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Nicholson" userId="7f3c90d0-641f-4f66-b024-969d0a6f86fc" providerId="ADAL" clId="{692253D7-4BD7-459A-9AB3-248089B28206}"/>
    <pc:docChg chg="undo custSel addSld delSld modSld">
      <pc:chgData name="Jennifer Nicholson" userId="7f3c90d0-641f-4f66-b024-969d0a6f86fc" providerId="ADAL" clId="{692253D7-4BD7-459A-9AB3-248089B28206}" dt="2025-06-27T12:34:01.205" v="7103" actId="20577"/>
      <pc:docMkLst>
        <pc:docMk/>
      </pc:docMkLst>
      <pc:sldChg chg="modSp mod">
        <pc:chgData name="Jennifer Nicholson" userId="7f3c90d0-641f-4f66-b024-969d0a6f86fc" providerId="ADAL" clId="{692253D7-4BD7-459A-9AB3-248089B28206}" dt="2025-06-27T12:14:25.899" v="6712" actId="6549"/>
        <pc:sldMkLst>
          <pc:docMk/>
          <pc:sldMk cId="13919581" sldId="256"/>
        </pc:sldMkLst>
        <pc:spChg chg="mod">
          <ac:chgData name="Jennifer Nicholson" userId="7f3c90d0-641f-4f66-b024-969d0a6f86fc" providerId="ADAL" clId="{692253D7-4BD7-459A-9AB3-248089B28206}" dt="2025-06-27T12:14:25.899" v="6712" actId="6549"/>
          <ac:spMkLst>
            <pc:docMk/>
            <pc:sldMk cId="13919581" sldId="256"/>
            <ac:spMk id="3" creationId="{C116D53B-FBB0-4102-A292-4C07FA099AD5}"/>
          </ac:spMkLst>
        </pc:spChg>
      </pc:sldChg>
      <pc:sldChg chg="addSp delSp modSp mod modNotesTx">
        <pc:chgData name="Jennifer Nicholson" userId="7f3c90d0-641f-4f66-b024-969d0a6f86fc" providerId="ADAL" clId="{692253D7-4BD7-459A-9AB3-248089B28206}" dt="2025-06-25T15:07:15.102" v="912" actId="1076"/>
        <pc:sldMkLst>
          <pc:docMk/>
          <pc:sldMk cId="1430176368" sldId="257"/>
        </pc:sldMkLst>
        <pc:spChg chg="mod ord">
          <ac:chgData name="Jennifer Nicholson" userId="7f3c90d0-641f-4f66-b024-969d0a6f86fc" providerId="ADAL" clId="{692253D7-4BD7-459A-9AB3-248089B28206}" dt="2025-06-25T14:13:43.794" v="269" actId="166"/>
          <ac:spMkLst>
            <pc:docMk/>
            <pc:sldMk cId="1430176368" sldId="257"/>
            <ac:spMk id="2" creationId="{E2CCA6A8-4DDA-456A-A6FD-1B90B3573516}"/>
          </ac:spMkLst>
        </pc:spChg>
        <pc:spChg chg="add del mod">
          <ac:chgData name="Jennifer Nicholson" userId="7f3c90d0-641f-4f66-b024-969d0a6f86fc" providerId="ADAL" clId="{692253D7-4BD7-459A-9AB3-248089B28206}" dt="2025-06-25T15:07:06.106" v="911" actId="20577"/>
          <ac:spMkLst>
            <pc:docMk/>
            <pc:sldMk cId="1430176368" sldId="257"/>
            <ac:spMk id="3" creationId="{80D25203-FFD8-4406-A69C-A5174D28DC84}"/>
          </ac:spMkLst>
        </pc:spChg>
        <pc:spChg chg="add mod">
          <ac:chgData name="Jennifer Nicholson" userId="7f3c90d0-641f-4f66-b024-969d0a6f86fc" providerId="ADAL" clId="{692253D7-4BD7-459A-9AB3-248089B28206}" dt="2025-06-25T15:07:15.102" v="912" actId="1076"/>
          <ac:spMkLst>
            <pc:docMk/>
            <pc:sldMk cId="1430176368" sldId="257"/>
            <ac:spMk id="7" creationId="{48EBFE8A-5F28-72D6-4D87-F9012848ABF3}"/>
          </ac:spMkLst>
        </pc:spChg>
        <pc:picChg chg="add mod">
          <ac:chgData name="Jennifer Nicholson" userId="7f3c90d0-641f-4f66-b024-969d0a6f86fc" providerId="ADAL" clId="{692253D7-4BD7-459A-9AB3-248089B28206}" dt="2025-06-25T15:06:41.099" v="907" actId="14100"/>
          <ac:picMkLst>
            <pc:docMk/>
            <pc:sldMk cId="1430176368" sldId="257"/>
            <ac:picMk id="5" creationId="{16A3ACD6-4F1A-DB2E-015D-318D59BC8E37}"/>
          </ac:picMkLst>
        </pc:picChg>
      </pc:sldChg>
      <pc:sldChg chg="addSp delSp modSp add mod">
        <pc:chgData name="Jennifer Nicholson" userId="7f3c90d0-641f-4f66-b024-969d0a6f86fc" providerId="ADAL" clId="{692253D7-4BD7-459A-9AB3-248089B28206}" dt="2025-06-27T12:19:08.522" v="6813" actId="20577"/>
        <pc:sldMkLst>
          <pc:docMk/>
          <pc:sldMk cId="4231214501" sldId="258"/>
        </pc:sldMkLst>
        <pc:spChg chg="mod">
          <ac:chgData name="Jennifer Nicholson" userId="7f3c90d0-641f-4f66-b024-969d0a6f86fc" providerId="ADAL" clId="{692253D7-4BD7-459A-9AB3-248089B28206}" dt="2025-06-27T12:15:31.043" v="6729" actId="6549"/>
          <ac:spMkLst>
            <pc:docMk/>
            <pc:sldMk cId="4231214501" sldId="258"/>
            <ac:spMk id="2" creationId="{48164C21-D00C-AC20-8718-557045F9B8B8}"/>
          </ac:spMkLst>
        </pc:spChg>
        <pc:spChg chg="add mod">
          <ac:chgData name="Jennifer Nicholson" userId="7f3c90d0-641f-4f66-b024-969d0a6f86fc" providerId="ADAL" clId="{692253D7-4BD7-459A-9AB3-248089B28206}" dt="2025-06-27T12:19:08.522" v="6813" actId="20577"/>
          <ac:spMkLst>
            <pc:docMk/>
            <pc:sldMk cId="4231214501" sldId="258"/>
            <ac:spMk id="3" creationId="{487BA8CF-BC04-CFE7-873D-6087559D029F}"/>
          </ac:spMkLst>
        </pc:spChg>
        <pc:picChg chg="add mod modCrop">
          <ac:chgData name="Jennifer Nicholson" userId="7f3c90d0-641f-4f66-b024-969d0a6f86fc" providerId="ADAL" clId="{692253D7-4BD7-459A-9AB3-248089B28206}" dt="2025-06-27T12:15:44.715" v="6741" actId="1035"/>
          <ac:picMkLst>
            <pc:docMk/>
            <pc:sldMk cId="4231214501" sldId="258"/>
            <ac:picMk id="7" creationId="{BFA960BB-8EB4-57D7-F12C-BF681123EEB0}"/>
          </ac:picMkLst>
        </pc:picChg>
      </pc:sldChg>
      <pc:sldChg chg="addSp delSp modSp add mod">
        <pc:chgData name="Jennifer Nicholson" userId="7f3c90d0-641f-4f66-b024-969d0a6f86fc" providerId="ADAL" clId="{692253D7-4BD7-459A-9AB3-248089B28206}" dt="2025-06-27T12:20:09.659" v="6823" actId="20577"/>
        <pc:sldMkLst>
          <pc:docMk/>
          <pc:sldMk cId="3153664858" sldId="259"/>
        </pc:sldMkLst>
        <pc:spChg chg="mod">
          <ac:chgData name="Jennifer Nicholson" userId="7f3c90d0-641f-4f66-b024-969d0a6f86fc" providerId="ADAL" clId="{692253D7-4BD7-459A-9AB3-248089B28206}" dt="2025-06-27T12:19:55.936" v="6821" actId="20577"/>
          <ac:spMkLst>
            <pc:docMk/>
            <pc:sldMk cId="3153664858" sldId="259"/>
            <ac:spMk id="2" creationId="{E356E91D-13E4-8B39-DB3E-9BAF57506CE0}"/>
          </ac:spMkLst>
        </pc:spChg>
        <pc:spChg chg="add mod">
          <ac:chgData name="Jennifer Nicholson" userId="7f3c90d0-641f-4f66-b024-969d0a6f86fc" providerId="ADAL" clId="{692253D7-4BD7-459A-9AB3-248089B28206}" dt="2025-06-26T14:32:07.890" v="2021" actId="1076"/>
          <ac:spMkLst>
            <pc:docMk/>
            <pc:sldMk cId="3153664858" sldId="259"/>
            <ac:spMk id="3" creationId="{2FFB6631-B007-0E21-8302-494BC67D09DB}"/>
          </ac:spMkLst>
        </pc:spChg>
        <pc:spChg chg="add mod">
          <ac:chgData name="Jennifer Nicholson" userId="7f3c90d0-641f-4f66-b024-969d0a6f86fc" providerId="ADAL" clId="{692253D7-4BD7-459A-9AB3-248089B28206}" dt="2025-06-26T14:32:02.415" v="2020" actId="1076"/>
          <ac:spMkLst>
            <pc:docMk/>
            <pc:sldMk cId="3153664858" sldId="259"/>
            <ac:spMk id="4" creationId="{C2D54F30-C5CD-4EB7-AAF9-5A20D58F8E98}"/>
          </ac:spMkLst>
        </pc:spChg>
        <pc:spChg chg="add mod">
          <ac:chgData name="Jennifer Nicholson" userId="7f3c90d0-641f-4f66-b024-969d0a6f86fc" providerId="ADAL" clId="{692253D7-4BD7-459A-9AB3-248089B28206}" dt="2025-06-26T14:32:26.285" v="2022" actId="1076"/>
          <ac:spMkLst>
            <pc:docMk/>
            <pc:sldMk cId="3153664858" sldId="259"/>
            <ac:spMk id="5" creationId="{CE5865DA-4A81-6D40-9B1E-1A589F5D4E61}"/>
          </ac:spMkLst>
        </pc:spChg>
        <pc:spChg chg="add mod">
          <ac:chgData name="Jennifer Nicholson" userId="7f3c90d0-641f-4f66-b024-969d0a6f86fc" providerId="ADAL" clId="{692253D7-4BD7-459A-9AB3-248089B28206}" dt="2025-06-26T14:34:23.420" v="2041" actId="1037"/>
          <ac:spMkLst>
            <pc:docMk/>
            <pc:sldMk cId="3153664858" sldId="259"/>
            <ac:spMk id="6" creationId="{14CB048E-1EA2-3FDE-0927-86E7554AA298}"/>
          </ac:spMkLst>
        </pc:spChg>
        <pc:spChg chg="add mod">
          <ac:chgData name="Jennifer Nicholson" userId="7f3c90d0-641f-4f66-b024-969d0a6f86fc" providerId="ADAL" clId="{692253D7-4BD7-459A-9AB3-248089B28206}" dt="2025-06-26T14:28:27.575" v="1997" actId="1076"/>
          <ac:spMkLst>
            <pc:docMk/>
            <pc:sldMk cId="3153664858" sldId="259"/>
            <ac:spMk id="7" creationId="{A64E2952-C418-71DE-355E-445CB5227C5F}"/>
          </ac:spMkLst>
        </pc:spChg>
        <pc:spChg chg="add mod">
          <ac:chgData name="Jennifer Nicholson" userId="7f3c90d0-641f-4f66-b024-969d0a6f86fc" providerId="ADAL" clId="{692253D7-4BD7-459A-9AB3-248089B28206}" dt="2025-06-26T14:31:50.843" v="2019" actId="1076"/>
          <ac:spMkLst>
            <pc:docMk/>
            <pc:sldMk cId="3153664858" sldId="259"/>
            <ac:spMk id="8" creationId="{9206F9FC-49CF-0F37-3B60-B6AC5B4AEDAD}"/>
          </ac:spMkLst>
        </pc:spChg>
        <pc:spChg chg="add mod">
          <ac:chgData name="Jennifer Nicholson" userId="7f3c90d0-641f-4f66-b024-969d0a6f86fc" providerId="ADAL" clId="{692253D7-4BD7-459A-9AB3-248089B28206}" dt="2025-06-27T12:20:09.659" v="6823" actId="20577"/>
          <ac:spMkLst>
            <pc:docMk/>
            <pc:sldMk cId="3153664858" sldId="259"/>
            <ac:spMk id="9" creationId="{1830086E-371B-22EB-A6EE-D3ABACCCE56B}"/>
          </ac:spMkLst>
        </pc:spChg>
        <pc:spChg chg="add del mod">
          <ac:chgData name="Jennifer Nicholson" userId="7f3c90d0-641f-4f66-b024-969d0a6f86fc" providerId="ADAL" clId="{692253D7-4BD7-459A-9AB3-248089B28206}" dt="2025-06-26T14:02:51.807" v="1534" actId="478"/>
          <ac:spMkLst>
            <pc:docMk/>
            <pc:sldMk cId="3153664858" sldId="259"/>
            <ac:spMk id="10" creationId="{F10FBF76-B331-0FB9-2CF6-2B5573D8EA54}"/>
          </ac:spMkLst>
        </pc:spChg>
        <pc:spChg chg="add mod">
          <ac:chgData name="Jennifer Nicholson" userId="7f3c90d0-641f-4f66-b024-969d0a6f86fc" providerId="ADAL" clId="{692253D7-4BD7-459A-9AB3-248089B28206}" dt="2025-06-26T14:37:50.801" v="2072" actId="1076"/>
          <ac:spMkLst>
            <pc:docMk/>
            <pc:sldMk cId="3153664858" sldId="259"/>
            <ac:spMk id="11" creationId="{9CDDED22-AFDF-93F7-9B34-36343ABDA41D}"/>
          </ac:spMkLst>
        </pc:spChg>
        <pc:spChg chg="add mod">
          <ac:chgData name="Jennifer Nicholson" userId="7f3c90d0-641f-4f66-b024-969d0a6f86fc" providerId="ADAL" clId="{692253D7-4BD7-459A-9AB3-248089B28206}" dt="2025-06-26T14:37:29.096" v="2070" actId="207"/>
          <ac:spMkLst>
            <pc:docMk/>
            <pc:sldMk cId="3153664858" sldId="259"/>
            <ac:spMk id="12" creationId="{FAC38DA6-6705-90B7-C032-0F80A35E4A4F}"/>
          </ac:spMkLst>
        </pc:spChg>
        <pc:spChg chg="add mod">
          <ac:chgData name="Jennifer Nicholson" userId="7f3c90d0-641f-4f66-b024-969d0a6f86fc" providerId="ADAL" clId="{692253D7-4BD7-459A-9AB3-248089B28206}" dt="2025-06-26T14:37:03.745" v="2068" actId="208"/>
          <ac:spMkLst>
            <pc:docMk/>
            <pc:sldMk cId="3153664858" sldId="259"/>
            <ac:spMk id="13" creationId="{DD183987-7B1E-A42B-57CC-AD527174358B}"/>
          </ac:spMkLst>
        </pc:spChg>
        <pc:spChg chg="add mod">
          <ac:chgData name="Jennifer Nicholson" userId="7f3c90d0-641f-4f66-b024-969d0a6f86fc" providerId="ADAL" clId="{692253D7-4BD7-459A-9AB3-248089B28206}" dt="2025-06-26T14:36:48" v="2067" actId="692"/>
          <ac:spMkLst>
            <pc:docMk/>
            <pc:sldMk cId="3153664858" sldId="259"/>
            <ac:spMk id="14" creationId="{17C0FBF6-F212-9614-B162-0D40E803B21B}"/>
          </ac:spMkLst>
        </pc:spChg>
        <pc:spChg chg="add mod">
          <ac:chgData name="Jennifer Nicholson" userId="7f3c90d0-641f-4f66-b024-969d0a6f86fc" providerId="ADAL" clId="{692253D7-4BD7-459A-9AB3-248089B28206}" dt="2025-06-26T14:39:52.060" v="2080" actId="1076"/>
          <ac:spMkLst>
            <pc:docMk/>
            <pc:sldMk cId="3153664858" sldId="259"/>
            <ac:spMk id="15" creationId="{A8FA55F4-8290-7B93-3D4F-5469C8683955}"/>
          </ac:spMkLst>
        </pc:spChg>
      </pc:sldChg>
      <pc:sldChg chg="addSp delSp modSp add mod">
        <pc:chgData name="Jennifer Nicholson" userId="7f3c90d0-641f-4f66-b024-969d0a6f86fc" providerId="ADAL" clId="{692253D7-4BD7-459A-9AB3-248089B28206}" dt="2025-06-27T12:19:33.789" v="6815" actId="20577"/>
        <pc:sldMkLst>
          <pc:docMk/>
          <pc:sldMk cId="2410531492" sldId="260"/>
        </pc:sldMkLst>
        <pc:spChg chg="mod">
          <ac:chgData name="Jennifer Nicholson" userId="7f3c90d0-641f-4f66-b024-969d0a6f86fc" providerId="ADAL" clId="{692253D7-4BD7-459A-9AB3-248089B28206}" dt="2025-06-25T15:41:07.245" v="1478" actId="20577"/>
          <ac:spMkLst>
            <pc:docMk/>
            <pc:sldMk cId="2410531492" sldId="260"/>
            <ac:spMk id="2" creationId="{E3E482F1-A75E-65DD-604D-C3D6154D2DC2}"/>
          </ac:spMkLst>
        </pc:spChg>
        <pc:graphicFrameChg chg="add mod ord modGraphic">
          <ac:chgData name="Jennifer Nicholson" userId="7f3c90d0-641f-4f66-b024-969d0a6f86fc" providerId="ADAL" clId="{692253D7-4BD7-459A-9AB3-248089B28206}" dt="2025-06-27T12:19:33.789" v="6815" actId="20577"/>
          <ac:graphicFrameMkLst>
            <pc:docMk/>
            <pc:sldMk cId="2410531492" sldId="260"/>
            <ac:graphicFrameMk id="4" creationId="{F3EE71AA-0636-6F34-D279-DEFD99AA133F}"/>
          </ac:graphicFrameMkLst>
        </pc:graphicFrameChg>
      </pc:sldChg>
      <pc:sldChg chg="new del">
        <pc:chgData name="Jennifer Nicholson" userId="7f3c90d0-641f-4f66-b024-969d0a6f86fc" providerId="ADAL" clId="{692253D7-4BD7-459A-9AB3-248089B28206}" dt="2025-06-25T14:31:38.100" v="775" actId="2696"/>
        <pc:sldMkLst>
          <pc:docMk/>
          <pc:sldMk cId="3730195405" sldId="260"/>
        </pc:sldMkLst>
      </pc:sldChg>
      <pc:sldChg chg="modSp add mod">
        <pc:chgData name="Jennifer Nicholson" userId="7f3c90d0-641f-4f66-b024-969d0a6f86fc" providerId="ADAL" clId="{692253D7-4BD7-459A-9AB3-248089B28206}" dt="2025-06-27T12:25:11.799" v="6951" actId="6549"/>
        <pc:sldMkLst>
          <pc:docMk/>
          <pc:sldMk cId="1356771088" sldId="261"/>
        </pc:sldMkLst>
        <pc:spChg chg="mod">
          <ac:chgData name="Jennifer Nicholson" userId="7f3c90d0-641f-4f66-b024-969d0a6f86fc" providerId="ADAL" clId="{692253D7-4BD7-459A-9AB3-248089B28206}" dt="2025-06-27T12:23:30.685" v="6921" actId="20577"/>
          <ac:spMkLst>
            <pc:docMk/>
            <pc:sldMk cId="1356771088" sldId="261"/>
            <ac:spMk id="2" creationId="{F83FDBC0-C2D4-3E91-A835-ECB9A3347FEB}"/>
          </ac:spMkLst>
        </pc:spChg>
        <pc:spChg chg="mod">
          <ac:chgData name="Jennifer Nicholson" userId="7f3c90d0-641f-4f66-b024-969d0a6f86fc" providerId="ADAL" clId="{692253D7-4BD7-459A-9AB3-248089B28206}" dt="2025-06-27T12:25:11.799" v="6951" actId="6549"/>
          <ac:spMkLst>
            <pc:docMk/>
            <pc:sldMk cId="1356771088" sldId="261"/>
            <ac:spMk id="10" creationId="{BCC449B3-6A56-389A-8005-F9CF55E02340}"/>
          </ac:spMkLst>
        </pc:spChg>
      </pc:sldChg>
      <pc:sldChg chg="modSp add mod">
        <pc:chgData name="Jennifer Nicholson" userId="7f3c90d0-641f-4f66-b024-969d0a6f86fc" providerId="ADAL" clId="{692253D7-4BD7-459A-9AB3-248089B28206}" dt="2025-06-27T12:21:55.228" v="6902" actId="20577"/>
        <pc:sldMkLst>
          <pc:docMk/>
          <pc:sldMk cId="1968937938" sldId="262"/>
        </pc:sldMkLst>
        <pc:spChg chg="mod">
          <ac:chgData name="Jennifer Nicholson" userId="7f3c90d0-641f-4f66-b024-969d0a6f86fc" providerId="ADAL" clId="{692253D7-4BD7-459A-9AB3-248089B28206}" dt="2025-06-26T15:02:21.655" v="2942" actId="20577"/>
          <ac:spMkLst>
            <pc:docMk/>
            <pc:sldMk cId="1968937938" sldId="262"/>
            <ac:spMk id="2" creationId="{32D442EC-4BAF-E006-72A7-46AD75371731}"/>
          </ac:spMkLst>
        </pc:spChg>
        <pc:spChg chg="mod">
          <ac:chgData name="Jennifer Nicholson" userId="7f3c90d0-641f-4f66-b024-969d0a6f86fc" providerId="ADAL" clId="{692253D7-4BD7-459A-9AB3-248089B28206}" dt="2025-06-27T12:21:55.228" v="6902" actId="20577"/>
          <ac:spMkLst>
            <pc:docMk/>
            <pc:sldMk cId="1968937938" sldId="262"/>
            <ac:spMk id="10" creationId="{44E4D3D7-13A3-2B00-7B64-F0F9104264FD}"/>
          </ac:spMkLst>
        </pc:spChg>
      </pc:sldChg>
      <pc:sldChg chg="modSp add mod">
        <pc:chgData name="Jennifer Nicholson" userId="7f3c90d0-641f-4f66-b024-969d0a6f86fc" providerId="ADAL" clId="{692253D7-4BD7-459A-9AB3-248089B28206}" dt="2025-06-27T12:22:46.218" v="6918" actId="20577"/>
        <pc:sldMkLst>
          <pc:docMk/>
          <pc:sldMk cId="1922172184" sldId="263"/>
        </pc:sldMkLst>
        <pc:spChg chg="mod">
          <ac:chgData name="Jennifer Nicholson" userId="7f3c90d0-641f-4f66-b024-969d0a6f86fc" providerId="ADAL" clId="{692253D7-4BD7-459A-9AB3-248089B28206}" dt="2025-06-26T15:13:32.491" v="3454" actId="20577"/>
          <ac:spMkLst>
            <pc:docMk/>
            <pc:sldMk cId="1922172184" sldId="263"/>
            <ac:spMk id="2" creationId="{ED773B01-0D62-ACD7-232D-D33058B5F7D3}"/>
          </ac:spMkLst>
        </pc:spChg>
        <pc:spChg chg="mod">
          <ac:chgData name="Jennifer Nicholson" userId="7f3c90d0-641f-4f66-b024-969d0a6f86fc" providerId="ADAL" clId="{692253D7-4BD7-459A-9AB3-248089B28206}" dt="2025-06-27T12:22:46.218" v="6918" actId="20577"/>
          <ac:spMkLst>
            <pc:docMk/>
            <pc:sldMk cId="1922172184" sldId="263"/>
            <ac:spMk id="10" creationId="{F134CDB7-8657-E6B5-752C-2751820B2CD5}"/>
          </ac:spMkLst>
        </pc:spChg>
      </pc:sldChg>
      <pc:sldChg chg="modSp add mod">
        <pc:chgData name="Jennifer Nicholson" userId="7f3c90d0-641f-4f66-b024-969d0a6f86fc" providerId="ADAL" clId="{692253D7-4BD7-459A-9AB3-248089B28206}" dt="2025-06-27T12:30:34.913" v="7028" actId="20577"/>
        <pc:sldMkLst>
          <pc:docMk/>
          <pc:sldMk cId="1505625071" sldId="264"/>
        </pc:sldMkLst>
        <pc:spChg chg="mod">
          <ac:chgData name="Jennifer Nicholson" userId="7f3c90d0-641f-4f66-b024-969d0a6f86fc" providerId="ADAL" clId="{692253D7-4BD7-459A-9AB3-248089B28206}" dt="2025-06-26T16:06:12.422" v="5951" actId="404"/>
          <ac:spMkLst>
            <pc:docMk/>
            <pc:sldMk cId="1505625071" sldId="264"/>
            <ac:spMk id="2" creationId="{D28E95EA-4630-D65A-D859-F0C342ADA5C1}"/>
          </ac:spMkLst>
        </pc:spChg>
        <pc:spChg chg="mod">
          <ac:chgData name="Jennifer Nicholson" userId="7f3c90d0-641f-4f66-b024-969d0a6f86fc" providerId="ADAL" clId="{692253D7-4BD7-459A-9AB3-248089B28206}" dt="2025-06-27T12:30:34.913" v="7028" actId="20577"/>
          <ac:spMkLst>
            <pc:docMk/>
            <pc:sldMk cId="1505625071" sldId="264"/>
            <ac:spMk id="10" creationId="{1609C75E-3B9E-A8E2-3002-28FB2620205A}"/>
          </ac:spMkLst>
        </pc:spChg>
      </pc:sldChg>
      <pc:sldChg chg="modSp add mod">
        <pc:chgData name="Jennifer Nicholson" userId="7f3c90d0-641f-4f66-b024-969d0a6f86fc" providerId="ADAL" clId="{692253D7-4BD7-459A-9AB3-248089B28206}" dt="2025-06-27T12:34:01.205" v="7103" actId="20577"/>
        <pc:sldMkLst>
          <pc:docMk/>
          <pc:sldMk cId="1111229078" sldId="265"/>
        </pc:sldMkLst>
        <pc:spChg chg="mod">
          <ac:chgData name="Jennifer Nicholson" userId="7f3c90d0-641f-4f66-b024-969d0a6f86fc" providerId="ADAL" clId="{692253D7-4BD7-459A-9AB3-248089B28206}" dt="2025-06-27T12:30:59.393" v="7034" actId="20577"/>
          <ac:spMkLst>
            <pc:docMk/>
            <pc:sldMk cId="1111229078" sldId="265"/>
            <ac:spMk id="2" creationId="{647C6AEA-1383-C1B9-45B1-27250CC8687E}"/>
          </ac:spMkLst>
        </pc:spChg>
        <pc:spChg chg="mod">
          <ac:chgData name="Jennifer Nicholson" userId="7f3c90d0-641f-4f66-b024-969d0a6f86fc" providerId="ADAL" clId="{692253D7-4BD7-459A-9AB3-248089B28206}" dt="2025-06-27T12:34:01.205" v="7103" actId="20577"/>
          <ac:spMkLst>
            <pc:docMk/>
            <pc:sldMk cId="1111229078" sldId="265"/>
            <ac:spMk id="10" creationId="{FA49FE63-B3FE-78D8-5CB2-C47A5C24E3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A347E6-EB8D-401E-A7BD-22339A749488}" type="datetimeFigureOut">
              <a:rPr lang="en-GB" smtClean="0"/>
              <a:t>01/07/2025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DEA471-6D62-4211-97CC-35B219C42BA2}" type="slidenum">
              <a:rPr lang="en-GB" smtClean="0"/>
              <a:t>‹#›</a:t>
            </a:fld>
            <a:endParaRPr lang="en-GB"/>
          </a:p>
        </p:txBody>
      </p:sp>
    </p:spTree>
    <p:extLst>
      <p:ext uri="{BB962C8B-B14F-4D97-AF65-F5344CB8AC3E}">
        <p14:creationId xmlns:p14="http://schemas.microsoft.com/office/powerpoint/2010/main" val="2658689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in 6 of the total Bangladeshi population in England and Wales live in Tower Hamlets.</a:t>
            </a:r>
          </a:p>
        </p:txBody>
      </p:sp>
      <p:sp>
        <p:nvSpPr>
          <p:cNvPr id="4" name="Slide Number Placeholder 3"/>
          <p:cNvSpPr>
            <a:spLocks noGrp="1"/>
          </p:cNvSpPr>
          <p:nvPr>
            <p:ph type="sldNum" sz="quarter" idx="5"/>
          </p:nvPr>
        </p:nvSpPr>
        <p:spPr/>
        <p:txBody>
          <a:bodyPr/>
          <a:lstStyle/>
          <a:p>
            <a:fld id="{8FDEA471-6D62-4211-97CC-35B219C42BA2}" type="slidenum">
              <a:rPr lang="en-GB" smtClean="0"/>
              <a:t>2</a:t>
            </a:fld>
            <a:endParaRPr lang="en-GB"/>
          </a:p>
        </p:txBody>
      </p:sp>
    </p:spTree>
    <p:extLst>
      <p:ext uri="{BB962C8B-B14F-4D97-AF65-F5344CB8AC3E}">
        <p14:creationId xmlns:p14="http://schemas.microsoft.com/office/powerpoint/2010/main" val="7205459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DC2FB-60EB-42F9-88DC-B87BE317C79A}"/>
              </a:ext>
            </a:extLst>
          </p:cNvPr>
          <p:cNvSpPr>
            <a:spLocks noGrp="1"/>
          </p:cNvSpPr>
          <p:nvPr>
            <p:ph type="ctrTitle"/>
          </p:nvPr>
        </p:nvSpPr>
        <p:spPr>
          <a:xfrm>
            <a:off x="838201" y="1122363"/>
            <a:ext cx="7186126" cy="2387600"/>
          </a:xfrm>
        </p:spPr>
        <p:txBody>
          <a:bodyPr anchor="b">
            <a:normAutofit/>
          </a:bodyPr>
          <a:lstStyle>
            <a:lvl1pPr algn="l">
              <a:defRPr sz="4400">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11C81B1B-C1AD-4610-9765-10AB1B1A3A3C}"/>
              </a:ext>
            </a:extLst>
          </p:cNvPr>
          <p:cNvSpPr>
            <a:spLocks noGrp="1"/>
          </p:cNvSpPr>
          <p:nvPr>
            <p:ph type="subTitle" idx="1"/>
          </p:nvPr>
        </p:nvSpPr>
        <p:spPr>
          <a:xfrm>
            <a:off x="838200" y="3602038"/>
            <a:ext cx="7186127" cy="1655762"/>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86908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B841-276D-4AC1-AE14-C657EFF71100}"/>
              </a:ext>
            </a:extLst>
          </p:cNvPr>
          <p:cNvSpPr>
            <a:spLocks noGrp="1"/>
          </p:cNvSpPr>
          <p:nvPr>
            <p:ph type="title"/>
          </p:nvPr>
        </p:nvSpPr>
        <p:spPr>
          <a:xfrm>
            <a:off x="838200" y="1138"/>
            <a:ext cx="9770616" cy="1325563"/>
          </a:xfrm>
        </p:spPr>
        <p:txBody>
          <a:bodyPr/>
          <a:lstStyle>
            <a:lvl1pPr>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836561FF-A59C-41BF-8DA2-E19D23B8DB7D}"/>
              </a:ext>
            </a:extLst>
          </p:cNvPr>
          <p:cNvSpPr>
            <a:spLocks noGrp="1"/>
          </p:cNvSpPr>
          <p:nvPr>
            <p:ph idx="1"/>
          </p:nvPr>
        </p:nvSpPr>
        <p:spPr>
          <a:xfrm>
            <a:off x="838200" y="1603683"/>
            <a:ext cx="10515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509862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410B32-27A2-4570-A26D-101D582E3C6C}"/>
              </a:ext>
            </a:extLst>
          </p:cNvPr>
          <p:cNvSpPr>
            <a:spLocks noGrp="1"/>
          </p:cNvSpPr>
          <p:nvPr>
            <p:ph sz="half" idx="1"/>
          </p:nvPr>
        </p:nvSpPr>
        <p:spPr>
          <a:xfrm>
            <a:off x="838200" y="1603682"/>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48C6104-3F21-449D-B750-5F91268BF49E}"/>
              </a:ext>
            </a:extLst>
          </p:cNvPr>
          <p:cNvSpPr>
            <a:spLocks noGrp="1"/>
          </p:cNvSpPr>
          <p:nvPr>
            <p:ph sz="half" idx="2"/>
          </p:nvPr>
        </p:nvSpPr>
        <p:spPr>
          <a:xfrm>
            <a:off x="6172200" y="1603682"/>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itle Placeholder 1">
            <a:extLst>
              <a:ext uri="{FF2B5EF4-FFF2-40B4-BE49-F238E27FC236}">
                <a16:creationId xmlns:a16="http://schemas.microsoft.com/office/drawing/2014/main" id="{3AFE9BBB-7ED8-404A-8BCF-B4EA8611213F}"/>
              </a:ext>
            </a:extLst>
          </p:cNvPr>
          <p:cNvSpPr>
            <a:spLocks noGrp="1"/>
          </p:cNvSpPr>
          <p:nvPr>
            <p:ph type="title"/>
          </p:nvPr>
        </p:nvSpPr>
        <p:spPr>
          <a:xfrm>
            <a:off x="838200" y="1135"/>
            <a:ext cx="9761738"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1059860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B5240745-C3CA-49A7-BF69-697EA98ACD49}"/>
              </a:ext>
            </a:extLst>
          </p:cNvPr>
          <p:cNvSpPr>
            <a:spLocks noGrp="1"/>
          </p:cNvSpPr>
          <p:nvPr>
            <p:ph type="title"/>
          </p:nvPr>
        </p:nvSpPr>
        <p:spPr>
          <a:xfrm>
            <a:off x="838200" y="1135"/>
            <a:ext cx="9761738"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1183234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69826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0929D1-A8E1-47D7-8022-AA09FC3B5902}"/>
              </a:ext>
            </a:extLst>
          </p:cNvPr>
          <p:cNvSpPr>
            <a:spLocks noGrp="1"/>
          </p:cNvSpPr>
          <p:nvPr>
            <p:ph type="title"/>
          </p:nvPr>
        </p:nvSpPr>
        <p:spPr>
          <a:xfrm>
            <a:off x="838200" y="1135"/>
            <a:ext cx="9761738"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130F75A-D3E4-4D2D-B9C9-CFEFCBC0865D}"/>
              </a:ext>
            </a:extLst>
          </p:cNvPr>
          <p:cNvSpPr>
            <a:spLocks noGrp="1"/>
          </p:cNvSpPr>
          <p:nvPr>
            <p:ph type="body" idx="1"/>
          </p:nvPr>
        </p:nvSpPr>
        <p:spPr>
          <a:xfrm>
            <a:off x="838200" y="1603683"/>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3436B00B-AAB4-4152-8A58-1AD3A3913E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FB7B13-E777-46A4-AB49-5ED43CC1BF76}" type="datetimeFigureOut">
              <a:rPr lang="en-GB" smtClean="0"/>
              <a:t>01/07/2025</a:t>
            </a:fld>
            <a:endParaRPr lang="en-GB"/>
          </a:p>
        </p:txBody>
      </p:sp>
      <p:sp>
        <p:nvSpPr>
          <p:cNvPr id="5" name="Footer Placeholder 4">
            <a:extLst>
              <a:ext uri="{FF2B5EF4-FFF2-40B4-BE49-F238E27FC236}">
                <a16:creationId xmlns:a16="http://schemas.microsoft.com/office/drawing/2014/main" id="{63C4F3B2-D58D-4AEE-BF91-410881D9EF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E49FEE-CE91-4BCC-BD71-9FDC31049B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0BCE56-BEE1-4278-9D45-29BCB868D5BE}" type="slidenum">
              <a:rPr lang="en-GB" smtClean="0"/>
              <a:t>‹#›</a:t>
            </a:fld>
            <a:endParaRPr lang="en-GB"/>
          </a:p>
        </p:txBody>
      </p:sp>
    </p:spTree>
    <p:extLst>
      <p:ext uri="{BB962C8B-B14F-4D97-AF65-F5344CB8AC3E}">
        <p14:creationId xmlns:p14="http://schemas.microsoft.com/office/powerpoint/2010/main" val="1404536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Lst>
  <p:txStyles>
    <p:titleStyle>
      <a:lvl1pPr algn="l" defTabSz="914400" rtl="0" eaLnBrk="1" latinLnBrk="0" hangingPunct="1">
        <a:lnSpc>
          <a:spcPct val="90000"/>
        </a:lnSpc>
        <a:spcBef>
          <a:spcPct val="0"/>
        </a:spcBef>
        <a:buNone/>
        <a:defRPr sz="4400" b="1" kern="1200">
          <a:solidFill>
            <a:srgbClr val="003366"/>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3366"/>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3366"/>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3366"/>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3366"/>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3366"/>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C1E4A-7D54-4FAD-BC19-3B3868CED3F5}"/>
              </a:ext>
            </a:extLst>
          </p:cNvPr>
          <p:cNvSpPr>
            <a:spLocks noGrp="1"/>
          </p:cNvSpPr>
          <p:nvPr>
            <p:ph type="ctrTitle"/>
          </p:nvPr>
        </p:nvSpPr>
        <p:spPr>
          <a:xfrm>
            <a:off x="838201" y="1122362"/>
            <a:ext cx="7186126" cy="2971173"/>
          </a:xfrm>
        </p:spPr>
        <p:txBody>
          <a:bodyPr>
            <a:normAutofit fontScale="90000"/>
          </a:bodyPr>
          <a:lstStyle/>
          <a:p>
            <a:br>
              <a:rPr lang="en-GB" b="0" dirty="0"/>
            </a:br>
            <a:r>
              <a:rPr lang="en-GB" b="0" dirty="0"/>
              <a:t> </a:t>
            </a:r>
            <a:br>
              <a:rPr lang="en-GB" b="0" dirty="0"/>
            </a:br>
            <a:r>
              <a:rPr lang="en-GB" b="0" dirty="0" err="1"/>
              <a:t>NatSIP</a:t>
            </a:r>
            <a:r>
              <a:rPr lang="en-GB" b="0" dirty="0"/>
              <a:t> Online Training Event</a:t>
            </a:r>
            <a:br>
              <a:rPr lang="en-GB" b="0" dirty="0"/>
            </a:br>
            <a:r>
              <a:rPr lang="en-GB" b="0" dirty="0"/>
              <a:t>Tuesday 1 July 2025</a:t>
            </a:r>
            <a:br>
              <a:rPr lang="en-GB" b="0" dirty="0"/>
            </a:br>
            <a:br>
              <a:rPr lang="en-GB" b="0" dirty="0"/>
            </a:br>
            <a:r>
              <a:rPr lang="en-GB" dirty="0"/>
              <a:t>Sensory impairment resource base provision </a:t>
            </a:r>
            <a:endParaRPr lang="en-GB" b="0" dirty="0"/>
          </a:p>
        </p:txBody>
      </p:sp>
      <p:sp>
        <p:nvSpPr>
          <p:cNvPr id="3" name="Subtitle 2">
            <a:extLst>
              <a:ext uri="{FF2B5EF4-FFF2-40B4-BE49-F238E27FC236}">
                <a16:creationId xmlns:a16="http://schemas.microsoft.com/office/drawing/2014/main" id="{C116D53B-FBB0-4102-A292-4C07FA099AD5}"/>
              </a:ext>
            </a:extLst>
          </p:cNvPr>
          <p:cNvSpPr>
            <a:spLocks noGrp="1"/>
          </p:cNvSpPr>
          <p:nvPr>
            <p:ph type="subTitle" idx="1"/>
          </p:nvPr>
        </p:nvSpPr>
        <p:spPr>
          <a:xfrm>
            <a:off x="838201" y="4433777"/>
            <a:ext cx="7186127" cy="1137683"/>
          </a:xfrm>
        </p:spPr>
        <p:txBody>
          <a:bodyPr>
            <a:normAutofit fontScale="85000" lnSpcReduction="20000"/>
          </a:bodyPr>
          <a:lstStyle/>
          <a:p>
            <a:r>
              <a:rPr lang="en-GB" b="1" dirty="0"/>
              <a:t>Resource base provision</a:t>
            </a:r>
          </a:p>
          <a:p>
            <a:r>
              <a:rPr lang="en-GB" b="1" dirty="0"/>
              <a:t>Practice in the sector </a:t>
            </a:r>
          </a:p>
          <a:p>
            <a:pPr algn="r"/>
            <a:r>
              <a:rPr lang="en-GB" dirty="0"/>
              <a:t>Jen Nicholson	</a:t>
            </a:r>
          </a:p>
          <a:p>
            <a:endParaRPr lang="en-GB" dirty="0"/>
          </a:p>
        </p:txBody>
      </p:sp>
    </p:spTree>
    <p:extLst>
      <p:ext uri="{BB962C8B-B14F-4D97-AF65-F5344CB8AC3E}">
        <p14:creationId xmlns:p14="http://schemas.microsoft.com/office/powerpoint/2010/main" val="13919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D25203-FFD8-4406-A69C-A5174D28DC84}"/>
              </a:ext>
            </a:extLst>
          </p:cNvPr>
          <p:cNvSpPr>
            <a:spLocks noGrp="1"/>
          </p:cNvSpPr>
          <p:nvPr>
            <p:ph idx="1"/>
          </p:nvPr>
        </p:nvSpPr>
        <p:spPr>
          <a:xfrm>
            <a:off x="838198" y="1068275"/>
            <a:ext cx="5257802" cy="4196342"/>
          </a:xfrm>
        </p:spPr>
        <p:txBody>
          <a:bodyPr/>
          <a:lstStyle/>
          <a:p>
            <a:r>
              <a:rPr lang="en-GB" dirty="0"/>
              <a:t>Most densely populated area in England &amp; Wales</a:t>
            </a:r>
          </a:p>
          <a:p>
            <a:r>
              <a:rPr lang="en-GB" dirty="0"/>
              <a:t>2</a:t>
            </a:r>
            <a:r>
              <a:rPr lang="en-GB" baseline="30000" dirty="0"/>
              <a:t>nd</a:t>
            </a:r>
            <a:r>
              <a:rPr lang="en-GB" dirty="0"/>
              <a:t> fastest growing area in England with population of 325,789 in 2022 and increasing by 4.2% / year</a:t>
            </a:r>
          </a:p>
          <a:p>
            <a:r>
              <a:rPr lang="en-GB" dirty="0"/>
              <a:t>2</a:t>
            </a:r>
            <a:r>
              <a:rPr lang="en-GB" baseline="30000" dirty="0"/>
              <a:t>nd</a:t>
            </a:r>
            <a:r>
              <a:rPr lang="en-GB" dirty="0"/>
              <a:t> highest proportion of children living in poverty in London and top quartile nationally</a:t>
            </a:r>
          </a:p>
        </p:txBody>
      </p:sp>
      <p:pic>
        <p:nvPicPr>
          <p:cNvPr id="5" name="Picture 4" descr="THE LONDON EAST END | BG LIFE UK">
            <a:extLst>
              <a:ext uri="{FF2B5EF4-FFF2-40B4-BE49-F238E27FC236}">
                <a16:creationId xmlns:a16="http://schemas.microsoft.com/office/drawing/2014/main" id="{16A3ACD6-4F1A-DB2E-015D-318D59BC8E37}"/>
              </a:ext>
            </a:extLst>
          </p:cNvPr>
          <p:cNvPicPr>
            <a:picLocks noChangeAspect="1"/>
          </p:cNvPicPr>
          <p:nvPr/>
        </p:nvPicPr>
        <p:blipFill rotWithShape="1">
          <a:blip r:embed="rId3">
            <a:extLst>
              <a:ext uri="{28A0092B-C50C-407E-A947-70E740481C1C}">
                <a14:useLocalDpi xmlns:a14="http://schemas.microsoft.com/office/drawing/2010/main" val="0"/>
              </a:ext>
            </a:extLst>
          </a:blip>
          <a:srcRect l="9610"/>
          <a:stretch>
            <a:fillRect/>
          </a:stretch>
        </p:blipFill>
        <p:spPr bwMode="auto">
          <a:xfrm>
            <a:off x="6259289" y="393405"/>
            <a:ext cx="5440324" cy="4871211"/>
          </a:xfrm>
          <a:prstGeom prst="rect">
            <a:avLst/>
          </a:prstGeom>
          <a:noFill/>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E2CCA6A8-4DDA-456A-A6FD-1B90B3573516}"/>
              </a:ext>
            </a:extLst>
          </p:cNvPr>
          <p:cNvSpPr>
            <a:spLocks noGrp="1"/>
          </p:cNvSpPr>
          <p:nvPr>
            <p:ph type="title"/>
          </p:nvPr>
        </p:nvSpPr>
        <p:spPr/>
        <p:txBody>
          <a:bodyPr/>
          <a:lstStyle/>
          <a:p>
            <a:r>
              <a:rPr lang="en-GB" dirty="0"/>
              <a:t>Tower Hamlets </a:t>
            </a:r>
          </a:p>
        </p:txBody>
      </p:sp>
      <p:sp>
        <p:nvSpPr>
          <p:cNvPr id="7" name="Content Placeholder 2">
            <a:extLst>
              <a:ext uri="{FF2B5EF4-FFF2-40B4-BE49-F238E27FC236}">
                <a16:creationId xmlns:a16="http://schemas.microsoft.com/office/drawing/2014/main" id="{48EBFE8A-5F28-72D6-4D87-F9012848ABF3}"/>
              </a:ext>
            </a:extLst>
          </p:cNvPr>
          <p:cNvSpPr txBox="1">
            <a:spLocks/>
          </p:cNvSpPr>
          <p:nvPr/>
        </p:nvSpPr>
        <p:spPr>
          <a:xfrm>
            <a:off x="838198" y="5345242"/>
            <a:ext cx="10515599" cy="8889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3366"/>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3366"/>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3366"/>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3366"/>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3366"/>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1 in 6 households have no one in the household with English as a main language</a:t>
            </a:r>
          </a:p>
        </p:txBody>
      </p:sp>
    </p:spTree>
    <p:extLst>
      <p:ext uri="{BB962C8B-B14F-4D97-AF65-F5344CB8AC3E}">
        <p14:creationId xmlns:p14="http://schemas.microsoft.com/office/powerpoint/2010/main" val="1430176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03CD4-29C2-7355-5B6D-BF998DB6D5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164C21-D00C-AC20-8718-557045F9B8B8}"/>
              </a:ext>
            </a:extLst>
          </p:cNvPr>
          <p:cNvSpPr>
            <a:spLocks noGrp="1"/>
          </p:cNvSpPr>
          <p:nvPr>
            <p:ph type="title"/>
          </p:nvPr>
        </p:nvSpPr>
        <p:spPr/>
        <p:txBody>
          <a:bodyPr/>
          <a:lstStyle/>
          <a:p>
            <a:r>
              <a:rPr lang="en-GB" dirty="0"/>
              <a:t>In just 8 miles</a:t>
            </a:r>
            <a:r>
              <a:rPr lang="en-GB" baseline="30000" dirty="0"/>
              <a:t>2</a:t>
            </a:r>
            <a:r>
              <a:rPr lang="en-GB" dirty="0"/>
              <a:t> – a very diverse mix</a:t>
            </a:r>
          </a:p>
        </p:txBody>
      </p:sp>
      <p:pic>
        <p:nvPicPr>
          <p:cNvPr id="7" name="Content Placeholder 6">
            <a:extLst>
              <a:ext uri="{FF2B5EF4-FFF2-40B4-BE49-F238E27FC236}">
                <a16:creationId xmlns:a16="http://schemas.microsoft.com/office/drawing/2014/main" id="{BFA960BB-8EB4-57D7-F12C-BF681123EEB0}"/>
              </a:ext>
            </a:extLst>
          </p:cNvPr>
          <p:cNvPicPr>
            <a:picLocks noGrp="1" noChangeAspect="1"/>
          </p:cNvPicPr>
          <p:nvPr>
            <p:ph idx="1"/>
          </p:nvPr>
        </p:nvPicPr>
        <p:blipFill>
          <a:blip r:embed="rId2"/>
          <a:srcRect b="15766"/>
          <a:stretch>
            <a:fillRect/>
          </a:stretch>
        </p:blipFill>
        <p:spPr>
          <a:xfrm>
            <a:off x="1681398" y="1276606"/>
            <a:ext cx="8829204" cy="4187825"/>
          </a:xfrm>
          <a:prstGeom prst="rect">
            <a:avLst/>
          </a:prstGeom>
        </p:spPr>
      </p:pic>
      <p:sp>
        <p:nvSpPr>
          <p:cNvPr id="3" name="TextBox 2">
            <a:extLst>
              <a:ext uri="{FF2B5EF4-FFF2-40B4-BE49-F238E27FC236}">
                <a16:creationId xmlns:a16="http://schemas.microsoft.com/office/drawing/2014/main" id="{487BA8CF-BC04-CFE7-873D-6087559D029F}"/>
              </a:ext>
            </a:extLst>
          </p:cNvPr>
          <p:cNvSpPr txBox="1"/>
          <p:nvPr/>
        </p:nvSpPr>
        <p:spPr>
          <a:xfrm>
            <a:off x="2471536" y="5464431"/>
            <a:ext cx="7248928" cy="461665"/>
          </a:xfrm>
          <a:prstGeom prst="rect">
            <a:avLst/>
          </a:prstGeom>
          <a:noFill/>
        </p:spPr>
        <p:txBody>
          <a:bodyPr wrap="square" rtlCol="0">
            <a:spAutoFit/>
          </a:bodyPr>
          <a:lstStyle/>
          <a:p>
            <a:r>
              <a:rPr lang="en-GB" sz="2400" dirty="0"/>
              <a:t>Canary Wharf in London Borough of Tower Hamlets</a:t>
            </a:r>
          </a:p>
        </p:txBody>
      </p:sp>
    </p:spTree>
    <p:extLst>
      <p:ext uri="{BB962C8B-B14F-4D97-AF65-F5344CB8AC3E}">
        <p14:creationId xmlns:p14="http://schemas.microsoft.com/office/powerpoint/2010/main" val="4231214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A41BA-2424-B583-8625-D00C9DD893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E482F1-A75E-65DD-604D-C3D6154D2DC2}"/>
              </a:ext>
            </a:extLst>
          </p:cNvPr>
          <p:cNvSpPr>
            <a:spLocks noGrp="1"/>
          </p:cNvSpPr>
          <p:nvPr>
            <p:ph type="title"/>
          </p:nvPr>
        </p:nvSpPr>
        <p:spPr/>
        <p:txBody>
          <a:bodyPr/>
          <a:lstStyle/>
          <a:p>
            <a:r>
              <a:rPr lang="en-GB" dirty="0"/>
              <a:t>Sensory Data – quick overview</a:t>
            </a:r>
          </a:p>
        </p:txBody>
      </p:sp>
      <p:graphicFrame>
        <p:nvGraphicFramePr>
          <p:cNvPr id="4" name="Content Placeholder 3">
            <a:extLst>
              <a:ext uri="{FF2B5EF4-FFF2-40B4-BE49-F238E27FC236}">
                <a16:creationId xmlns:a16="http://schemas.microsoft.com/office/drawing/2014/main" id="{F3EE71AA-0636-6F34-D279-DEFD99AA133F}"/>
              </a:ext>
            </a:extLst>
          </p:cNvPr>
          <p:cNvGraphicFramePr>
            <a:graphicFrameLocks noGrp="1"/>
          </p:cNvGraphicFramePr>
          <p:nvPr>
            <p:ph idx="1"/>
            <p:extLst>
              <p:ext uri="{D42A27DB-BD31-4B8C-83A1-F6EECF244321}">
                <p14:modId xmlns:p14="http://schemas.microsoft.com/office/powerpoint/2010/main" val="95065674"/>
              </p:ext>
            </p:extLst>
          </p:nvPr>
        </p:nvGraphicFramePr>
        <p:xfrm>
          <a:off x="838200" y="1433254"/>
          <a:ext cx="10515597" cy="3992880"/>
        </p:xfrm>
        <a:graphic>
          <a:graphicData uri="http://schemas.openxmlformats.org/drawingml/2006/table">
            <a:tbl>
              <a:tblPr firstRow="1" bandRow="1">
                <a:tableStyleId>{5940675A-B579-460E-94D1-54222C63F5DA}</a:tableStyleId>
              </a:tblPr>
              <a:tblGrid>
                <a:gridCol w="7274442">
                  <a:extLst>
                    <a:ext uri="{9D8B030D-6E8A-4147-A177-3AD203B41FA5}">
                      <a16:colId xmlns:a16="http://schemas.microsoft.com/office/drawing/2014/main" val="984617384"/>
                    </a:ext>
                  </a:extLst>
                </a:gridCol>
                <a:gridCol w="1711842">
                  <a:extLst>
                    <a:ext uri="{9D8B030D-6E8A-4147-A177-3AD203B41FA5}">
                      <a16:colId xmlns:a16="http://schemas.microsoft.com/office/drawing/2014/main" val="2705931031"/>
                    </a:ext>
                  </a:extLst>
                </a:gridCol>
                <a:gridCol w="1529313">
                  <a:extLst>
                    <a:ext uri="{9D8B030D-6E8A-4147-A177-3AD203B41FA5}">
                      <a16:colId xmlns:a16="http://schemas.microsoft.com/office/drawing/2014/main" val="388906999"/>
                    </a:ext>
                  </a:extLst>
                </a:gridCol>
              </a:tblGrid>
              <a:tr h="370840">
                <a:tc>
                  <a:txBody>
                    <a:bodyPr/>
                    <a:lstStyle/>
                    <a:p>
                      <a:pPr algn="ctr"/>
                      <a:endParaRPr lang="en-GB" sz="2400" dirty="0"/>
                    </a:p>
                  </a:txBody>
                  <a:tcPr/>
                </a:tc>
                <a:tc>
                  <a:txBody>
                    <a:bodyPr/>
                    <a:lstStyle/>
                    <a:p>
                      <a:pPr algn="ctr"/>
                      <a:r>
                        <a:rPr lang="en-GB" sz="2400" b="1" dirty="0"/>
                        <a:t>VI</a:t>
                      </a:r>
                    </a:p>
                  </a:txBody>
                  <a:tcPr/>
                </a:tc>
                <a:tc>
                  <a:txBody>
                    <a:bodyPr/>
                    <a:lstStyle/>
                    <a:p>
                      <a:pPr algn="ctr"/>
                      <a:r>
                        <a:rPr lang="en-GB" sz="2400" b="1" dirty="0"/>
                        <a:t>DPH</a:t>
                      </a:r>
                    </a:p>
                  </a:txBody>
                  <a:tcPr/>
                </a:tc>
                <a:extLst>
                  <a:ext uri="{0D108BD9-81ED-4DB2-BD59-A6C34878D82A}">
                    <a16:rowId xmlns:a16="http://schemas.microsoft.com/office/drawing/2014/main" val="1536512182"/>
                  </a:ext>
                </a:extLst>
              </a:tr>
              <a:tr h="370840">
                <a:tc>
                  <a:txBody>
                    <a:bodyPr/>
                    <a:lstStyle/>
                    <a:p>
                      <a:pPr algn="l"/>
                      <a:r>
                        <a:rPr lang="en-GB" sz="2800" b="1" dirty="0"/>
                        <a:t>Total known to belong</a:t>
                      </a:r>
                    </a:p>
                  </a:txBody>
                  <a:tcPr>
                    <a:solidFill>
                      <a:srgbClr val="E2EBAB"/>
                    </a:solidFill>
                  </a:tcPr>
                </a:tc>
                <a:tc>
                  <a:txBody>
                    <a:bodyPr/>
                    <a:lstStyle/>
                    <a:p>
                      <a:pPr algn="ctr"/>
                      <a:r>
                        <a:rPr lang="en-GB" sz="2800" b="1" dirty="0"/>
                        <a:t>290</a:t>
                      </a:r>
                    </a:p>
                  </a:txBody>
                  <a:tcPr>
                    <a:solidFill>
                      <a:srgbClr val="E2EBAB"/>
                    </a:solidFill>
                  </a:tcPr>
                </a:tc>
                <a:tc>
                  <a:txBody>
                    <a:bodyPr/>
                    <a:lstStyle/>
                    <a:p>
                      <a:pPr algn="ctr"/>
                      <a:r>
                        <a:rPr lang="en-GB" sz="2800" b="1" dirty="0"/>
                        <a:t>594</a:t>
                      </a:r>
                    </a:p>
                  </a:txBody>
                  <a:tcPr>
                    <a:solidFill>
                      <a:srgbClr val="E2EBAB"/>
                    </a:solidFill>
                  </a:tcPr>
                </a:tc>
                <a:extLst>
                  <a:ext uri="{0D108BD9-81ED-4DB2-BD59-A6C34878D82A}">
                    <a16:rowId xmlns:a16="http://schemas.microsoft.com/office/drawing/2014/main" val="3422103704"/>
                  </a:ext>
                </a:extLst>
              </a:tr>
              <a:tr h="370840">
                <a:tc>
                  <a:txBody>
                    <a:bodyPr/>
                    <a:lstStyle/>
                    <a:p>
                      <a:pPr algn="l"/>
                      <a:r>
                        <a:rPr lang="en-GB" sz="2800" dirty="0"/>
                        <a:t> - Preschool</a:t>
                      </a:r>
                    </a:p>
                  </a:txBody>
                  <a:tcPr>
                    <a:solidFill>
                      <a:srgbClr val="E2EBAB"/>
                    </a:solidFill>
                  </a:tcPr>
                </a:tc>
                <a:tc>
                  <a:txBody>
                    <a:bodyPr/>
                    <a:lstStyle/>
                    <a:p>
                      <a:pPr algn="ctr"/>
                      <a:r>
                        <a:rPr lang="en-GB" sz="2800" dirty="0"/>
                        <a:t>26</a:t>
                      </a:r>
                    </a:p>
                  </a:txBody>
                  <a:tcPr>
                    <a:solidFill>
                      <a:srgbClr val="E2EBAB"/>
                    </a:solidFill>
                  </a:tcPr>
                </a:tc>
                <a:tc>
                  <a:txBody>
                    <a:bodyPr/>
                    <a:lstStyle/>
                    <a:p>
                      <a:pPr algn="ctr"/>
                      <a:r>
                        <a:rPr lang="en-GB" sz="2800" dirty="0"/>
                        <a:t>66</a:t>
                      </a:r>
                    </a:p>
                  </a:txBody>
                  <a:tcPr>
                    <a:solidFill>
                      <a:srgbClr val="E2EBAB"/>
                    </a:solidFill>
                  </a:tcPr>
                </a:tc>
                <a:extLst>
                  <a:ext uri="{0D108BD9-81ED-4DB2-BD59-A6C34878D82A}">
                    <a16:rowId xmlns:a16="http://schemas.microsoft.com/office/drawing/2014/main" val="663835858"/>
                  </a:ext>
                </a:extLst>
              </a:tr>
              <a:tr h="370840">
                <a:tc>
                  <a:txBody>
                    <a:bodyPr/>
                    <a:lstStyle/>
                    <a:p>
                      <a:pPr algn="l"/>
                      <a:r>
                        <a:rPr lang="en-GB" sz="2800" dirty="0"/>
                        <a:t> - School age, </a:t>
                      </a:r>
                      <a:r>
                        <a:rPr lang="en-GB" sz="2800" dirty="0" err="1"/>
                        <a:t>inc</a:t>
                      </a:r>
                      <a:r>
                        <a:rPr lang="en-GB" sz="2800" dirty="0"/>
                        <a:t> 6</a:t>
                      </a:r>
                      <a:r>
                        <a:rPr lang="en-GB" sz="2800" baseline="30000" dirty="0"/>
                        <a:t>th</a:t>
                      </a:r>
                      <a:r>
                        <a:rPr lang="en-GB" sz="2800" dirty="0"/>
                        <a:t> Forms &amp; Post 16</a:t>
                      </a:r>
                    </a:p>
                  </a:txBody>
                  <a:tcPr>
                    <a:solidFill>
                      <a:srgbClr val="E2EBAB"/>
                    </a:solidFill>
                  </a:tcPr>
                </a:tc>
                <a:tc>
                  <a:txBody>
                    <a:bodyPr/>
                    <a:lstStyle/>
                    <a:p>
                      <a:pPr algn="ctr"/>
                      <a:r>
                        <a:rPr lang="en-GB" sz="2800" dirty="0"/>
                        <a:t>264</a:t>
                      </a:r>
                    </a:p>
                  </a:txBody>
                  <a:tcPr>
                    <a:solidFill>
                      <a:srgbClr val="E2EBAB"/>
                    </a:solidFill>
                  </a:tcPr>
                </a:tc>
                <a:tc>
                  <a:txBody>
                    <a:bodyPr/>
                    <a:lstStyle/>
                    <a:p>
                      <a:pPr algn="ctr"/>
                      <a:r>
                        <a:rPr lang="en-GB" sz="2800" dirty="0"/>
                        <a:t>528</a:t>
                      </a:r>
                    </a:p>
                  </a:txBody>
                  <a:tcPr>
                    <a:solidFill>
                      <a:srgbClr val="E2EBAB"/>
                    </a:solidFill>
                  </a:tcPr>
                </a:tc>
                <a:extLst>
                  <a:ext uri="{0D108BD9-81ED-4DB2-BD59-A6C34878D82A}">
                    <a16:rowId xmlns:a16="http://schemas.microsoft.com/office/drawing/2014/main" val="1773653758"/>
                  </a:ext>
                </a:extLst>
              </a:tr>
              <a:tr h="370840">
                <a:tc>
                  <a:txBody>
                    <a:bodyPr/>
                    <a:lstStyle/>
                    <a:p>
                      <a:pPr algn="l"/>
                      <a:r>
                        <a:rPr lang="en-GB" sz="2800" dirty="0"/>
                        <a:t># in Special Schools complex needs &amp; ASD</a:t>
                      </a:r>
                    </a:p>
                  </a:txBody>
                  <a:tcPr/>
                </a:tc>
                <a:tc>
                  <a:txBody>
                    <a:bodyPr/>
                    <a:lstStyle/>
                    <a:p>
                      <a:pPr algn="ctr"/>
                      <a:r>
                        <a:rPr lang="en-GB" sz="2800" dirty="0"/>
                        <a:t>111</a:t>
                      </a:r>
                    </a:p>
                  </a:txBody>
                  <a:tcPr/>
                </a:tc>
                <a:tc>
                  <a:txBody>
                    <a:bodyPr/>
                    <a:lstStyle/>
                    <a:p>
                      <a:pPr algn="ctr"/>
                      <a:r>
                        <a:rPr lang="en-GB" sz="2800" dirty="0"/>
                        <a:t>79</a:t>
                      </a:r>
                    </a:p>
                  </a:txBody>
                  <a:tcPr/>
                </a:tc>
                <a:extLst>
                  <a:ext uri="{0D108BD9-81ED-4DB2-BD59-A6C34878D82A}">
                    <a16:rowId xmlns:a16="http://schemas.microsoft.com/office/drawing/2014/main" val="3081386403"/>
                  </a:ext>
                </a:extLst>
              </a:tr>
              <a:tr h="370840">
                <a:tc>
                  <a:txBody>
                    <a:bodyPr/>
                    <a:lstStyle/>
                    <a:p>
                      <a:pPr algn="l"/>
                      <a:r>
                        <a:rPr lang="en-GB" sz="2800" dirty="0"/>
                        <a:t># in Specialist Schools out of borough</a:t>
                      </a:r>
                    </a:p>
                  </a:txBody>
                  <a:tcPr/>
                </a:tc>
                <a:tc>
                  <a:txBody>
                    <a:bodyPr/>
                    <a:lstStyle/>
                    <a:p>
                      <a:pPr algn="ctr"/>
                      <a:r>
                        <a:rPr lang="en-GB" sz="2800" dirty="0"/>
                        <a:t>2</a:t>
                      </a:r>
                    </a:p>
                  </a:txBody>
                  <a:tcPr/>
                </a:tc>
                <a:tc>
                  <a:txBody>
                    <a:bodyPr/>
                    <a:lstStyle/>
                    <a:p>
                      <a:pPr algn="ctr"/>
                      <a:r>
                        <a:rPr lang="en-GB" sz="2800" dirty="0"/>
                        <a:t>13</a:t>
                      </a:r>
                    </a:p>
                  </a:txBody>
                  <a:tcPr/>
                </a:tc>
                <a:extLst>
                  <a:ext uri="{0D108BD9-81ED-4DB2-BD59-A6C34878D82A}">
                    <a16:rowId xmlns:a16="http://schemas.microsoft.com/office/drawing/2014/main" val="238010927"/>
                  </a:ext>
                </a:extLst>
              </a:tr>
              <a:tr h="370840">
                <a:tc>
                  <a:txBody>
                    <a:bodyPr/>
                    <a:lstStyle/>
                    <a:p>
                      <a:pPr algn="l"/>
                      <a:r>
                        <a:rPr lang="en-GB" sz="2800" dirty="0"/>
                        <a:t># in Resource Base type provision in mainstream schools in borough</a:t>
                      </a:r>
                    </a:p>
                  </a:txBody>
                  <a:tcPr/>
                </a:tc>
                <a:tc>
                  <a:txBody>
                    <a:bodyPr/>
                    <a:lstStyle/>
                    <a:p>
                      <a:pPr algn="ctr"/>
                      <a:r>
                        <a:rPr lang="en-GB" sz="2800" dirty="0"/>
                        <a:t>15</a:t>
                      </a:r>
                    </a:p>
                  </a:txBody>
                  <a:tcPr/>
                </a:tc>
                <a:tc>
                  <a:txBody>
                    <a:bodyPr/>
                    <a:lstStyle/>
                    <a:p>
                      <a:pPr algn="ctr"/>
                      <a:r>
                        <a:rPr lang="en-GB" sz="2800" dirty="0"/>
                        <a:t>65</a:t>
                      </a:r>
                    </a:p>
                  </a:txBody>
                  <a:tcPr/>
                </a:tc>
                <a:extLst>
                  <a:ext uri="{0D108BD9-81ED-4DB2-BD59-A6C34878D82A}">
                    <a16:rowId xmlns:a16="http://schemas.microsoft.com/office/drawing/2014/main" val="1170044482"/>
                  </a:ext>
                </a:extLst>
              </a:tr>
            </a:tbl>
          </a:graphicData>
        </a:graphic>
      </p:graphicFrame>
    </p:spTree>
    <p:extLst>
      <p:ext uri="{BB962C8B-B14F-4D97-AF65-F5344CB8AC3E}">
        <p14:creationId xmlns:p14="http://schemas.microsoft.com/office/powerpoint/2010/main" val="2410531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30AB2-7028-1718-0B47-1234196A42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56E91D-13E4-8B39-DB3E-9BAF57506CE0}"/>
              </a:ext>
            </a:extLst>
          </p:cNvPr>
          <p:cNvSpPr>
            <a:spLocks noGrp="1"/>
          </p:cNvSpPr>
          <p:nvPr>
            <p:ph type="title"/>
          </p:nvPr>
        </p:nvSpPr>
        <p:spPr/>
        <p:txBody>
          <a:bodyPr/>
          <a:lstStyle/>
          <a:p>
            <a:r>
              <a:rPr lang="en-GB" dirty="0"/>
              <a:t>Sensory Team’s Reach</a:t>
            </a:r>
          </a:p>
        </p:txBody>
      </p:sp>
      <p:sp>
        <p:nvSpPr>
          <p:cNvPr id="3" name="TextBox 2">
            <a:extLst>
              <a:ext uri="{FF2B5EF4-FFF2-40B4-BE49-F238E27FC236}">
                <a16:creationId xmlns:a16="http://schemas.microsoft.com/office/drawing/2014/main" id="{2FFB6631-B007-0E21-8302-494BC67D09DB}"/>
              </a:ext>
            </a:extLst>
          </p:cNvPr>
          <p:cNvSpPr txBox="1"/>
          <p:nvPr/>
        </p:nvSpPr>
        <p:spPr>
          <a:xfrm>
            <a:off x="2194023" y="1179409"/>
            <a:ext cx="1543488" cy="1508105"/>
          </a:xfrm>
          <a:prstGeom prst="rect">
            <a:avLst/>
          </a:prstGeom>
          <a:noFill/>
        </p:spPr>
        <p:txBody>
          <a:bodyPr wrap="square" rtlCol="0">
            <a:spAutoFit/>
          </a:bodyPr>
          <a:lstStyle/>
          <a:p>
            <a:pPr algn="ctr"/>
            <a:r>
              <a:rPr lang="en-GB" sz="3600" dirty="0"/>
              <a:t>68</a:t>
            </a:r>
            <a:r>
              <a:rPr lang="en-GB" sz="2800" dirty="0"/>
              <a:t> Primary Schools</a:t>
            </a:r>
          </a:p>
        </p:txBody>
      </p:sp>
      <p:sp>
        <p:nvSpPr>
          <p:cNvPr id="4" name="TextBox 3">
            <a:extLst>
              <a:ext uri="{FF2B5EF4-FFF2-40B4-BE49-F238E27FC236}">
                <a16:creationId xmlns:a16="http://schemas.microsoft.com/office/drawing/2014/main" id="{C2D54F30-C5CD-4EB7-AAF9-5A20D58F8E98}"/>
              </a:ext>
            </a:extLst>
          </p:cNvPr>
          <p:cNvSpPr txBox="1"/>
          <p:nvPr/>
        </p:nvSpPr>
        <p:spPr>
          <a:xfrm>
            <a:off x="816321" y="2540221"/>
            <a:ext cx="1541719" cy="1508104"/>
          </a:xfrm>
          <a:prstGeom prst="rect">
            <a:avLst/>
          </a:prstGeom>
          <a:noFill/>
        </p:spPr>
        <p:txBody>
          <a:bodyPr wrap="square" rtlCol="0">
            <a:spAutoFit/>
          </a:bodyPr>
          <a:lstStyle/>
          <a:p>
            <a:pPr algn="ctr"/>
            <a:r>
              <a:rPr lang="en-GB" sz="3600" dirty="0"/>
              <a:t>4</a:t>
            </a:r>
            <a:endParaRPr lang="en-GB" sz="2800" dirty="0"/>
          </a:p>
          <a:p>
            <a:pPr algn="ctr"/>
            <a:r>
              <a:rPr lang="en-GB" sz="2800" dirty="0"/>
              <a:t>Nursery Schools</a:t>
            </a:r>
          </a:p>
        </p:txBody>
      </p:sp>
      <p:sp>
        <p:nvSpPr>
          <p:cNvPr id="5" name="TextBox 4">
            <a:extLst>
              <a:ext uri="{FF2B5EF4-FFF2-40B4-BE49-F238E27FC236}">
                <a16:creationId xmlns:a16="http://schemas.microsoft.com/office/drawing/2014/main" id="{CE5865DA-4A81-6D40-9B1E-1A589F5D4E61}"/>
              </a:ext>
            </a:extLst>
          </p:cNvPr>
          <p:cNvSpPr txBox="1"/>
          <p:nvPr/>
        </p:nvSpPr>
        <p:spPr>
          <a:xfrm>
            <a:off x="5227849" y="1139050"/>
            <a:ext cx="1967025" cy="1508105"/>
          </a:xfrm>
          <a:prstGeom prst="rect">
            <a:avLst/>
          </a:prstGeom>
          <a:noFill/>
        </p:spPr>
        <p:txBody>
          <a:bodyPr wrap="square" rtlCol="0">
            <a:spAutoFit/>
          </a:bodyPr>
          <a:lstStyle/>
          <a:p>
            <a:pPr algn="ctr"/>
            <a:r>
              <a:rPr lang="en-GB" sz="3600" dirty="0"/>
              <a:t>16</a:t>
            </a:r>
            <a:r>
              <a:rPr lang="en-GB" sz="2800" dirty="0"/>
              <a:t> Secondary Schools</a:t>
            </a:r>
          </a:p>
        </p:txBody>
      </p:sp>
      <p:sp>
        <p:nvSpPr>
          <p:cNvPr id="6" name="TextBox 5">
            <a:extLst>
              <a:ext uri="{FF2B5EF4-FFF2-40B4-BE49-F238E27FC236}">
                <a16:creationId xmlns:a16="http://schemas.microsoft.com/office/drawing/2014/main" id="{14CB048E-1EA2-3FDE-0927-86E7554AA298}"/>
              </a:ext>
            </a:extLst>
          </p:cNvPr>
          <p:cNvSpPr txBox="1"/>
          <p:nvPr/>
        </p:nvSpPr>
        <p:spPr>
          <a:xfrm>
            <a:off x="5785386" y="4648678"/>
            <a:ext cx="1729562" cy="1508105"/>
          </a:xfrm>
          <a:prstGeom prst="rect">
            <a:avLst/>
          </a:prstGeom>
          <a:noFill/>
        </p:spPr>
        <p:txBody>
          <a:bodyPr wrap="square" rtlCol="0">
            <a:spAutoFit/>
          </a:bodyPr>
          <a:lstStyle/>
          <a:p>
            <a:pPr algn="ctr"/>
            <a:r>
              <a:rPr lang="en-GB" sz="3600" dirty="0"/>
              <a:t>4</a:t>
            </a:r>
            <a:endParaRPr lang="en-GB" sz="2800" dirty="0"/>
          </a:p>
          <a:p>
            <a:pPr algn="ctr"/>
            <a:r>
              <a:rPr lang="en-GB" sz="2800" dirty="0"/>
              <a:t>Schools for 14-19</a:t>
            </a:r>
          </a:p>
        </p:txBody>
      </p:sp>
      <p:sp>
        <p:nvSpPr>
          <p:cNvPr id="7" name="TextBox 6">
            <a:extLst>
              <a:ext uri="{FF2B5EF4-FFF2-40B4-BE49-F238E27FC236}">
                <a16:creationId xmlns:a16="http://schemas.microsoft.com/office/drawing/2014/main" id="{A64E2952-C418-71DE-355E-445CB5227C5F}"/>
              </a:ext>
            </a:extLst>
          </p:cNvPr>
          <p:cNvSpPr txBox="1"/>
          <p:nvPr/>
        </p:nvSpPr>
        <p:spPr>
          <a:xfrm>
            <a:off x="3626467" y="4882758"/>
            <a:ext cx="1541719" cy="1508105"/>
          </a:xfrm>
          <a:prstGeom prst="rect">
            <a:avLst/>
          </a:prstGeom>
          <a:noFill/>
        </p:spPr>
        <p:txBody>
          <a:bodyPr wrap="square" rtlCol="0">
            <a:spAutoFit/>
          </a:bodyPr>
          <a:lstStyle/>
          <a:p>
            <a:pPr algn="ctr"/>
            <a:r>
              <a:rPr lang="en-GB" sz="3600" dirty="0"/>
              <a:t>5 </a:t>
            </a:r>
          </a:p>
          <a:p>
            <a:pPr algn="ctr"/>
            <a:r>
              <a:rPr lang="en-GB" sz="2800" dirty="0"/>
              <a:t>Special  Schools </a:t>
            </a:r>
          </a:p>
        </p:txBody>
      </p:sp>
      <p:sp>
        <p:nvSpPr>
          <p:cNvPr id="8" name="TextBox 7">
            <a:extLst>
              <a:ext uri="{FF2B5EF4-FFF2-40B4-BE49-F238E27FC236}">
                <a16:creationId xmlns:a16="http://schemas.microsoft.com/office/drawing/2014/main" id="{9206F9FC-49CF-0F37-3B60-B6AC5B4AEDAD}"/>
              </a:ext>
            </a:extLst>
          </p:cNvPr>
          <p:cNvSpPr txBox="1"/>
          <p:nvPr/>
        </p:nvSpPr>
        <p:spPr>
          <a:xfrm>
            <a:off x="1175535" y="4339194"/>
            <a:ext cx="1967025" cy="1384995"/>
          </a:xfrm>
          <a:prstGeom prst="rect">
            <a:avLst/>
          </a:prstGeom>
          <a:noFill/>
        </p:spPr>
        <p:txBody>
          <a:bodyPr wrap="square" rtlCol="0">
            <a:spAutoFit/>
          </a:bodyPr>
          <a:lstStyle/>
          <a:p>
            <a:pPr algn="ctr"/>
            <a:r>
              <a:rPr lang="en-GB" sz="2800" dirty="0"/>
              <a:t>Pre-school / home visiting</a:t>
            </a:r>
          </a:p>
        </p:txBody>
      </p:sp>
      <p:sp>
        <p:nvSpPr>
          <p:cNvPr id="9" name="TextBox 8">
            <a:extLst>
              <a:ext uri="{FF2B5EF4-FFF2-40B4-BE49-F238E27FC236}">
                <a16:creationId xmlns:a16="http://schemas.microsoft.com/office/drawing/2014/main" id="{1830086E-371B-22EB-A6EE-D3ABACCCE56B}"/>
              </a:ext>
            </a:extLst>
          </p:cNvPr>
          <p:cNvSpPr txBox="1"/>
          <p:nvPr/>
        </p:nvSpPr>
        <p:spPr>
          <a:xfrm>
            <a:off x="9337630" y="2413740"/>
            <a:ext cx="1967025" cy="2800767"/>
          </a:xfrm>
          <a:prstGeom prst="rect">
            <a:avLst/>
          </a:prstGeom>
          <a:noFill/>
        </p:spPr>
        <p:txBody>
          <a:bodyPr wrap="square" rtlCol="0">
            <a:spAutoFit/>
          </a:bodyPr>
          <a:lstStyle/>
          <a:p>
            <a:pPr algn="ctr"/>
            <a:r>
              <a:rPr lang="en-GB" sz="3600" dirty="0"/>
              <a:t>3</a:t>
            </a:r>
            <a:r>
              <a:rPr lang="en-GB" sz="2800" dirty="0"/>
              <a:t> </a:t>
            </a:r>
          </a:p>
          <a:p>
            <a:pPr algn="ctr"/>
            <a:r>
              <a:rPr lang="en-GB" sz="2800" dirty="0">
                <a:solidFill>
                  <a:srgbClr val="FF0000"/>
                </a:solidFill>
              </a:rPr>
              <a:t>Deaf Resource Bases</a:t>
            </a:r>
          </a:p>
          <a:p>
            <a:pPr algn="ctr"/>
            <a:r>
              <a:rPr lang="en-GB" sz="2800" dirty="0"/>
              <a:t>Devolved funded</a:t>
            </a:r>
          </a:p>
        </p:txBody>
      </p:sp>
      <p:sp>
        <p:nvSpPr>
          <p:cNvPr id="11" name="TextBox 10">
            <a:extLst>
              <a:ext uri="{FF2B5EF4-FFF2-40B4-BE49-F238E27FC236}">
                <a16:creationId xmlns:a16="http://schemas.microsoft.com/office/drawing/2014/main" id="{9CDDED22-AFDF-93F7-9B34-36343ABDA41D}"/>
              </a:ext>
            </a:extLst>
          </p:cNvPr>
          <p:cNvSpPr txBox="1"/>
          <p:nvPr/>
        </p:nvSpPr>
        <p:spPr>
          <a:xfrm>
            <a:off x="2909950" y="2459504"/>
            <a:ext cx="3135053" cy="2369880"/>
          </a:xfrm>
          <a:prstGeom prst="rect">
            <a:avLst/>
          </a:prstGeom>
          <a:noFill/>
        </p:spPr>
        <p:txBody>
          <a:bodyPr wrap="square" rtlCol="0">
            <a:spAutoFit/>
          </a:bodyPr>
          <a:lstStyle/>
          <a:p>
            <a:pPr algn="ctr"/>
            <a:r>
              <a:rPr lang="en-GB" sz="3600" dirty="0"/>
              <a:t>1</a:t>
            </a:r>
            <a:r>
              <a:rPr lang="en-GB" sz="2800" dirty="0"/>
              <a:t> </a:t>
            </a:r>
          </a:p>
          <a:p>
            <a:pPr algn="ctr"/>
            <a:r>
              <a:rPr lang="en-GB" sz="2800" dirty="0">
                <a:solidFill>
                  <a:srgbClr val="FF0000"/>
                </a:solidFill>
              </a:rPr>
              <a:t>Additionally Resourced Centre </a:t>
            </a:r>
            <a:r>
              <a:rPr lang="en-GB" sz="2800" dirty="0"/>
              <a:t>2-year-olds</a:t>
            </a:r>
          </a:p>
          <a:p>
            <a:pPr algn="ctr"/>
            <a:r>
              <a:rPr lang="en-GB" sz="2800" dirty="0"/>
              <a:t>(deaf children)</a:t>
            </a:r>
          </a:p>
        </p:txBody>
      </p:sp>
      <p:sp>
        <p:nvSpPr>
          <p:cNvPr id="12" name="TextBox 11">
            <a:extLst>
              <a:ext uri="{FF2B5EF4-FFF2-40B4-BE49-F238E27FC236}">
                <a16:creationId xmlns:a16="http://schemas.microsoft.com/office/drawing/2014/main" id="{FAC38DA6-6705-90B7-C032-0F80A35E4A4F}"/>
              </a:ext>
            </a:extLst>
          </p:cNvPr>
          <p:cNvSpPr txBox="1"/>
          <p:nvPr/>
        </p:nvSpPr>
        <p:spPr>
          <a:xfrm>
            <a:off x="6096000" y="2459504"/>
            <a:ext cx="2197748" cy="1938992"/>
          </a:xfrm>
          <a:prstGeom prst="rect">
            <a:avLst/>
          </a:prstGeom>
          <a:noFill/>
        </p:spPr>
        <p:txBody>
          <a:bodyPr wrap="square" rtlCol="0">
            <a:spAutoFit/>
          </a:bodyPr>
          <a:lstStyle/>
          <a:p>
            <a:pPr algn="ctr"/>
            <a:r>
              <a:rPr lang="en-GB" sz="3600" dirty="0"/>
              <a:t>2</a:t>
            </a:r>
            <a:r>
              <a:rPr lang="en-GB" sz="2800" dirty="0"/>
              <a:t> </a:t>
            </a:r>
          </a:p>
          <a:p>
            <a:pPr algn="ctr"/>
            <a:r>
              <a:rPr lang="en-GB" sz="2800" dirty="0">
                <a:solidFill>
                  <a:srgbClr val="FF0000"/>
                </a:solidFill>
              </a:rPr>
              <a:t>Centres of Expertise</a:t>
            </a:r>
          </a:p>
          <a:p>
            <a:pPr algn="ctr"/>
            <a:r>
              <a:rPr lang="en-GB" sz="2800" dirty="0"/>
              <a:t>(VI C&amp;YP)</a:t>
            </a:r>
          </a:p>
        </p:txBody>
      </p:sp>
      <p:sp>
        <p:nvSpPr>
          <p:cNvPr id="13" name="Oval 12">
            <a:extLst>
              <a:ext uri="{FF2B5EF4-FFF2-40B4-BE49-F238E27FC236}">
                <a16:creationId xmlns:a16="http://schemas.microsoft.com/office/drawing/2014/main" id="{DD183987-7B1E-A42B-57CC-AD527174358B}"/>
              </a:ext>
            </a:extLst>
          </p:cNvPr>
          <p:cNvSpPr/>
          <p:nvPr/>
        </p:nvSpPr>
        <p:spPr>
          <a:xfrm>
            <a:off x="276447" y="903767"/>
            <a:ext cx="9197161" cy="5613991"/>
          </a:xfrm>
          <a:prstGeom prst="ellipse">
            <a:avLst/>
          </a:prstGeom>
          <a:noFill/>
          <a:ln w="50800">
            <a:solidFill>
              <a:srgbClr val="BBD03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7C0FBF6-F212-9614-B162-0D40E803B21B}"/>
              </a:ext>
            </a:extLst>
          </p:cNvPr>
          <p:cNvSpPr/>
          <p:nvPr/>
        </p:nvSpPr>
        <p:spPr>
          <a:xfrm>
            <a:off x="8910082" y="2264735"/>
            <a:ext cx="2881425" cy="3168502"/>
          </a:xfrm>
          <a:prstGeom prst="ellipse">
            <a:avLst/>
          </a:prstGeom>
          <a:noFill/>
          <a:ln w="50800">
            <a:solidFill>
              <a:srgbClr val="00B2B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A8FA55F4-8290-7B93-3D4F-5469C8683955}"/>
              </a:ext>
            </a:extLst>
          </p:cNvPr>
          <p:cNvSpPr txBox="1"/>
          <p:nvPr/>
        </p:nvSpPr>
        <p:spPr>
          <a:xfrm>
            <a:off x="8893230" y="3294273"/>
            <a:ext cx="444400" cy="1015663"/>
          </a:xfrm>
          <a:prstGeom prst="rect">
            <a:avLst/>
          </a:prstGeom>
          <a:noFill/>
        </p:spPr>
        <p:txBody>
          <a:bodyPr wrap="square" rtlCol="0">
            <a:spAutoFit/>
          </a:bodyPr>
          <a:lstStyle/>
          <a:p>
            <a:r>
              <a:rPr lang="en-GB" sz="6000" dirty="0"/>
              <a:t>?</a:t>
            </a:r>
          </a:p>
        </p:txBody>
      </p:sp>
    </p:spTree>
    <p:extLst>
      <p:ext uri="{BB962C8B-B14F-4D97-AF65-F5344CB8AC3E}">
        <p14:creationId xmlns:p14="http://schemas.microsoft.com/office/powerpoint/2010/main" val="3153664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B3F6D-6BD8-3BD4-D053-E3DDEE50F5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D442EC-4BAF-E006-72A7-46AD75371731}"/>
              </a:ext>
            </a:extLst>
          </p:cNvPr>
          <p:cNvSpPr>
            <a:spLocks noGrp="1"/>
          </p:cNvSpPr>
          <p:nvPr>
            <p:ph type="title"/>
          </p:nvPr>
        </p:nvSpPr>
        <p:spPr/>
        <p:txBody>
          <a:bodyPr/>
          <a:lstStyle/>
          <a:p>
            <a:r>
              <a:rPr lang="en-GB" dirty="0"/>
              <a:t>Additionally Resourced Centre ARC</a:t>
            </a:r>
          </a:p>
        </p:txBody>
      </p:sp>
      <p:sp>
        <p:nvSpPr>
          <p:cNvPr id="10" name="Content Placeholder 9">
            <a:extLst>
              <a:ext uri="{FF2B5EF4-FFF2-40B4-BE49-F238E27FC236}">
                <a16:creationId xmlns:a16="http://schemas.microsoft.com/office/drawing/2014/main" id="{44E4D3D7-13A3-2B00-7B64-F0F9104264FD}"/>
              </a:ext>
            </a:extLst>
          </p:cNvPr>
          <p:cNvSpPr>
            <a:spLocks noGrp="1"/>
          </p:cNvSpPr>
          <p:nvPr>
            <p:ph idx="1"/>
          </p:nvPr>
        </p:nvSpPr>
        <p:spPr>
          <a:xfrm>
            <a:off x="838200" y="1454823"/>
            <a:ext cx="10515600" cy="5084197"/>
          </a:xfrm>
        </p:spPr>
        <p:txBody>
          <a:bodyPr>
            <a:normAutofit/>
          </a:bodyPr>
          <a:lstStyle/>
          <a:p>
            <a:r>
              <a:rPr lang="en-GB" dirty="0"/>
              <a:t>An intensive early intervention offer for high needs and potentially vulnerable 2-year-old deaf children</a:t>
            </a:r>
          </a:p>
          <a:p>
            <a:r>
              <a:rPr lang="en-GB" dirty="0"/>
              <a:t>Nursery School places funded from 2-year-old funding (parents helped with application for funding)</a:t>
            </a:r>
          </a:p>
          <a:p>
            <a:r>
              <a:rPr lang="en-GB" b="1" dirty="0"/>
              <a:t>Daily access to QToD (4 days nursery, 1 day Stay and Play)</a:t>
            </a:r>
          </a:p>
          <a:p>
            <a:r>
              <a:rPr lang="en-GB" b="1" dirty="0"/>
              <a:t>2 days input from bilingual Sensory Support Assistant</a:t>
            </a:r>
          </a:p>
          <a:p>
            <a:r>
              <a:rPr lang="en-GB" b="1" dirty="0"/>
              <a:t>Fortnightly input from BSL Instructor in nursery</a:t>
            </a:r>
          </a:p>
          <a:p>
            <a:r>
              <a:rPr lang="en-GB" dirty="0"/>
              <a:t>Weekly specialist Speech and Language Therapy (NHS) </a:t>
            </a:r>
          </a:p>
          <a:p>
            <a:pPr marL="0" indent="0" algn="ctr">
              <a:buNone/>
            </a:pPr>
            <a:r>
              <a:rPr lang="en-GB" dirty="0"/>
              <a:t>Operates as an Assessment Centre</a:t>
            </a:r>
          </a:p>
          <a:p>
            <a:pPr marL="0" indent="0" algn="ctr">
              <a:buNone/>
            </a:pPr>
            <a:r>
              <a:rPr lang="en-GB" dirty="0"/>
              <a:t>SEND Section do help with transport</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68937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A2F32-70B6-805F-4E21-0BEB0AF85D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73B01-0D62-ACD7-232D-D33058B5F7D3}"/>
              </a:ext>
            </a:extLst>
          </p:cNvPr>
          <p:cNvSpPr>
            <a:spLocks noGrp="1"/>
          </p:cNvSpPr>
          <p:nvPr>
            <p:ph type="title"/>
          </p:nvPr>
        </p:nvSpPr>
        <p:spPr/>
        <p:txBody>
          <a:bodyPr/>
          <a:lstStyle/>
          <a:p>
            <a:r>
              <a:rPr lang="en-GB" dirty="0"/>
              <a:t>Centres of Expertise (VI) </a:t>
            </a:r>
            <a:r>
              <a:rPr lang="en-GB" dirty="0" err="1"/>
              <a:t>CoE</a:t>
            </a:r>
            <a:endParaRPr lang="en-GB" dirty="0"/>
          </a:p>
        </p:txBody>
      </p:sp>
      <p:sp>
        <p:nvSpPr>
          <p:cNvPr id="10" name="Content Placeholder 9">
            <a:extLst>
              <a:ext uri="{FF2B5EF4-FFF2-40B4-BE49-F238E27FC236}">
                <a16:creationId xmlns:a16="http://schemas.microsoft.com/office/drawing/2014/main" id="{F134CDB7-8657-E6B5-752C-2751820B2CD5}"/>
              </a:ext>
            </a:extLst>
          </p:cNvPr>
          <p:cNvSpPr>
            <a:spLocks noGrp="1"/>
          </p:cNvSpPr>
          <p:nvPr>
            <p:ph idx="1"/>
          </p:nvPr>
        </p:nvSpPr>
        <p:spPr/>
        <p:txBody>
          <a:bodyPr/>
          <a:lstStyle/>
          <a:p>
            <a:r>
              <a:rPr lang="en-GB" b="1" dirty="0"/>
              <a:t>Specialist input - QTVI / Sensory Support Assistants (Braille &amp; Bilingual Braille Instructors) and Senior </a:t>
            </a:r>
            <a:r>
              <a:rPr lang="en-GB" b="1" dirty="0" err="1"/>
              <a:t>Habilitation</a:t>
            </a:r>
            <a:r>
              <a:rPr lang="en-GB" b="1" dirty="0"/>
              <a:t> Specialist from the peri service</a:t>
            </a:r>
          </a:p>
          <a:p>
            <a:r>
              <a:rPr lang="en-GB" dirty="0"/>
              <a:t>All other additional staffing employed by the school via devolved SEN budget or EHCP funding. </a:t>
            </a:r>
          </a:p>
          <a:p>
            <a:r>
              <a:rPr lang="en-GB" dirty="0"/>
              <a:t>One </a:t>
            </a:r>
            <a:r>
              <a:rPr lang="en-GB" dirty="0" err="1"/>
              <a:t>CoE</a:t>
            </a:r>
            <a:r>
              <a:rPr lang="en-GB" dirty="0"/>
              <a:t> in secondary long established, but reducing input now as cohort changes / YP transition on to Post 16 / 18 </a:t>
            </a:r>
          </a:p>
          <a:p>
            <a:r>
              <a:rPr lang="en-GB" dirty="0"/>
              <a:t>One </a:t>
            </a:r>
            <a:r>
              <a:rPr lang="en-GB" dirty="0" err="1"/>
              <a:t>CoE</a:t>
            </a:r>
            <a:r>
              <a:rPr lang="en-GB" dirty="0"/>
              <a:t> in primary with an amalgamated nursery school near by. Relatively new, born out of parental requests. Expanding.</a:t>
            </a:r>
          </a:p>
          <a:p>
            <a:endParaRPr lang="en-GB" dirty="0"/>
          </a:p>
        </p:txBody>
      </p:sp>
    </p:spTree>
    <p:extLst>
      <p:ext uri="{BB962C8B-B14F-4D97-AF65-F5344CB8AC3E}">
        <p14:creationId xmlns:p14="http://schemas.microsoft.com/office/powerpoint/2010/main" val="1922172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226C3-28BF-4A57-F26E-E56001E034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3FDBC0-C2D4-3E91-A835-ECB9A3347FEB}"/>
              </a:ext>
            </a:extLst>
          </p:cNvPr>
          <p:cNvSpPr>
            <a:spLocks noGrp="1"/>
          </p:cNvSpPr>
          <p:nvPr>
            <p:ph type="title"/>
          </p:nvPr>
        </p:nvSpPr>
        <p:spPr/>
        <p:txBody>
          <a:bodyPr/>
          <a:lstStyle/>
          <a:p>
            <a:r>
              <a:rPr lang="en-GB" dirty="0"/>
              <a:t>Horizon scan, early alert &amp; needs</a:t>
            </a:r>
          </a:p>
        </p:txBody>
      </p:sp>
      <p:sp>
        <p:nvSpPr>
          <p:cNvPr id="10" name="Content Placeholder 9">
            <a:extLst>
              <a:ext uri="{FF2B5EF4-FFF2-40B4-BE49-F238E27FC236}">
                <a16:creationId xmlns:a16="http://schemas.microsoft.com/office/drawing/2014/main" id="{BCC449B3-6A56-389A-8005-F9CF55E02340}"/>
              </a:ext>
            </a:extLst>
          </p:cNvPr>
          <p:cNvSpPr>
            <a:spLocks noGrp="1"/>
          </p:cNvSpPr>
          <p:nvPr>
            <p:ph idx="1"/>
          </p:nvPr>
        </p:nvSpPr>
        <p:spPr/>
        <p:txBody>
          <a:bodyPr>
            <a:normAutofit/>
          </a:bodyPr>
          <a:lstStyle/>
          <a:p>
            <a:r>
              <a:rPr lang="en-GB" dirty="0"/>
              <a:t>In 2018, monitoring of SSI new referrals (babies) identified a cluster of SSI all </a:t>
            </a:r>
            <a:r>
              <a:rPr lang="en-GB" u="sng" dirty="0"/>
              <a:t>without</a:t>
            </a:r>
            <a:r>
              <a:rPr lang="en-GB" dirty="0"/>
              <a:t> additional or complex needs. High needs yes, but mainstream in the future. </a:t>
            </a:r>
          </a:p>
          <a:p>
            <a:r>
              <a:rPr lang="en-GB" dirty="0"/>
              <a:t>Started planning with senior SEND officers to develop an offer to consolidate support needs and provide a suitable peer group. </a:t>
            </a:r>
          </a:p>
          <a:p>
            <a:r>
              <a:rPr lang="en-GB" dirty="0"/>
              <a:t>A primary place review was going on – so spare capacity with local schools. We had a HT in a school near the service base on board and she had lined up her governors who were excited. We were planning an INSET package etc. </a:t>
            </a:r>
          </a:p>
          <a:p>
            <a:r>
              <a:rPr lang="en-GB" dirty="0"/>
              <a:t>The stars </a:t>
            </a:r>
            <a:r>
              <a:rPr lang="en-GB" u="sng" dirty="0"/>
              <a:t>appeared</a:t>
            </a:r>
            <a:r>
              <a:rPr lang="en-GB" dirty="0"/>
              <a:t> to be in alignment… , but it wasn’t to be</a:t>
            </a:r>
          </a:p>
        </p:txBody>
      </p:sp>
    </p:spTree>
    <p:extLst>
      <p:ext uri="{BB962C8B-B14F-4D97-AF65-F5344CB8AC3E}">
        <p14:creationId xmlns:p14="http://schemas.microsoft.com/office/powerpoint/2010/main" val="1356771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44E9-D6D7-9C0E-BC96-1A747B9A12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8E95EA-4630-D65A-D859-F0C342ADA5C1}"/>
              </a:ext>
            </a:extLst>
          </p:cNvPr>
          <p:cNvSpPr>
            <a:spLocks noGrp="1"/>
          </p:cNvSpPr>
          <p:nvPr>
            <p:ph type="title"/>
          </p:nvPr>
        </p:nvSpPr>
        <p:spPr/>
        <p:txBody>
          <a:bodyPr/>
          <a:lstStyle/>
          <a:p>
            <a:r>
              <a:rPr lang="en-GB" dirty="0"/>
              <a:t>Parent Power </a:t>
            </a:r>
            <a:r>
              <a:rPr lang="en-GB" sz="4000" dirty="0"/>
              <a:t>+ best use public funds</a:t>
            </a:r>
            <a:endParaRPr lang="en-GB" dirty="0"/>
          </a:p>
        </p:txBody>
      </p:sp>
      <p:sp>
        <p:nvSpPr>
          <p:cNvPr id="10" name="Content Placeholder 9">
            <a:extLst>
              <a:ext uri="{FF2B5EF4-FFF2-40B4-BE49-F238E27FC236}">
                <a16:creationId xmlns:a16="http://schemas.microsoft.com/office/drawing/2014/main" id="{1609C75E-3B9E-A8E2-3002-28FB2620205A}"/>
              </a:ext>
            </a:extLst>
          </p:cNvPr>
          <p:cNvSpPr>
            <a:spLocks noGrp="1"/>
          </p:cNvSpPr>
          <p:nvPr>
            <p:ph idx="1"/>
          </p:nvPr>
        </p:nvSpPr>
        <p:spPr>
          <a:xfrm>
            <a:off x="838200" y="1603683"/>
            <a:ext cx="10515600" cy="4775852"/>
          </a:xfrm>
        </p:spPr>
        <p:txBody>
          <a:bodyPr>
            <a:normAutofit lnSpcReduction="10000"/>
          </a:bodyPr>
          <a:lstStyle/>
          <a:p>
            <a:r>
              <a:rPr lang="en-GB" dirty="0"/>
              <a:t>Fast forward to school entry and this cohort was scattered across the borough in different nursery and primary schools. </a:t>
            </a:r>
          </a:p>
          <a:p>
            <a:r>
              <a:rPr lang="en-GB" dirty="0"/>
              <a:t>The peri service was very stretched to empower so many different schools to meet needs.</a:t>
            </a:r>
          </a:p>
          <a:p>
            <a:r>
              <a:rPr lang="en-GB" dirty="0"/>
              <a:t>The children reported their isolation. We ran after school clubs to try and enable them to realise they were not alone. There were other children like them out there, but it was hard.</a:t>
            </a:r>
          </a:p>
          <a:p>
            <a:pPr>
              <a:spcAft>
                <a:spcPts val="1000"/>
              </a:spcAft>
            </a:pPr>
            <a:r>
              <a:rPr lang="en-GB" dirty="0"/>
              <a:t>Some parents started looking at alternatives, including out of borough specialist school offers but they all said they wanted their children to stay local. </a:t>
            </a:r>
          </a:p>
          <a:p>
            <a:pPr marL="0" indent="0" algn="ctr">
              <a:spcBef>
                <a:spcPts val="0"/>
              </a:spcBef>
              <a:buNone/>
            </a:pPr>
            <a:r>
              <a:rPr lang="en-GB" dirty="0"/>
              <a:t>Finally, we were given the </a:t>
            </a:r>
            <a:r>
              <a:rPr lang="en-GB" dirty="0">
                <a:solidFill>
                  <a:srgbClr val="00B2BC"/>
                </a:solidFill>
              </a:rPr>
              <a:t>green</a:t>
            </a:r>
            <a:r>
              <a:rPr lang="en-GB" dirty="0"/>
              <a:t> light to try again via</a:t>
            </a:r>
          </a:p>
          <a:p>
            <a:pPr marL="0" indent="0" algn="ctr">
              <a:spcBef>
                <a:spcPts val="0"/>
              </a:spcBef>
              <a:buNone/>
            </a:pPr>
            <a:r>
              <a:rPr lang="en-GB" dirty="0"/>
              <a:t>organic growth from within</a:t>
            </a:r>
          </a:p>
        </p:txBody>
      </p:sp>
    </p:spTree>
    <p:extLst>
      <p:ext uri="{BB962C8B-B14F-4D97-AF65-F5344CB8AC3E}">
        <p14:creationId xmlns:p14="http://schemas.microsoft.com/office/powerpoint/2010/main" val="1505625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3045C-C667-077C-2854-7F6B6F8B45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7C6AEA-1383-C1B9-45B1-27250CC8687E}"/>
              </a:ext>
            </a:extLst>
          </p:cNvPr>
          <p:cNvSpPr>
            <a:spLocks noGrp="1"/>
          </p:cNvSpPr>
          <p:nvPr>
            <p:ph type="title"/>
          </p:nvPr>
        </p:nvSpPr>
        <p:spPr/>
        <p:txBody>
          <a:bodyPr/>
          <a:lstStyle/>
          <a:p>
            <a:r>
              <a:rPr lang="en-GB" dirty="0"/>
              <a:t>Deaf Resource Bases (DRB) </a:t>
            </a:r>
          </a:p>
        </p:txBody>
      </p:sp>
      <p:sp>
        <p:nvSpPr>
          <p:cNvPr id="10" name="Content Placeholder 9">
            <a:extLst>
              <a:ext uri="{FF2B5EF4-FFF2-40B4-BE49-F238E27FC236}">
                <a16:creationId xmlns:a16="http://schemas.microsoft.com/office/drawing/2014/main" id="{FA49FE63-B3FE-78D8-5CB2-C47A5C24E30D}"/>
              </a:ext>
            </a:extLst>
          </p:cNvPr>
          <p:cNvSpPr>
            <a:spLocks noGrp="1"/>
          </p:cNvSpPr>
          <p:nvPr>
            <p:ph idx="1"/>
          </p:nvPr>
        </p:nvSpPr>
        <p:spPr/>
        <p:txBody>
          <a:bodyPr/>
          <a:lstStyle/>
          <a:p>
            <a:r>
              <a:rPr lang="en-GB" dirty="0"/>
              <a:t>That area of overlap between the peri service and the borough’s direct commissioning of places in the DRB hosting schools who have their own </a:t>
            </a:r>
            <a:r>
              <a:rPr lang="en-GB" dirty="0" err="1"/>
              <a:t>QToDs</a:t>
            </a:r>
            <a:r>
              <a:rPr lang="en-GB" dirty="0"/>
              <a:t> and other staffing. </a:t>
            </a:r>
          </a:p>
          <a:p>
            <a:r>
              <a:rPr lang="en-GB" dirty="0"/>
              <a:t>We provide Aux Aids across the whole borough - economies of scale and efficient deployment and retrieval of equipment. Our BSL Instructor works in the DRB settings free of charge.</a:t>
            </a:r>
          </a:p>
          <a:p>
            <a:r>
              <a:rPr lang="en-GB" dirty="0"/>
              <a:t>We expect DRB staff to monitor those deaf children in mainstream without EHCPs.</a:t>
            </a:r>
          </a:p>
          <a:p>
            <a:r>
              <a:rPr lang="en-GB" dirty="0"/>
              <a:t>Challenges – staffing levels / recruitment and retention and how to flex their </a:t>
            </a:r>
            <a:r>
              <a:rPr lang="en-GB"/>
              <a:t>staffing models for </a:t>
            </a:r>
            <a:r>
              <a:rPr lang="en-GB" dirty="0"/>
              <a:t>changing placement demands. </a:t>
            </a:r>
          </a:p>
          <a:p>
            <a:endParaRPr lang="en-GB" dirty="0"/>
          </a:p>
          <a:p>
            <a:endParaRPr lang="en-GB" dirty="0"/>
          </a:p>
        </p:txBody>
      </p:sp>
    </p:spTree>
    <p:extLst>
      <p:ext uri="{BB962C8B-B14F-4D97-AF65-F5344CB8AC3E}">
        <p14:creationId xmlns:p14="http://schemas.microsoft.com/office/powerpoint/2010/main" val="1111229078"/>
      </p:ext>
    </p:extLst>
  </p:cSld>
  <p:clrMapOvr>
    <a:masterClrMapping/>
  </p:clrMapOvr>
</p:sld>
</file>

<file path=ppt/theme/theme1.xml><?xml version="1.0" encoding="utf-8"?>
<a:theme xmlns:a="http://schemas.openxmlformats.org/drawingml/2006/main" name="Office Theme">
  <a:themeElements>
    <a:clrScheme name="Custom 1">
      <a:dk1>
        <a:srgbClr val="003366"/>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7BB513BD579BF4FAC6B5580372F2F7E" ma:contentTypeVersion="12" ma:contentTypeDescription="Create a new document." ma:contentTypeScope="" ma:versionID="825220b275ae27ac51bcca61e596a08d">
  <xsd:schema xmlns:xsd="http://www.w3.org/2001/XMLSchema" xmlns:xs="http://www.w3.org/2001/XMLSchema" xmlns:p="http://schemas.microsoft.com/office/2006/metadata/properties" xmlns:ns3="2a4cc58a-d66d-45cf-b590-f56250971858" xmlns:ns4="46c37b34-2409-4c5e-90c0-b948f1353365" targetNamespace="http://schemas.microsoft.com/office/2006/metadata/properties" ma:root="true" ma:fieldsID="35fe7b5627b822305097cbd2168a9121" ns3:_="" ns4:_="">
    <xsd:import namespace="2a4cc58a-d66d-45cf-b590-f56250971858"/>
    <xsd:import namespace="46c37b34-2409-4c5e-90c0-b948f135336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4cc58a-d66d-45cf-b590-f562509718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6c37b34-2409-4c5e-90c0-b948f1353365"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AC92BE-7F65-4AD4-9C31-5651DA116B67}">
  <ds:schemaRefs>
    <ds:schemaRef ds:uri="http://schemas.microsoft.com/sharepoint/v3/contenttype/forms"/>
  </ds:schemaRefs>
</ds:datastoreItem>
</file>

<file path=customXml/itemProps2.xml><?xml version="1.0" encoding="utf-8"?>
<ds:datastoreItem xmlns:ds="http://schemas.openxmlformats.org/officeDocument/2006/customXml" ds:itemID="{778ADC5A-807F-42B2-92C7-50F51D6D3270}">
  <ds:schemaRefs>
    <ds:schemaRef ds:uri="http://purl.org/dc/elements/1.1/"/>
    <ds:schemaRef ds:uri="http://www.w3.org/XML/1998/namespace"/>
    <ds:schemaRef ds:uri="2a4cc58a-d66d-45cf-b590-f56250971858"/>
    <ds:schemaRef ds:uri="46c37b34-2409-4c5e-90c0-b948f1353365"/>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EC552A82-D88C-439A-AA03-07F21C8631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4cc58a-d66d-45cf-b590-f56250971858"/>
    <ds:schemaRef ds:uri="46c37b34-2409-4c5e-90c0-b948f13533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426</TotalTime>
  <Words>755</Words>
  <Application>Microsoft Office PowerPoint</Application>
  <PresentationFormat>Widescreen</PresentationFormat>
  <Paragraphs>88</Paragraphs>
  <Slides>10</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Aptos</vt:lpstr>
      <vt:lpstr>Arial</vt:lpstr>
      <vt:lpstr>Office Theme</vt:lpstr>
      <vt:lpstr>   NatSIP Online Training Event Tuesday 1 July 2025  Sensory impairment resource base provision </vt:lpstr>
      <vt:lpstr>Tower Hamlets </vt:lpstr>
      <vt:lpstr>In just 8 miles2 – a very diverse mix</vt:lpstr>
      <vt:lpstr>Sensory Data – quick overview</vt:lpstr>
      <vt:lpstr>Sensory Team’s Reach</vt:lpstr>
      <vt:lpstr>Additionally Resourced Centre ARC</vt:lpstr>
      <vt:lpstr>Centres of Expertise (VI) CoE</vt:lpstr>
      <vt:lpstr>Horizon scan, early alert &amp; needs</vt:lpstr>
      <vt:lpstr>Parent Power + best use public funds</vt:lpstr>
      <vt:lpstr>Deaf Resource Bases (DRB)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template</dc:title>
  <dc:creator>Mike Pickin</dc:creator>
  <cp:lastModifiedBy>Steve Johnson</cp:lastModifiedBy>
  <cp:revision>6</cp:revision>
  <dcterms:created xsi:type="dcterms:W3CDTF">2020-02-07T11:14:16Z</dcterms:created>
  <dcterms:modified xsi:type="dcterms:W3CDTF">2025-07-01T20:28:16Z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0x01010047BB513BD579BF4FAC6B5580372F2F7E</vt:lpwstr>
  </property>
</Properties>
</file>