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0" r:id="rId3"/>
    <p:sldId id="257" r:id="rId4"/>
    <p:sldId id="258" r:id="rId5"/>
    <p:sldId id="263" r:id="rId6"/>
    <p:sldId id="259"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7/1/2025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7/1/2025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7/1/2025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7/1/2025</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7/1/2025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7/1/2025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mailto:g.chambers@worldsend.bham.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F1EB9-DDE5-434D-9433-A4CB5C5D1E60}"/>
              </a:ext>
            </a:extLst>
          </p:cNvPr>
          <p:cNvSpPr>
            <a:spLocks noGrp="1"/>
          </p:cNvSpPr>
          <p:nvPr>
            <p:ph type="ctrTitle"/>
          </p:nvPr>
        </p:nvSpPr>
        <p:spPr>
          <a:xfrm>
            <a:off x="854439" y="1710268"/>
            <a:ext cx="8769246" cy="1962322"/>
          </a:xfrm>
        </p:spPr>
        <p:txBody>
          <a:bodyPr/>
          <a:lstStyle/>
          <a:p>
            <a:r>
              <a:rPr lang="en-GB" dirty="0"/>
              <a:t>Leading a VI Resource Base </a:t>
            </a:r>
          </a:p>
        </p:txBody>
      </p:sp>
      <p:sp>
        <p:nvSpPr>
          <p:cNvPr id="3" name="Subtitle 2">
            <a:extLst>
              <a:ext uri="{FF2B5EF4-FFF2-40B4-BE49-F238E27FC236}">
                <a16:creationId xmlns:a16="http://schemas.microsoft.com/office/drawing/2014/main" id="{61BBF890-1B0D-477D-AB72-4AB9D27D113C}"/>
              </a:ext>
            </a:extLst>
          </p:cNvPr>
          <p:cNvSpPr>
            <a:spLocks noGrp="1"/>
          </p:cNvSpPr>
          <p:nvPr>
            <p:ph type="subTitle" idx="1"/>
          </p:nvPr>
        </p:nvSpPr>
        <p:spPr>
          <a:xfrm>
            <a:off x="1507067" y="4050833"/>
            <a:ext cx="7766936" cy="1240695"/>
          </a:xfrm>
        </p:spPr>
        <p:txBody>
          <a:bodyPr>
            <a:normAutofit fontScale="92500"/>
          </a:bodyPr>
          <a:lstStyle/>
          <a:p>
            <a:r>
              <a:rPr lang="en-GB" dirty="0"/>
              <a:t>Gill Chambers</a:t>
            </a:r>
          </a:p>
          <a:p>
            <a:r>
              <a:rPr lang="en-GB" dirty="0"/>
              <a:t>QTVI and Resource Base Lead, </a:t>
            </a:r>
          </a:p>
          <a:p>
            <a:r>
              <a:rPr lang="en-GB" dirty="0"/>
              <a:t>World’s End Infant &amp; Nursery and World’s End Junior Schools, Birmingham.</a:t>
            </a:r>
          </a:p>
        </p:txBody>
      </p:sp>
    </p:spTree>
    <p:extLst>
      <p:ext uri="{BB962C8B-B14F-4D97-AF65-F5344CB8AC3E}">
        <p14:creationId xmlns:p14="http://schemas.microsoft.com/office/powerpoint/2010/main" val="2257720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8EA28-1BC2-46A2-89CD-1CF72D3CF7F4}"/>
              </a:ext>
            </a:extLst>
          </p:cNvPr>
          <p:cNvSpPr>
            <a:spLocks noGrp="1"/>
          </p:cNvSpPr>
          <p:nvPr>
            <p:ph type="title"/>
          </p:nvPr>
        </p:nvSpPr>
        <p:spPr>
          <a:xfrm>
            <a:off x="517078" y="166540"/>
            <a:ext cx="8596668" cy="1320800"/>
          </a:xfrm>
        </p:spPr>
        <p:txBody>
          <a:bodyPr>
            <a:normAutofit/>
          </a:bodyPr>
          <a:lstStyle/>
          <a:p>
            <a:r>
              <a:rPr lang="en-GB" sz="4800" dirty="0"/>
              <a:t>Context</a:t>
            </a:r>
          </a:p>
        </p:txBody>
      </p:sp>
      <p:sp>
        <p:nvSpPr>
          <p:cNvPr id="3" name="Content Placeholder 2">
            <a:extLst>
              <a:ext uri="{FF2B5EF4-FFF2-40B4-BE49-F238E27FC236}">
                <a16:creationId xmlns:a16="http://schemas.microsoft.com/office/drawing/2014/main" id="{7369DB62-E7EA-4948-B14A-A0918E2E89E6}"/>
              </a:ext>
            </a:extLst>
          </p:cNvPr>
          <p:cNvSpPr>
            <a:spLocks noGrp="1"/>
          </p:cNvSpPr>
          <p:nvPr>
            <p:ph idx="1"/>
          </p:nvPr>
        </p:nvSpPr>
        <p:spPr>
          <a:xfrm>
            <a:off x="329938" y="996884"/>
            <a:ext cx="10473180" cy="5694576"/>
          </a:xfrm>
        </p:spPr>
        <p:txBody>
          <a:bodyPr>
            <a:normAutofit/>
          </a:bodyPr>
          <a:lstStyle/>
          <a:p>
            <a:r>
              <a:rPr lang="en-GB" sz="2200" b="1" dirty="0">
                <a:latin typeface="Arial" panose="020B0604020202020204" pitchFamily="34" charset="0"/>
                <a:cs typeface="Arial" panose="020B0604020202020204" pitchFamily="34" charset="0"/>
              </a:rPr>
              <a:t>3 form entry LA mainstream school in Birmingham</a:t>
            </a:r>
          </a:p>
          <a:p>
            <a:endParaRPr lang="en-GB" sz="2200" b="1" dirty="0">
              <a:latin typeface="Arial" panose="020B0604020202020204" pitchFamily="34" charset="0"/>
              <a:cs typeface="Arial" panose="020B0604020202020204" pitchFamily="34" charset="0"/>
            </a:endParaRPr>
          </a:p>
          <a:p>
            <a:r>
              <a:rPr lang="en-GB" sz="2200" b="1" dirty="0">
                <a:latin typeface="Arial" panose="020B0604020202020204" pitchFamily="34" charset="0"/>
                <a:cs typeface="Arial" panose="020B0604020202020204" pitchFamily="34" charset="0"/>
              </a:rPr>
              <a:t>Employed by school not local authority Vision Support Team.</a:t>
            </a:r>
          </a:p>
          <a:p>
            <a:endParaRPr lang="en-GB" sz="2200" b="1" dirty="0">
              <a:latin typeface="Arial" panose="020B0604020202020204" pitchFamily="34" charset="0"/>
              <a:cs typeface="Arial" panose="020B0604020202020204" pitchFamily="34" charset="0"/>
            </a:endParaRPr>
          </a:p>
          <a:p>
            <a:r>
              <a:rPr lang="en-GB" sz="2200" b="1" dirty="0">
                <a:latin typeface="Arial" panose="020B0604020202020204" pitchFamily="34" charset="0"/>
                <a:cs typeface="Arial" panose="020B0604020202020204" pitchFamily="34" charset="0"/>
              </a:rPr>
              <a:t>Current cohort: 1 child in Reception; 3 children in Year 4; 2 children in Year 5; 2 children in Year 6: 1 transitioning to secondary specialist VI provision, one EHE.</a:t>
            </a:r>
          </a:p>
          <a:p>
            <a:endParaRPr lang="en-GB" sz="2200" b="1" dirty="0">
              <a:latin typeface="Arial" panose="020B0604020202020204" pitchFamily="34" charset="0"/>
              <a:cs typeface="Arial" panose="020B0604020202020204" pitchFamily="34" charset="0"/>
            </a:endParaRPr>
          </a:p>
          <a:p>
            <a:r>
              <a:rPr lang="en-GB" sz="2200" b="1" dirty="0">
                <a:latin typeface="Arial" panose="020B0604020202020204" pitchFamily="34" charset="0"/>
                <a:cs typeface="Arial" panose="020B0604020202020204" pitchFamily="34" charset="0"/>
              </a:rPr>
              <a:t>Currently no children coming in to either school in September 2025</a:t>
            </a:r>
            <a:r>
              <a:rPr lang="en-GB" sz="2400" b="1" dirty="0">
                <a:latin typeface="Arial" panose="020B0604020202020204" pitchFamily="34" charset="0"/>
                <a:cs typeface="Arial" panose="020B0604020202020204" pitchFamily="34" charset="0"/>
              </a:rPr>
              <a:t>.</a:t>
            </a:r>
          </a:p>
          <a:p>
            <a:endParaRPr lang="en-GB" sz="2400" b="1"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An uncertain role due to the financial difficulties currently experienced by Birmingham City Council – financial viability outweighs best requirements for children.</a:t>
            </a:r>
          </a:p>
          <a:p>
            <a:pPr marL="0" indent="0">
              <a:buNone/>
            </a:pPr>
            <a:endParaRPr lang="en-GB" dirty="0"/>
          </a:p>
        </p:txBody>
      </p:sp>
    </p:spTree>
    <p:extLst>
      <p:ext uri="{BB962C8B-B14F-4D97-AF65-F5344CB8AC3E}">
        <p14:creationId xmlns:p14="http://schemas.microsoft.com/office/powerpoint/2010/main" val="38989816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6FD3B-96C6-4F31-8E06-3717FBCD426D}"/>
              </a:ext>
            </a:extLst>
          </p:cNvPr>
          <p:cNvSpPr>
            <a:spLocks noGrp="1"/>
          </p:cNvSpPr>
          <p:nvPr>
            <p:ph type="title"/>
          </p:nvPr>
        </p:nvSpPr>
        <p:spPr/>
        <p:txBody>
          <a:bodyPr>
            <a:normAutofit/>
          </a:bodyPr>
          <a:lstStyle/>
          <a:p>
            <a:r>
              <a:rPr lang="en-GB" sz="4800" dirty="0"/>
              <a:t>Management</a:t>
            </a:r>
          </a:p>
        </p:txBody>
      </p:sp>
      <p:sp>
        <p:nvSpPr>
          <p:cNvPr id="3" name="Content Placeholder 2">
            <a:extLst>
              <a:ext uri="{FF2B5EF4-FFF2-40B4-BE49-F238E27FC236}">
                <a16:creationId xmlns:a16="http://schemas.microsoft.com/office/drawing/2014/main" id="{B2403453-08DF-4BB0-AD46-88B1EBE492F5}"/>
              </a:ext>
            </a:extLst>
          </p:cNvPr>
          <p:cNvSpPr>
            <a:spLocks noGrp="1"/>
          </p:cNvSpPr>
          <p:nvPr>
            <p:ph idx="1"/>
          </p:nvPr>
        </p:nvSpPr>
        <p:spPr>
          <a:xfrm>
            <a:off x="480767" y="1451729"/>
            <a:ext cx="9087439" cy="4589634"/>
          </a:xfrm>
        </p:spPr>
        <p:txBody>
          <a:bodyPr>
            <a:normAutofit/>
          </a:bodyPr>
          <a:lstStyle/>
          <a:p>
            <a:endParaRPr lang="en-GB" sz="2400" b="1"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1 QTVI – line managed currently by </a:t>
            </a:r>
            <a:r>
              <a:rPr lang="en-GB" sz="2400" b="1" dirty="0" err="1">
                <a:latin typeface="Arial" panose="020B0604020202020204" pitchFamily="34" charset="0"/>
                <a:cs typeface="Arial" panose="020B0604020202020204" pitchFamily="34" charset="0"/>
              </a:rPr>
              <a:t>SENDCo</a:t>
            </a:r>
            <a:r>
              <a:rPr lang="en-GB" sz="2400" b="1" dirty="0">
                <a:latin typeface="Arial" panose="020B0604020202020204" pitchFamily="34" charset="0"/>
                <a:cs typeface="Arial" panose="020B0604020202020204" pitchFamily="34" charset="0"/>
              </a:rPr>
              <a:t>.</a:t>
            </a:r>
          </a:p>
          <a:p>
            <a:endParaRPr lang="en-GB" sz="2400" b="1" dirty="0">
              <a:latin typeface="Arial" panose="020B0604020202020204" pitchFamily="34" charset="0"/>
              <a:cs typeface="Arial" panose="020B0604020202020204" pitchFamily="34" charset="0"/>
            </a:endParaRPr>
          </a:p>
          <a:p>
            <a:endParaRPr lang="en-GB" sz="2400" b="1" dirty="0">
              <a:latin typeface="Arial" panose="020B0604020202020204" pitchFamily="34" charset="0"/>
              <a:cs typeface="Arial" panose="020B0604020202020204" pitchFamily="34" charset="0"/>
            </a:endParaRPr>
          </a:p>
          <a:p>
            <a:pPr marL="0" indent="0">
              <a:buNone/>
            </a:pPr>
            <a:endParaRPr lang="en-GB" sz="2400" b="1"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5 VI TA’s – specialist skills or keen interest in VI.</a:t>
            </a:r>
          </a:p>
        </p:txBody>
      </p:sp>
    </p:spTree>
    <p:extLst>
      <p:ext uri="{BB962C8B-B14F-4D97-AF65-F5344CB8AC3E}">
        <p14:creationId xmlns:p14="http://schemas.microsoft.com/office/powerpoint/2010/main" val="32621573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1A6C1-5C03-416C-BE81-DFCC38E0D09C}"/>
              </a:ext>
            </a:extLst>
          </p:cNvPr>
          <p:cNvSpPr>
            <a:spLocks noGrp="1"/>
          </p:cNvSpPr>
          <p:nvPr>
            <p:ph type="title"/>
          </p:nvPr>
        </p:nvSpPr>
        <p:spPr/>
        <p:txBody>
          <a:bodyPr>
            <a:normAutofit/>
          </a:bodyPr>
          <a:lstStyle/>
          <a:p>
            <a:r>
              <a:rPr lang="en-GB" sz="4800" dirty="0"/>
              <a:t>Pupil Voice</a:t>
            </a:r>
          </a:p>
        </p:txBody>
      </p:sp>
      <p:sp>
        <p:nvSpPr>
          <p:cNvPr id="3" name="Content Placeholder 2">
            <a:extLst>
              <a:ext uri="{FF2B5EF4-FFF2-40B4-BE49-F238E27FC236}">
                <a16:creationId xmlns:a16="http://schemas.microsoft.com/office/drawing/2014/main" id="{5F9FA3E6-EEB1-4D78-9DC0-DE0FCEB5C124}"/>
              </a:ext>
            </a:extLst>
          </p:cNvPr>
          <p:cNvSpPr>
            <a:spLocks noGrp="1"/>
          </p:cNvSpPr>
          <p:nvPr>
            <p:ph idx="1"/>
          </p:nvPr>
        </p:nvSpPr>
        <p:spPr>
          <a:xfrm>
            <a:off x="677333" y="1514007"/>
            <a:ext cx="8909727" cy="4839659"/>
          </a:xfrm>
        </p:spPr>
        <p:txBody>
          <a:bodyPr>
            <a:normAutofit/>
          </a:bodyPr>
          <a:lstStyle/>
          <a:p>
            <a:pPr marL="0" indent="0">
              <a:buNone/>
            </a:pPr>
            <a:endParaRPr lang="en-GB" sz="2200" dirty="0"/>
          </a:p>
          <a:p>
            <a:pPr marL="0" indent="0">
              <a:buNone/>
            </a:pPr>
            <a:r>
              <a:rPr lang="en-GB" sz="2200" dirty="0"/>
              <a:t>“I like that it has a visually impaired resource base with equipment for VI people.  I like that it’s a mainstream school so I can do the work like everyone else but just have the equipment and support I need.  I like that I can use different tech to help me and I like the teacher, staff and children in my class this year. I would like to get a job – something I can do using a computer; I’m not quite sure what yet, it changes every year.  I would like to work at home and make some good money.” </a:t>
            </a:r>
            <a:r>
              <a:rPr lang="en-GB" sz="2200" dirty="0" err="1"/>
              <a:t>Yr</a:t>
            </a:r>
            <a:r>
              <a:rPr lang="en-GB" sz="2200" dirty="0"/>
              <a:t> 6 child.</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898474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DC3AE-FBB1-42B6-8369-1337D14F3679}"/>
              </a:ext>
            </a:extLst>
          </p:cNvPr>
          <p:cNvSpPr>
            <a:spLocks noGrp="1"/>
          </p:cNvSpPr>
          <p:nvPr>
            <p:ph type="title"/>
          </p:nvPr>
        </p:nvSpPr>
        <p:spPr>
          <a:xfrm>
            <a:off x="677334" y="609600"/>
            <a:ext cx="8596668" cy="1030664"/>
          </a:xfrm>
        </p:spPr>
        <p:txBody>
          <a:bodyPr>
            <a:normAutofit/>
          </a:bodyPr>
          <a:lstStyle/>
          <a:p>
            <a:r>
              <a:rPr lang="en-GB" sz="4800" dirty="0"/>
              <a:t>Pupil voice </a:t>
            </a:r>
            <a:r>
              <a:rPr lang="en-GB" sz="4800" dirty="0" err="1"/>
              <a:t>cont</a:t>
            </a:r>
            <a:r>
              <a:rPr lang="en-GB" sz="4800" dirty="0"/>
              <a:t>…</a:t>
            </a:r>
          </a:p>
        </p:txBody>
      </p:sp>
      <p:sp>
        <p:nvSpPr>
          <p:cNvPr id="3" name="Content Placeholder 2">
            <a:extLst>
              <a:ext uri="{FF2B5EF4-FFF2-40B4-BE49-F238E27FC236}">
                <a16:creationId xmlns:a16="http://schemas.microsoft.com/office/drawing/2014/main" id="{11C9920D-8C67-4248-AB56-9A5C10EF2242}"/>
              </a:ext>
            </a:extLst>
          </p:cNvPr>
          <p:cNvSpPr>
            <a:spLocks noGrp="1"/>
          </p:cNvSpPr>
          <p:nvPr>
            <p:ph idx="1"/>
          </p:nvPr>
        </p:nvSpPr>
        <p:spPr/>
        <p:txBody>
          <a:bodyPr/>
          <a:lstStyle/>
          <a:p>
            <a:pPr marL="0" indent="0">
              <a:buNone/>
            </a:pPr>
            <a:r>
              <a:rPr lang="en-GB" sz="2200" dirty="0"/>
              <a:t>“I find English and Maths hard.  In English it’s hard to read and write and I’m not good at spellings; Mrs X helps me with my phonics and I practice it in my Braille too.  Reading Braille is hard because the letters in the words are so close together.  Using my iPad.”  It would help me to learn to read Braille where the letters are spaced out more until I get better at it.  Knowing how to use my iPad more so I get used to it and it gets easier. I don’t like to use the CCTV as it hurts my eyes but I know I need to have something to help me if my work isn’t very clear.  I can take a photo of it on my iPad and zoom in on it if I need to – I want to try that.” </a:t>
            </a:r>
            <a:r>
              <a:rPr lang="en-GB" sz="2200" dirty="0" err="1"/>
              <a:t>Yr</a:t>
            </a:r>
            <a:r>
              <a:rPr lang="en-GB" sz="2200" dirty="0"/>
              <a:t> 4 child.</a:t>
            </a:r>
          </a:p>
          <a:p>
            <a:endParaRPr lang="en-GB" dirty="0"/>
          </a:p>
        </p:txBody>
      </p:sp>
    </p:spTree>
    <p:extLst>
      <p:ext uri="{BB962C8B-B14F-4D97-AF65-F5344CB8AC3E}">
        <p14:creationId xmlns:p14="http://schemas.microsoft.com/office/powerpoint/2010/main" val="40837917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AE065-DEE9-4788-912A-812FCA71504F}"/>
              </a:ext>
            </a:extLst>
          </p:cNvPr>
          <p:cNvSpPr>
            <a:spLocks noGrp="1"/>
          </p:cNvSpPr>
          <p:nvPr>
            <p:ph type="title"/>
          </p:nvPr>
        </p:nvSpPr>
        <p:spPr>
          <a:xfrm>
            <a:off x="677334" y="609600"/>
            <a:ext cx="8596668" cy="1084289"/>
          </a:xfrm>
        </p:spPr>
        <p:txBody>
          <a:bodyPr>
            <a:normAutofit/>
          </a:bodyPr>
          <a:lstStyle/>
          <a:p>
            <a:r>
              <a:rPr lang="en-GB" sz="4800" dirty="0"/>
              <a:t>Impact</a:t>
            </a:r>
          </a:p>
        </p:txBody>
      </p:sp>
      <p:sp>
        <p:nvSpPr>
          <p:cNvPr id="3" name="Content Placeholder 2">
            <a:extLst>
              <a:ext uri="{FF2B5EF4-FFF2-40B4-BE49-F238E27FC236}">
                <a16:creationId xmlns:a16="http://schemas.microsoft.com/office/drawing/2014/main" id="{C3B850FA-CDD8-437A-A7D5-0E1EC22C3BC8}"/>
              </a:ext>
            </a:extLst>
          </p:cNvPr>
          <p:cNvSpPr>
            <a:spLocks noGrp="1"/>
          </p:cNvSpPr>
          <p:nvPr>
            <p:ph idx="1"/>
          </p:nvPr>
        </p:nvSpPr>
        <p:spPr>
          <a:xfrm>
            <a:off x="677333" y="1484026"/>
            <a:ext cx="9066273" cy="4963907"/>
          </a:xfrm>
        </p:spPr>
        <p:txBody>
          <a:bodyPr>
            <a:normAutofit/>
          </a:bodyPr>
          <a:lstStyle/>
          <a:p>
            <a:r>
              <a:rPr lang="en-GB" sz="2200" dirty="0">
                <a:latin typeface="Arial" panose="020B0604020202020204" pitchFamily="34" charset="0"/>
                <a:cs typeface="Arial" panose="020B0604020202020204" pitchFamily="34" charset="0"/>
              </a:rPr>
              <a:t>Empowering class teachers - may not be “on board” initially (Lack of understanding, confidence)</a:t>
            </a:r>
          </a:p>
          <a:p>
            <a:r>
              <a:rPr lang="en-GB" sz="2200" dirty="0">
                <a:latin typeface="Arial" panose="020B0604020202020204" pitchFamily="34" charset="0"/>
                <a:cs typeface="Arial" panose="020B0604020202020204" pitchFamily="34" charset="0"/>
              </a:rPr>
              <a:t>Children reach their potential – happy and confident, fully included in class and school life.</a:t>
            </a:r>
          </a:p>
          <a:p>
            <a:r>
              <a:rPr lang="en-GB" sz="2200" dirty="0">
                <a:latin typeface="Arial" panose="020B0604020202020204" pitchFamily="34" charset="0"/>
                <a:cs typeface="Arial" panose="020B0604020202020204" pitchFamily="34" charset="0"/>
              </a:rPr>
              <a:t>Information received (pupil voice) is acted upon and informs specialist interventions required and support needed.  Children’s worries can be addressed (often around friendships – high incidence of SEMH needs in CYP with VI).</a:t>
            </a:r>
          </a:p>
          <a:p>
            <a:r>
              <a:rPr lang="en-GB" sz="2200" dirty="0">
                <a:latin typeface="Arial" panose="020B0604020202020204" pitchFamily="34" charset="0"/>
                <a:cs typeface="Arial" panose="020B0604020202020204" pitchFamily="34" charset="0"/>
              </a:rPr>
              <a:t>Leave for secondary school equipped with strategies and confidence, proficient users of resources and equipment (tech etc) – able to self-advocate.</a:t>
            </a:r>
          </a:p>
          <a:p>
            <a:endParaRPr lang="en-GB"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98502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CB035-2D76-4F5E-9CCD-34F28D4381B9}"/>
              </a:ext>
            </a:extLst>
          </p:cNvPr>
          <p:cNvSpPr>
            <a:spLocks noGrp="1"/>
          </p:cNvSpPr>
          <p:nvPr>
            <p:ph type="title"/>
          </p:nvPr>
        </p:nvSpPr>
        <p:spPr>
          <a:xfrm>
            <a:off x="677334" y="579620"/>
            <a:ext cx="8596668" cy="1084288"/>
          </a:xfrm>
        </p:spPr>
        <p:txBody>
          <a:bodyPr>
            <a:normAutofit/>
          </a:bodyPr>
          <a:lstStyle/>
          <a:p>
            <a:r>
              <a:rPr lang="en-GB" sz="4800" dirty="0"/>
              <a:t>Want to know more?</a:t>
            </a:r>
          </a:p>
        </p:txBody>
      </p:sp>
      <p:sp>
        <p:nvSpPr>
          <p:cNvPr id="3" name="Content Placeholder 2">
            <a:extLst>
              <a:ext uri="{FF2B5EF4-FFF2-40B4-BE49-F238E27FC236}">
                <a16:creationId xmlns:a16="http://schemas.microsoft.com/office/drawing/2014/main" id="{46C9279A-5A20-4318-ACEE-CA979E40472A}"/>
              </a:ext>
            </a:extLst>
          </p:cNvPr>
          <p:cNvSpPr>
            <a:spLocks noGrp="1"/>
          </p:cNvSpPr>
          <p:nvPr>
            <p:ph idx="1"/>
          </p:nvPr>
        </p:nvSpPr>
        <p:spPr>
          <a:xfrm>
            <a:off x="677334" y="1663909"/>
            <a:ext cx="7477315" cy="3972393"/>
          </a:xfrm>
        </p:spPr>
        <p:txBody>
          <a:bodyPr>
            <a:normAutofit/>
          </a:bodyPr>
          <a:lstStyle/>
          <a:p>
            <a:pPr marL="0" indent="0">
              <a:buNone/>
            </a:pPr>
            <a:endParaRPr lang="en-GB" sz="2200" dirty="0">
              <a:latin typeface="Arial" panose="020B0604020202020204" pitchFamily="34" charset="0"/>
              <a:cs typeface="Arial" panose="020B0604020202020204" pitchFamily="34" charset="0"/>
            </a:endParaRPr>
          </a:p>
          <a:p>
            <a:pPr marL="0" indent="0">
              <a:buNone/>
            </a:pPr>
            <a:r>
              <a:rPr lang="en-GB" sz="3200" dirty="0">
                <a:latin typeface="Arial" panose="020B0604020202020204" pitchFamily="34" charset="0"/>
                <a:cs typeface="Arial" panose="020B0604020202020204" pitchFamily="34" charset="0"/>
              </a:rPr>
              <a:t>Please feel free to get in touch:</a:t>
            </a:r>
          </a:p>
          <a:p>
            <a:pPr marL="0" indent="0">
              <a:buNone/>
            </a:pPr>
            <a:endParaRPr lang="en-GB" sz="3200" dirty="0">
              <a:latin typeface="Arial" panose="020B0604020202020204" pitchFamily="34" charset="0"/>
              <a:cs typeface="Arial" panose="020B0604020202020204" pitchFamily="34" charset="0"/>
            </a:endParaRPr>
          </a:p>
          <a:p>
            <a:pPr marL="0" indent="0">
              <a:buNone/>
            </a:pPr>
            <a:r>
              <a:rPr lang="en-GB" sz="3200" dirty="0">
                <a:solidFill>
                  <a:schemeClr val="tx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g.chambers@worldsend.bham.sch.uk</a:t>
            </a:r>
            <a:endParaRPr lang="en-GB" sz="3200" dirty="0">
              <a:solidFill>
                <a:schemeClr val="tx1"/>
              </a:solidFill>
              <a:latin typeface="Arial" panose="020B0604020202020204" pitchFamily="34" charset="0"/>
              <a:cs typeface="Arial" panose="020B0604020202020204" pitchFamily="34" charset="0"/>
            </a:endParaRPr>
          </a:p>
          <a:p>
            <a:pPr marL="0" indent="0">
              <a:buNone/>
            </a:pPr>
            <a:endParaRPr lang="en-GB" sz="3200" dirty="0">
              <a:solidFill>
                <a:schemeClr val="tx1"/>
              </a:solidFill>
              <a:latin typeface="Arial" panose="020B0604020202020204" pitchFamily="34" charset="0"/>
              <a:cs typeface="Arial" panose="020B0604020202020204" pitchFamily="34" charset="0"/>
            </a:endParaRPr>
          </a:p>
          <a:p>
            <a:pPr marL="0" indent="0">
              <a:buNone/>
            </a:pPr>
            <a:r>
              <a:rPr lang="en-GB" sz="3200" dirty="0">
                <a:solidFill>
                  <a:schemeClr val="tx1"/>
                </a:solidFill>
                <a:latin typeface="Arial" panose="020B0604020202020204" pitchFamily="34" charset="0"/>
                <a:cs typeface="Arial" panose="020B0604020202020204" pitchFamily="34" charset="0"/>
              </a:rPr>
              <a:t>0121 464 5913 or 07946 867871</a:t>
            </a:r>
          </a:p>
          <a:p>
            <a:pPr marL="0" indent="0">
              <a:buNone/>
            </a:pPr>
            <a:endParaRPr lang="en-GB"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648248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421</TotalTime>
  <Words>548</Words>
  <Application>Microsoft Office PowerPoint</Application>
  <PresentationFormat>Widescreen</PresentationFormat>
  <Paragraphs>38</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Trebuchet MS</vt:lpstr>
      <vt:lpstr>Wingdings 3</vt:lpstr>
      <vt:lpstr>Facet</vt:lpstr>
      <vt:lpstr>Leading a VI Resource Base </vt:lpstr>
      <vt:lpstr>Context</vt:lpstr>
      <vt:lpstr>Management</vt:lpstr>
      <vt:lpstr>Pupil Voice</vt:lpstr>
      <vt:lpstr>Pupil voice cont…</vt:lpstr>
      <vt:lpstr>Impact</vt:lpstr>
      <vt:lpstr>Want to know more?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Leading a VI Resource </dc:title>
  <dc:creator>Gill Chambers</dc:creator>
  <cp:lastModifiedBy>Gill Chambers</cp:lastModifiedBy>
  <cp:revision>20</cp:revision>
  <dcterms:created xsi:type="dcterms:W3CDTF">2025-06-23T09:53:17Z</dcterms:created>
  <dcterms:modified xsi:type="dcterms:W3CDTF">2025-07-01T11:49:28Z</dcterms:modified>
</cp:coreProperties>
</file>