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442" r:id="rId2"/>
    <p:sldId id="451" r:id="rId3"/>
    <p:sldId id="446" r:id="rId4"/>
    <p:sldId id="447" r:id="rId5"/>
    <p:sldId id="445" r:id="rId6"/>
    <p:sldId id="448" r:id="rId7"/>
    <p:sldId id="449" r:id="rId8"/>
    <p:sldId id="450" r:id="rId9"/>
  </p:sldIdLst>
  <p:sldSz cx="12192000" cy="6858000"/>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9381" autoAdjust="0"/>
  </p:normalViewPr>
  <p:slideViewPr>
    <p:cSldViewPr>
      <p:cViewPr varScale="1">
        <p:scale>
          <a:sx n="63" d="100"/>
          <a:sy n="63" d="100"/>
        </p:scale>
        <p:origin x="133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7-01T08:44:55.451"/>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0 0,'11598'696'0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0FF777-9404-4898-96A2-4D82C9402180}" type="datetimeFigureOut">
              <a:rPr lang="en-GB" smtClean="0"/>
              <a:t>01/07/2025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50F60C-0BD4-441F-80D2-EDDAC9E44DC5}" type="slidenum">
              <a:rPr lang="en-GB" smtClean="0"/>
              <a:t>‹#›</a:t>
            </a:fld>
            <a:endParaRPr lang="en-GB"/>
          </a:p>
        </p:txBody>
      </p:sp>
    </p:spTree>
    <p:extLst>
      <p:ext uri="{BB962C8B-B14F-4D97-AF65-F5344CB8AC3E}">
        <p14:creationId xmlns:p14="http://schemas.microsoft.com/office/powerpoint/2010/main" val="1164551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EB9C0DE-8989-409D-83AF-2F484C8065D7}"/>
              </a:ext>
            </a:extLst>
          </p:cNvPr>
          <p:cNvSpPr>
            <a:spLocks noGrp="1" noChangeArrowheads="1"/>
          </p:cNvSpPr>
          <p:nvPr>
            <p:ph type="ctrTitle"/>
          </p:nvPr>
        </p:nvSpPr>
        <p:spPr>
          <a:xfrm>
            <a:off x="914400" y="2130426"/>
            <a:ext cx="10363200" cy="1470025"/>
          </a:xfrm>
        </p:spPr>
        <p:txBody>
          <a:bodyPr/>
          <a:lstStyle>
            <a:lvl1pPr algn="ctr">
              <a:defRPr b="1"/>
            </a:lvl1pPr>
          </a:lstStyle>
          <a:p>
            <a:pPr lvl="0"/>
            <a:r>
              <a:rPr lang="en-US" altLang="en-US" noProof="0"/>
              <a:t>Click to edit Master title style</a:t>
            </a:r>
            <a:endParaRPr lang="en-GB" altLang="en-US" noProof="0"/>
          </a:p>
        </p:txBody>
      </p:sp>
      <p:sp>
        <p:nvSpPr>
          <p:cNvPr id="6147" name="Rectangle 3">
            <a:extLst>
              <a:ext uri="{FF2B5EF4-FFF2-40B4-BE49-F238E27FC236}">
                <a16:creationId xmlns:a16="http://schemas.microsoft.com/office/drawing/2014/main" id="{6F23630A-F6FF-4922-9D6B-30E17407656D}"/>
              </a:ext>
            </a:extLst>
          </p:cNvPr>
          <p:cNvSpPr>
            <a:spLocks noGrp="1" noChangeArrowheads="1"/>
          </p:cNvSpPr>
          <p:nvPr>
            <p:ph type="subTitle" idx="1"/>
          </p:nvPr>
        </p:nvSpPr>
        <p:spPr>
          <a:xfrm>
            <a:off x="1828800" y="3886200"/>
            <a:ext cx="8534400" cy="1752600"/>
          </a:xfrm>
        </p:spPr>
        <p:txBody>
          <a:bodyPr/>
          <a:lstStyle>
            <a:lvl1pPr marL="0" indent="0" algn="ctr">
              <a:buFontTx/>
              <a:buNone/>
              <a:defRPr/>
            </a:lvl1pPr>
          </a:lstStyle>
          <a:p>
            <a:pPr lvl="0"/>
            <a:r>
              <a:rPr lang="en-US" altLang="en-US" noProof="0"/>
              <a:t>Click to edit Master subtitle style</a:t>
            </a:r>
            <a:endParaRPr lang="en-GB" altLang="en-US" noProof="0"/>
          </a:p>
        </p:txBody>
      </p:sp>
      <p:pic>
        <p:nvPicPr>
          <p:cNvPr id="6148" name="Picture 4">
            <a:extLst>
              <a:ext uri="{FF2B5EF4-FFF2-40B4-BE49-F238E27FC236}">
                <a16:creationId xmlns:a16="http://schemas.microsoft.com/office/drawing/2014/main" id="{365717D6-2F4B-4817-BE74-91B64FAB0D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712" y="258765"/>
            <a:ext cx="5076630"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a:extLst>
              <a:ext uri="{FF2B5EF4-FFF2-40B4-BE49-F238E27FC236}">
                <a16:creationId xmlns:a16="http://schemas.microsoft.com/office/drawing/2014/main" id="{47370484-4CD9-4A08-B6B2-564EC411F3A6}"/>
              </a:ext>
            </a:extLst>
          </p:cNvPr>
          <p:cNvSpPr>
            <a:spLocks/>
          </p:cNvSpPr>
          <p:nvPr/>
        </p:nvSpPr>
        <p:spPr bwMode="auto">
          <a:xfrm>
            <a:off x="-10583" y="6157914"/>
            <a:ext cx="12215284"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E717B-CFA7-42F9-A741-481728C607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F271E8-37F5-4A27-8B2A-9E3317C974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74506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3A1DD-E980-4F72-98CB-136E3ADAFFFB}"/>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58B6FD-8028-4F5C-B32C-BFED0C5C3A30}"/>
              </a:ext>
            </a:extLst>
          </p:cNvPr>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3242729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76A9B-2D6A-4A05-9249-15C9249BE5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14FF29-CDCC-49FD-B88A-7311EC67799C}"/>
              </a:ext>
            </a:extLst>
          </p:cNvPr>
          <p:cNvSpPr>
            <a:spLocks noGrp="1"/>
          </p:cNvSpPr>
          <p:nvPr>
            <p:ph sz="half" idx="1"/>
          </p:nvPr>
        </p:nvSpPr>
        <p:spPr>
          <a:xfrm>
            <a:off x="624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4308CD8-1C45-4D9C-8896-3229CFC4E00C}"/>
              </a:ext>
            </a:extLst>
          </p:cNvPr>
          <p:cNvSpPr>
            <a:spLocks noGrp="1"/>
          </p:cNvSpPr>
          <p:nvPr>
            <p:ph sz="half" idx="2"/>
          </p:nvPr>
        </p:nvSpPr>
        <p:spPr>
          <a:xfrm>
            <a:off x="6212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04782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17F8A-F481-46D3-9E7F-928F330ECACF}"/>
              </a:ext>
            </a:extLst>
          </p:cNvPr>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C3DE17-0B3C-48C6-AF1C-2CE666170762}"/>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A090930-772A-4D30-9B32-46DEFFEDD96B}"/>
              </a:ext>
            </a:extLst>
          </p:cNvPr>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A45E67-5D74-423D-AC67-B6914BB3CF1B}"/>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6492FB-03B5-4206-B68B-3A7D221E001D}"/>
              </a:ext>
            </a:extLst>
          </p:cNvPr>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49337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7270A-9865-42AF-B13A-11AB14A0B3E3}"/>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387219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3813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CF3B3-A799-4325-8CDA-A26F8513BBFF}"/>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2A82E8-FECB-4B03-B34D-2B56464B3F8C}"/>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D8D476-42AC-4FC0-9320-B39230023E20}"/>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25748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D5C11-ED38-4A04-BBA1-7AA436E1679D}"/>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9B6DC5-059B-481F-ACD7-13AA5A0B3089}"/>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C309B233-2481-4B0E-9505-6D8C51490CDC}"/>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593088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2532C-7DD2-4D39-829E-76FFF137AA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0826F3-7F60-4E9D-864C-7F26C53883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443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E153E2-0F2C-4B6D-9B93-08D42016DE17}"/>
              </a:ext>
            </a:extLst>
          </p:cNvPr>
          <p:cNvSpPr>
            <a:spLocks noGrp="1"/>
          </p:cNvSpPr>
          <p:nvPr>
            <p:ph type="title" orient="vert"/>
          </p:nvPr>
        </p:nvSpPr>
        <p:spPr>
          <a:xfrm>
            <a:off x="8854017" y="260350"/>
            <a:ext cx="2743200" cy="57610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24B548-BA1D-4E93-8C8A-6B970B58ECDB}"/>
              </a:ext>
            </a:extLst>
          </p:cNvPr>
          <p:cNvSpPr>
            <a:spLocks noGrp="1"/>
          </p:cNvSpPr>
          <p:nvPr>
            <p:ph type="body" orient="vert" idx="1"/>
          </p:nvPr>
        </p:nvSpPr>
        <p:spPr>
          <a:xfrm>
            <a:off x="624417" y="260350"/>
            <a:ext cx="8026400" cy="57610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24436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F3BCF66-4ADB-4079-AF0A-068C105336E0}"/>
              </a:ext>
            </a:extLst>
          </p:cNvPr>
          <p:cNvSpPr>
            <a:spLocks noGrp="1" noChangeArrowheads="1"/>
          </p:cNvSpPr>
          <p:nvPr>
            <p:ph type="title"/>
          </p:nvPr>
        </p:nvSpPr>
        <p:spPr bwMode="auto">
          <a:xfrm>
            <a:off x="624418" y="260350"/>
            <a:ext cx="1094316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a:extLst>
              <a:ext uri="{FF2B5EF4-FFF2-40B4-BE49-F238E27FC236}">
                <a16:creationId xmlns:a16="http://schemas.microsoft.com/office/drawing/2014/main" id="{177EE926-19A5-4622-B356-6D60B6539C7F}"/>
              </a:ext>
            </a:extLst>
          </p:cNvPr>
          <p:cNvSpPr>
            <a:spLocks noGrp="1" noChangeArrowheads="1"/>
          </p:cNvSpPr>
          <p:nvPr>
            <p:ph type="body" idx="1"/>
          </p:nvPr>
        </p:nvSpPr>
        <p:spPr bwMode="auto">
          <a:xfrm>
            <a:off x="624417" y="1628776"/>
            <a:ext cx="109728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031" name="Picture 7">
            <a:extLst>
              <a:ext uri="{FF2B5EF4-FFF2-40B4-BE49-F238E27FC236}">
                <a16:creationId xmlns:a16="http://schemas.microsoft.com/office/drawing/2014/main" id="{9B22F110-CF81-4944-8299-3F4BEC69408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3339" y="6434967"/>
            <a:ext cx="768085" cy="226978"/>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a:extLst>
              <a:ext uri="{FF2B5EF4-FFF2-40B4-BE49-F238E27FC236}">
                <a16:creationId xmlns:a16="http://schemas.microsoft.com/office/drawing/2014/main" id="{50A10CD5-EDAE-4C27-B8B2-7C3C07A1C26B}"/>
              </a:ext>
            </a:extLst>
          </p:cNvPr>
          <p:cNvSpPr>
            <a:spLocks/>
          </p:cNvSpPr>
          <p:nvPr/>
        </p:nvSpPr>
        <p:spPr bwMode="auto">
          <a:xfrm>
            <a:off x="-6350" y="6524626"/>
            <a:ext cx="12198351" cy="333375"/>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customXml" Target="../ink/ink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specialneedsjungle.com/vanishing-resource-bases-sen-units/" TargetMode="External"/><Relationship Id="rId2" Type="http://schemas.openxmlformats.org/officeDocument/2006/relationships/hyperlink" Target="https://committees.parliament.uk/writtenevidence/137777/html/#_Toc189742889"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FBEB3-41C6-3312-9AA0-69A42780BF1C}"/>
              </a:ext>
            </a:extLst>
          </p:cNvPr>
          <p:cNvSpPr>
            <a:spLocks noGrp="1"/>
          </p:cNvSpPr>
          <p:nvPr>
            <p:ph type="ctrTitle"/>
          </p:nvPr>
        </p:nvSpPr>
        <p:spPr>
          <a:xfrm>
            <a:off x="914400" y="2416175"/>
            <a:ext cx="10363200" cy="1470025"/>
          </a:xfrm>
        </p:spPr>
        <p:txBody>
          <a:bodyPr>
            <a:normAutofit fontScale="90000"/>
          </a:bodyPr>
          <a:lstStyle/>
          <a:p>
            <a:r>
              <a:rPr lang="en-US" sz="4400" b="1" i="0" u="none" strike="noStrike" baseline="0" dirty="0">
                <a:solidFill>
                  <a:srgbClr val="000000"/>
                </a:solidFill>
                <a:latin typeface="Calibri" panose="020F0502020204030204" pitchFamily="34" charset="0"/>
              </a:rPr>
              <a:t>Resource base and unit provision for learners with SI </a:t>
            </a:r>
            <a:r>
              <a:rPr lang="en-US" sz="4400" b="0" i="0" u="none" strike="noStrike" baseline="0" dirty="0">
                <a:solidFill>
                  <a:srgbClr val="000000"/>
                </a:solidFill>
                <a:latin typeface="Calibri" panose="020F0502020204030204" pitchFamily="34" charset="0"/>
              </a:rPr>
              <a:t>	</a:t>
            </a:r>
            <a:br>
              <a:rPr lang="en-US" sz="4400" b="0" i="0" u="none" strike="noStrike" baseline="0" dirty="0">
                <a:solidFill>
                  <a:srgbClr val="000000"/>
                </a:solidFill>
                <a:latin typeface="Calibri" panose="020F0502020204030204" pitchFamily="34" charset="0"/>
              </a:rPr>
            </a:br>
            <a:endParaRPr lang="en-GB" dirty="0"/>
          </a:p>
        </p:txBody>
      </p:sp>
      <p:sp>
        <p:nvSpPr>
          <p:cNvPr id="3" name="Subtitle 2">
            <a:extLst>
              <a:ext uri="{FF2B5EF4-FFF2-40B4-BE49-F238E27FC236}">
                <a16:creationId xmlns:a16="http://schemas.microsoft.com/office/drawing/2014/main" id="{02672D86-BBAB-3B69-B51F-AA223636CAFE}"/>
              </a:ext>
            </a:extLst>
          </p:cNvPr>
          <p:cNvSpPr>
            <a:spLocks noGrp="1"/>
          </p:cNvSpPr>
          <p:nvPr>
            <p:ph type="subTitle" idx="1"/>
          </p:nvPr>
        </p:nvSpPr>
        <p:spPr>
          <a:xfrm>
            <a:off x="1828800" y="4437112"/>
            <a:ext cx="8534400" cy="1201688"/>
          </a:xfrm>
        </p:spPr>
        <p:txBody>
          <a:bodyPr>
            <a:normAutofit/>
          </a:bodyPr>
          <a:lstStyle/>
          <a:p>
            <a:r>
              <a:rPr lang="en-GB" sz="2800" dirty="0"/>
              <a:t>Brian Lamb</a:t>
            </a:r>
          </a:p>
          <a:p>
            <a:r>
              <a:rPr lang="en-GB" sz="2800" dirty="0"/>
              <a:t>NatSIP Policy Lead</a:t>
            </a:r>
          </a:p>
        </p:txBody>
      </p:sp>
    </p:spTree>
    <p:extLst>
      <p:ext uri="{BB962C8B-B14F-4D97-AF65-F5344CB8AC3E}">
        <p14:creationId xmlns:p14="http://schemas.microsoft.com/office/powerpoint/2010/main" val="3102059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0B3CB-87D6-4D02-FC9E-E018013E1AC0}"/>
              </a:ext>
            </a:extLst>
          </p:cNvPr>
          <p:cNvSpPr>
            <a:spLocks noGrp="1"/>
          </p:cNvSpPr>
          <p:nvPr>
            <p:ph type="title"/>
          </p:nvPr>
        </p:nvSpPr>
        <p:spPr/>
        <p:txBody>
          <a:bodyPr/>
          <a:lstStyle/>
          <a:p>
            <a:r>
              <a:rPr lang="en-GB" dirty="0"/>
              <a:t>Rational for Resource Provision</a:t>
            </a:r>
          </a:p>
        </p:txBody>
      </p:sp>
      <p:sp>
        <p:nvSpPr>
          <p:cNvPr id="3" name="Content Placeholder 2">
            <a:extLst>
              <a:ext uri="{FF2B5EF4-FFF2-40B4-BE49-F238E27FC236}">
                <a16:creationId xmlns:a16="http://schemas.microsoft.com/office/drawing/2014/main" id="{4F575DB9-DED9-96EC-3F95-37D9E6D12C4B}"/>
              </a:ext>
            </a:extLst>
          </p:cNvPr>
          <p:cNvSpPr>
            <a:spLocks noGrp="1"/>
          </p:cNvSpPr>
          <p:nvPr>
            <p:ph idx="1"/>
          </p:nvPr>
        </p:nvSpPr>
        <p:spPr/>
        <p:txBody>
          <a:bodyPr/>
          <a:lstStyle/>
          <a:p>
            <a:r>
              <a:rPr lang="en-GB" dirty="0"/>
              <a:t>Low incidence means resource provision more effective way to provide support for children with additional needs without recourse to special school</a:t>
            </a:r>
          </a:p>
          <a:p>
            <a:r>
              <a:rPr lang="en-GB" dirty="0"/>
              <a:t>Service can be used as a base in some areas for peripatetic teachers </a:t>
            </a:r>
          </a:p>
          <a:p>
            <a:r>
              <a:rPr lang="en-GB" dirty="0"/>
              <a:t>Supports mainstream practice and skills </a:t>
            </a:r>
          </a:p>
        </p:txBody>
      </p:sp>
    </p:spTree>
    <p:extLst>
      <p:ext uri="{BB962C8B-B14F-4D97-AF65-F5344CB8AC3E}">
        <p14:creationId xmlns:p14="http://schemas.microsoft.com/office/powerpoint/2010/main" val="839310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557E4-B095-9BCF-190F-3A482EB1F8F6}"/>
              </a:ext>
            </a:extLst>
          </p:cNvPr>
          <p:cNvSpPr>
            <a:spLocks noGrp="1"/>
          </p:cNvSpPr>
          <p:nvPr>
            <p:ph type="title"/>
          </p:nvPr>
        </p:nvSpPr>
        <p:spPr/>
        <p:txBody>
          <a:bodyPr/>
          <a:lstStyle/>
          <a:p>
            <a:r>
              <a:rPr lang="en-GB" dirty="0"/>
              <a:t>How many resource provisions? </a:t>
            </a:r>
          </a:p>
        </p:txBody>
      </p:sp>
      <p:pic>
        <p:nvPicPr>
          <p:cNvPr id="7" name="Content Placeholder 6">
            <a:extLst>
              <a:ext uri="{FF2B5EF4-FFF2-40B4-BE49-F238E27FC236}">
                <a16:creationId xmlns:a16="http://schemas.microsoft.com/office/drawing/2014/main" id="{8A4D44F2-6C47-9F3E-7F46-5C2B2C1B163B}"/>
              </a:ext>
            </a:extLst>
          </p:cNvPr>
          <p:cNvPicPr>
            <a:picLocks noGrp="1" noChangeAspect="1"/>
          </p:cNvPicPr>
          <p:nvPr>
            <p:ph sz="half" idx="1"/>
          </p:nvPr>
        </p:nvPicPr>
        <p:blipFill>
          <a:blip r:embed="rId2"/>
          <a:stretch>
            <a:fillRect/>
          </a:stretch>
        </p:blipFill>
        <p:spPr>
          <a:xfrm>
            <a:off x="662417" y="1916832"/>
            <a:ext cx="5307741" cy="4104556"/>
          </a:xfrm>
          <a:prstGeom prst="rect">
            <a:avLst/>
          </a:prstGeom>
        </p:spPr>
      </p:pic>
      <p:sp>
        <p:nvSpPr>
          <p:cNvPr id="9" name="TextBox 8">
            <a:extLst>
              <a:ext uri="{FF2B5EF4-FFF2-40B4-BE49-F238E27FC236}">
                <a16:creationId xmlns:a16="http://schemas.microsoft.com/office/drawing/2014/main" id="{0C5902D5-9C07-598D-EE8A-765891E0FC8B}"/>
              </a:ext>
            </a:extLst>
          </p:cNvPr>
          <p:cNvSpPr txBox="1"/>
          <p:nvPr/>
        </p:nvSpPr>
        <p:spPr>
          <a:xfrm>
            <a:off x="662417" y="1628775"/>
            <a:ext cx="3318537" cy="369332"/>
          </a:xfrm>
          <a:prstGeom prst="rect">
            <a:avLst/>
          </a:prstGeom>
          <a:noFill/>
        </p:spPr>
        <p:txBody>
          <a:bodyPr wrap="none" rtlCol="0">
            <a:spAutoFit/>
          </a:bodyPr>
          <a:lstStyle/>
          <a:p>
            <a:r>
              <a:rPr lang="en-GB" b="0" i="0" dirty="0">
                <a:solidFill>
                  <a:srgbClr val="000000"/>
                </a:solidFill>
                <a:effectLst/>
                <a:latin typeface="Futura"/>
              </a:rPr>
              <a:t>From FFT Education </a:t>
            </a:r>
            <a:r>
              <a:rPr lang="en-GB" b="0" i="0" dirty="0" err="1">
                <a:solidFill>
                  <a:srgbClr val="000000"/>
                </a:solidFill>
                <a:effectLst/>
                <a:latin typeface="Futura"/>
              </a:rPr>
              <a:t>Datalab</a:t>
            </a:r>
            <a:endParaRPr lang="en-GB" dirty="0"/>
          </a:p>
        </p:txBody>
      </p:sp>
      <p:pic>
        <p:nvPicPr>
          <p:cNvPr id="11" name="Picture 10">
            <a:extLst>
              <a:ext uri="{FF2B5EF4-FFF2-40B4-BE49-F238E27FC236}">
                <a16:creationId xmlns:a16="http://schemas.microsoft.com/office/drawing/2014/main" id="{E68AF91F-3489-D5B5-C387-92A710314879}"/>
              </a:ext>
            </a:extLst>
          </p:cNvPr>
          <p:cNvPicPr>
            <a:picLocks noChangeAspect="1"/>
          </p:cNvPicPr>
          <p:nvPr/>
        </p:nvPicPr>
        <p:blipFill>
          <a:blip r:embed="rId3"/>
          <a:stretch>
            <a:fillRect/>
          </a:stretch>
        </p:blipFill>
        <p:spPr>
          <a:xfrm>
            <a:off x="5807968" y="1916832"/>
            <a:ext cx="6019542" cy="3888432"/>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38FC5DEE-FB5E-5D8E-DD24-D1A408C30601}"/>
                  </a:ext>
                </a:extLst>
              </p14:cNvPr>
              <p14:cNvContentPartPr/>
              <p14:nvPr/>
            </p14:nvContentPartPr>
            <p14:xfrm>
              <a:off x="1397289" y="4321657"/>
              <a:ext cx="4175640" cy="250920"/>
            </p14:xfrm>
          </p:contentPart>
        </mc:Choice>
        <mc:Fallback xmlns="">
          <p:pic>
            <p:nvPicPr>
              <p:cNvPr id="4" name="Ink 3">
                <a:extLst>
                  <a:ext uri="{FF2B5EF4-FFF2-40B4-BE49-F238E27FC236}">
                    <a16:creationId xmlns:a16="http://schemas.microsoft.com/office/drawing/2014/main" id="{38FC5DEE-FB5E-5D8E-DD24-D1A408C30601}"/>
                  </a:ext>
                </a:extLst>
              </p:cNvPr>
              <p:cNvPicPr/>
              <p:nvPr/>
            </p:nvPicPr>
            <p:blipFill>
              <a:blip r:embed="rId5"/>
              <a:stretch>
                <a:fillRect/>
              </a:stretch>
            </p:blipFill>
            <p:spPr>
              <a:xfrm>
                <a:off x="1343289" y="4213657"/>
                <a:ext cx="4283280" cy="466560"/>
              </a:xfrm>
              <a:prstGeom prst="rect">
                <a:avLst/>
              </a:prstGeom>
            </p:spPr>
          </p:pic>
        </mc:Fallback>
      </mc:AlternateContent>
    </p:spTree>
    <p:extLst>
      <p:ext uri="{BB962C8B-B14F-4D97-AF65-F5344CB8AC3E}">
        <p14:creationId xmlns:p14="http://schemas.microsoft.com/office/powerpoint/2010/main" val="1707249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D2718-AF8B-177A-EB31-5E5EBFCECD3C}"/>
              </a:ext>
            </a:extLst>
          </p:cNvPr>
          <p:cNvSpPr>
            <a:spLocks noGrp="1"/>
          </p:cNvSpPr>
          <p:nvPr>
            <p:ph type="title"/>
          </p:nvPr>
        </p:nvSpPr>
        <p:spPr/>
        <p:txBody>
          <a:bodyPr/>
          <a:lstStyle/>
          <a:p>
            <a:r>
              <a:rPr lang="en-GB" dirty="0"/>
              <a:t>CRIDE Number and ratio of pupils covered</a:t>
            </a:r>
          </a:p>
        </p:txBody>
      </p:sp>
      <p:pic>
        <p:nvPicPr>
          <p:cNvPr id="5" name="Content Placeholder 4">
            <a:extLst>
              <a:ext uri="{FF2B5EF4-FFF2-40B4-BE49-F238E27FC236}">
                <a16:creationId xmlns:a16="http://schemas.microsoft.com/office/drawing/2014/main" id="{EA074E49-D985-691F-4391-F78A5839FF67}"/>
              </a:ext>
            </a:extLst>
          </p:cNvPr>
          <p:cNvPicPr>
            <a:picLocks noGrp="1" noChangeAspect="1"/>
          </p:cNvPicPr>
          <p:nvPr>
            <p:ph sz="half" idx="1"/>
          </p:nvPr>
        </p:nvPicPr>
        <p:blipFill>
          <a:blip r:embed="rId2"/>
          <a:stretch>
            <a:fillRect/>
          </a:stretch>
        </p:blipFill>
        <p:spPr>
          <a:xfrm>
            <a:off x="767409" y="1145922"/>
            <a:ext cx="4320480" cy="1928203"/>
          </a:xfrm>
          <a:prstGeom prst="rect">
            <a:avLst/>
          </a:prstGeom>
        </p:spPr>
      </p:pic>
      <p:pic>
        <p:nvPicPr>
          <p:cNvPr id="6" name="Content Placeholder 5">
            <a:extLst>
              <a:ext uri="{FF2B5EF4-FFF2-40B4-BE49-F238E27FC236}">
                <a16:creationId xmlns:a16="http://schemas.microsoft.com/office/drawing/2014/main" id="{44EB4A88-0739-DE28-CD6E-539110B3A232}"/>
              </a:ext>
            </a:extLst>
          </p:cNvPr>
          <p:cNvPicPr>
            <a:picLocks noGrp="1" noChangeAspect="1"/>
          </p:cNvPicPr>
          <p:nvPr>
            <p:ph sz="half" idx="2"/>
          </p:nvPr>
        </p:nvPicPr>
        <p:blipFill>
          <a:blip r:embed="rId3"/>
          <a:stretch>
            <a:fillRect/>
          </a:stretch>
        </p:blipFill>
        <p:spPr>
          <a:xfrm>
            <a:off x="6672067" y="1592796"/>
            <a:ext cx="4895518" cy="3672408"/>
          </a:xfrm>
          <a:prstGeom prst="rect">
            <a:avLst/>
          </a:prstGeom>
        </p:spPr>
      </p:pic>
      <p:pic>
        <p:nvPicPr>
          <p:cNvPr id="7" name="Picture 6">
            <a:extLst>
              <a:ext uri="{FF2B5EF4-FFF2-40B4-BE49-F238E27FC236}">
                <a16:creationId xmlns:a16="http://schemas.microsoft.com/office/drawing/2014/main" id="{A84145C3-2192-6981-B332-20DC1449381D}"/>
              </a:ext>
            </a:extLst>
          </p:cNvPr>
          <p:cNvPicPr>
            <a:picLocks noChangeAspect="1"/>
          </p:cNvPicPr>
          <p:nvPr/>
        </p:nvPicPr>
        <p:blipFill>
          <a:blip r:embed="rId4"/>
          <a:stretch>
            <a:fillRect/>
          </a:stretch>
        </p:blipFill>
        <p:spPr>
          <a:xfrm>
            <a:off x="479376" y="2977660"/>
            <a:ext cx="5127180" cy="3383573"/>
          </a:xfrm>
          <a:prstGeom prst="rect">
            <a:avLst/>
          </a:prstGeom>
        </p:spPr>
      </p:pic>
    </p:spTree>
    <p:extLst>
      <p:ext uri="{BB962C8B-B14F-4D97-AF65-F5344CB8AC3E}">
        <p14:creationId xmlns:p14="http://schemas.microsoft.com/office/powerpoint/2010/main" val="8347171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B8887-9626-AF7A-E82B-42FFB720846F}"/>
              </a:ext>
            </a:extLst>
          </p:cNvPr>
          <p:cNvSpPr>
            <a:spLocks noGrp="1"/>
          </p:cNvSpPr>
          <p:nvPr>
            <p:ph type="title"/>
          </p:nvPr>
        </p:nvSpPr>
        <p:spPr/>
        <p:txBody>
          <a:bodyPr/>
          <a:lstStyle/>
          <a:p>
            <a:r>
              <a:rPr lang="en-GB" dirty="0"/>
              <a:t>CRIDE-Deaf Children</a:t>
            </a:r>
          </a:p>
        </p:txBody>
      </p:sp>
      <p:sp>
        <p:nvSpPr>
          <p:cNvPr id="3" name="Content Placeholder 2">
            <a:extLst>
              <a:ext uri="{FF2B5EF4-FFF2-40B4-BE49-F238E27FC236}">
                <a16:creationId xmlns:a16="http://schemas.microsoft.com/office/drawing/2014/main" id="{2D2B2D6E-B122-2B4A-3402-A3EC6803ACD5}"/>
              </a:ext>
            </a:extLst>
          </p:cNvPr>
          <p:cNvSpPr>
            <a:spLocks noGrp="1"/>
          </p:cNvSpPr>
          <p:nvPr>
            <p:ph idx="1"/>
          </p:nvPr>
        </p:nvSpPr>
        <p:spPr>
          <a:xfrm>
            <a:off x="624417" y="1403350"/>
            <a:ext cx="10972800" cy="4618039"/>
          </a:xfrm>
        </p:spPr>
        <p:txBody>
          <a:bodyPr/>
          <a:lstStyle/>
          <a:p>
            <a:pPr lvl="0"/>
            <a:r>
              <a:rPr lang="en-GB" sz="2400" dirty="0"/>
              <a:t>The number of TODs in employment in resource provisions has increased by 2% from 303.22 to 310.27 </a:t>
            </a:r>
            <a:r>
              <a:rPr lang="en-GB" sz="2400" dirty="0" err="1"/>
              <a:t>fte</a:t>
            </a:r>
            <a:r>
              <a:rPr lang="en-GB" sz="2400" dirty="0"/>
              <a:t> since 2023. Of these, the proportion with the mandatory qualification has decreased from 82% to 76% whilst the number in training has increased from 14% to 20% (Cride 2024).</a:t>
            </a:r>
          </a:p>
          <a:p>
            <a:pPr lvl="0"/>
            <a:r>
              <a:rPr lang="en-GB" sz="2400" dirty="0"/>
              <a:t>In 2023 CRIDE estimated that there were 1,951 children with hearing impairment in resource provision in mainstream schools and 217 in resourced provision schools out of local authority area.</a:t>
            </a:r>
          </a:p>
          <a:p>
            <a:pPr lvl="0"/>
            <a:r>
              <a:rPr lang="en-GB" sz="2400" dirty="0"/>
              <a:t>The number of qualified TODs in employment working in a peripatetic role or, in a resource provision and/or in a special school or college not specifically for deaf children has decreased by 5% since 2023 and decreased by 24% since the survey started in 2011. </a:t>
            </a:r>
          </a:p>
          <a:p>
            <a:pPr lvl="0"/>
            <a:r>
              <a:rPr lang="en-GB" sz="2400" dirty="0"/>
              <a:t>While the number of resourced provisions has gone down by 40 from 2016 the number of deaf children has gone up from 41,261 to 46,933 deaf children. </a:t>
            </a:r>
          </a:p>
          <a:p>
            <a:pPr marL="0" indent="0">
              <a:buNone/>
            </a:pPr>
            <a:endParaRPr lang="en-GB" sz="2800" dirty="0"/>
          </a:p>
        </p:txBody>
      </p:sp>
    </p:spTree>
    <p:extLst>
      <p:ext uri="{BB962C8B-B14F-4D97-AF65-F5344CB8AC3E}">
        <p14:creationId xmlns:p14="http://schemas.microsoft.com/office/powerpoint/2010/main" val="2859911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2F8CA-1D90-0786-5443-7678F764CEC2}"/>
              </a:ext>
            </a:extLst>
          </p:cNvPr>
          <p:cNvSpPr>
            <a:spLocks noGrp="1"/>
          </p:cNvSpPr>
          <p:nvPr>
            <p:ph type="title"/>
          </p:nvPr>
        </p:nvSpPr>
        <p:spPr/>
        <p:txBody>
          <a:bodyPr/>
          <a:lstStyle/>
          <a:p>
            <a:r>
              <a:rPr lang="en-GB" dirty="0"/>
              <a:t>Children with VI. </a:t>
            </a:r>
          </a:p>
        </p:txBody>
      </p:sp>
      <p:sp>
        <p:nvSpPr>
          <p:cNvPr id="3" name="Content Placeholder 2">
            <a:extLst>
              <a:ext uri="{FF2B5EF4-FFF2-40B4-BE49-F238E27FC236}">
                <a16:creationId xmlns:a16="http://schemas.microsoft.com/office/drawing/2014/main" id="{8005F912-A860-7231-8BEE-EBA3A82E36A1}"/>
              </a:ext>
            </a:extLst>
          </p:cNvPr>
          <p:cNvSpPr>
            <a:spLocks noGrp="1"/>
          </p:cNvSpPr>
          <p:nvPr>
            <p:ph idx="1"/>
          </p:nvPr>
        </p:nvSpPr>
        <p:spPr/>
        <p:txBody>
          <a:bodyPr/>
          <a:lstStyle/>
          <a:p>
            <a:r>
              <a:rPr lang="en-GB" sz="2400" dirty="0">
                <a:effectLst/>
                <a:latin typeface="Calibri" panose="020F0502020204030204" pitchFamily="34" charset="0"/>
                <a:ea typeface="Calibri" panose="020F0502020204030204" pitchFamily="34" charset="0"/>
                <a:cs typeface="Times New Roman" panose="02020603050405020304" pitchFamily="18" charset="0"/>
              </a:rPr>
              <a:t>LAs maintain or support resource bases or additional forms of support in schools. </a:t>
            </a:r>
          </a:p>
          <a:p>
            <a:r>
              <a:rPr lang="en-GB" sz="2400" dirty="0">
                <a:effectLst/>
                <a:latin typeface="Calibri" panose="020F0502020204030204" pitchFamily="34" charset="0"/>
                <a:ea typeface="Calibri" panose="020F0502020204030204" pitchFamily="34" charset="0"/>
                <a:cs typeface="Times New Roman" panose="02020603050405020304" pitchFamily="18" charset="0"/>
              </a:rPr>
              <a:t>NatSIP has identified 16 provisions across primary and secondary (we know there are more than that) and some joint VI/HI provisions. These are also known by a number of different names including Vision Impairment Additionally Resourced Provisions. </a:t>
            </a:r>
          </a:p>
          <a:p>
            <a:r>
              <a:rPr lang="en-GB" sz="2400" dirty="0">
                <a:effectLst/>
                <a:latin typeface="Calibri" panose="020F0502020204030204" pitchFamily="34" charset="0"/>
                <a:ea typeface="Calibri" panose="020F0502020204030204" pitchFamily="34" charset="0"/>
                <a:cs typeface="Times New Roman" panose="02020603050405020304" pitchFamily="18" charset="0"/>
              </a:rPr>
              <a:t>Funding seems to be mainly provided centrally by the LA with a number of different models or provision. </a:t>
            </a:r>
          </a:p>
          <a:p>
            <a:r>
              <a:rPr lang="en-GB" sz="2400" dirty="0">
                <a:latin typeface="Calibri" panose="020F0502020204030204" pitchFamily="34" charset="0"/>
                <a:ea typeface="Calibri" panose="020F0502020204030204" pitchFamily="34" charset="0"/>
                <a:cs typeface="Times New Roman" panose="02020603050405020304" pitchFamily="18" charset="0"/>
              </a:rPr>
              <a:t>Most of these provisions are managed by a the mandatory QTVI</a:t>
            </a:r>
            <a:r>
              <a:rPr lang="en-GB" sz="2800" dirty="0">
                <a:latin typeface="Calibri" panose="020F0502020204030204" pitchFamily="34" charset="0"/>
                <a:ea typeface="Calibri" panose="020F0502020204030204" pitchFamily="34" charset="0"/>
                <a:cs typeface="Times New Roman" panose="02020603050405020304" pitchFamily="18" charset="0"/>
              </a:rPr>
              <a:t>. </a:t>
            </a:r>
            <a:endParaRPr lang="en-GB" sz="2400" dirty="0"/>
          </a:p>
          <a:p>
            <a:r>
              <a:rPr lang="en-GB" sz="2400" dirty="0">
                <a:effectLst/>
                <a:latin typeface="Calibri" panose="020F0502020204030204" pitchFamily="34" charset="0"/>
                <a:ea typeface="Calibri" panose="020F0502020204030204" pitchFamily="34" charset="0"/>
                <a:cs typeface="Times New Roman" panose="02020603050405020304" pitchFamily="18" charset="0"/>
              </a:rPr>
              <a:t>Some feedback also suggested there are whole authorities with no resourced provision and it was thought that there was no resourced provisions in Wales.</a:t>
            </a:r>
          </a:p>
          <a:p>
            <a:r>
              <a:rPr lang="en-GB" sz="2400" dirty="0">
                <a:effectLst/>
                <a:latin typeface="Calibri" panose="020F0502020204030204" pitchFamily="34" charset="0"/>
                <a:ea typeface="Calibri" panose="020F0502020204030204" pitchFamily="34" charset="0"/>
                <a:cs typeface="Times New Roman" panose="02020603050405020304" pitchFamily="18" charset="0"/>
              </a:rPr>
              <a:t>Feedback to date seems to align with DfE figures that there are less resourced provisions for VI. </a:t>
            </a:r>
          </a:p>
        </p:txBody>
      </p:sp>
    </p:spTree>
    <p:extLst>
      <p:ext uri="{BB962C8B-B14F-4D97-AF65-F5344CB8AC3E}">
        <p14:creationId xmlns:p14="http://schemas.microsoft.com/office/powerpoint/2010/main" val="3247113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09F31-E654-4F1D-A3F6-688EC8A748A7}"/>
              </a:ext>
            </a:extLst>
          </p:cNvPr>
          <p:cNvSpPr>
            <a:spLocks noGrp="1"/>
          </p:cNvSpPr>
          <p:nvPr>
            <p:ph type="title"/>
          </p:nvPr>
        </p:nvSpPr>
        <p:spPr/>
        <p:txBody>
          <a:bodyPr/>
          <a:lstStyle/>
          <a:p>
            <a:r>
              <a:rPr lang="en-GB" dirty="0"/>
              <a:t>The Future?</a:t>
            </a:r>
          </a:p>
        </p:txBody>
      </p:sp>
      <p:sp>
        <p:nvSpPr>
          <p:cNvPr id="3" name="Content Placeholder 2">
            <a:extLst>
              <a:ext uri="{FF2B5EF4-FFF2-40B4-BE49-F238E27FC236}">
                <a16:creationId xmlns:a16="http://schemas.microsoft.com/office/drawing/2014/main" id="{5290462A-18FC-9CCF-79F3-CC5EBF327060}"/>
              </a:ext>
            </a:extLst>
          </p:cNvPr>
          <p:cNvSpPr>
            <a:spLocks noGrp="1"/>
          </p:cNvSpPr>
          <p:nvPr>
            <p:ph idx="1"/>
          </p:nvPr>
        </p:nvSpPr>
        <p:spPr/>
        <p:txBody>
          <a:bodyPr/>
          <a:lstStyle/>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164. “We will encourage schools (and LAs) to set up resourced provisions and SEN Units to increase capacity in mainstream schools. We will work with the sector to extend best practice across the system, including how SEN Units and resourced provision can promote greater inclusion.” DfE response to the select committee inquiry on SEND.” </a:t>
            </a:r>
            <a:r>
              <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https://committees.parliament.uk/writtenevidence/137777/html/#_Toc189742889</a:t>
            </a: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400">
                <a:effectLst/>
                <a:latin typeface="Calibri" panose="020F0502020204030204" pitchFamily="34" charset="0"/>
                <a:ea typeface="Calibri" panose="020F0502020204030204" pitchFamily="34" charset="0"/>
                <a:cs typeface="Times New Roman" panose="02020603050405020304" pitchFamily="18" charset="0"/>
              </a:rPr>
              <a:t>DfE </a:t>
            </a:r>
            <a:r>
              <a:rPr lang="en-GB" sz="2400" dirty="0">
                <a:effectLst/>
                <a:latin typeface="Calibri" panose="020F0502020204030204" pitchFamily="34" charset="0"/>
                <a:ea typeface="Calibri" panose="020F0502020204030204" pitchFamily="34" charset="0"/>
                <a:cs typeface="Times New Roman" panose="02020603050405020304" pitchFamily="18" charset="0"/>
              </a:rPr>
              <a:t>capital grant expenditure intended in part to support resource bases. Analysis showed that “over </a:t>
            </a:r>
            <a:r>
              <a:rPr lang="en-GB" sz="2400" b="1" dirty="0">
                <a:effectLst/>
                <a:latin typeface="Calibri" panose="020F0502020204030204" pitchFamily="34" charset="0"/>
                <a:ea typeface="Calibri" panose="020F0502020204030204" pitchFamily="34" charset="0"/>
                <a:cs typeface="Times New Roman" panose="02020603050405020304" pitchFamily="18" charset="0"/>
              </a:rPr>
              <a:t>70%</a:t>
            </a:r>
            <a:r>
              <a:rPr lang="en-GB" sz="2400" dirty="0">
                <a:effectLst/>
                <a:latin typeface="Calibri" panose="020F0502020204030204" pitchFamily="34" charset="0"/>
                <a:ea typeface="Calibri" panose="020F0502020204030204" pitchFamily="34" charset="0"/>
                <a:cs typeface="Times New Roman" panose="02020603050405020304" pitchFamily="18" charset="0"/>
              </a:rPr>
              <a:t> of new SEND unit and resource base places funded through this grant are being funnelled towards </a:t>
            </a:r>
            <a:r>
              <a:rPr lang="en-GB" sz="2400" b="1" dirty="0">
                <a:effectLst/>
                <a:latin typeface="Calibri" panose="020F0502020204030204" pitchFamily="34" charset="0"/>
                <a:ea typeface="Calibri" panose="020F0502020204030204" pitchFamily="34" charset="0"/>
                <a:cs typeface="Times New Roman" panose="02020603050405020304" pitchFamily="18" charset="0"/>
              </a:rPr>
              <a:t>ASD and social, emotional and mental health needs</a:t>
            </a:r>
            <a:r>
              <a:rPr lang="en-GB" sz="2400" dirty="0">
                <a:effectLst/>
                <a:latin typeface="Calibri" panose="020F0502020204030204" pitchFamily="34" charset="0"/>
                <a:ea typeface="Calibri" panose="020F0502020204030204" pitchFamily="34" charset="0"/>
                <a:cs typeface="Times New Roman" panose="02020603050405020304" pitchFamily="18" charset="0"/>
              </a:rPr>
              <a:t>, with virtually nothing for less common types of SEN and Disability.”  </a:t>
            </a:r>
            <a:r>
              <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https://www.specialneedsjungle.com/vanishing-resource-bases-sen-units/</a:t>
            </a:r>
            <a:endParaRPr lang="en-GB" sz="2400" dirty="0"/>
          </a:p>
        </p:txBody>
      </p:sp>
    </p:spTree>
    <p:extLst>
      <p:ext uri="{BB962C8B-B14F-4D97-AF65-F5344CB8AC3E}">
        <p14:creationId xmlns:p14="http://schemas.microsoft.com/office/powerpoint/2010/main" val="1928263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BC374-CA08-AD17-F60C-D5B0EFE69F2E}"/>
              </a:ext>
            </a:extLst>
          </p:cNvPr>
          <p:cNvSpPr>
            <a:spLocks noGrp="1"/>
          </p:cNvSpPr>
          <p:nvPr>
            <p:ph type="title"/>
          </p:nvPr>
        </p:nvSpPr>
        <p:spPr/>
        <p:txBody>
          <a:bodyPr/>
          <a:lstStyle/>
          <a:p>
            <a:r>
              <a:rPr lang="en-US" dirty="0"/>
              <a:t>Questions for discussion. </a:t>
            </a:r>
            <a:br>
              <a:rPr lang="en-US" dirty="0"/>
            </a:br>
            <a:endParaRPr lang="en-GB" dirty="0"/>
          </a:p>
        </p:txBody>
      </p:sp>
      <p:sp>
        <p:nvSpPr>
          <p:cNvPr id="3" name="Content Placeholder 2">
            <a:extLst>
              <a:ext uri="{FF2B5EF4-FFF2-40B4-BE49-F238E27FC236}">
                <a16:creationId xmlns:a16="http://schemas.microsoft.com/office/drawing/2014/main" id="{C23637D6-1475-61DC-E60A-F72EF2C569E1}"/>
              </a:ext>
            </a:extLst>
          </p:cNvPr>
          <p:cNvSpPr>
            <a:spLocks noGrp="1"/>
          </p:cNvSpPr>
          <p:nvPr>
            <p:ph idx="1"/>
          </p:nvPr>
        </p:nvSpPr>
        <p:spPr>
          <a:xfrm>
            <a:off x="624417" y="1052736"/>
            <a:ext cx="10972800" cy="4968653"/>
          </a:xfrm>
        </p:spPr>
        <p:txBody>
          <a:bodyPr/>
          <a:lstStyle/>
          <a:p>
            <a:pPr marL="542925" indent="-542925">
              <a:buNone/>
            </a:pPr>
            <a:r>
              <a:rPr lang="en-US" sz="2400" dirty="0"/>
              <a:t>1.	If the Government is looking to support more specialist provision through resource-based provision is there currently capacity in the sector given the growth in number of children with HI and VI and the reductions in the workforce? How can this be addressed?</a:t>
            </a:r>
          </a:p>
          <a:p>
            <a:pPr marL="542925" indent="-542925">
              <a:buAutoNum type="arabicPeriod" startAt="2"/>
            </a:pPr>
            <a:r>
              <a:rPr lang="en-US" sz="2400" dirty="0"/>
              <a:t>How should funding of resourced provision be secured in the future</a:t>
            </a:r>
            <a:br>
              <a:rPr lang="en-US" sz="2400" dirty="0"/>
            </a:br>
            <a:r>
              <a:rPr lang="en-US" sz="2400" dirty="0"/>
              <a:t>Options:</a:t>
            </a:r>
          </a:p>
          <a:p>
            <a:pPr marL="895350" lvl="3" indent="-342900">
              <a:buFont typeface="Wingdings" panose="05000000000000000000" pitchFamily="2" charset="2"/>
              <a:buChar char="§"/>
            </a:pPr>
            <a:r>
              <a:rPr lang="en-US" dirty="0"/>
              <a:t>Retain requirement for EHCP or whatever the system changes to? </a:t>
            </a:r>
          </a:p>
          <a:p>
            <a:pPr marL="895350" lvl="3" indent="-342900">
              <a:buFont typeface="Wingdings" panose="05000000000000000000" pitchFamily="2" charset="2"/>
              <a:buChar char="§"/>
            </a:pPr>
            <a:r>
              <a:rPr lang="en-US" dirty="0"/>
              <a:t>Ensure separate funding stream through LAs-how would placement be decided and funding accessed? </a:t>
            </a:r>
          </a:p>
          <a:p>
            <a:pPr marL="895350" lvl="3" indent="-342900">
              <a:buFont typeface="Wingdings" panose="05000000000000000000" pitchFamily="2" charset="2"/>
              <a:buChar char="§"/>
            </a:pPr>
            <a:r>
              <a:rPr lang="en-US" dirty="0"/>
              <a:t>Other models of funding through schools-how would funding streams be protected? </a:t>
            </a:r>
          </a:p>
          <a:p>
            <a:pPr marL="542925" lvl="2" indent="-542925">
              <a:buNone/>
            </a:pPr>
            <a:endParaRPr lang="en-US" sz="1600" dirty="0"/>
          </a:p>
          <a:p>
            <a:pPr marL="542925" indent="-542925">
              <a:buNone/>
            </a:pPr>
            <a:r>
              <a:rPr lang="en-US" sz="2400" dirty="0"/>
              <a:t>3.	What impact will LA reorganization have on Sensory support services and how might this also impact on resourced provision funding and </a:t>
            </a:r>
            <a:r>
              <a:rPr lang="en-US" sz="2400" dirty="0" err="1"/>
              <a:t>organisation</a:t>
            </a:r>
            <a:r>
              <a:rPr lang="en-US" sz="2400" dirty="0"/>
              <a:t>?</a:t>
            </a:r>
          </a:p>
          <a:p>
            <a:endParaRPr lang="en-GB" dirty="0"/>
          </a:p>
        </p:txBody>
      </p:sp>
    </p:spTree>
    <p:extLst>
      <p:ext uri="{BB962C8B-B14F-4D97-AF65-F5344CB8AC3E}">
        <p14:creationId xmlns:p14="http://schemas.microsoft.com/office/powerpoint/2010/main" val="33835476"/>
      </p:ext>
    </p:extLst>
  </p:cSld>
  <p:clrMapOvr>
    <a:masterClrMapping/>
  </p:clrMapOvr>
</p:sld>
</file>

<file path=ppt/theme/theme1.xml><?xml version="1.0" encoding="utf-8"?>
<a:theme xmlns:a="http://schemas.openxmlformats.org/drawingml/2006/main" name="NatSIP Presentation">
  <a:themeElements>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atSIP Presentation v4.potx" id="{5ABA4E9F-C1D2-409A-B0C5-F65293991D20}" vid="{046213B8-E02B-4E8C-9AE8-7C77EE02B4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2658</TotalTime>
  <Words>653</Words>
  <Application>Microsoft Office PowerPoint</Application>
  <PresentationFormat>Widescreen</PresentationFormat>
  <Paragraphs>33</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Futura</vt:lpstr>
      <vt:lpstr>Wingdings</vt:lpstr>
      <vt:lpstr>NatSIP Presentation</vt:lpstr>
      <vt:lpstr>Resource base and unit provision for learners with SI   </vt:lpstr>
      <vt:lpstr>Rational for Resource Provision</vt:lpstr>
      <vt:lpstr>How many resource provisions? </vt:lpstr>
      <vt:lpstr>CRIDE Number and ratio of pupils covered</vt:lpstr>
      <vt:lpstr>CRIDE-Deaf Children</vt:lpstr>
      <vt:lpstr>Children with VI. </vt:lpstr>
      <vt:lpstr>The Future?</vt:lpstr>
      <vt:lpstr>Questions for discussion.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Johnson</dc:creator>
  <cp:lastModifiedBy>Steve Johnson</cp:lastModifiedBy>
  <cp:revision>29</cp:revision>
  <dcterms:created xsi:type="dcterms:W3CDTF">2023-03-07T23:26:52Z</dcterms:created>
  <dcterms:modified xsi:type="dcterms:W3CDTF">2025-07-01T18:51:16Z</dcterms:modified>
</cp:coreProperties>
</file>