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55"/>
  </p:notesMasterIdLst>
  <p:sldIdLst>
    <p:sldId id="398" r:id="rId3"/>
    <p:sldId id="523" r:id="rId4"/>
    <p:sldId id="550" r:id="rId5"/>
    <p:sldId id="551" r:id="rId6"/>
    <p:sldId id="549" r:id="rId7"/>
    <p:sldId id="552" r:id="rId8"/>
    <p:sldId id="531" r:id="rId9"/>
    <p:sldId id="532" r:id="rId10"/>
    <p:sldId id="533" r:id="rId11"/>
    <p:sldId id="534" r:id="rId12"/>
    <p:sldId id="535" r:id="rId13"/>
    <p:sldId id="536" r:id="rId14"/>
    <p:sldId id="537" r:id="rId15"/>
    <p:sldId id="538" r:id="rId16"/>
    <p:sldId id="539" r:id="rId17"/>
    <p:sldId id="540" r:id="rId18"/>
    <p:sldId id="541" r:id="rId19"/>
    <p:sldId id="542" r:id="rId20"/>
    <p:sldId id="543" r:id="rId21"/>
    <p:sldId id="544" r:id="rId22"/>
    <p:sldId id="545" r:id="rId23"/>
    <p:sldId id="546" r:id="rId24"/>
    <p:sldId id="547" r:id="rId25"/>
    <p:sldId id="548" r:id="rId26"/>
    <p:sldId id="553" r:id="rId27"/>
    <p:sldId id="559" r:id="rId28"/>
    <p:sldId id="554" r:id="rId29"/>
    <p:sldId id="285" r:id="rId30"/>
    <p:sldId id="555" r:id="rId31"/>
    <p:sldId id="357" r:id="rId32"/>
    <p:sldId id="335" r:id="rId33"/>
    <p:sldId id="275" r:id="rId34"/>
    <p:sldId id="463" r:id="rId35"/>
    <p:sldId id="465" r:id="rId36"/>
    <p:sldId id="464" r:id="rId37"/>
    <p:sldId id="466" r:id="rId38"/>
    <p:sldId id="461" r:id="rId39"/>
    <p:sldId id="462" r:id="rId40"/>
    <p:sldId id="467" r:id="rId41"/>
    <p:sldId id="460" r:id="rId42"/>
    <p:sldId id="459" r:id="rId43"/>
    <p:sldId id="305" r:id="rId44"/>
    <p:sldId id="556" r:id="rId45"/>
    <p:sldId id="557" r:id="rId46"/>
    <p:sldId id="309" r:id="rId47"/>
    <p:sldId id="514" r:id="rId48"/>
    <p:sldId id="517" r:id="rId49"/>
    <p:sldId id="519" r:id="rId50"/>
    <p:sldId id="520" r:id="rId51"/>
    <p:sldId id="306" r:id="rId52"/>
    <p:sldId id="526" r:id="rId53"/>
    <p:sldId id="558" r:id="rId54"/>
  </p:sldIdLst>
  <p:sldSz cx="12192000" cy="6858000"/>
  <p:notesSz cx="6858000" cy="9144000"/>
  <p:custDataLst>
    <p:tags r:id="rId5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49656F-7AC6-4A86-A5F8-883254F061AC}" v="6408" dt="2025-03-21T16:32:38.1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3" autoAdjust="0"/>
    <p:restoredTop sz="91366" autoAdjust="0"/>
  </p:normalViewPr>
  <p:slideViewPr>
    <p:cSldViewPr snapToGrid="0">
      <p:cViewPr varScale="1">
        <p:scale>
          <a:sx n="73" d="100"/>
          <a:sy n="73" d="100"/>
        </p:scale>
        <p:origin x="994" y="62"/>
      </p:cViewPr>
      <p:guideLst/>
    </p:cSldViewPr>
  </p:slideViewPr>
  <p:notesTextViewPr>
    <p:cViewPr>
      <p:scale>
        <a:sx n="1" d="1"/>
        <a:sy n="1" d="1"/>
      </p:scale>
      <p:origin x="0" y="0"/>
    </p:cViewPr>
  </p:notesTextViewPr>
  <p:notesViewPr>
    <p:cSldViewPr snapToGrid="0">
      <p:cViewPr varScale="1">
        <p:scale>
          <a:sx n="41" d="100"/>
          <a:sy n="41" d="100"/>
        </p:scale>
        <p:origin x="976" y="4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1.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61" Type="http://schemas.microsoft.com/office/2015/10/relationships/revisionInfo" Target="revisionInfo.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gs" Target="tags/tag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customXml" Target="../customXml/item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567B1A-8066-4606-BD2C-E7C0BAF9F300}" type="datetimeFigureOut">
              <a:rPr lang="en-GB" smtClean="0"/>
              <a:t>26/03/2025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E8FC22-E4D8-4EE7-809A-97C50F338C31}" type="slidenum">
              <a:rPr lang="en-GB" smtClean="0"/>
              <a:t>‹#›</a:t>
            </a:fld>
            <a:endParaRPr lang="en-GB"/>
          </a:p>
        </p:txBody>
      </p:sp>
    </p:spTree>
    <p:extLst>
      <p:ext uri="{BB962C8B-B14F-4D97-AF65-F5344CB8AC3E}">
        <p14:creationId xmlns:p14="http://schemas.microsoft.com/office/powerpoint/2010/main" val="14682493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E8FC22-E4D8-4EE7-809A-97C50F338C31}" type="slidenum">
              <a:rPr lang="en-GB" smtClean="0"/>
              <a:t>27</a:t>
            </a:fld>
            <a:endParaRPr lang="en-GB"/>
          </a:p>
        </p:txBody>
      </p:sp>
    </p:spTree>
    <p:extLst>
      <p:ext uri="{BB962C8B-B14F-4D97-AF65-F5344CB8AC3E}">
        <p14:creationId xmlns:p14="http://schemas.microsoft.com/office/powerpoint/2010/main" val="1381957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88CA9F-7F11-4636-8EE7-2DBCE15BF7D1}" type="slidenum">
              <a:rPr lang="en-GB" smtClean="0"/>
              <a:t>28</a:t>
            </a:fld>
            <a:endParaRPr lang="en-GB"/>
          </a:p>
        </p:txBody>
      </p:sp>
    </p:spTree>
    <p:extLst>
      <p:ext uri="{BB962C8B-B14F-4D97-AF65-F5344CB8AC3E}">
        <p14:creationId xmlns:p14="http://schemas.microsoft.com/office/powerpoint/2010/main" val="4284859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838" y="746125"/>
            <a:ext cx="6607175" cy="3717925"/>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idx="10"/>
          </p:nvPr>
        </p:nvSpPr>
        <p:spPr/>
        <p:txBody>
          <a:bodyPr/>
          <a:lstStyle/>
          <a:p>
            <a:pPr>
              <a:defRPr/>
            </a:pPr>
            <a:fld id="{2F8751CA-866B-48C1-B5C9-6A7052FA6824}" type="slidenum">
              <a:rPr lang="en-US" smtClean="0"/>
              <a:pPr>
                <a:defRPr/>
              </a:pPr>
              <a:t>31</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E8FC22-E4D8-4EE7-809A-97C50F338C31}" type="slidenum">
              <a:rPr lang="en-GB" smtClean="0"/>
              <a:t>43</a:t>
            </a:fld>
            <a:endParaRPr lang="en-GB"/>
          </a:p>
        </p:txBody>
      </p:sp>
    </p:spTree>
    <p:extLst>
      <p:ext uri="{BB962C8B-B14F-4D97-AF65-F5344CB8AC3E}">
        <p14:creationId xmlns:p14="http://schemas.microsoft.com/office/powerpoint/2010/main" val="839933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E8FC22-E4D8-4EE7-809A-97C50F338C31}" type="slidenum">
              <a:rPr lang="en-GB" smtClean="0"/>
              <a:t>44</a:t>
            </a:fld>
            <a:endParaRPr lang="en-GB"/>
          </a:p>
        </p:txBody>
      </p:sp>
    </p:spTree>
    <p:extLst>
      <p:ext uri="{BB962C8B-B14F-4D97-AF65-F5344CB8AC3E}">
        <p14:creationId xmlns:p14="http://schemas.microsoft.com/office/powerpoint/2010/main" val="9346608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3D2D742-3D5D-4119-813F-2BCB0738D2A9}" type="slidenum">
              <a:rPr lang="en-GB" smtClean="0"/>
              <a:t>47</a:t>
            </a:fld>
            <a:endParaRPr lang="en-GB"/>
          </a:p>
        </p:txBody>
      </p:sp>
    </p:spTree>
    <p:extLst>
      <p:ext uri="{BB962C8B-B14F-4D97-AF65-F5344CB8AC3E}">
        <p14:creationId xmlns:p14="http://schemas.microsoft.com/office/powerpoint/2010/main" val="3091290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3D2D742-3D5D-4119-813F-2BCB0738D2A9}" type="slidenum">
              <a:rPr lang="en-GB" smtClean="0"/>
              <a:t>48</a:t>
            </a:fld>
            <a:endParaRPr lang="en-GB"/>
          </a:p>
        </p:txBody>
      </p:sp>
    </p:spTree>
    <p:extLst>
      <p:ext uri="{BB962C8B-B14F-4D97-AF65-F5344CB8AC3E}">
        <p14:creationId xmlns:p14="http://schemas.microsoft.com/office/powerpoint/2010/main" val="1652613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3D2D742-3D5D-4119-813F-2BCB0738D2A9}" type="slidenum">
              <a:rPr lang="en-GB" smtClean="0"/>
              <a:t>49</a:t>
            </a:fld>
            <a:endParaRPr lang="en-GB"/>
          </a:p>
        </p:txBody>
      </p:sp>
    </p:spTree>
    <p:extLst>
      <p:ext uri="{BB962C8B-B14F-4D97-AF65-F5344CB8AC3E}">
        <p14:creationId xmlns:p14="http://schemas.microsoft.com/office/powerpoint/2010/main" val="92828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C007E-A49E-55FF-303B-03B5342D61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F5799F-0DCF-A8F4-3CC8-17F1CC6923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BBAF39A-073D-3295-A25F-B959D114CC22}"/>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5" name="Footer Placeholder 4">
            <a:extLst>
              <a:ext uri="{FF2B5EF4-FFF2-40B4-BE49-F238E27FC236}">
                <a16:creationId xmlns:a16="http://schemas.microsoft.com/office/drawing/2014/main" id="{C2466CCF-BBA5-AAA9-93C5-4766A93520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E9C47E-9BFD-500E-38FE-4E783A81343F}"/>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469469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82844-A252-2FEC-BB8F-3BF0D6A714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4FE56A8-1432-F037-0B7F-0810ECDA84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4A222A-1C0A-5B5E-9FCB-287533E7AE36}"/>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5" name="Footer Placeholder 4">
            <a:extLst>
              <a:ext uri="{FF2B5EF4-FFF2-40B4-BE49-F238E27FC236}">
                <a16:creationId xmlns:a16="http://schemas.microsoft.com/office/drawing/2014/main" id="{41219E27-05C7-1147-C9D1-9C2F4D5C15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6643F5-E12C-6671-8AA7-5EBCC4F9F537}"/>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2619786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4D277-9DFC-EFF1-94E1-D6C2E67EBDA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9472A54-3DEF-8DCF-7FD9-2229C69663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2F0516A-05FE-05C0-462E-03B6277AE7FA}"/>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5" name="Footer Placeholder 4">
            <a:extLst>
              <a:ext uri="{FF2B5EF4-FFF2-40B4-BE49-F238E27FC236}">
                <a16:creationId xmlns:a16="http://schemas.microsoft.com/office/drawing/2014/main" id="{D2F16A92-688D-A7E7-DC1C-8B56545338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88469D-D82B-D131-A825-B075DD03E2B4}"/>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3549796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ADF41-89B4-997F-AF17-94BF67C908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94C5F-7266-3481-B250-9F45FF6062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8DE9321-FD50-4EBE-E09B-7C8E538A38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7B39E00-22E8-A517-5990-2C4C8CAE8713}"/>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6" name="Footer Placeholder 5">
            <a:extLst>
              <a:ext uri="{FF2B5EF4-FFF2-40B4-BE49-F238E27FC236}">
                <a16:creationId xmlns:a16="http://schemas.microsoft.com/office/drawing/2014/main" id="{CA86698A-B854-57B4-84E9-A9FEE8C287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405F51-5B02-36BC-87C5-1EEB68E38511}"/>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3591051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DF42F-E641-7B1F-A431-F63956DF45E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497B04-95C2-D9EF-2E31-0515F4E7C7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90CC5C8-F2E8-87DF-B542-FC8D55FF94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903F01-66C1-6861-381C-DDC7D07E5C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F4A8F1C-2A12-0197-5973-209BAB5F21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6B1819E-0AF2-F2F3-3E9D-BD4BD3DF97CC}"/>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8" name="Footer Placeholder 7">
            <a:extLst>
              <a:ext uri="{FF2B5EF4-FFF2-40B4-BE49-F238E27FC236}">
                <a16:creationId xmlns:a16="http://schemas.microsoft.com/office/drawing/2014/main" id="{48A39AA1-F723-6EB4-3101-19F9573B75B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19C2E8-A275-FA77-B925-DB99C95CA94A}"/>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2207177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DB1A6-E1EE-B984-929D-2F8B77F714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E838C6-2457-75DF-D588-DCB99CE476FB}"/>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4" name="Footer Placeholder 3">
            <a:extLst>
              <a:ext uri="{FF2B5EF4-FFF2-40B4-BE49-F238E27FC236}">
                <a16:creationId xmlns:a16="http://schemas.microsoft.com/office/drawing/2014/main" id="{F2E7BF57-8A5B-DD0F-36FE-269770FA0A0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A3FBD8-909C-4BAB-0601-AA93C93AEE92}"/>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1035545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01D5642-FBD9-6AA7-403D-AE007BC9CA2A}"/>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3" name="Footer Placeholder 2">
            <a:extLst>
              <a:ext uri="{FF2B5EF4-FFF2-40B4-BE49-F238E27FC236}">
                <a16:creationId xmlns:a16="http://schemas.microsoft.com/office/drawing/2014/main" id="{6962A7BC-994B-A6A9-6B76-0AD71F6A21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09D2DF0-ED41-285E-113F-E5968238C7CB}"/>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3752452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3B351-0FF7-EBC8-5AE6-C3C63BDCAC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51D16AC-F5DC-8B10-3309-984F8B26E6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0B92456-2D0B-3DAF-8BAF-1E186FE01A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FF886D-9AE9-3DCF-782A-3FCF4C17D398}"/>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6" name="Footer Placeholder 5">
            <a:extLst>
              <a:ext uri="{FF2B5EF4-FFF2-40B4-BE49-F238E27FC236}">
                <a16:creationId xmlns:a16="http://schemas.microsoft.com/office/drawing/2014/main" id="{27DF0E88-52C4-80A3-7302-0FC5C54761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0BD7F8-4766-6064-BAD5-E046E038E851}"/>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2663430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77968-C02E-E8E1-0A78-7E55856052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80BB66-3EAF-FCA5-0883-5D6570BB74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463A515-522E-21E4-3A05-99C0CAE947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009B3F-E46B-C9D3-BF83-02AADD7BC995}"/>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6" name="Footer Placeholder 5">
            <a:extLst>
              <a:ext uri="{FF2B5EF4-FFF2-40B4-BE49-F238E27FC236}">
                <a16:creationId xmlns:a16="http://schemas.microsoft.com/office/drawing/2014/main" id="{2DD99426-6CE8-E564-734F-5D737BC0F4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7C4FB2-47EE-10DF-3411-3BF28F98F652}"/>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226383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2F70B-5441-552A-4B5D-39CF57C8D41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449DBD-6417-59BD-0DDE-BBE0D9959A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7A386A-88CE-578C-6285-49E1E1A7A5CE}"/>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5" name="Footer Placeholder 4">
            <a:extLst>
              <a:ext uri="{FF2B5EF4-FFF2-40B4-BE49-F238E27FC236}">
                <a16:creationId xmlns:a16="http://schemas.microsoft.com/office/drawing/2014/main" id="{D4639949-430F-998D-3FEB-820DBB9A35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B15D3F-4251-C8C8-018D-8A711B9DCBB6}"/>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3717859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6C0C1CE-6256-668C-DB81-72ECD52DB6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AD021B-8150-8D11-4403-DBBE0BA571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447049-9E49-566A-AA9F-8FED3CEC360B}"/>
              </a:ext>
            </a:extLst>
          </p:cNvPr>
          <p:cNvSpPr>
            <a:spLocks noGrp="1"/>
          </p:cNvSpPr>
          <p:nvPr>
            <p:ph type="dt" sz="half" idx="10"/>
          </p:nvPr>
        </p:nvSpPr>
        <p:spPr/>
        <p:txBody>
          <a:bodyPr/>
          <a:lstStyle/>
          <a:p>
            <a:fld id="{78E04DA3-3728-49EE-B69B-2D7F50F247F3}" type="datetimeFigureOut">
              <a:rPr lang="en-GB" smtClean="0"/>
              <a:t>26/03/2025</a:t>
            </a:fld>
            <a:endParaRPr lang="en-GB"/>
          </a:p>
        </p:txBody>
      </p:sp>
      <p:sp>
        <p:nvSpPr>
          <p:cNvPr id="5" name="Footer Placeholder 4">
            <a:extLst>
              <a:ext uri="{FF2B5EF4-FFF2-40B4-BE49-F238E27FC236}">
                <a16:creationId xmlns:a16="http://schemas.microsoft.com/office/drawing/2014/main" id="{E06BCF86-B109-93D4-1BCA-C8214B7B55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8611FE-9B27-7778-09C2-1A79A7C6D525}"/>
              </a:ext>
            </a:extLst>
          </p:cNvPr>
          <p:cNvSpPr>
            <a:spLocks noGrp="1"/>
          </p:cNvSpPr>
          <p:nvPr>
            <p:ph type="sldNum" sz="quarter" idx="12"/>
          </p:nvPr>
        </p:nvSpPr>
        <p:spPr/>
        <p:txBody>
          <a:bodyPr/>
          <a:lstStyle/>
          <a:p>
            <a:fld id="{632A21FE-8D3F-4F5E-8DC2-FF54A83CF4E3}" type="slidenum">
              <a:rPr lang="en-GB" smtClean="0"/>
              <a:t>‹#›</a:t>
            </a:fld>
            <a:endParaRPr lang="en-GB"/>
          </a:p>
        </p:txBody>
      </p:sp>
    </p:spTree>
    <p:extLst>
      <p:ext uri="{BB962C8B-B14F-4D97-AF65-F5344CB8AC3E}">
        <p14:creationId xmlns:p14="http://schemas.microsoft.com/office/powerpoint/2010/main" val="619450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9FC29-CE57-DFC1-F049-BBFF2ABD7B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53F7C0-117E-BCBA-F0FC-DC8430236E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D967EF-7E2C-8045-8B91-805BC4E131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E04DA3-3728-49EE-B69B-2D7F50F247F3}" type="datetimeFigureOut">
              <a:rPr lang="en-GB" smtClean="0"/>
              <a:t>26/03/2025</a:t>
            </a:fld>
            <a:endParaRPr lang="en-GB"/>
          </a:p>
        </p:txBody>
      </p:sp>
      <p:sp>
        <p:nvSpPr>
          <p:cNvPr id="5" name="Footer Placeholder 4">
            <a:extLst>
              <a:ext uri="{FF2B5EF4-FFF2-40B4-BE49-F238E27FC236}">
                <a16:creationId xmlns:a16="http://schemas.microsoft.com/office/drawing/2014/main" id="{E1F0B318-4475-019D-4421-75B147A9C0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A059900-1E3F-F5E3-F665-B1E3D8BB74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2A21FE-8D3F-4F5E-8DC2-FF54A83CF4E3}" type="slidenum">
              <a:rPr lang="en-GB" smtClean="0"/>
              <a:t>‹#›</a:t>
            </a:fld>
            <a:endParaRPr lang="en-GB"/>
          </a:p>
        </p:txBody>
      </p:sp>
      <p:sp>
        <p:nvSpPr>
          <p:cNvPr id="8" name="TextBox 7">
            <a:extLst>
              <a:ext uri="{FF2B5EF4-FFF2-40B4-BE49-F238E27FC236}">
                <a16:creationId xmlns:a16="http://schemas.microsoft.com/office/drawing/2014/main" id="{07906327-9DC8-1B0F-C6F6-F569DC2D2B70}"/>
              </a:ext>
            </a:extLst>
          </p:cNvPr>
          <p:cNvSpPr txBox="1"/>
          <p:nvPr userDrawn="1">
            <p:extLst>
              <p:ext uri="{1162E1C5-73C7-4A58-AE30-91384D911F3F}">
                <p184:classification xmlns:p184="http://schemas.microsoft.com/office/powerpoint/2018/4/main" val="hdr"/>
              </p:ext>
            </p:extLst>
          </p:nvPr>
        </p:nvSpPr>
        <p:spPr>
          <a:xfrm>
            <a:off x="5022025" y="63500"/>
            <a:ext cx="2176462"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ea typeface="Calibri" panose="020F0502020204030204" pitchFamily="34" charset="0"/>
                <a:cs typeface="Calibri" panose="020F0502020204030204" pitchFamily="34" charset="0"/>
              </a:rPr>
              <a:t>This document was classified as: OFFICIAL</a:t>
            </a:r>
          </a:p>
        </p:txBody>
      </p:sp>
    </p:spTree>
    <p:extLst>
      <p:ext uri="{BB962C8B-B14F-4D97-AF65-F5344CB8AC3E}">
        <p14:creationId xmlns:p14="http://schemas.microsoft.com/office/powerpoint/2010/main" val="23230989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mailto:ruth_crosby-stewart@middlesbrough.gov.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hyperlink" Target="https://icben.ethz.ch/2008/PDFs/Shield_Dockrell.pdf"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27.emf"/><Relationship Id="rId5" Type="http://schemas.openxmlformats.org/officeDocument/2006/relationships/oleObject" Target="../embeddings/oleObject2.bin"/><Relationship Id="rId4" Type="http://schemas.openxmlformats.org/officeDocument/2006/relationships/image" Target="../media/image26.emf"/></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STARS Logo in light blue capital letters. On the Right an image showing a cochlear and outline of an eye - to represent hearing and vision">
            <a:extLst>
              <a:ext uri="{FF2B5EF4-FFF2-40B4-BE49-F238E27FC236}">
                <a16:creationId xmlns:a16="http://schemas.microsoft.com/office/drawing/2014/main" id="{FFAF396F-4384-01D0-41D0-557A9B2C0DB3}"/>
              </a:ext>
            </a:extLst>
          </p:cNvPr>
          <p:cNvPicPr>
            <a:picLocks noChangeAspect="1"/>
          </p:cNvPicPr>
          <p:nvPr/>
        </p:nvPicPr>
        <p:blipFill>
          <a:blip r:embed="rId2"/>
          <a:stretch>
            <a:fillRect/>
          </a:stretch>
        </p:blipFill>
        <p:spPr>
          <a:xfrm>
            <a:off x="500382" y="2642190"/>
            <a:ext cx="8815883" cy="2159892"/>
          </a:xfrm>
          <a:prstGeom prst="rect">
            <a:avLst/>
          </a:prstGeom>
        </p:spPr>
      </p:pic>
      <p:pic>
        <p:nvPicPr>
          <p:cNvPr id="3" name="Picture 2" descr="Headshot of Ruth Crosby-Stewart in front of a royal blue background. With has long dark hair worn down and has earrings that dangle.">
            <a:extLst>
              <a:ext uri="{FF2B5EF4-FFF2-40B4-BE49-F238E27FC236}">
                <a16:creationId xmlns:a16="http://schemas.microsoft.com/office/drawing/2014/main" id="{E306018F-D3D7-2A17-BE89-C2812F31EFB5}"/>
              </a:ext>
            </a:extLst>
          </p:cNvPr>
          <p:cNvPicPr>
            <a:picLocks noChangeAspect="1"/>
          </p:cNvPicPr>
          <p:nvPr/>
        </p:nvPicPr>
        <p:blipFill>
          <a:blip r:embed="rId3"/>
          <a:stretch>
            <a:fillRect/>
          </a:stretch>
        </p:blipFill>
        <p:spPr>
          <a:xfrm>
            <a:off x="9471279" y="234183"/>
            <a:ext cx="2546505" cy="2532036"/>
          </a:xfrm>
          <a:prstGeom prst="rect">
            <a:avLst/>
          </a:prstGeom>
        </p:spPr>
      </p:pic>
      <p:sp>
        <p:nvSpPr>
          <p:cNvPr id="4" name="Title 4">
            <a:extLst>
              <a:ext uri="{FF2B5EF4-FFF2-40B4-BE49-F238E27FC236}">
                <a16:creationId xmlns:a16="http://schemas.microsoft.com/office/drawing/2014/main" id="{10E1195A-830A-1AE4-8EBE-300B793AE990}"/>
              </a:ext>
            </a:extLst>
          </p:cNvPr>
          <p:cNvSpPr txBox="1">
            <a:spLocks/>
          </p:cNvSpPr>
          <p:nvPr/>
        </p:nvSpPr>
        <p:spPr>
          <a:xfrm>
            <a:off x="394056" y="4716698"/>
            <a:ext cx="87499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latin typeface="Arial" panose="020B0604020202020204" pitchFamily="34" charset="0"/>
                <a:cs typeface="Arial" panose="020B0604020202020204" pitchFamily="34" charset="0"/>
              </a:rPr>
              <a:t>Sensory Teaching, Advisory and Resources Service</a:t>
            </a:r>
          </a:p>
        </p:txBody>
      </p:sp>
      <p:sp>
        <p:nvSpPr>
          <p:cNvPr id="5" name="Title 4">
            <a:extLst>
              <a:ext uri="{FF2B5EF4-FFF2-40B4-BE49-F238E27FC236}">
                <a16:creationId xmlns:a16="http://schemas.microsoft.com/office/drawing/2014/main" id="{F8063E39-39EC-2F60-C929-A0B04B3C0AA1}"/>
              </a:ext>
            </a:extLst>
          </p:cNvPr>
          <p:cNvSpPr txBox="1">
            <a:spLocks/>
          </p:cNvSpPr>
          <p:nvPr/>
        </p:nvSpPr>
        <p:spPr>
          <a:xfrm>
            <a:off x="394056" y="596103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latin typeface="Arial" panose="020B0604020202020204" pitchFamily="34" charset="0"/>
                <a:cs typeface="Arial" panose="020B0604020202020204" pitchFamily="34" charset="0"/>
                <a:hlinkClick r:id="rId4"/>
              </a:rPr>
              <a:t>ruth_crosby-stewart@middlesbrough.gov.uk</a:t>
            </a:r>
            <a:endParaRPr lang="en-GB" sz="3200" b="1" dirty="0">
              <a:latin typeface="Arial" panose="020B0604020202020204" pitchFamily="34" charset="0"/>
              <a:cs typeface="Arial" panose="020B0604020202020204" pitchFamily="34" charset="0"/>
            </a:endParaRPr>
          </a:p>
          <a:p>
            <a:endParaRPr lang="en-GB"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7305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5168C0-1D92-ED55-9DDD-D0E699BE1528}"/>
              </a:ext>
            </a:extLst>
          </p:cNvPr>
          <p:cNvSpPr txBox="1"/>
          <p:nvPr/>
        </p:nvSpPr>
        <p:spPr>
          <a:xfrm>
            <a:off x="1820166" y="2582614"/>
            <a:ext cx="8782519" cy="1692771"/>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Accessibility – local Case Study</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4612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5168C0-1D92-ED55-9DDD-D0E699BE1528}"/>
              </a:ext>
            </a:extLst>
          </p:cNvPr>
          <p:cNvSpPr txBox="1"/>
          <p:nvPr/>
        </p:nvSpPr>
        <p:spPr>
          <a:xfrm>
            <a:off x="361481" y="285728"/>
            <a:ext cx="2773606" cy="1692771"/>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Context</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3549F25-F7D3-6F2D-4D3B-8D8125E0402D}"/>
              </a:ext>
            </a:extLst>
          </p:cNvPr>
          <p:cNvSpPr txBox="1"/>
          <p:nvPr/>
        </p:nvSpPr>
        <p:spPr>
          <a:xfrm>
            <a:off x="361481" y="1450499"/>
            <a:ext cx="10546005" cy="1692771"/>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Local area inspection immanent </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BE3EBCB-1B2A-9B3A-85E6-4D38065992B9}"/>
              </a:ext>
            </a:extLst>
          </p:cNvPr>
          <p:cNvSpPr txBox="1"/>
          <p:nvPr/>
        </p:nvSpPr>
        <p:spPr>
          <a:xfrm>
            <a:off x="361481" y="4387058"/>
            <a:ext cx="10546005" cy="2185214"/>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Rapid radical changes in the SEND Teams, processes </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F337995-49FF-5845-B78B-EC1E5650A235}"/>
              </a:ext>
            </a:extLst>
          </p:cNvPr>
          <p:cNvSpPr txBox="1"/>
          <p:nvPr/>
        </p:nvSpPr>
        <p:spPr>
          <a:xfrm>
            <a:off x="361481" y="2838428"/>
            <a:ext cx="10546005" cy="2185214"/>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Exponential rise in EHCA, suspensions and exclusions </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4740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5168C0-1D92-ED55-9DDD-D0E699BE1528}"/>
              </a:ext>
            </a:extLst>
          </p:cNvPr>
          <p:cNvSpPr txBox="1"/>
          <p:nvPr/>
        </p:nvSpPr>
        <p:spPr>
          <a:xfrm>
            <a:off x="361481" y="285728"/>
            <a:ext cx="3361434"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Panels</a:t>
            </a:r>
            <a:endParaRPr lang="en-GB" sz="32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3549F25-F7D3-6F2D-4D3B-8D8125E0402D}"/>
              </a:ext>
            </a:extLst>
          </p:cNvPr>
          <p:cNvSpPr txBox="1"/>
          <p:nvPr/>
        </p:nvSpPr>
        <p:spPr>
          <a:xfrm>
            <a:off x="361481" y="1450499"/>
            <a:ext cx="10546005" cy="1692771"/>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EHCA panel </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F337995-49FF-5845-B78B-EC1E5650A235}"/>
              </a:ext>
            </a:extLst>
          </p:cNvPr>
          <p:cNvSpPr txBox="1"/>
          <p:nvPr/>
        </p:nvSpPr>
        <p:spPr>
          <a:xfrm>
            <a:off x="361481" y="2838428"/>
            <a:ext cx="10546005" cy="2185214"/>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Inclusion panel, pre-school, primary and secondary </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6" name="Speech Bubble: Oval 5" descr="Bight yellow speech bubble.">
            <a:extLst>
              <a:ext uri="{FF2B5EF4-FFF2-40B4-BE49-F238E27FC236}">
                <a16:creationId xmlns:a16="http://schemas.microsoft.com/office/drawing/2014/main" id="{8097FE60-2F35-4AA1-B1DF-41A9B73091DB}"/>
              </a:ext>
            </a:extLst>
          </p:cNvPr>
          <p:cNvSpPr/>
          <p:nvPr/>
        </p:nvSpPr>
        <p:spPr>
          <a:xfrm>
            <a:off x="555172" y="4308041"/>
            <a:ext cx="3570514" cy="1910750"/>
          </a:xfrm>
          <a:prstGeom prst="wedgeEllipseCallou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Oval 6" descr="Bright orange speech bubble">
            <a:extLst>
              <a:ext uri="{FF2B5EF4-FFF2-40B4-BE49-F238E27FC236}">
                <a16:creationId xmlns:a16="http://schemas.microsoft.com/office/drawing/2014/main" id="{E93317D3-1A99-1679-FD76-812C26E2A39C}"/>
              </a:ext>
            </a:extLst>
          </p:cNvPr>
          <p:cNvSpPr/>
          <p:nvPr/>
        </p:nvSpPr>
        <p:spPr>
          <a:xfrm>
            <a:off x="4310743" y="3496751"/>
            <a:ext cx="3570514" cy="1910750"/>
          </a:xfrm>
          <a:prstGeom prst="wedgeEllipseCallout">
            <a:avLst>
              <a:gd name="adj1" fmla="val -4370"/>
              <a:gd name="adj2" fmla="val 67627"/>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peech Bubble: Oval 7" descr="Bight yellow speech bubble">
            <a:extLst>
              <a:ext uri="{FF2B5EF4-FFF2-40B4-BE49-F238E27FC236}">
                <a16:creationId xmlns:a16="http://schemas.microsoft.com/office/drawing/2014/main" id="{E638CEFA-EB44-AB7D-CF57-1DC68BBDC65B}"/>
              </a:ext>
            </a:extLst>
          </p:cNvPr>
          <p:cNvSpPr/>
          <p:nvPr/>
        </p:nvSpPr>
        <p:spPr>
          <a:xfrm>
            <a:off x="8260005" y="3954098"/>
            <a:ext cx="3570514" cy="1910750"/>
          </a:xfrm>
          <a:prstGeom prst="wedgeEllipseCallout">
            <a:avLst>
              <a:gd name="adj1" fmla="val 27948"/>
              <a:gd name="adj2" fmla="val 64779"/>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1B74357F-C332-3B23-4979-A76CB784C91D}"/>
              </a:ext>
            </a:extLst>
          </p:cNvPr>
          <p:cNvSpPr txBox="1"/>
          <p:nvPr/>
        </p:nvSpPr>
        <p:spPr>
          <a:xfrm>
            <a:off x="1002612" y="4683242"/>
            <a:ext cx="2481943"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Can’t/won’t follow instructions…..</a:t>
            </a:r>
          </a:p>
        </p:txBody>
      </p:sp>
      <p:sp>
        <p:nvSpPr>
          <p:cNvPr id="10" name="TextBox 9">
            <a:extLst>
              <a:ext uri="{FF2B5EF4-FFF2-40B4-BE49-F238E27FC236}">
                <a16:creationId xmlns:a16="http://schemas.microsoft.com/office/drawing/2014/main" id="{0E185BEF-49C6-7131-7648-E0123935048D}"/>
              </a:ext>
            </a:extLst>
          </p:cNvPr>
          <p:cNvSpPr txBox="1"/>
          <p:nvPr/>
        </p:nvSpPr>
        <p:spPr>
          <a:xfrm>
            <a:off x="4951874" y="3798937"/>
            <a:ext cx="2481943"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Doesn’t like noise/noisy environments.</a:t>
            </a:r>
          </a:p>
        </p:txBody>
      </p:sp>
      <p:sp>
        <p:nvSpPr>
          <p:cNvPr id="11" name="TextBox 10">
            <a:extLst>
              <a:ext uri="{FF2B5EF4-FFF2-40B4-BE49-F238E27FC236}">
                <a16:creationId xmlns:a16="http://schemas.microsoft.com/office/drawing/2014/main" id="{0D32C16B-B537-DFBC-E6BA-1FDA046F97B8}"/>
              </a:ext>
            </a:extLst>
          </p:cNvPr>
          <p:cNvSpPr txBox="1"/>
          <p:nvPr/>
        </p:nvSpPr>
        <p:spPr>
          <a:xfrm>
            <a:off x="9066674" y="4260232"/>
            <a:ext cx="2481943"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Doesn’t like bright lights.</a:t>
            </a:r>
          </a:p>
        </p:txBody>
      </p:sp>
    </p:spTree>
    <p:extLst>
      <p:ext uri="{BB962C8B-B14F-4D97-AF65-F5344CB8AC3E}">
        <p14:creationId xmlns:p14="http://schemas.microsoft.com/office/powerpoint/2010/main" val="3306954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A1632F-B43D-0925-4060-A5C87C4C5821}"/>
              </a:ext>
            </a:extLst>
          </p:cNvPr>
          <p:cNvSpPr txBox="1"/>
          <p:nvPr/>
        </p:nvSpPr>
        <p:spPr>
          <a:xfrm>
            <a:off x="478970" y="217714"/>
            <a:ext cx="10330543" cy="5615704"/>
          </a:xfrm>
          <a:prstGeom prst="rect">
            <a:avLst/>
          </a:prstGeom>
          <a:noFill/>
        </p:spPr>
        <p:txBody>
          <a:bodyPr wrap="square" rtlCol="0">
            <a:spAutoFit/>
          </a:bodyPr>
          <a:lstStyle/>
          <a:p>
            <a:pPr>
              <a:lnSpc>
                <a:spcPct val="150000"/>
              </a:lnSpc>
            </a:pPr>
            <a:r>
              <a:rPr lang="en-GB" sz="2200" b="1" dirty="0">
                <a:latin typeface="Arial" panose="020B0604020202020204" pitchFamily="34" charset="0"/>
                <a:cs typeface="Arial" panose="020B0604020202020204" pitchFamily="34" charset="0"/>
              </a:rPr>
              <a:t>Strand 1: Improving the Physical Environment</a:t>
            </a:r>
          </a:p>
          <a:p>
            <a:pPr>
              <a:lnSpc>
                <a:spcPct val="150000"/>
              </a:lnSpc>
            </a:pPr>
            <a:r>
              <a:rPr lang="en-GB" sz="2200" b="1" dirty="0">
                <a:latin typeface="Arial" panose="020B0604020202020204" pitchFamily="34" charset="0"/>
                <a:cs typeface="Arial" panose="020B0604020202020204" pitchFamily="34" charset="0"/>
              </a:rPr>
              <a:t>Objective</a:t>
            </a:r>
          </a:p>
          <a:p>
            <a:pPr>
              <a:lnSpc>
                <a:spcPct val="150000"/>
              </a:lnSpc>
            </a:pPr>
            <a:r>
              <a:rPr lang="en-GB" sz="2200" dirty="0">
                <a:latin typeface="Arial" panose="020B0604020202020204" pitchFamily="34" charset="0"/>
                <a:cs typeface="Arial" panose="020B0604020202020204" pitchFamily="34" charset="0"/>
              </a:rPr>
              <a:t>All new build work and alterations to existing buildings will consider the needs of people with a disability and/or sensory impairment. </a:t>
            </a:r>
          </a:p>
          <a:p>
            <a:pPr>
              <a:lnSpc>
                <a:spcPct val="150000"/>
              </a:lnSpc>
            </a:pPr>
            <a:endParaRPr lang="en-GB" sz="2200" dirty="0">
              <a:latin typeface="Arial" panose="020B0604020202020204" pitchFamily="34" charset="0"/>
              <a:cs typeface="Arial" panose="020B0604020202020204" pitchFamily="34" charset="0"/>
            </a:endParaRPr>
          </a:p>
          <a:p>
            <a:pPr>
              <a:lnSpc>
                <a:spcPct val="150000"/>
              </a:lnSpc>
            </a:pPr>
            <a:r>
              <a:rPr lang="en-GB" sz="2200" b="1" dirty="0">
                <a:latin typeface="Arial" panose="020B0604020202020204" pitchFamily="34" charset="0"/>
                <a:cs typeface="Arial" panose="020B0604020202020204" pitchFamily="34" charset="0"/>
              </a:rPr>
              <a:t>Action</a:t>
            </a:r>
          </a:p>
          <a:p>
            <a:pPr>
              <a:lnSpc>
                <a:spcPct val="150000"/>
              </a:lnSpc>
            </a:pPr>
            <a:r>
              <a:rPr lang="en-GB" sz="2200" dirty="0">
                <a:latin typeface="Arial" panose="020B0604020202020204" pitchFamily="34" charset="0"/>
                <a:cs typeface="Arial" panose="020B0604020202020204" pitchFamily="34" charset="0"/>
              </a:rPr>
              <a:t>Audit needs as part of any arising site works.</a:t>
            </a:r>
          </a:p>
          <a:p>
            <a:pPr>
              <a:lnSpc>
                <a:spcPct val="150000"/>
              </a:lnSpc>
            </a:pPr>
            <a:r>
              <a:rPr lang="en-GB" sz="2200" dirty="0">
                <a:latin typeface="Arial" panose="020B0604020202020204" pitchFamily="34" charset="0"/>
                <a:cs typeface="Arial" panose="020B0604020202020204" pitchFamily="34" charset="0"/>
              </a:rPr>
              <a:t>Clean the Reception carpet.</a:t>
            </a:r>
          </a:p>
          <a:p>
            <a:pPr>
              <a:lnSpc>
                <a:spcPct val="150000"/>
              </a:lnSpc>
            </a:pPr>
            <a:endParaRPr lang="en-GB" sz="2200" dirty="0">
              <a:latin typeface="Arial" panose="020B0604020202020204" pitchFamily="34" charset="0"/>
              <a:cs typeface="Arial" panose="020B0604020202020204" pitchFamily="34" charset="0"/>
            </a:endParaRPr>
          </a:p>
          <a:p>
            <a:pPr>
              <a:lnSpc>
                <a:spcPct val="150000"/>
              </a:lnSpc>
            </a:pPr>
            <a:r>
              <a:rPr lang="en-GB" sz="2200" b="1" dirty="0">
                <a:latin typeface="Arial" panose="020B0604020202020204" pitchFamily="34" charset="0"/>
                <a:cs typeface="Arial" panose="020B0604020202020204" pitchFamily="34" charset="0"/>
              </a:rPr>
              <a:t>Outcome</a:t>
            </a:r>
          </a:p>
          <a:p>
            <a:pPr>
              <a:lnSpc>
                <a:spcPct val="150000"/>
              </a:lnSpc>
            </a:pPr>
            <a:r>
              <a:rPr lang="en-GB" sz="2200" dirty="0">
                <a:latin typeface="Arial" panose="020B0604020202020204" pitchFamily="34" charset="0"/>
                <a:cs typeface="Arial" panose="020B0604020202020204" pitchFamily="34" charset="0"/>
              </a:rPr>
              <a:t>School fully complies with Fire Regulations and Health &amp; Safety Regulations. </a:t>
            </a:r>
          </a:p>
        </p:txBody>
      </p:sp>
    </p:spTree>
    <p:extLst>
      <p:ext uri="{BB962C8B-B14F-4D97-AF65-F5344CB8AC3E}">
        <p14:creationId xmlns:p14="http://schemas.microsoft.com/office/powerpoint/2010/main" val="1856770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5168C0-1D92-ED55-9DDD-D0E699BE1528}"/>
              </a:ext>
            </a:extLst>
          </p:cNvPr>
          <p:cNvSpPr txBox="1"/>
          <p:nvPr/>
        </p:nvSpPr>
        <p:spPr>
          <a:xfrm>
            <a:off x="448566" y="4111855"/>
            <a:ext cx="10546005" cy="1200329"/>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What does Accessibility mean to schools?</a:t>
            </a:r>
          </a:p>
          <a:p>
            <a:endParaRPr lang="en-GB" sz="32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3549F25-F7D3-6F2D-4D3B-8D8125E0402D}"/>
              </a:ext>
            </a:extLst>
          </p:cNvPr>
          <p:cNvSpPr txBox="1"/>
          <p:nvPr/>
        </p:nvSpPr>
        <p:spPr>
          <a:xfrm>
            <a:off x="448566" y="2819356"/>
            <a:ext cx="10546005" cy="1077218"/>
          </a:xfrm>
          <a:prstGeom prst="rect">
            <a:avLst/>
          </a:prstGeom>
          <a:noFill/>
        </p:spPr>
        <p:txBody>
          <a:bodyPr wrap="square" rtlCol="0">
            <a:spAutoFit/>
          </a:bodyPr>
          <a:lstStyle/>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BE3EBCB-1B2A-9B3A-85E6-4D38065992B9}"/>
              </a:ext>
            </a:extLst>
          </p:cNvPr>
          <p:cNvSpPr txBox="1"/>
          <p:nvPr/>
        </p:nvSpPr>
        <p:spPr>
          <a:xfrm>
            <a:off x="361481" y="4387058"/>
            <a:ext cx="10546005" cy="1077218"/>
          </a:xfrm>
          <a:prstGeom prst="rect">
            <a:avLst/>
          </a:prstGeom>
          <a:noFill/>
        </p:spPr>
        <p:txBody>
          <a:bodyPr wrap="square" rtlCol="0">
            <a:spAutoFit/>
          </a:bodyPr>
          <a:lstStyle/>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F337995-49FF-5845-B78B-EC1E5650A235}"/>
              </a:ext>
            </a:extLst>
          </p:cNvPr>
          <p:cNvSpPr txBox="1"/>
          <p:nvPr/>
        </p:nvSpPr>
        <p:spPr>
          <a:xfrm>
            <a:off x="448566" y="395990"/>
            <a:ext cx="10546005" cy="1200329"/>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Local Area Accessibility Strategy</a:t>
            </a:r>
          </a:p>
          <a:p>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9059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he next 17 slides contain screen shots from the School's Accessibility Survey 2022 - which will be sent out on request.">
            <a:extLst>
              <a:ext uri="{FF2B5EF4-FFF2-40B4-BE49-F238E27FC236}">
                <a16:creationId xmlns:a16="http://schemas.microsoft.com/office/drawing/2014/main" id="{1250DEB3-8F53-E636-BE9F-F24982B899FE}"/>
              </a:ext>
            </a:extLst>
          </p:cNvPr>
          <p:cNvPicPr>
            <a:picLocks noChangeAspect="1"/>
          </p:cNvPicPr>
          <p:nvPr/>
        </p:nvPicPr>
        <p:blipFill>
          <a:blip r:embed="rId2"/>
          <a:stretch>
            <a:fillRect/>
          </a:stretch>
        </p:blipFill>
        <p:spPr>
          <a:xfrm>
            <a:off x="2710544" y="110981"/>
            <a:ext cx="6560126" cy="6413858"/>
          </a:xfrm>
          <a:prstGeom prst="rect">
            <a:avLst/>
          </a:prstGeom>
        </p:spPr>
      </p:pic>
    </p:spTree>
    <p:extLst>
      <p:ext uri="{BB962C8B-B14F-4D97-AF65-F5344CB8AC3E}">
        <p14:creationId xmlns:p14="http://schemas.microsoft.com/office/powerpoint/2010/main" val="11849259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AA1871A-18D1-9D11-A62B-8A7A356E11FB}"/>
              </a:ext>
            </a:extLst>
          </p:cNvPr>
          <p:cNvPicPr>
            <a:picLocks noChangeAspect="1"/>
          </p:cNvPicPr>
          <p:nvPr/>
        </p:nvPicPr>
        <p:blipFill>
          <a:blip r:embed="rId2"/>
          <a:stretch>
            <a:fillRect/>
          </a:stretch>
        </p:blipFill>
        <p:spPr>
          <a:xfrm>
            <a:off x="3390761" y="44283"/>
            <a:ext cx="5960068" cy="6197911"/>
          </a:xfrm>
          <a:prstGeom prst="rect">
            <a:avLst/>
          </a:prstGeom>
        </p:spPr>
      </p:pic>
    </p:spTree>
    <p:extLst>
      <p:ext uri="{BB962C8B-B14F-4D97-AF65-F5344CB8AC3E}">
        <p14:creationId xmlns:p14="http://schemas.microsoft.com/office/powerpoint/2010/main" val="1350106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1679CB-B2D7-7EE9-2387-B77206CE52B8}"/>
              </a:ext>
            </a:extLst>
          </p:cNvPr>
          <p:cNvPicPr>
            <a:picLocks noChangeAspect="1"/>
          </p:cNvPicPr>
          <p:nvPr/>
        </p:nvPicPr>
        <p:blipFill>
          <a:blip r:embed="rId2"/>
          <a:stretch>
            <a:fillRect/>
          </a:stretch>
        </p:blipFill>
        <p:spPr>
          <a:xfrm>
            <a:off x="1534886" y="631070"/>
            <a:ext cx="9530794" cy="5595859"/>
          </a:xfrm>
          <a:prstGeom prst="rect">
            <a:avLst/>
          </a:prstGeom>
        </p:spPr>
      </p:pic>
    </p:spTree>
    <p:extLst>
      <p:ext uri="{BB962C8B-B14F-4D97-AF65-F5344CB8AC3E}">
        <p14:creationId xmlns:p14="http://schemas.microsoft.com/office/powerpoint/2010/main" val="1932860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06368DA-F4C2-4392-A361-69494A1CB7BA}"/>
              </a:ext>
            </a:extLst>
          </p:cNvPr>
          <p:cNvPicPr>
            <a:picLocks noChangeAspect="1"/>
          </p:cNvPicPr>
          <p:nvPr/>
        </p:nvPicPr>
        <p:blipFill>
          <a:blip r:embed="rId2"/>
          <a:stretch>
            <a:fillRect/>
          </a:stretch>
        </p:blipFill>
        <p:spPr>
          <a:xfrm>
            <a:off x="1001487" y="398612"/>
            <a:ext cx="9916734" cy="5534102"/>
          </a:xfrm>
          <a:prstGeom prst="rect">
            <a:avLst/>
          </a:prstGeom>
        </p:spPr>
      </p:pic>
    </p:spTree>
    <p:extLst>
      <p:ext uri="{BB962C8B-B14F-4D97-AF65-F5344CB8AC3E}">
        <p14:creationId xmlns:p14="http://schemas.microsoft.com/office/powerpoint/2010/main" val="2166937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B8A6AAA-0D8E-D834-25FD-29D8ACD3E51A}"/>
              </a:ext>
            </a:extLst>
          </p:cNvPr>
          <p:cNvPicPr>
            <a:picLocks noChangeAspect="1"/>
          </p:cNvPicPr>
          <p:nvPr/>
        </p:nvPicPr>
        <p:blipFill>
          <a:blip r:embed="rId2"/>
          <a:stretch>
            <a:fillRect/>
          </a:stretch>
        </p:blipFill>
        <p:spPr>
          <a:xfrm>
            <a:off x="2673054" y="464883"/>
            <a:ext cx="7169034" cy="6208060"/>
          </a:xfrm>
          <a:prstGeom prst="rect">
            <a:avLst/>
          </a:prstGeom>
        </p:spPr>
      </p:pic>
    </p:spTree>
    <p:extLst>
      <p:ext uri="{BB962C8B-B14F-4D97-AF65-F5344CB8AC3E}">
        <p14:creationId xmlns:p14="http://schemas.microsoft.com/office/powerpoint/2010/main" val="36256261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B63EEF4-8A60-C369-7468-A60C75EF7985}"/>
              </a:ext>
            </a:extLst>
          </p:cNvPr>
          <p:cNvPicPr>
            <a:picLocks noChangeAspect="1"/>
          </p:cNvPicPr>
          <p:nvPr/>
        </p:nvPicPr>
        <p:blipFill>
          <a:blip r:embed="rId2"/>
          <a:stretch>
            <a:fillRect/>
          </a:stretch>
        </p:blipFill>
        <p:spPr>
          <a:xfrm>
            <a:off x="2343023" y="107831"/>
            <a:ext cx="7505954" cy="6390939"/>
          </a:xfrm>
          <a:prstGeom prst="rect">
            <a:avLst/>
          </a:prstGeom>
        </p:spPr>
      </p:pic>
    </p:spTree>
    <p:extLst>
      <p:ext uri="{BB962C8B-B14F-4D97-AF65-F5344CB8AC3E}">
        <p14:creationId xmlns:p14="http://schemas.microsoft.com/office/powerpoint/2010/main" val="7915822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8D9524-0D98-446D-E6C0-AF7F1D7C0AE7}"/>
              </a:ext>
            </a:extLst>
          </p:cNvPr>
          <p:cNvPicPr>
            <a:picLocks noChangeAspect="1"/>
          </p:cNvPicPr>
          <p:nvPr/>
        </p:nvPicPr>
        <p:blipFill>
          <a:blip r:embed="rId2"/>
          <a:stretch>
            <a:fillRect/>
          </a:stretch>
        </p:blipFill>
        <p:spPr>
          <a:xfrm>
            <a:off x="967154" y="598712"/>
            <a:ext cx="10257692" cy="5225143"/>
          </a:xfrm>
          <a:prstGeom prst="rect">
            <a:avLst/>
          </a:prstGeom>
        </p:spPr>
      </p:pic>
    </p:spTree>
    <p:extLst>
      <p:ext uri="{BB962C8B-B14F-4D97-AF65-F5344CB8AC3E}">
        <p14:creationId xmlns:p14="http://schemas.microsoft.com/office/powerpoint/2010/main" val="20234440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99DB5C-FF8A-3B88-7CCE-0048C55F36D4}"/>
              </a:ext>
            </a:extLst>
          </p:cNvPr>
          <p:cNvPicPr>
            <a:picLocks noChangeAspect="1"/>
          </p:cNvPicPr>
          <p:nvPr/>
        </p:nvPicPr>
        <p:blipFill>
          <a:blip r:embed="rId2"/>
          <a:stretch>
            <a:fillRect/>
          </a:stretch>
        </p:blipFill>
        <p:spPr>
          <a:xfrm>
            <a:off x="444640" y="468085"/>
            <a:ext cx="11105103" cy="5818291"/>
          </a:xfrm>
          <a:prstGeom prst="rect">
            <a:avLst/>
          </a:prstGeom>
        </p:spPr>
      </p:pic>
    </p:spTree>
    <p:extLst>
      <p:ext uri="{BB962C8B-B14F-4D97-AF65-F5344CB8AC3E}">
        <p14:creationId xmlns:p14="http://schemas.microsoft.com/office/powerpoint/2010/main" val="22673693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9B0EC8-3010-B9A4-8640-20C61922D473}"/>
              </a:ext>
            </a:extLst>
          </p:cNvPr>
          <p:cNvPicPr>
            <a:picLocks noChangeAspect="1"/>
          </p:cNvPicPr>
          <p:nvPr/>
        </p:nvPicPr>
        <p:blipFill>
          <a:blip r:embed="rId2"/>
          <a:stretch>
            <a:fillRect/>
          </a:stretch>
        </p:blipFill>
        <p:spPr>
          <a:xfrm>
            <a:off x="2253344" y="209794"/>
            <a:ext cx="6968824" cy="6182977"/>
          </a:xfrm>
          <a:prstGeom prst="rect">
            <a:avLst/>
          </a:prstGeom>
        </p:spPr>
      </p:pic>
    </p:spTree>
    <p:extLst>
      <p:ext uri="{BB962C8B-B14F-4D97-AF65-F5344CB8AC3E}">
        <p14:creationId xmlns:p14="http://schemas.microsoft.com/office/powerpoint/2010/main" val="1278887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3C1CE8-DDD7-03C4-0C3F-C20EB1E5A9F0}"/>
              </a:ext>
            </a:extLst>
          </p:cNvPr>
          <p:cNvPicPr>
            <a:picLocks noChangeAspect="1"/>
          </p:cNvPicPr>
          <p:nvPr/>
        </p:nvPicPr>
        <p:blipFill>
          <a:blip r:embed="rId2"/>
          <a:stretch>
            <a:fillRect/>
          </a:stretch>
        </p:blipFill>
        <p:spPr>
          <a:xfrm>
            <a:off x="2201257" y="140499"/>
            <a:ext cx="7789485" cy="6286691"/>
          </a:xfrm>
          <a:prstGeom prst="rect">
            <a:avLst/>
          </a:prstGeom>
        </p:spPr>
      </p:pic>
    </p:spTree>
    <p:extLst>
      <p:ext uri="{BB962C8B-B14F-4D97-AF65-F5344CB8AC3E}">
        <p14:creationId xmlns:p14="http://schemas.microsoft.com/office/powerpoint/2010/main" val="21480866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826BD5-1B96-1F9B-42EE-8F999EBDE334}"/>
              </a:ext>
            </a:extLst>
          </p:cNvPr>
          <p:cNvPicPr>
            <a:picLocks noChangeAspect="1"/>
          </p:cNvPicPr>
          <p:nvPr/>
        </p:nvPicPr>
        <p:blipFill>
          <a:blip r:embed="rId2"/>
          <a:stretch>
            <a:fillRect/>
          </a:stretch>
        </p:blipFill>
        <p:spPr>
          <a:xfrm>
            <a:off x="2797627" y="119949"/>
            <a:ext cx="7385009" cy="6204650"/>
          </a:xfrm>
          <a:prstGeom prst="rect">
            <a:avLst/>
          </a:prstGeom>
        </p:spPr>
      </p:pic>
    </p:spTree>
    <p:extLst>
      <p:ext uri="{BB962C8B-B14F-4D97-AF65-F5344CB8AC3E}">
        <p14:creationId xmlns:p14="http://schemas.microsoft.com/office/powerpoint/2010/main" val="17180549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D3F6892-6F57-01F5-E384-733D68BD4317}"/>
              </a:ext>
            </a:extLst>
          </p:cNvPr>
          <p:cNvPicPr>
            <a:picLocks noChangeAspect="1"/>
          </p:cNvPicPr>
          <p:nvPr/>
        </p:nvPicPr>
        <p:blipFill>
          <a:blip r:embed="rId2"/>
          <a:stretch>
            <a:fillRect/>
          </a:stretch>
        </p:blipFill>
        <p:spPr>
          <a:xfrm>
            <a:off x="2286000" y="125185"/>
            <a:ext cx="7620000" cy="6317849"/>
          </a:xfrm>
          <a:prstGeom prst="rect">
            <a:avLst/>
          </a:prstGeom>
        </p:spPr>
      </p:pic>
    </p:spTree>
    <p:extLst>
      <p:ext uri="{BB962C8B-B14F-4D97-AF65-F5344CB8AC3E}">
        <p14:creationId xmlns:p14="http://schemas.microsoft.com/office/powerpoint/2010/main" val="1815601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9168D4-9F16-D77B-B1F3-F45A680F7AC8}"/>
              </a:ext>
            </a:extLst>
          </p:cNvPr>
          <p:cNvPicPr>
            <a:picLocks noChangeAspect="1"/>
          </p:cNvPicPr>
          <p:nvPr/>
        </p:nvPicPr>
        <p:blipFill>
          <a:blip r:embed="rId2"/>
          <a:stretch>
            <a:fillRect/>
          </a:stretch>
        </p:blipFill>
        <p:spPr>
          <a:xfrm>
            <a:off x="2122715" y="185059"/>
            <a:ext cx="6978276" cy="6085114"/>
          </a:xfrm>
          <a:prstGeom prst="rect">
            <a:avLst/>
          </a:prstGeom>
        </p:spPr>
      </p:pic>
    </p:spTree>
    <p:extLst>
      <p:ext uri="{BB962C8B-B14F-4D97-AF65-F5344CB8AC3E}">
        <p14:creationId xmlns:p14="http://schemas.microsoft.com/office/powerpoint/2010/main" val="2607106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31A230-AABA-97F5-87E4-3FEDA1A0623A}"/>
              </a:ext>
            </a:extLst>
          </p:cNvPr>
          <p:cNvPicPr>
            <a:picLocks noChangeAspect="1"/>
          </p:cNvPicPr>
          <p:nvPr/>
        </p:nvPicPr>
        <p:blipFill>
          <a:blip r:embed="rId2"/>
          <a:stretch>
            <a:fillRect/>
          </a:stretch>
        </p:blipFill>
        <p:spPr>
          <a:xfrm>
            <a:off x="2601686" y="209973"/>
            <a:ext cx="6826608" cy="6288797"/>
          </a:xfrm>
          <a:prstGeom prst="rect">
            <a:avLst/>
          </a:prstGeom>
        </p:spPr>
      </p:pic>
    </p:spTree>
    <p:extLst>
      <p:ext uri="{BB962C8B-B14F-4D97-AF65-F5344CB8AC3E}">
        <p14:creationId xmlns:p14="http://schemas.microsoft.com/office/powerpoint/2010/main" val="19818990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CEC373-A1AD-EEF3-749D-E51C3870E8D1}"/>
              </a:ext>
            </a:extLst>
          </p:cNvPr>
          <p:cNvPicPr>
            <a:picLocks noChangeAspect="1"/>
          </p:cNvPicPr>
          <p:nvPr/>
        </p:nvPicPr>
        <p:blipFill>
          <a:blip r:embed="rId2"/>
          <a:stretch>
            <a:fillRect/>
          </a:stretch>
        </p:blipFill>
        <p:spPr>
          <a:xfrm>
            <a:off x="2275113" y="248795"/>
            <a:ext cx="7685315" cy="6349438"/>
          </a:xfrm>
          <a:prstGeom prst="rect">
            <a:avLst/>
          </a:prstGeom>
        </p:spPr>
      </p:pic>
    </p:spTree>
    <p:extLst>
      <p:ext uri="{BB962C8B-B14F-4D97-AF65-F5344CB8AC3E}">
        <p14:creationId xmlns:p14="http://schemas.microsoft.com/office/powerpoint/2010/main" val="26075758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4B6C64E-FEA7-8F9F-12B8-E522E3736F4E}"/>
              </a:ext>
            </a:extLst>
          </p:cNvPr>
          <p:cNvPicPr>
            <a:picLocks noChangeAspect="1"/>
          </p:cNvPicPr>
          <p:nvPr/>
        </p:nvPicPr>
        <p:blipFill>
          <a:blip r:embed="rId2"/>
          <a:stretch>
            <a:fillRect/>
          </a:stretch>
        </p:blipFill>
        <p:spPr>
          <a:xfrm>
            <a:off x="2767616" y="177112"/>
            <a:ext cx="6656768" cy="6095016"/>
          </a:xfrm>
          <a:prstGeom prst="rect">
            <a:avLst/>
          </a:prstGeom>
        </p:spPr>
      </p:pic>
    </p:spTree>
    <p:extLst>
      <p:ext uri="{BB962C8B-B14F-4D97-AF65-F5344CB8AC3E}">
        <p14:creationId xmlns:p14="http://schemas.microsoft.com/office/powerpoint/2010/main" val="4117295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16B4B7-1117-4CCA-D672-7AD004C4B80F}"/>
              </a:ext>
            </a:extLst>
          </p:cNvPr>
          <p:cNvPicPr>
            <a:picLocks noChangeAspect="1"/>
          </p:cNvPicPr>
          <p:nvPr/>
        </p:nvPicPr>
        <p:blipFill>
          <a:blip r:embed="rId2"/>
          <a:stretch>
            <a:fillRect/>
          </a:stretch>
        </p:blipFill>
        <p:spPr>
          <a:xfrm>
            <a:off x="1219199" y="293913"/>
            <a:ext cx="9252857" cy="5948265"/>
          </a:xfrm>
          <a:prstGeom prst="rect">
            <a:avLst/>
          </a:prstGeom>
        </p:spPr>
      </p:pic>
    </p:spTree>
    <p:extLst>
      <p:ext uri="{BB962C8B-B14F-4D97-AF65-F5344CB8AC3E}">
        <p14:creationId xmlns:p14="http://schemas.microsoft.com/office/powerpoint/2010/main" val="14464451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8341DF-1677-234D-36DE-90F7DBD8EE20}"/>
              </a:ext>
            </a:extLst>
          </p:cNvPr>
          <p:cNvSpPr txBox="1"/>
          <p:nvPr/>
        </p:nvSpPr>
        <p:spPr>
          <a:xfrm>
            <a:off x="546538" y="557048"/>
            <a:ext cx="11373319" cy="2185214"/>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Conclusion – there was work to be done.</a:t>
            </a:r>
          </a:p>
          <a:p>
            <a:endParaRPr lang="en-GB" sz="3600" b="1"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pic>
        <p:nvPicPr>
          <p:cNvPr id="5" name="Picture 4" descr="A woman in smart office clothes sits at a desk with a computer screen and keyboard. Her elbows are on the table and her hands are placed either side of her head. Her eyes are closed as if deep in thought.">
            <a:extLst>
              <a:ext uri="{FF2B5EF4-FFF2-40B4-BE49-F238E27FC236}">
                <a16:creationId xmlns:a16="http://schemas.microsoft.com/office/drawing/2014/main" id="{602A60EB-8E15-8AC4-404B-6BDF4816F777}"/>
              </a:ext>
            </a:extLst>
          </p:cNvPr>
          <p:cNvPicPr>
            <a:picLocks noChangeAspect="1"/>
          </p:cNvPicPr>
          <p:nvPr/>
        </p:nvPicPr>
        <p:blipFill>
          <a:blip r:embed="rId2"/>
          <a:stretch>
            <a:fillRect/>
          </a:stretch>
        </p:blipFill>
        <p:spPr>
          <a:xfrm>
            <a:off x="4615543" y="1593425"/>
            <a:ext cx="6749143" cy="4707527"/>
          </a:xfrm>
          <a:prstGeom prst="rect">
            <a:avLst/>
          </a:prstGeom>
        </p:spPr>
      </p:pic>
    </p:spTree>
    <p:extLst>
      <p:ext uri="{BB962C8B-B14F-4D97-AF65-F5344CB8AC3E}">
        <p14:creationId xmlns:p14="http://schemas.microsoft.com/office/powerpoint/2010/main" val="2164629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5168C0-1D92-ED55-9DDD-D0E699BE1528}"/>
              </a:ext>
            </a:extLst>
          </p:cNvPr>
          <p:cNvSpPr txBox="1"/>
          <p:nvPr/>
        </p:nvSpPr>
        <p:spPr>
          <a:xfrm>
            <a:off x="317936" y="5357649"/>
            <a:ext cx="10546005" cy="1200329"/>
          </a:xfrm>
          <a:prstGeom prst="rect">
            <a:avLst/>
          </a:prstGeom>
          <a:noFill/>
        </p:spPr>
        <p:txBody>
          <a:bodyPr wrap="square" rtlCol="0">
            <a:spAutoFit/>
          </a:bodyPr>
          <a:lstStyle/>
          <a:p>
            <a:endParaRPr lang="en-GB" sz="4000" b="1"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3549F25-F7D3-6F2D-4D3B-8D8125E0402D}"/>
              </a:ext>
            </a:extLst>
          </p:cNvPr>
          <p:cNvSpPr txBox="1"/>
          <p:nvPr/>
        </p:nvSpPr>
        <p:spPr>
          <a:xfrm>
            <a:off x="822997" y="3795909"/>
            <a:ext cx="10546005" cy="1815882"/>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‘The effects poor room acoustics and lighting have on learners with SEND.’</a:t>
            </a:r>
          </a:p>
          <a:p>
            <a:endParaRPr lang="en-GB" sz="3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F337995-49FF-5845-B78B-EC1E5650A235}"/>
              </a:ext>
            </a:extLst>
          </p:cNvPr>
          <p:cNvSpPr txBox="1"/>
          <p:nvPr/>
        </p:nvSpPr>
        <p:spPr>
          <a:xfrm>
            <a:off x="448566" y="395990"/>
            <a:ext cx="10546005" cy="3046988"/>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The approach was to raise awareness of acoustics and lighting across all areas of SEND – temporary and permanent conditions.</a:t>
            </a:r>
          </a:p>
          <a:p>
            <a:endParaRPr lang="en-GB" sz="32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D1E6364-B357-FF39-C177-E54B6C6A0F78}"/>
              </a:ext>
            </a:extLst>
          </p:cNvPr>
          <p:cNvSpPr txBox="1"/>
          <p:nvPr/>
        </p:nvSpPr>
        <p:spPr>
          <a:xfrm>
            <a:off x="317936" y="2564803"/>
            <a:ext cx="10546005" cy="1200329"/>
          </a:xfrm>
          <a:prstGeom prst="rect">
            <a:avLst/>
          </a:prstGeom>
          <a:noFill/>
        </p:spPr>
        <p:txBody>
          <a:bodyPr wrap="square" rtlCol="0">
            <a:spAutoFit/>
          </a:bodyPr>
          <a:lstStyle/>
          <a:p>
            <a:endParaRPr lang="en-GB" sz="4000" b="1"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5877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5168C0-1D92-ED55-9DDD-D0E699BE1528}"/>
              </a:ext>
            </a:extLst>
          </p:cNvPr>
          <p:cNvSpPr txBox="1"/>
          <p:nvPr/>
        </p:nvSpPr>
        <p:spPr>
          <a:xfrm>
            <a:off x="372365" y="4660964"/>
            <a:ext cx="10546005" cy="1200329"/>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SEND and Inclusion Clinics</a:t>
            </a:r>
          </a:p>
          <a:p>
            <a:endParaRPr lang="en-GB" sz="32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3549F25-F7D3-6F2D-4D3B-8D8125E0402D}"/>
              </a:ext>
            </a:extLst>
          </p:cNvPr>
          <p:cNvSpPr txBox="1"/>
          <p:nvPr/>
        </p:nvSpPr>
        <p:spPr>
          <a:xfrm>
            <a:off x="448566" y="2819356"/>
            <a:ext cx="10546005" cy="1077218"/>
          </a:xfrm>
          <a:prstGeom prst="rect">
            <a:avLst/>
          </a:prstGeom>
          <a:noFill/>
        </p:spPr>
        <p:txBody>
          <a:bodyPr wrap="square" rtlCol="0">
            <a:spAutoFit/>
          </a:bodyPr>
          <a:lstStyle/>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F337995-49FF-5845-B78B-EC1E5650A235}"/>
              </a:ext>
            </a:extLst>
          </p:cNvPr>
          <p:cNvSpPr txBox="1"/>
          <p:nvPr/>
        </p:nvSpPr>
        <p:spPr>
          <a:xfrm>
            <a:off x="448566" y="395990"/>
            <a:ext cx="10546005" cy="1200329"/>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What followed…</a:t>
            </a:r>
          </a:p>
          <a:p>
            <a:endParaRPr lang="en-GB" sz="32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D1E6364-B357-FF39-C177-E54B6C6A0F78}"/>
              </a:ext>
            </a:extLst>
          </p:cNvPr>
          <p:cNvSpPr txBox="1"/>
          <p:nvPr/>
        </p:nvSpPr>
        <p:spPr>
          <a:xfrm>
            <a:off x="448566" y="1858512"/>
            <a:ext cx="10546005" cy="1200329"/>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LA conferences</a:t>
            </a:r>
          </a:p>
          <a:p>
            <a:endParaRPr lang="en-GB" sz="32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74D08E16-63A3-A5F7-0681-49C1D16D620A}"/>
              </a:ext>
            </a:extLst>
          </p:cNvPr>
          <p:cNvSpPr txBox="1"/>
          <p:nvPr/>
        </p:nvSpPr>
        <p:spPr>
          <a:xfrm>
            <a:off x="448566" y="3198442"/>
            <a:ext cx="10546005" cy="1200329"/>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LA inset for SEND Teams</a:t>
            </a:r>
          </a:p>
          <a:p>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537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a human ear depicting sound waves travelling towards it.">
            <a:extLst>
              <a:ext uri="{FF2B5EF4-FFF2-40B4-BE49-F238E27FC236}">
                <a16:creationId xmlns:a16="http://schemas.microsoft.com/office/drawing/2014/main" id="{832DB5E9-7482-9EDE-155B-B68A70C62AC5}"/>
              </a:ext>
            </a:extLst>
          </p:cNvPr>
          <p:cNvPicPr>
            <a:picLocks noChangeAspect="1"/>
          </p:cNvPicPr>
          <p:nvPr/>
        </p:nvPicPr>
        <p:blipFill rotWithShape="1">
          <a:blip r:embed="rId3"/>
          <a:srcRect t="11424" b="13339"/>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0E4A9CD0-D9B4-AAE6-1C20-5F5252297D06}"/>
              </a:ext>
            </a:extLst>
          </p:cNvPr>
          <p:cNvSpPr txBox="1"/>
          <p:nvPr/>
        </p:nvSpPr>
        <p:spPr>
          <a:xfrm>
            <a:off x="5018810" y="3809192"/>
            <a:ext cx="6315202" cy="2308324"/>
          </a:xfrm>
          <a:prstGeom prst="rect">
            <a:avLst/>
          </a:prstGeom>
          <a:noFill/>
        </p:spPr>
        <p:txBody>
          <a:bodyPr wrap="square" rtlCol="0">
            <a:spAutoFit/>
          </a:bodyPr>
          <a:lstStyle/>
          <a:p>
            <a:r>
              <a:rPr lang="en-GB" sz="3600" b="1" dirty="0">
                <a:solidFill>
                  <a:schemeClr val="bg1"/>
                </a:solidFill>
                <a:latin typeface="Arial" panose="020B0604020202020204" pitchFamily="34" charset="0"/>
                <a:cs typeface="Arial" panose="020B0604020202020204" pitchFamily="34" charset="0"/>
              </a:rPr>
              <a:t>The scientific study of the psychological and physiological responses to sound. </a:t>
            </a:r>
          </a:p>
        </p:txBody>
      </p:sp>
      <p:sp>
        <p:nvSpPr>
          <p:cNvPr id="5" name="Rectangle: Rounded Corners 4">
            <a:extLst>
              <a:ext uri="{FF2B5EF4-FFF2-40B4-BE49-F238E27FC236}">
                <a16:creationId xmlns:a16="http://schemas.microsoft.com/office/drawing/2014/main" id="{DE89F01F-A4E9-2DB4-3BDE-349572AB4563}"/>
              </a:ext>
            </a:extLst>
          </p:cNvPr>
          <p:cNvSpPr/>
          <p:nvPr/>
        </p:nvSpPr>
        <p:spPr>
          <a:xfrm>
            <a:off x="4612640" y="3429000"/>
            <a:ext cx="6929120" cy="301433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ABAE90F2-14CD-4C56-FBB9-C2EF215B6823}"/>
              </a:ext>
            </a:extLst>
          </p:cNvPr>
          <p:cNvSpPr txBox="1">
            <a:spLocks/>
          </p:cNvSpPr>
          <p:nvPr/>
        </p:nvSpPr>
        <p:spPr>
          <a:xfrm>
            <a:off x="4806211" y="713898"/>
            <a:ext cx="65278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b="1" dirty="0">
                <a:solidFill>
                  <a:schemeClr val="bg1"/>
                </a:solidFill>
                <a:latin typeface="Arial" panose="020B0604020202020204" pitchFamily="34" charset="0"/>
                <a:cs typeface="Arial" panose="020B0604020202020204" pitchFamily="34" charset="0"/>
              </a:rPr>
              <a:t>Psychoacoustics</a:t>
            </a:r>
          </a:p>
        </p:txBody>
      </p:sp>
    </p:spTree>
    <p:extLst>
      <p:ext uri="{BB962C8B-B14F-4D97-AF65-F5344CB8AC3E}">
        <p14:creationId xmlns:p14="http://schemas.microsoft.com/office/powerpoint/2010/main" val="26079696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9985" y="99864"/>
            <a:ext cx="8596668" cy="1320800"/>
          </a:xfrm>
        </p:spPr>
        <p:txBody>
          <a:bodyPr/>
          <a:lstStyle/>
          <a:p>
            <a:r>
              <a:rPr lang="en-GB" altLang="en-US" sz="4400" b="1" u="sng" dirty="0">
                <a:solidFill>
                  <a:schemeClr val="tx1"/>
                </a:solidFill>
                <a:latin typeface="Arial" panose="020B0604020202020204" pitchFamily="34" charset="0"/>
                <a:cs typeface="Arial" panose="020B0604020202020204" pitchFamily="34" charset="0"/>
              </a:rPr>
              <a:t>Making sense of speech…</a:t>
            </a:r>
            <a:endParaRPr lang="en-GB" b="1" u="sng" dirty="0">
              <a:solidFill>
                <a:schemeClr val="tx1"/>
              </a:solidFill>
              <a:latin typeface="Arial" panose="020B0604020202020204" pitchFamily="34" charset="0"/>
              <a:cs typeface="Arial" panose="020B0604020202020204" pitchFamily="34" charset="0"/>
            </a:endParaRPr>
          </a:p>
        </p:txBody>
      </p:sp>
      <p:pic>
        <p:nvPicPr>
          <p:cNvPr id="4" name="Picture 2" descr="A diagram of an audiogram showing where speech sounds are located. To the left in the blue shape vowel sounds are located. To the right in the light pink shape consonants are located."/>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t="5817"/>
          <a:stretch>
            <a:fillRect/>
          </a:stretch>
        </p:blipFill>
        <p:spPr bwMode="auto">
          <a:xfrm>
            <a:off x="883866" y="1120006"/>
            <a:ext cx="5708523" cy="542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7175501" y="1628801"/>
            <a:ext cx="266382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Wingdings" pitchFamily="2" charset="2"/>
              <a:buChar char="l"/>
              <a:defRPr sz="3200">
                <a:solidFill>
                  <a:schemeClr val="tx1"/>
                </a:solidFill>
                <a:latin typeface="Arial" charset="0"/>
                <a:cs typeface="Arial" charset="0"/>
              </a:defRPr>
            </a:lvl1pPr>
            <a:lvl2pPr marL="742950" indent="-285750">
              <a:spcBef>
                <a:spcPct val="20000"/>
              </a:spcBef>
              <a:buClr>
                <a:schemeClr val="accent1"/>
              </a:buClr>
              <a:buSzPct val="70000"/>
              <a:buFont typeface="Wingdings" pitchFamily="2" charset="2"/>
              <a:buChar char="l"/>
              <a:defRPr sz="2800">
                <a:solidFill>
                  <a:schemeClr val="tx1"/>
                </a:solidFill>
                <a:latin typeface="Arial" charset="0"/>
                <a:cs typeface="Arial" charset="0"/>
              </a:defRPr>
            </a:lvl2pPr>
            <a:lvl3pPr marL="1143000" indent="-228600">
              <a:spcBef>
                <a:spcPct val="20000"/>
              </a:spcBef>
              <a:buClr>
                <a:schemeClr val="bg2"/>
              </a:buClr>
              <a:buSzPct val="65000"/>
              <a:buFont typeface="Wingdings" pitchFamily="2" charset="2"/>
              <a:buChar char="l"/>
              <a:defRPr sz="2400">
                <a:solidFill>
                  <a:schemeClr val="tx1"/>
                </a:solidFill>
                <a:latin typeface="Arial" charset="0"/>
                <a:cs typeface="Arial" charset="0"/>
              </a:defRPr>
            </a:lvl3pPr>
            <a:lvl4pPr marL="1600200" indent="-228600">
              <a:spcBef>
                <a:spcPct val="20000"/>
              </a:spcBef>
              <a:buClr>
                <a:schemeClr val="hlink"/>
              </a:buClr>
              <a:buSzPct val="60000"/>
              <a:buFont typeface="Wingdings" pitchFamily="2" charset="2"/>
              <a:buChar char="l"/>
              <a:defRPr sz="2000">
                <a:solidFill>
                  <a:schemeClr val="tx1"/>
                </a:solidFill>
                <a:latin typeface="Arial" charset="0"/>
                <a:cs typeface="Arial" charset="0"/>
              </a:defRPr>
            </a:lvl4pPr>
            <a:lvl5pPr marL="2057400" indent="-228600">
              <a:spcBef>
                <a:spcPct val="20000"/>
              </a:spcBef>
              <a:buClr>
                <a:schemeClr val="bg2"/>
              </a:buClr>
              <a:buSzPct val="40000"/>
              <a:buFont typeface="Wingdings" pitchFamily="2" charset="2"/>
              <a:buChar char="l"/>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bg2"/>
              </a:buClr>
              <a:buSzPct val="40000"/>
              <a:buFont typeface="Wingdings" pitchFamily="2" charset="2"/>
              <a:buChar char="l"/>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bg2"/>
              </a:buClr>
              <a:buSzPct val="40000"/>
              <a:buFont typeface="Wingdings" pitchFamily="2" charset="2"/>
              <a:buChar char="l"/>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bg2"/>
              </a:buClr>
              <a:buSzPct val="40000"/>
              <a:buFont typeface="Wingdings" pitchFamily="2" charset="2"/>
              <a:buChar char="l"/>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bg2"/>
              </a:buClr>
              <a:buSzPct val="40000"/>
              <a:buFont typeface="Wingdings" pitchFamily="2" charset="2"/>
              <a:buChar char="l"/>
              <a:defRPr sz="2000">
                <a:solidFill>
                  <a:schemeClr val="tx1"/>
                </a:solidFill>
                <a:latin typeface="Arial" charset="0"/>
                <a:cs typeface="Arial" charset="0"/>
              </a:defRPr>
            </a:lvl9pPr>
          </a:lstStyle>
          <a:p>
            <a:pPr>
              <a:spcBef>
                <a:spcPct val="0"/>
              </a:spcBef>
              <a:buClrTx/>
              <a:buSzTx/>
              <a:buFont typeface="Wingdings" pitchFamily="2" charset="2"/>
              <a:buNone/>
              <a:defRPr/>
            </a:pPr>
            <a:r>
              <a:rPr lang="en-GB" altLang="en-US" sz="2400" b="1" dirty="0">
                <a:solidFill>
                  <a:schemeClr val="accent1">
                    <a:lumMod val="75000"/>
                  </a:schemeClr>
                </a:solidFill>
                <a:latin typeface="+mn-lt"/>
              </a:rPr>
              <a:t>Low frequency</a:t>
            </a:r>
          </a:p>
          <a:p>
            <a:pPr>
              <a:spcBef>
                <a:spcPct val="0"/>
              </a:spcBef>
              <a:buClrTx/>
              <a:buSzTx/>
              <a:buFontTx/>
              <a:buNone/>
              <a:defRPr/>
            </a:pPr>
            <a:r>
              <a:rPr lang="en-GB" altLang="en-US" sz="2400" b="1" dirty="0">
                <a:solidFill>
                  <a:srgbClr val="00B0F0"/>
                </a:solidFill>
                <a:latin typeface="+mn-lt"/>
              </a:rPr>
              <a:t>vowels</a:t>
            </a:r>
            <a:r>
              <a:rPr lang="en-GB" altLang="en-US" sz="2400" b="1" dirty="0">
                <a:solidFill>
                  <a:srgbClr val="000000"/>
                </a:solidFill>
                <a:latin typeface="+mn-lt"/>
              </a:rPr>
              <a:t> give loudness and power</a:t>
            </a:r>
          </a:p>
          <a:p>
            <a:pPr>
              <a:spcBef>
                <a:spcPct val="0"/>
              </a:spcBef>
              <a:buClrTx/>
              <a:buSzTx/>
              <a:buFontTx/>
              <a:buNone/>
              <a:defRPr/>
            </a:pPr>
            <a:r>
              <a:rPr lang="en-GB" altLang="en-US" sz="1200" b="1" dirty="0">
                <a:solidFill>
                  <a:srgbClr val="000000"/>
                </a:solidFill>
                <a:latin typeface="+mn-lt"/>
              </a:rPr>
              <a:t>80%volume, 20% information</a:t>
            </a:r>
          </a:p>
        </p:txBody>
      </p:sp>
      <p:sp>
        <p:nvSpPr>
          <p:cNvPr id="6" name="TextBox 11"/>
          <p:cNvSpPr txBox="1">
            <a:spLocks noChangeArrowheads="1"/>
          </p:cNvSpPr>
          <p:nvPr/>
        </p:nvSpPr>
        <p:spPr bwMode="auto">
          <a:xfrm>
            <a:off x="7172424" y="3696196"/>
            <a:ext cx="280893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spcBef>
                <a:spcPct val="0"/>
              </a:spcBef>
              <a:buClrTx/>
              <a:buSzTx/>
              <a:buFontTx/>
              <a:buNone/>
            </a:pPr>
            <a:r>
              <a:rPr lang="en-GB" altLang="en-US" sz="2400" b="1" dirty="0">
                <a:solidFill>
                  <a:srgbClr val="FF0000"/>
                </a:solidFill>
                <a:latin typeface="+mn-lt"/>
              </a:rPr>
              <a:t>High frequency</a:t>
            </a:r>
          </a:p>
          <a:p>
            <a:pPr>
              <a:spcBef>
                <a:spcPct val="0"/>
              </a:spcBef>
              <a:buClrTx/>
              <a:buSzTx/>
              <a:buFontTx/>
              <a:buNone/>
            </a:pPr>
            <a:r>
              <a:rPr lang="en-GB" altLang="en-US" sz="2400" b="1" dirty="0">
                <a:solidFill>
                  <a:srgbClr val="FF0000"/>
                </a:solidFill>
                <a:latin typeface="+mn-lt"/>
              </a:rPr>
              <a:t>consonants </a:t>
            </a:r>
            <a:r>
              <a:rPr lang="en-GB" altLang="en-US" sz="2400" b="1" dirty="0">
                <a:solidFill>
                  <a:srgbClr val="000000"/>
                </a:solidFill>
                <a:latin typeface="+mn-lt"/>
              </a:rPr>
              <a:t>give clarity and meaning</a:t>
            </a:r>
          </a:p>
          <a:p>
            <a:pPr>
              <a:spcBef>
                <a:spcPct val="0"/>
              </a:spcBef>
              <a:buClrTx/>
              <a:buSzTx/>
              <a:buFontTx/>
              <a:buNone/>
            </a:pPr>
            <a:r>
              <a:rPr lang="en-GB" altLang="en-US" sz="1200" b="1" dirty="0">
                <a:solidFill>
                  <a:srgbClr val="000000"/>
                </a:solidFill>
                <a:latin typeface="+mn-lt"/>
              </a:rPr>
              <a:t>20% volume, 80% information</a:t>
            </a:r>
          </a:p>
        </p:txBody>
      </p:sp>
    </p:spTree>
    <p:extLst>
      <p:ext uri="{BB962C8B-B14F-4D97-AF65-F5344CB8AC3E}">
        <p14:creationId xmlns:p14="http://schemas.microsoft.com/office/powerpoint/2010/main" val="27774686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n image of a classroom with a teacher stood to the left of the. They are facing students who are seated. Green lines are shown from the teachers mouth to represent good sounding speech. Orange line are shown from hard surfaces such as the ceiling and the walls. They represent how the teacher's speech has been degraded.">
            <a:extLst>
              <a:ext uri="{FF2B5EF4-FFF2-40B4-BE49-F238E27FC236}">
                <a16:creationId xmlns:a16="http://schemas.microsoft.com/office/drawing/2014/main" id="{3F1291C4-7505-9581-03CB-4626C084C6F1}"/>
              </a:ext>
            </a:extLst>
          </p:cNvPr>
          <p:cNvPicPr>
            <a:picLocks noChangeAspect="1"/>
          </p:cNvPicPr>
          <p:nvPr/>
        </p:nvPicPr>
        <p:blipFill>
          <a:blip r:embed="rId2"/>
          <a:stretch>
            <a:fillRect/>
          </a:stretch>
        </p:blipFill>
        <p:spPr>
          <a:xfrm>
            <a:off x="1333500" y="666750"/>
            <a:ext cx="9525000" cy="5524500"/>
          </a:xfrm>
          <a:prstGeom prst="rect">
            <a:avLst/>
          </a:prstGeom>
        </p:spPr>
      </p:pic>
    </p:spTree>
    <p:extLst>
      <p:ext uri="{BB962C8B-B14F-4D97-AF65-F5344CB8AC3E}">
        <p14:creationId xmlns:p14="http://schemas.microsoft.com/office/powerpoint/2010/main" val="902629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flow chart image from left to right and then back to left shows the stages of listening fatigue when communication breaks down resulting in decline in school performance.">
            <a:extLst>
              <a:ext uri="{FF2B5EF4-FFF2-40B4-BE49-F238E27FC236}">
                <a16:creationId xmlns:a16="http://schemas.microsoft.com/office/drawing/2014/main" id="{02DD9392-519E-C444-8228-53745527B8DC}"/>
              </a:ext>
            </a:extLst>
          </p:cNvPr>
          <p:cNvPicPr>
            <a:picLocks noChangeAspect="1"/>
          </p:cNvPicPr>
          <p:nvPr/>
        </p:nvPicPr>
        <p:blipFill>
          <a:blip r:embed="rId2"/>
          <a:stretch>
            <a:fillRect/>
          </a:stretch>
        </p:blipFill>
        <p:spPr>
          <a:xfrm>
            <a:off x="275218" y="81022"/>
            <a:ext cx="11264741" cy="6479215"/>
          </a:xfrm>
          <a:prstGeom prst="rect">
            <a:avLst/>
          </a:prstGeom>
        </p:spPr>
      </p:pic>
      <p:pic>
        <p:nvPicPr>
          <p:cNvPr id="12290" name="Picture 2" descr="Cortisol and Cognitive Functioning">
            <a:extLst>
              <a:ext uri="{FF2B5EF4-FFF2-40B4-BE49-F238E27FC236}">
                <a16:creationId xmlns:a16="http://schemas.microsoft.com/office/drawing/2014/main" id="{0966559F-E704-4B21-7502-9435D453E7A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556" t="15943" r="31661" b="10086"/>
          <a:stretch/>
        </p:blipFill>
        <p:spPr bwMode="auto">
          <a:xfrm>
            <a:off x="532436" y="2476982"/>
            <a:ext cx="1574157" cy="39469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97D5EF0-9418-EB9D-FD95-1E7022D79BD5}"/>
              </a:ext>
            </a:extLst>
          </p:cNvPr>
          <p:cNvSpPr txBox="1"/>
          <p:nvPr/>
        </p:nvSpPr>
        <p:spPr>
          <a:xfrm>
            <a:off x="2781620" y="1819559"/>
            <a:ext cx="1574157" cy="2308324"/>
          </a:xfrm>
          <a:prstGeom prst="rect">
            <a:avLst/>
          </a:prstGeom>
          <a:gradFill flip="none" rotWithShape="1">
            <a:gsLst>
              <a:gs pos="0">
                <a:schemeClr val="accent4">
                  <a:lumMod val="40000"/>
                  <a:lumOff val="60000"/>
                </a:schemeClr>
              </a:gs>
              <a:gs pos="24000">
                <a:srgbClr val="FFC000"/>
              </a:gs>
              <a:gs pos="100000">
                <a:srgbClr val="FF0000"/>
              </a:gs>
            </a:gsLst>
            <a:lin ang="4800000" scaled="0"/>
            <a:tileRect/>
          </a:gradFill>
        </p:spPr>
        <p:txBody>
          <a:bodyPr wrap="square" rtlCol="0">
            <a:spAutoFit/>
          </a:bodyPr>
          <a:lstStyle/>
          <a:p>
            <a:r>
              <a:rPr lang="en-GB" sz="1600" b="1" dirty="0">
                <a:latin typeface="Arial" panose="020B0604020202020204" pitchFamily="34" charset="0"/>
                <a:cs typeface="Arial" panose="020B0604020202020204" pitchFamily="34" charset="0"/>
              </a:rPr>
              <a:t>Poor room acoustics</a:t>
            </a:r>
          </a:p>
          <a:p>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Background noise</a:t>
            </a:r>
          </a:p>
          <a:p>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2376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724" y="408299"/>
            <a:ext cx="10499848" cy="1135063"/>
          </a:xfrm>
        </p:spPr>
        <p:txBody>
          <a:bodyPr>
            <a:normAutofit fontScale="90000"/>
          </a:bodyPr>
          <a:lstStyle/>
          <a:p>
            <a:r>
              <a:rPr lang="en-GB" b="1" dirty="0">
                <a:latin typeface="Arial" panose="020B0604020202020204" pitchFamily="34" charset="0"/>
                <a:cs typeface="Arial" panose="020B0604020202020204" pitchFamily="34" charset="0"/>
              </a:rPr>
              <a:t>What are the effects on children with SEN?  </a:t>
            </a:r>
            <a:br>
              <a:rPr lang="en-GB" sz="3200" b="1" dirty="0">
                <a:latin typeface="Arial" panose="020B0604020202020204" pitchFamily="34" charset="0"/>
                <a:cs typeface="Arial" panose="020B0604020202020204" pitchFamily="34" charset="0"/>
              </a:rPr>
            </a:br>
            <a:endParaRPr lang="en-GB" sz="2000" b="1" dirty="0">
              <a:latin typeface="Arial" panose="020B0604020202020204" pitchFamily="34" charset="0"/>
              <a:cs typeface="Arial" panose="020B0604020202020204" pitchFamily="34" charset="0"/>
            </a:endParaRPr>
          </a:p>
        </p:txBody>
      </p:sp>
      <p:graphicFrame>
        <p:nvGraphicFramePr>
          <p:cNvPr id="424965" name="Object 5" descr="Docrell and Shields "/>
          <p:cNvGraphicFramePr>
            <a:graphicFrameLocks noGrp="1" noChangeAspect="1"/>
          </p:cNvGraphicFramePr>
          <p:nvPr>
            <p:ph sz="half" idx="1"/>
            <p:extLst>
              <p:ext uri="{D42A27DB-BD31-4B8C-83A1-F6EECF244321}">
                <p14:modId xmlns:p14="http://schemas.microsoft.com/office/powerpoint/2010/main" val="3922798179"/>
              </p:ext>
            </p:extLst>
          </p:nvPr>
        </p:nvGraphicFramePr>
        <p:xfrm>
          <a:off x="1753120" y="1345733"/>
          <a:ext cx="4342880" cy="4690310"/>
        </p:xfrm>
        <a:graphic>
          <a:graphicData uri="http://schemas.openxmlformats.org/presentationml/2006/ole">
            <mc:AlternateContent xmlns:mc="http://schemas.openxmlformats.org/markup-compatibility/2006">
              <mc:Choice xmlns:v="urn:schemas-microsoft-com:vml" Requires="v">
                <p:oleObj name="Chart" r:id="rId3" imgW="5715177" imgH="6174931" progId="MSGraph.Chart.8">
                  <p:embed followColorScheme="full"/>
                </p:oleObj>
              </mc:Choice>
              <mc:Fallback>
                <p:oleObj name="Chart" r:id="rId3" imgW="5715177" imgH="6174931" progId="MSGraph.Chart.8">
                  <p:embed followColorScheme="full"/>
                  <p:pic>
                    <p:nvPicPr>
                      <p:cNvPr id="424965" name="Object 5" descr="Docrell and Shields "/>
                      <p:cNvPicPr>
                        <a:picLocks noGrp="1" noChangeAspect="1" noChangeArrowheads="1"/>
                      </p:cNvPicPr>
                      <p:nvPr/>
                    </p:nvPicPr>
                    <p:blipFill>
                      <a:blip r:embed="rId4"/>
                      <a:srcRect/>
                      <a:stretch>
                        <a:fillRect/>
                      </a:stretch>
                    </p:blipFill>
                    <p:spPr bwMode="auto">
                      <a:xfrm>
                        <a:off x="1753120" y="1345733"/>
                        <a:ext cx="4342880" cy="4690310"/>
                      </a:xfrm>
                      <a:prstGeom prst="rect">
                        <a:avLst/>
                      </a:prstGeom>
                      <a:solidFill>
                        <a:srgbClr val="FFFFFF"/>
                      </a:solidFill>
                      <a:ln w="9525">
                        <a:solidFill>
                          <a:schemeClr val="tx1"/>
                        </a:solidFill>
                        <a:miter lim="800000"/>
                        <a:headEnd/>
                        <a:tailEnd/>
                      </a:ln>
                      <a:effectLst/>
                    </p:spPr>
                  </p:pic>
                </p:oleObj>
              </mc:Fallback>
            </mc:AlternateContent>
          </a:graphicData>
        </a:graphic>
      </p:graphicFrame>
      <p:graphicFrame>
        <p:nvGraphicFramePr>
          <p:cNvPr id="424966" name="Object 6"/>
          <p:cNvGraphicFramePr>
            <a:graphicFrameLocks noGrp="1" noChangeAspect="1"/>
          </p:cNvGraphicFramePr>
          <p:nvPr>
            <p:ph sz="half" idx="2"/>
            <p:extLst>
              <p:ext uri="{D42A27DB-BD31-4B8C-83A1-F6EECF244321}">
                <p14:modId xmlns:p14="http://schemas.microsoft.com/office/powerpoint/2010/main" val="3493603366"/>
              </p:ext>
            </p:extLst>
          </p:nvPr>
        </p:nvGraphicFramePr>
        <p:xfrm>
          <a:off x="6241846" y="1345733"/>
          <a:ext cx="4342880" cy="4690310"/>
        </p:xfrm>
        <a:graphic>
          <a:graphicData uri="http://schemas.openxmlformats.org/presentationml/2006/ole">
            <mc:AlternateContent xmlns:mc="http://schemas.openxmlformats.org/markup-compatibility/2006">
              <mc:Choice xmlns:v="urn:schemas-microsoft-com:vml" Requires="v">
                <p:oleObj name="Chart" r:id="rId5" imgW="5715177" imgH="6174931" progId="MSGraph.Chart.8">
                  <p:embed followColorScheme="full"/>
                </p:oleObj>
              </mc:Choice>
              <mc:Fallback>
                <p:oleObj name="Chart" r:id="rId5" imgW="5715177" imgH="6174931" progId="MSGraph.Chart.8">
                  <p:embed followColorScheme="full"/>
                  <p:pic>
                    <p:nvPicPr>
                      <p:cNvPr id="424966" name="Object 6"/>
                      <p:cNvPicPr>
                        <a:picLocks noGrp="1" noChangeAspect="1" noChangeArrowheads="1"/>
                      </p:cNvPicPr>
                      <p:nvPr/>
                    </p:nvPicPr>
                    <p:blipFill>
                      <a:blip r:embed="rId6"/>
                      <a:srcRect/>
                      <a:stretch>
                        <a:fillRect/>
                      </a:stretch>
                    </p:blipFill>
                    <p:spPr bwMode="auto">
                      <a:xfrm>
                        <a:off x="6241846" y="1345733"/>
                        <a:ext cx="4342880" cy="4690310"/>
                      </a:xfrm>
                      <a:prstGeom prst="rect">
                        <a:avLst/>
                      </a:prstGeom>
                      <a:solidFill>
                        <a:srgbClr val="FFFFFF"/>
                      </a:solidFill>
                      <a:ln w="9525">
                        <a:solidFill>
                          <a:schemeClr val="tx1"/>
                        </a:solidFill>
                        <a:miter lim="800000"/>
                        <a:headEnd/>
                        <a:tailEnd/>
                      </a:ln>
                      <a:effectLst/>
                    </p:spPr>
                  </p:pic>
                </p:oleObj>
              </mc:Fallback>
            </mc:AlternateContent>
          </a:graphicData>
        </a:graphic>
      </p:graphicFrame>
      <p:sp>
        <p:nvSpPr>
          <p:cNvPr id="3" name="TextBox 2" descr="Results of a study into how noise in classroom affects children with SEND. To the left shows how scores for reading fall from app 28 average to app 14 average score. To the right scores for spelling fall from 8 to 2 average score.">
            <a:extLst>
              <a:ext uri="{FF2B5EF4-FFF2-40B4-BE49-F238E27FC236}">
                <a16:creationId xmlns:a16="http://schemas.microsoft.com/office/drawing/2014/main" id="{265E8015-E46B-2A75-E2ED-51B9B3F2A3FA}"/>
              </a:ext>
            </a:extLst>
          </p:cNvPr>
          <p:cNvSpPr txBox="1"/>
          <p:nvPr/>
        </p:nvSpPr>
        <p:spPr>
          <a:xfrm>
            <a:off x="337457" y="6172200"/>
            <a:ext cx="9742714" cy="369332"/>
          </a:xfrm>
          <a:prstGeom prst="rect">
            <a:avLst/>
          </a:prstGeom>
          <a:noFill/>
        </p:spPr>
        <p:txBody>
          <a:bodyPr wrap="square" rtlCol="0">
            <a:spAutoFit/>
          </a:bodyPr>
          <a:lstStyle/>
          <a:p>
            <a:r>
              <a:rPr lang="en-GB">
                <a:hlinkClick r:id="rId7"/>
              </a:rPr>
              <a:t>Microsoft Word - Shield_Dockrell.doc</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2496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249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OleChart spid="424965" grpId="0"/>
      <p:bldOleChart spid="42496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assroom depicting good room acoustics with sound absorbing panels on the ceiling and the walls. The sound of the class teacher's voice quality is depicted in straight green lines that do not reflect back from hard surfaces.">
            <a:extLst>
              <a:ext uri="{FF2B5EF4-FFF2-40B4-BE49-F238E27FC236}">
                <a16:creationId xmlns:a16="http://schemas.microsoft.com/office/drawing/2014/main" id="{39F27B0D-CF4F-470F-321C-07A15CB20028}"/>
              </a:ext>
            </a:extLst>
          </p:cNvPr>
          <p:cNvPicPr>
            <a:picLocks noChangeAspect="1"/>
          </p:cNvPicPr>
          <p:nvPr/>
        </p:nvPicPr>
        <p:blipFill>
          <a:blip r:embed="rId2"/>
          <a:stretch>
            <a:fillRect/>
          </a:stretch>
        </p:blipFill>
        <p:spPr>
          <a:xfrm>
            <a:off x="1323975" y="295275"/>
            <a:ext cx="9544050" cy="6267450"/>
          </a:xfrm>
          <a:prstGeom prst="rect">
            <a:avLst/>
          </a:prstGeom>
        </p:spPr>
      </p:pic>
    </p:spTree>
    <p:extLst>
      <p:ext uri="{BB962C8B-B14F-4D97-AF65-F5344CB8AC3E}">
        <p14:creationId xmlns:p14="http://schemas.microsoft.com/office/powerpoint/2010/main" val="3801450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122" name="Picture 2" descr="A modern school reception area with seating and wooden acoustic wall panels. The flooring although not carpeted has acoustical absorbent materials.">
            <a:extLst>
              <a:ext uri="{FF2B5EF4-FFF2-40B4-BE49-F238E27FC236}">
                <a16:creationId xmlns:a16="http://schemas.microsoft.com/office/drawing/2014/main" id="{F9C955B1-9ADE-D4B1-0374-836AF87AAF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775" b="6971"/>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58199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5" name="Rectangle 717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170" name="Picture 2" descr="A classroom ceiling with a corrected surface has cloud shaped acoustic baffles.">
            <a:extLst>
              <a:ext uri="{FF2B5EF4-FFF2-40B4-BE49-F238E27FC236}">
                <a16:creationId xmlns:a16="http://schemas.microsoft.com/office/drawing/2014/main" id="{91B3C29C-CC6C-C651-3865-4E4672E5DC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567" b="16944"/>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8098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7" name="Rectangle 615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146" name="Picture 2" descr="A Norwegian classroom with a high celling has many acoustic wall panels in different shades of grey. Hanging lights have the same material as does the chairs at the work tables. The floor is also carpeted.">
            <a:extLst>
              <a:ext uri="{FF2B5EF4-FFF2-40B4-BE49-F238E27FC236}">
                <a16:creationId xmlns:a16="http://schemas.microsoft.com/office/drawing/2014/main" id="{3B76E780-EAE7-EA49-E240-7AD76E32930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746"/>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451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9" name="Rectangle 819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8194" name="Picture 2" descr="Baffles hang from the ceiling in a school corridor where the floor is carpeted. A desk and chairs is positioned looking out of the glass walls.">
            <a:extLst>
              <a:ext uri="{FF2B5EF4-FFF2-40B4-BE49-F238E27FC236}">
                <a16:creationId xmlns:a16="http://schemas.microsoft.com/office/drawing/2014/main" id="{BE06C09B-9C39-3B37-FE3B-10EC601214D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994" b="1752"/>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77226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050" name="Picture 2" descr="An industrial looking workspace has baffles hang from the celling. Seating in the background is green and is made from sound absorbent materials.">
            <a:extLst>
              <a:ext uri="{FF2B5EF4-FFF2-40B4-BE49-F238E27FC236}">
                <a16:creationId xmlns:a16="http://schemas.microsoft.com/office/drawing/2014/main" id="{1B0A0E1E-54A0-6A7A-30FA-DC9F459A4AF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252" b="15762"/>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21855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90" name="Rectangle 3078">
            <a:extLst>
              <a:ext uri="{FF2B5EF4-FFF2-40B4-BE49-F238E27FC236}">
                <a16:creationId xmlns:a16="http://schemas.microsoft.com/office/drawing/2014/main" id="{11B2B030-4738-4359-9E46-144B7C8BFF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 y="8300"/>
            <a:ext cx="12193117" cy="68497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3091" name="Rectangle 3080">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An open socail are in a large secondary school has many acoustical features, Acoustic panels fitted to the ceiling which encircle a live plant hanging from it. Acoustic work stations with high sides are periodically positioned. The floor is carpeted.">
            <a:extLst>
              <a:ext uri="{FF2B5EF4-FFF2-40B4-BE49-F238E27FC236}">
                <a16:creationId xmlns:a16="http://schemas.microsoft.com/office/drawing/2014/main" id="{38EE581B-FB5F-B338-5182-FBAA50116E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980" b="10929"/>
          <a:stretch/>
        </p:blipFill>
        <p:spPr bwMode="auto">
          <a:xfrm>
            <a:off x="20" y="10"/>
            <a:ext cx="12191980" cy="6866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0924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3" name="Rectangle 922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9218" name="Picture 2" descr="Thins neutral coloured baffles hang from a school dining room celling. Walls has sound absorbent panels fitted.">
            <a:extLst>
              <a:ext uri="{FF2B5EF4-FFF2-40B4-BE49-F238E27FC236}">
                <a16:creationId xmlns:a16="http://schemas.microsoft.com/office/drawing/2014/main" id="{2361AD7B-AA79-32A8-B807-50A3435E5FD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5667"/>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25937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098" name="Picture 2" descr="A large, open plan school sports hall has barely visible white sound absorbent ceiling panels fitted.">
            <a:extLst>
              <a:ext uri="{FF2B5EF4-FFF2-40B4-BE49-F238E27FC236}">
                <a16:creationId xmlns:a16="http://schemas.microsoft.com/office/drawing/2014/main" id="{E053DC9B-78EA-2068-6044-007A46C9AB0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746"/>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62514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31" name="Group 1030">
            <a:extLst>
              <a:ext uri="{FF2B5EF4-FFF2-40B4-BE49-F238E27FC236}">
                <a16:creationId xmlns:a16="http://schemas.microsoft.com/office/drawing/2014/main" id="{26176824-7946-6969-3841-DD5C101DF4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622"/>
            <a:ext cx="12192000" cy="6894986"/>
            <a:chOff x="0" y="-7622"/>
            <a:chExt cx="12192000" cy="6894986"/>
          </a:xfrm>
        </p:grpSpPr>
        <p:sp>
          <p:nvSpPr>
            <p:cNvPr id="1032" name="Rectangle 1031">
              <a:extLst>
                <a:ext uri="{FF2B5EF4-FFF2-40B4-BE49-F238E27FC236}">
                  <a16:creationId xmlns:a16="http://schemas.microsoft.com/office/drawing/2014/main" id="{C5675077-BFF1-36B0-EA6D-B4599DBA72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7621"/>
              <a:ext cx="12192000" cy="6887364"/>
            </a:xfrm>
            <a:prstGeom prst="rect">
              <a:avLst/>
            </a:prstGeom>
            <a:gradFill>
              <a:gsLst>
                <a:gs pos="800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3" name="Rectangle 1032">
              <a:extLst>
                <a:ext uri="{FF2B5EF4-FFF2-40B4-BE49-F238E27FC236}">
                  <a16:creationId xmlns:a16="http://schemas.microsoft.com/office/drawing/2014/main" id="{F637796C-75D6-BAA5-036C-0E9E7F85B7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9" y="0"/>
              <a:ext cx="8216919" cy="6887364"/>
            </a:xfrm>
            <a:prstGeom prst="rect">
              <a:avLst/>
            </a:prstGeom>
            <a:gradFill flip="none" rotWithShape="1">
              <a:gsLst>
                <a:gs pos="0">
                  <a:schemeClr val="accent5">
                    <a:lumMod val="75000"/>
                    <a:alpha val="79000"/>
                  </a:schemeClr>
                </a:gs>
                <a:gs pos="40000">
                  <a:schemeClr val="accent5">
                    <a:lumMod val="60000"/>
                    <a:lumOff val="40000"/>
                    <a:alpha val="0"/>
                  </a:schemeClr>
                </a:gs>
              </a:gsLst>
              <a:lin ang="19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4" name="Rectangle 1033">
              <a:extLst>
                <a:ext uri="{FF2B5EF4-FFF2-40B4-BE49-F238E27FC236}">
                  <a16:creationId xmlns:a16="http://schemas.microsoft.com/office/drawing/2014/main" id="{6BFBD50A-DBB5-04FA-45B9-183C84E4C9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39978" y="-7622"/>
              <a:ext cx="8451623" cy="6887367"/>
            </a:xfrm>
            <a:prstGeom prst="rect">
              <a:avLst/>
            </a:prstGeom>
            <a:gradFill>
              <a:gsLst>
                <a:gs pos="0">
                  <a:schemeClr val="accent5">
                    <a:lumMod val="75000"/>
                    <a:alpha val="67000"/>
                  </a:schemeClr>
                </a:gs>
                <a:gs pos="60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E2659E1E-0E9F-DC4F-40A9-CFA17EDF78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8217318" y="7059"/>
              <a:ext cx="3974283" cy="6872683"/>
            </a:xfrm>
            <a:prstGeom prst="rect">
              <a:avLst/>
            </a:prstGeom>
            <a:gradFill flip="none" rotWithShape="1">
              <a:gsLst>
                <a:gs pos="0">
                  <a:schemeClr val="accent2">
                    <a:alpha val="64000"/>
                  </a:schemeClr>
                </a:gs>
                <a:gs pos="41000">
                  <a:schemeClr val="accent2">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pic>
        <p:nvPicPr>
          <p:cNvPr id="1026" name="Picture 2" descr="Free-hanging ceiling acoustic baffles in swimming pool area.">
            <a:extLst>
              <a:ext uri="{FF2B5EF4-FFF2-40B4-BE49-F238E27FC236}">
                <a16:creationId xmlns:a16="http://schemas.microsoft.com/office/drawing/2014/main" id="{BE405B92-1207-9987-2269-C67F00FFA98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112" r="1" b="6967"/>
          <a:stretch/>
        </p:blipFill>
        <p:spPr bwMode="auto">
          <a:xfrm>
            <a:off x="122716" y="115738"/>
            <a:ext cx="11938653" cy="6618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5642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 depicting a classroom with access to daylight though windows in the ceiling.">
            <a:extLst>
              <a:ext uri="{FF2B5EF4-FFF2-40B4-BE49-F238E27FC236}">
                <a16:creationId xmlns:a16="http://schemas.microsoft.com/office/drawing/2014/main" id="{BB4C1D58-BE94-7759-5336-956759464B63}"/>
              </a:ext>
            </a:extLst>
          </p:cNvPr>
          <p:cNvPicPr>
            <a:picLocks noChangeAspect="1"/>
          </p:cNvPicPr>
          <p:nvPr/>
        </p:nvPicPr>
        <p:blipFill>
          <a:blip r:embed="rId2"/>
          <a:stretch>
            <a:fillRect/>
          </a:stretch>
        </p:blipFill>
        <p:spPr>
          <a:xfrm>
            <a:off x="734770" y="1208689"/>
            <a:ext cx="10114650" cy="5150069"/>
          </a:xfrm>
          <a:prstGeom prst="rect">
            <a:avLst/>
          </a:prstGeom>
        </p:spPr>
      </p:pic>
      <p:sp>
        <p:nvSpPr>
          <p:cNvPr id="2" name="Title 1">
            <a:extLst>
              <a:ext uri="{FF2B5EF4-FFF2-40B4-BE49-F238E27FC236}">
                <a16:creationId xmlns:a16="http://schemas.microsoft.com/office/drawing/2014/main" id="{1C7EB5FB-407D-8861-3798-0189EBE2374B}"/>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latin typeface="Arial" panose="020B0604020202020204" pitchFamily="34" charset="0"/>
                <a:cs typeface="Arial" panose="020B0604020202020204" pitchFamily="34" charset="0"/>
              </a:rPr>
              <a:t>Lighting</a:t>
            </a:r>
          </a:p>
        </p:txBody>
      </p:sp>
    </p:spTree>
    <p:extLst>
      <p:ext uri="{BB962C8B-B14F-4D97-AF65-F5344CB8AC3E}">
        <p14:creationId xmlns:p14="http://schemas.microsoft.com/office/powerpoint/2010/main" val="21367578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 depicts the a series of shots depicting the rising and setting of the sun over the horizon of the sea, The colour of the daylight changes over time from cool white, to bright white at mid-day, to warmer tones early evening. ">
            <a:extLst>
              <a:ext uri="{FF2B5EF4-FFF2-40B4-BE49-F238E27FC236}">
                <a16:creationId xmlns:a16="http://schemas.microsoft.com/office/drawing/2014/main" id="{A9377D78-2FBA-A241-608C-972D328C155B}"/>
              </a:ext>
            </a:extLst>
          </p:cNvPr>
          <p:cNvPicPr>
            <a:picLocks noChangeAspect="1"/>
          </p:cNvPicPr>
          <p:nvPr/>
        </p:nvPicPr>
        <p:blipFill>
          <a:blip r:embed="rId3"/>
          <a:srcRect b="19"/>
          <a:stretch/>
        </p:blipFill>
        <p:spPr>
          <a:xfrm>
            <a:off x="20" y="1282"/>
            <a:ext cx="12191980" cy="6856718"/>
          </a:xfrm>
          <a:prstGeom prst="rect">
            <a:avLst/>
          </a:prstGeom>
        </p:spPr>
      </p:pic>
    </p:spTree>
    <p:extLst>
      <p:ext uri="{BB962C8B-B14F-4D97-AF65-F5344CB8AC3E}">
        <p14:creationId xmlns:p14="http://schemas.microsoft.com/office/powerpoint/2010/main" val="7505928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E47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mage depicts the a series of shots depicting the rising and setting of the sun over the horizon of the sea, The colour of the daylight changes over time from cool white, to bright white at mid-day, to warmer tones early evening. Additionally words describe the feeling or purpose of the colour of lighting - reading left to right, tranquil, cozy, serene, relaxed, vibrant, focussed, alert, focussed, vibrant, relaxed, serene, cozy.">
            <a:extLst>
              <a:ext uri="{FF2B5EF4-FFF2-40B4-BE49-F238E27FC236}">
                <a16:creationId xmlns:a16="http://schemas.microsoft.com/office/drawing/2014/main" id="{43F139D1-7052-D7A8-B255-F38DFCE4B70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3467" y="661840"/>
            <a:ext cx="10905066" cy="5534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37196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 circular diagram of a body clock from 6am through 24 hours. The images depicts how the colour of daylight changes throughout the day and affects bodily functions.">
            <a:extLst>
              <a:ext uri="{FF2B5EF4-FFF2-40B4-BE49-F238E27FC236}">
                <a16:creationId xmlns:a16="http://schemas.microsoft.com/office/drawing/2014/main" id="{22AC425D-FF9F-68E3-7ABD-AFA522E1AE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550" y="0"/>
            <a:ext cx="71993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99763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0272198-168D-1434-1546-31FC6E05C457}"/>
              </a:ext>
            </a:extLst>
          </p:cNvPr>
          <p:cNvSpPr txBox="1"/>
          <p:nvPr/>
        </p:nvSpPr>
        <p:spPr>
          <a:xfrm>
            <a:off x="367862" y="294289"/>
            <a:ext cx="11014841" cy="3477875"/>
          </a:xfrm>
          <a:prstGeom prst="rect">
            <a:avLst/>
          </a:prstGeom>
          <a:noFill/>
        </p:spPr>
        <p:txBody>
          <a:bodyPr wrap="square" rtlCol="0">
            <a:spAutoFit/>
          </a:bodyPr>
          <a:lstStyle/>
          <a:p>
            <a:pPr algn="l"/>
            <a:r>
              <a:rPr lang="en-GB" sz="3600" b="1" i="0" dirty="0">
                <a:solidFill>
                  <a:srgbClr val="000000"/>
                </a:solidFill>
                <a:effectLst/>
                <a:latin typeface="Arial" panose="020B0604020202020204" pitchFamily="34" charset="0"/>
                <a:cs typeface="Arial" panose="020B0604020202020204" pitchFamily="34" charset="0"/>
              </a:rPr>
              <a:t>Lighting</a:t>
            </a:r>
          </a:p>
          <a:p>
            <a:pPr algn="l"/>
            <a:endParaRPr lang="en-GB" sz="2800" b="0" i="0" dirty="0">
              <a:solidFill>
                <a:srgbClr val="000000"/>
              </a:solidFill>
              <a:effectLst/>
              <a:latin typeface="Arial" panose="020B0604020202020204" pitchFamily="34" charset="0"/>
              <a:cs typeface="Arial" panose="020B0604020202020204" pitchFamily="34" charset="0"/>
            </a:endParaRPr>
          </a:p>
          <a:p>
            <a:pPr algn="l"/>
            <a:r>
              <a:rPr lang="en-GB" sz="3200" b="1" i="0" dirty="0">
                <a:solidFill>
                  <a:srgbClr val="000000"/>
                </a:solidFill>
                <a:effectLst/>
                <a:latin typeface="Arial" panose="020B0604020202020204" pitchFamily="34" charset="0"/>
                <a:cs typeface="Arial" panose="020B0604020202020204" pitchFamily="34" charset="0"/>
              </a:rPr>
              <a:t>A carefully balanced lighting system will take into account a number of factors, including illuminance, uniformity, glare, flicker and colour, in order to provide optimal learning conditions.</a:t>
            </a:r>
          </a:p>
          <a:p>
            <a:pPr algn="l"/>
            <a:endParaRPr lang="en-GB" sz="2800" b="0" i="0" dirty="0">
              <a:solidFill>
                <a:srgbClr val="000000"/>
              </a:solidFill>
              <a:effectLst/>
              <a:latin typeface="Arial" panose="020B0604020202020204" pitchFamily="34" charset="0"/>
              <a:cs typeface="Arial" panose="020B0604020202020204" pitchFamily="34" charset="0"/>
            </a:endParaRPr>
          </a:p>
        </p:txBody>
      </p:sp>
      <p:pic>
        <p:nvPicPr>
          <p:cNvPr id="10" name="Picture 9" descr="A classroom in a secondary school with 4 rows of seating facing the main teaching wall. The lighting is daylight white for alertness and high focus.">
            <a:extLst>
              <a:ext uri="{FF2B5EF4-FFF2-40B4-BE49-F238E27FC236}">
                <a16:creationId xmlns:a16="http://schemas.microsoft.com/office/drawing/2014/main" id="{A07F50DE-9FDF-0CA8-318D-7B7DF7CE0057}"/>
              </a:ext>
            </a:extLst>
          </p:cNvPr>
          <p:cNvPicPr>
            <a:picLocks noChangeAspect="1"/>
          </p:cNvPicPr>
          <p:nvPr/>
        </p:nvPicPr>
        <p:blipFill>
          <a:blip r:embed="rId2"/>
          <a:stretch>
            <a:fillRect/>
          </a:stretch>
        </p:blipFill>
        <p:spPr>
          <a:xfrm>
            <a:off x="3047999" y="3339678"/>
            <a:ext cx="8954813" cy="3341545"/>
          </a:xfrm>
          <a:prstGeom prst="rect">
            <a:avLst/>
          </a:prstGeom>
        </p:spPr>
      </p:pic>
    </p:spTree>
    <p:extLst>
      <p:ext uri="{BB962C8B-B14F-4D97-AF65-F5344CB8AC3E}">
        <p14:creationId xmlns:p14="http://schemas.microsoft.com/office/powerpoint/2010/main" val="29428046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0272198-168D-1434-1546-31FC6E05C457}"/>
              </a:ext>
            </a:extLst>
          </p:cNvPr>
          <p:cNvSpPr txBox="1"/>
          <p:nvPr/>
        </p:nvSpPr>
        <p:spPr>
          <a:xfrm>
            <a:off x="420414" y="346841"/>
            <a:ext cx="11014841" cy="5386090"/>
          </a:xfrm>
          <a:prstGeom prst="rect">
            <a:avLst/>
          </a:prstGeom>
          <a:noFill/>
        </p:spPr>
        <p:txBody>
          <a:bodyPr wrap="square" rtlCol="0">
            <a:spAutoFit/>
          </a:bodyPr>
          <a:lstStyle/>
          <a:p>
            <a:pPr algn="l"/>
            <a:r>
              <a:rPr lang="en-GB" sz="3600" b="1" dirty="0">
                <a:solidFill>
                  <a:srgbClr val="000000"/>
                </a:solidFill>
                <a:effectLst/>
                <a:latin typeface="Arial" panose="020B0604020202020204" pitchFamily="34" charset="0"/>
                <a:cs typeface="Arial" panose="020B0604020202020204" pitchFamily="34" charset="0"/>
              </a:rPr>
              <a:t>Flicker</a:t>
            </a:r>
            <a:r>
              <a:rPr lang="en-GB" sz="3600" b="1" i="1" dirty="0">
                <a:solidFill>
                  <a:srgbClr val="000000"/>
                </a:solidFill>
                <a:effectLst/>
                <a:latin typeface="Arial" panose="020B0604020202020204" pitchFamily="34" charset="0"/>
                <a:cs typeface="Arial" panose="020B0604020202020204" pitchFamily="34" charset="0"/>
              </a:rPr>
              <a:t> </a:t>
            </a:r>
          </a:p>
          <a:p>
            <a:pPr algn="l"/>
            <a:endParaRPr lang="en-GB" sz="2800" b="1" i="1" dirty="0">
              <a:solidFill>
                <a:srgbClr val="000000"/>
              </a:solidFill>
              <a:effectLst/>
              <a:latin typeface="Arial" panose="020B0604020202020204" pitchFamily="34" charset="0"/>
              <a:cs typeface="Arial" panose="020B0604020202020204" pitchFamily="34" charset="0"/>
            </a:endParaRPr>
          </a:p>
          <a:p>
            <a:pPr algn="l"/>
            <a:r>
              <a:rPr lang="en-GB" sz="3200" b="1" dirty="0">
                <a:solidFill>
                  <a:srgbClr val="000000"/>
                </a:solidFill>
                <a:latin typeface="Arial" panose="020B0604020202020204" pitchFamily="34" charset="0"/>
                <a:cs typeface="Arial" panose="020B0604020202020204" pitchFamily="34" charset="0"/>
              </a:rPr>
              <a:t>Flicker </a:t>
            </a:r>
            <a:r>
              <a:rPr lang="en-GB" sz="3200" b="1" i="0" dirty="0">
                <a:solidFill>
                  <a:srgbClr val="000000"/>
                </a:solidFill>
                <a:effectLst/>
                <a:latin typeface="Arial" panose="020B0604020202020204" pitchFamily="34" charset="0"/>
                <a:cs typeface="Arial" panose="020B0604020202020204" pitchFamily="34" charset="0"/>
              </a:rPr>
              <a:t>is produced by certain lighting equipment and can result in discomfort or irritation. At a more serious level, it can lead to visual disturbance – for example, making moving objects or machinery appear stationary.</a:t>
            </a:r>
          </a:p>
          <a:p>
            <a:pPr algn="l"/>
            <a:endParaRPr lang="en-GB" sz="3200" b="1" dirty="0">
              <a:solidFill>
                <a:srgbClr val="000000"/>
              </a:solidFill>
              <a:latin typeface="Arial" panose="020B0604020202020204" pitchFamily="34" charset="0"/>
              <a:cs typeface="Arial" panose="020B0604020202020204" pitchFamily="34" charset="0"/>
            </a:endParaRPr>
          </a:p>
          <a:p>
            <a:pPr algn="l"/>
            <a:r>
              <a:rPr lang="en-GB" sz="3200" b="1" i="0" dirty="0">
                <a:solidFill>
                  <a:srgbClr val="000000"/>
                </a:solidFill>
                <a:effectLst/>
                <a:latin typeface="Arial" panose="020B0604020202020204" pitchFamily="34" charset="0"/>
                <a:cs typeface="Arial" panose="020B0604020202020204" pitchFamily="34" charset="0"/>
              </a:rPr>
              <a:t>Flicker can also trigger epilepsy and exacerbate various other conditions.</a:t>
            </a:r>
          </a:p>
          <a:p>
            <a:pPr algn="l"/>
            <a:endParaRPr lang="en-GB" sz="2800" b="1" dirty="0">
              <a:solidFill>
                <a:srgbClr val="000000"/>
              </a:solidFill>
              <a:latin typeface="Arial" panose="020B0604020202020204" pitchFamily="34" charset="0"/>
              <a:cs typeface="Arial" panose="020B0604020202020204" pitchFamily="34" charset="0"/>
            </a:endParaRPr>
          </a:p>
          <a:p>
            <a:pPr algn="l"/>
            <a:endParaRPr lang="en-GB" sz="2800" b="1" dirty="0">
              <a:solidFill>
                <a:srgbClr val="000000"/>
              </a:solidFill>
              <a:effectLst/>
              <a:latin typeface="Arial" panose="020B0604020202020204" pitchFamily="34" charset="0"/>
              <a:cs typeface="Arial" panose="020B0604020202020204" pitchFamily="34" charset="0"/>
            </a:endParaRPr>
          </a:p>
        </p:txBody>
      </p:sp>
      <p:pic>
        <p:nvPicPr>
          <p:cNvPr id="5122" name="Picture 2" descr="Light Flicker and Its Effects on Tenant Health. High flicker to the left. Low flicker to the right.">
            <a:extLst>
              <a:ext uri="{FF2B5EF4-FFF2-40B4-BE49-F238E27FC236}">
                <a16:creationId xmlns:a16="http://schemas.microsoft.com/office/drawing/2014/main" id="{C0D6E820-867A-2B5F-1D2F-8024A57078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180"/>
          <a:stretch/>
        </p:blipFill>
        <p:spPr bwMode="auto">
          <a:xfrm>
            <a:off x="6701732" y="4270976"/>
            <a:ext cx="5069854" cy="2240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0289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0272198-168D-1434-1546-31FC6E05C457}"/>
              </a:ext>
            </a:extLst>
          </p:cNvPr>
          <p:cNvSpPr txBox="1"/>
          <p:nvPr/>
        </p:nvSpPr>
        <p:spPr>
          <a:xfrm>
            <a:off x="262759" y="189186"/>
            <a:ext cx="11014841" cy="4524315"/>
          </a:xfrm>
          <a:prstGeom prst="rect">
            <a:avLst/>
          </a:prstGeom>
          <a:noFill/>
        </p:spPr>
        <p:txBody>
          <a:bodyPr wrap="square" rtlCol="0">
            <a:spAutoFit/>
          </a:bodyPr>
          <a:lstStyle/>
          <a:p>
            <a:pPr algn="l"/>
            <a:r>
              <a:rPr lang="en-GB" sz="3600" b="1" dirty="0">
                <a:solidFill>
                  <a:srgbClr val="000000"/>
                </a:solidFill>
                <a:latin typeface="Arial" panose="020B0604020202020204" pitchFamily="34" charset="0"/>
                <a:cs typeface="Arial" panose="020B0604020202020204" pitchFamily="34" charset="0"/>
              </a:rPr>
              <a:t>Glare</a:t>
            </a:r>
            <a:r>
              <a:rPr lang="en-GB" sz="3600" b="1" i="1" dirty="0">
                <a:solidFill>
                  <a:srgbClr val="000000"/>
                </a:solidFill>
                <a:effectLst/>
                <a:latin typeface="Arial" panose="020B0604020202020204" pitchFamily="34" charset="0"/>
                <a:cs typeface="Arial" panose="020B0604020202020204" pitchFamily="34" charset="0"/>
              </a:rPr>
              <a:t> </a:t>
            </a:r>
          </a:p>
          <a:p>
            <a:pPr algn="l"/>
            <a:endParaRPr lang="en-GB" sz="2800" b="1" i="1" dirty="0">
              <a:solidFill>
                <a:srgbClr val="000000"/>
              </a:solidFill>
              <a:effectLst/>
              <a:latin typeface="Arial" panose="020B0604020202020204" pitchFamily="34" charset="0"/>
              <a:cs typeface="Arial" panose="020B0604020202020204" pitchFamily="34" charset="0"/>
            </a:endParaRPr>
          </a:p>
          <a:p>
            <a:pPr algn="l"/>
            <a:r>
              <a:rPr lang="en-GB" sz="3200" b="1" i="0" dirty="0">
                <a:solidFill>
                  <a:srgbClr val="151515"/>
                </a:solidFill>
                <a:effectLst/>
                <a:latin typeface="Arial" panose="020B0604020202020204" pitchFamily="34" charset="0"/>
                <a:cs typeface="Arial" panose="020B0604020202020204" pitchFamily="34" charset="0"/>
              </a:rPr>
              <a:t>Glare refers to light’s excessive brightness or contrast, which can cause discomfort, eye strain, and reduced visibility. Glare can come from both direct and reflected light sources, such as windows, computer screens, or overhead lighting. Glare can be controlled by using shades or diffusers to soften and reduce light intensity.</a:t>
            </a:r>
          </a:p>
          <a:p>
            <a:pPr algn="l"/>
            <a:endParaRPr lang="en-GB" sz="3200" b="1" i="1" dirty="0">
              <a:solidFill>
                <a:srgbClr val="000000"/>
              </a:solidFill>
              <a:effectLst/>
              <a:latin typeface="Arial" panose="020B0604020202020204" pitchFamily="34" charset="0"/>
              <a:cs typeface="Arial" panose="020B0604020202020204" pitchFamily="34" charset="0"/>
            </a:endParaRPr>
          </a:p>
        </p:txBody>
      </p:sp>
      <p:pic>
        <p:nvPicPr>
          <p:cNvPr id="3074" name="Picture 2" descr="A bright light in the evening sky over a suburban skyline.">
            <a:extLst>
              <a:ext uri="{FF2B5EF4-FFF2-40B4-BE49-F238E27FC236}">
                <a16:creationId xmlns:a16="http://schemas.microsoft.com/office/drawing/2014/main" id="{A69B9393-36E2-DF33-C96A-85D9DE09D10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6960"/>
          <a:stretch/>
        </p:blipFill>
        <p:spPr bwMode="auto">
          <a:xfrm>
            <a:off x="7135868" y="4213543"/>
            <a:ext cx="4887967" cy="2644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609576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0272198-168D-1434-1546-31FC6E05C457}"/>
              </a:ext>
            </a:extLst>
          </p:cNvPr>
          <p:cNvSpPr txBox="1"/>
          <p:nvPr/>
        </p:nvSpPr>
        <p:spPr>
          <a:xfrm>
            <a:off x="420414" y="346841"/>
            <a:ext cx="11014841" cy="4093428"/>
          </a:xfrm>
          <a:prstGeom prst="rect">
            <a:avLst/>
          </a:prstGeom>
          <a:noFill/>
        </p:spPr>
        <p:txBody>
          <a:bodyPr wrap="square" rtlCol="0">
            <a:spAutoFit/>
          </a:bodyPr>
          <a:lstStyle/>
          <a:p>
            <a:pPr algn="l"/>
            <a:r>
              <a:rPr lang="en-GB" sz="3600" b="1" dirty="0">
                <a:solidFill>
                  <a:srgbClr val="000000"/>
                </a:solidFill>
                <a:effectLst/>
                <a:latin typeface="Arial" panose="020B0604020202020204" pitchFamily="34" charset="0"/>
                <a:cs typeface="Arial" panose="020B0604020202020204" pitchFamily="34" charset="0"/>
              </a:rPr>
              <a:t>Colour</a:t>
            </a:r>
          </a:p>
          <a:p>
            <a:pPr algn="l"/>
            <a:r>
              <a:rPr lang="en-GB" sz="3200" b="1" dirty="0">
                <a:solidFill>
                  <a:srgbClr val="000000"/>
                </a:solidFill>
                <a:effectLst/>
                <a:latin typeface="Arial" panose="020B0604020202020204" pitchFamily="34" charset="0"/>
                <a:cs typeface="Arial" panose="020B0604020202020204" pitchFamily="34" charset="0"/>
              </a:rPr>
              <a:t> </a:t>
            </a:r>
          </a:p>
          <a:p>
            <a:pPr algn="l"/>
            <a:r>
              <a:rPr lang="en-GB" sz="3200" b="1" i="0" dirty="0">
                <a:solidFill>
                  <a:srgbClr val="000000"/>
                </a:solidFill>
                <a:latin typeface="Arial" panose="020B0604020202020204" pitchFamily="34" charset="0"/>
                <a:cs typeface="Arial" panose="020B0604020202020204" pitchFamily="34" charset="0"/>
              </a:rPr>
              <a:t>Colour </a:t>
            </a:r>
            <a:r>
              <a:rPr lang="en-GB" sz="3200" b="1" i="0" dirty="0">
                <a:solidFill>
                  <a:srgbClr val="000000"/>
                </a:solidFill>
                <a:effectLst/>
                <a:latin typeface="Arial" panose="020B0604020202020204" pitchFamily="34" charset="0"/>
                <a:cs typeface="Arial" panose="020B0604020202020204" pitchFamily="34" charset="0"/>
              </a:rPr>
              <a:t>also plays a vital role in the learning environment and good colour rendering performance is essential for effective learning, allowing pupils to make accurate colour judgements.</a:t>
            </a:r>
            <a:endParaRPr lang="en-GB" sz="3200" b="1" i="1" dirty="0">
              <a:solidFill>
                <a:srgbClr val="151515"/>
              </a:solidFill>
              <a:effectLst/>
              <a:latin typeface="Arial" panose="020B0604020202020204" pitchFamily="34" charset="0"/>
              <a:cs typeface="Arial" panose="020B0604020202020204" pitchFamily="34" charset="0"/>
            </a:endParaRPr>
          </a:p>
          <a:p>
            <a:pPr algn="l"/>
            <a:endParaRPr lang="en-GB" sz="3200" b="1" i="1" dirty="0">
              <a:solidFill>
                <a:srgbClr val="151515"/>
              </a:solidFill>
              <a:latin typeface="Arial" panose="020B0604020202020204" pitchFamily="34" charset="0"/>
              <a:cs typeface="Arial" panose="020B0604020202020204" pitchFamily="34" charset="0"/>
            </a:endParaRPr>
          </a:p>
          <a:p>
            <a:pPr algn="l"/>
            <a:endParaRPr lang="en-GB" sz="3200" b="1" i="1" dirty="0">
              <a:solidFill>
                <a:srgbClr val="000000"/>
              </a:solidFill>
              <a:effectLst/>
              <a:latin typeface="Arial" panose="020B0604020202020204" pitchFamily="34" charset="0"/>
              <a:cs typeface="Arial" panose="020B0604020202020204" pitchFamily="34" charset="0"/>
            </a:endParaRPr>
          </a:p>
        </p:txBody>
      </p:sp>
      <p:pic>
        <p:nvPicPr>
          <p:cNvPr id="4098" name="Picture 2" descr="Colour Temperature | Warmth and Coolness of Light Explained from 1000 K warm to 10000 K cool white">
            <a:extLst>
              <a:ext uri="{FF2B5EF4-FFF2-40B4-BE49-F238E27FC236}">
                <a16:creationId xmlns:a16="http://schemas.microsoft.com/office/drawing/2014/main" id="{9C55BC15-8F4E-E270-EB9F-7141B5C1EF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9950" y="3429000"/>
            <a:ext cx="8361636" cy="3153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85689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ow poor lighting can affect the shading on a face. Top left the limit of acceptable modelling where good communication is required. Top right minimal casting makes facila features difficult to see and understand communication. Bottome left appropriate modelling index for teaching where facil features can be clearly seen. Bottom right which highly directional downlight creates harsh theatrical lighting and causes facial features to be almost hidden from view.">
            <a:extLst>
              <a:ext uri="{FF2B5EF4-FFF2-40B4-BE49-F238E27FC236}">
                <a16:creationId xmlns:a16="http://schemas.microsoft.com/office/drawing/2014/main" id="{C5494461-53AC-A8F9-5370-901461DA1ADF}"/>
              </a:ext>
            </a:extLst>
          </p:cNvPr>
          <p:cNvPicPr>
            <a:picLocks noChangeAspect="1"/>
          </p:cNvPicPr>
          <p:nvPr/>
        </p:nvPicPr>
        <p:blipFill>
          <a:blip r:embed="rId2"/>
          <a:stretch>
            <a:fillRect/>
          </a:stretch>
        </p:blipFill>
        <p:spPr>
          <a:xfrm>
            <a:off x="214214" y="273268"/>
            <a:ext cx="11753543" cy="6159062"/>
          </a:xfrm>
          <a:prstGeom prst="rect">
            <a:avLst/>
          </a:prstGeom>
        </p:spPr>
      </p:pic>
    </p:spTree>
    <p:extLst>
      <p:ext uri="{BB962C8B-B14F-4D97-AF65-F5344CB8AC3E}">
        <p14:creationId xmlns:p14="http://schemas.microsoft.com/office/powerpoint/2010/main" val="27692907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5042D-4D39-91F2-7736-76BECBF7793A}"/>
              </a:ext>
            </a:extLst>
          </p:cNvPr>
          <p:cNvSpPr txBox="1">
            <a:spLocks/>
          </p:cNvSpPr>
          <p:nvPr/>
        </p:nvSpPr>
        <p:spPr>
          <a:xfrm>
            <a:off x="838200" y="1148935"/>
            <a:ext cx="10515600" cy="1325563"/>
          </a:xfrm>
          <a:prstGeom prst="rect">
            <a:avLst/>
          </a:prstGeom>
        </p:spPr>
        <p:txBody>
          <a:bodyP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b="1" dirty="0">
                <a:latin typeface="Arial" panose="020B0604020202020204" pitchFamily="34" charset="0"/>
                <a:cs typeface="Arial" panose="020B0604020202020204" pitchFamily="34" charset="0"/>
              </a:rPr>
              <a:t>EVERY SEND child is entitled to learn in good room acoustics and lighting.</a:t>
            </a:r>
          </a:p>
        </p:txBody>
      </p:sp>
      <p:sp>
        <p:nvSpPr>
          <p:cNvPr id="3" name="Title 1">
            <a:extLst>
              <a:ext uri="{FF2B5EF4-FFF2-40B4-BE49-F238E27FC236}">
                <a16:creationId xmlns:a16="http://schemas.microsoft.com/office/drawing/2014/main" id="{A8326F37-4BFB-6146-36C8-AE2113A3CBB8}"/>
              </a:ext>
            </a:extLst>
          </p:cNvPr>
          <p:cNvSpPr txBox="1">
            <a:spLocks/>
          </p:cNvSpPr>
          <p:nvPr/>
        </p:nvSpPr>
        <p:spPr>
          <a:xfrm>
            <a:off x="838200" y="4240478"/>
            <a:ext cx="10515600" cy="1325563"/>
          </a:xfrm>
          <a:prstGeom prst="rect">
            <a:avLst/>
          </a:prstGeom>
        </p:spPr>
        <p:txBody>
          <a:bodyP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b="1" dirty="0">
                <a:latin typeface="Arial" panose="020B0604020202020204" pitchFamily="34" charset="0"/>
                <a:cs typeface="Arial" panose="020B0604020202020204" pitchFamily="34" charset="0"/>
              </a:rPr>
              <a:t>EVERY child benefits from learning in good room acoustics and lighting.</a:t>
            </a:r>
          </a:p>
        </p:txBody>
      </p:sp>
    </p:spTree>
    <p:extLst>
      <p:ext uri="{BB962C8B-B14F-4D97-AF65-F5344CB8AC3E}">
        <p14:creationId xmlns:p14="http://schemas.microsoft.com/office/powerpoint/2010/main" val="2221283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5168C0-1D92-ED55-9DDD-D0E699BE1528}"/>
              </a:ext>
            </a:extLst>
          </p:cNvPr>
          <p:cNvSpPr txBox="1"/>
          <p:nvPr/>
        </p:nvSpPr>
        <p:spPr>
          <a:xfrm>
            <a:off x="372365" y="4660964"/>
            <a:ext cx="10546005" cy="1200329"/>
          </a:xfrm>
          <a:prstGeom prst="rect">
            <a:avLst/>
          </a:prstGeom>
          <a:noFill/>
        </p:spPr>
        <p:txBody>
          <a:bodyPr wrap="square" rtlCol="0">
            <a:spAutoFit/>
          </a:bodyPr>
          <a:lstStyle/>
          <a:p>
            <a:endParaRPr lang="en-GB" sz="4000" b="1"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3549F25-F7D3-6F2D-4D3B-8D8125E0402D}"/>
              </a:ext>
            </a:extLst>
          </p:cNvPr>
          <p:cNvSpPr txBox="1"/>
          <p:nvPr/>
        </p:nvSpPr>
        <p:spPr>
          <a:xfrm>
            <a:off x="448566" y="2819356"/>
            <a:ext cx="10546005" cy="1077218"/>
          </a:xfrm>
          <a:prstGeom prst="rect">
            <a:avLst/>
          </a:prstGeom>
          <a:noFill/>
        </p:spPr>
        <p:txBody>
          <a:bodyPr wrap="square" rtlCol="0">
            <a:spAutoFit/>
          </a:bodyPr>
          <a:lstStyle/>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F337995-49FF-5845-B78B-EC1E5650A235}"/>
              </a:ext>
            </a:extLst>
          </p:cNvPr>
          <p:cNvSpPr txBox="1"/>
          <p:nvPr/>
        </p:nvSpPr>
        <p:spPr>
          <a:xfrm>
            <a:off x="372363" y="104487"/>
            <a:ext cx="10546005" cy="1200329"/>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Next steps</a:t>
            </a:r>
          </a:p>
          <a:p>
            <a:endParaRPr lang="en-GB" sz="32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D1E6364-B357-FF39-C177-E54B6C6A0F78}"/>
              </a:ext>
            </a:extLst>
          </p:cNvPr>
          <p:cNvSpPr txBox="1"/>
          <p:nvPr/>
        </p:nvSpPr>
        <p:spPr>
          <a:xfrm>
            <a:off x="296159" y="2163595"/>
            <a:ext cx="11340666" cy="1569660"/>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LA wide non-negotiable accessible teaching materials – universal accessibility</a:t>
            </a:r>
          </a:p>
          <a:p>
            <a:endParaRPr lang="en-GB" sz="32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74D08E16-63A3-A5F7-0681-49C1D16D620A}"/>
              </a:ext>
            </a:extLst>
          </p:cNvPr>
          <p:cNvSpPr txBox="1"/>
          <p:nvPr/>
        </p:nvSpPr>
        <p:spPr>
          <a:xfrm>
            <a:off x="296159" y="3465726"/>
            <a:ext cx="11112068" cy="584775"/>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Acoustics and lighting into The Ranges </a:t>
            </a:r>
          </a:p>
        </p:txBody>
      </p:sp>
      <p:sp>
        <p:nvSpPr>
          <p:cNvPr id="4" name="TextBox 3">
            <a:extLst>
              <a:ext uri="{FF2B5EF4-FFF2-40B4-BE49-F238E27FC236}">
                <a16:creationId xmlns:a16="http://schemas.microsoft.com/office/drawing/2014/main" id="{C4498B41-C79E-1FD3-3755-5524BD9D0078}"/>
              </a:ext>
            </a:extLst>
          </p:cNvPr>
          <p:cNvSpPr txBox="1"/>
          <p:nvPr/>
        </p:nvSpPr>
        <p:spPr>
          <a:xfrm>
            <a:off x="296160" y="5548465"/>
            <a:ext cx="10546005" cy="1077218"/>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Consult with specialist services re acoustics and lighting to negotiate favourable discounts</a:t>
            </a:r>
          </a:p>
        </p:txBody>
      </p:sp>
      <p:sp>
        <p:nvSpPr>
          <p:cNvPr id="8" name="TextBox 7">
            <a:extLst>
              <a:ext uri="{FF2B5EF4-FFF2-40B4-BE49-F238E27FC236}">
                <a16:creationId xmlns:a16="http://schemas.microsoft.com/office/drawing/2014/main" id="{DCCF42EE-BC58-EB83-086C-DBEAA7C449AB}"/>
              </a:ext>
            </a:extLst>
          </p:cNvPr>
          <p:cNvSpPr txBox="1"/>
          <p:nvPr/>
        </p:nvSpPr>
        <p:spPr>
          <a:xfrm>
            <a:off x="296159" y="4253989"/>
            <a:ext cx="10546005" cy="1077218"/>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Accessibility Plans (following the new guidance) to be central to future SEND Clinics</a:t>
            </a:r>
          </a:p>
        </p:txBody>
      </p:sp>
      <p:sp>
        <p:nvSpPr>
          <p:cNvPr id="9" name="TextBox 8">
            <a:extLst>
              <a:ext uri="{FF2B5EF4-FFF2-40B4-BE49-F238E27FC236}">
                <a16:creationId xmlns:a16="http://schemas.microsoft.com/office/drawing/2014/main" id="{95DD54DD-6487-5046-7A8B-2B1C4210F3E9}"/>
              </a:ext>
            </a:extLst>
          </p:cNvPr>
          <p:cNvSpPr txBox="1"/>
          <p:nvPr/>
        </p:nvSpPr>
        <p:spPr>
          <a:xfrm>
            <a:off x="296159" y="820307"/>
            <a:ext cx="11340666" cy="1569660"/>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Specialist reports incorporate recommendations re acoustics and lighting – challenge at Annual Reviews</a:t>
            </a:r>
          </a:p>
          <a:p>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585680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LIDO_APP_VERSION" val="1.5.3.3511"/>
  <p:tag name="SLIDO_PRESENTATION_ID" val="00000000-0000-0000-0000-000000000000"/>
  <p:tag name="SLIDO_EVENT_UUID" val="e3223205-7ea4-49ce-b365-0ca69df9e84d"/>
  <p:tag name="SLIDO_EVENT_SECTION_UUID" val="36c92b74-020b-41c8-86c4-d0c65ba1895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etadata xmlns="http://www.objective.com/ecm/document/metadata/84F7C57E3AA541C38B52C375C53F6C39" version="1.0.0">
  <systemFields>
    <field name="Objective-Id">
      <value order="0">A5989673</value>
    </field>
    <field name="Objective-Title">
      <value order="0">2023.11 Improving Room Acoustics for All Learners Virtual Schools</value>
    </field>
    <field name="Objective-Description">
      <value order="0"/>
    </field>
    <field name="Objective-CreationStamp">
      <value order="0">2023-07-18T17:54:26Z</value>
    </field>
    <field name="Objective-IsApproved">
      <value order="0">false</value>
    </field>
    <field name="Objective-IsPublished">
      <value order="0">true</value>
    </field>
    <field name="Objective-DatePublished">
      <value order="0">2023-11-23T14:34:05Z</value>
    </field>
    <field name="Objective-ModificationStamp">
      <value order="0">2023-11-23T14:34:05Z</value>
    </field>
    <field name="Objective-Owner">
      <value order="0">Ruth Crosby-Stewart</value>
    </field>
    <field name="Objective-Path">
      <value order="0">Middlesbrough Global Folder:Children and Families Services:Supporting disabilities:2STARS - Sensory Teaching Advisory and Resource Service:Training Non-School Staff</value>
    </field>
    <field name="Objective-Parent">
      <value order="0">Training Non-School Staff</value>
    </field>
    <field name="Objective-State">
      <value order="0">Published</value>
    </field>
    <field name="Objective-VersionId">
      <value order="0">vA10600513</value>
    </field>
    <field name="Objective-Version">
      <value order="0">4.0</value>
    </field>
    <field name="Objective-VersionNumber">
      <value order="0">5</value>
    </field>
    <field name="Objective-VersionComment">
      <value order="0"/>
    </field>
    <field name="Objective-FileNumber">
      <value order="0"/>
    </field>
    <field name="Objective-Classification">
      <value order="0">Restricted</value>
    </field>
    <field name="Objective-Caveats">
      <value order="0">MBC Staff Caveat</value>
    </field>
  </systemFields>
  <catalogues>
    <catalogue name="Document Type Catalogue" type="type" ori="id:cA7">
      <field name="Objective-Connect Creator">
        <value order="0"/>
      </field>
    </catalogue>
  </catalogues>
</metadata>
</file>

<file path=customXml/itemProps1.xml><?xml version="1.0" encoding="utf-8"?>
<ds:datastoreItem xmlns:ds="http://schemas.openxmlformats.org/officeDocument/2006/customXml" ds:itemID="{5745109E-2DDF-40CB-AC2B-FF9B10C90820}">
  <ds:schemaRefs>
    <ds:schemaRef ds:uri="http://www.objective.com/ecm/document/metadata/84F7C57E3AA541C38B52C375C53F6C39"/>
  </ds:schemaRefs>
</ds:datastoreItem>
</file>

<file path=docProps/app.xml><?xml version="1.0" encoding="utf-8"?>
<Properties xmlns="http://schemas.openxmlformats.org/officeDocument/2006/extended-properties" xmlns:vt="http://schemas.openxmlformats.org/officeDocument/2006/docPropsVTypes">
  <TotalTime>23806</TotalTime>
  <Words>539</Words>
  <Application>Microsoft Office PowerPoint</Application>
  <PresentationFormat>Widescreen</PresentationFormat>
  <Paragraphs>80</Paragraphs>
  <Slides>52</Slides>
  <Notes>8</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52</vt:i4>
      </vt:variant>
    </vt:vector>
  </HeadingPairs>
  <TitlesOfParts>
    <vt:vector size="58" baseType="lpstr">
      <vt:lpstr>Arial</vt:lpstr>
      <vt:lpstr>Calibri</vt:lpstr>
      <vt:lpstr>Calibri Light</vt:lpstr>
      <vt:lpstr>Wingdings</vt:lpstr>
      <vt:lpstr>Office Theme</vt:lpstr>
      <vt:lpstr>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Making sense of speech…</vt:lpstr>
      <vt:lpstr>PowerPoint Presentation</vt:lpstr>
      <vt:lpstr>PowerPoint Presentation</vt:lpstr>
      <vt:lpstr>What are the effects on children with SEN?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Psychoacoustics</dc:title>
  <dc:creator>Ruth Crosby-Stewart</dc:creator>
  <cp:lastModifiedBy>Steve Johnson</cp:lastModifiedBy>
  <cp:revision>12</cp:revision>
  <dcterms:created xsi:type="dcterms:W3CDTF">2023-04-10T12:24:46Z</dcterms:created>
  <dcterms:modified xsi:type="dcterms:W3CDTF">2025-03-26T23:18:41Z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lidoAppVersion">
    <vt:lpwstr>1.5.3.3511</vt:lpwstr>
  </property>
  <property fmtid="{D5CDD505-2E9C-101B-9397-08002B2CF9AE}" pid="3" name="Objective-Id">
    <vt:lpwstr>A5989673</vt:lpwstr>
  </property>
  <property fmtid="{D5CDD505-2E9C-101B-9397-08002B2CF9AE}" pid="4" name="Objective-Title">
    <vt:lpwstr>2023.11 Improving Room Acoustics for All Learners Virtual Schools</vt:lpwstr>
  </property>
  <property fmtid="{D5CDD505-2E9C-101B-9397-08002B2CF9AE}" pid="5" name="Objective-Description">
    <vt:lpwstr/>
  </property>
  <property fmtid="{D5CDD505-2E9C-101B-9397-08002B2CF9AE}" pid="6" name="Objective-CreationStamp">
    <vt:filetime>2023-11-21T14:52:54Z</vt:filetime>
  </property>
  <property fmtid="{D5CDD505-2E9C-101B-9397-08002B2CF9AE}" pid="7" name="Objective-IsApproved">
    <vt:bool>false</vt:bool>
  </property>
  <property fmtid="{D5CDD505-2E9C-101B-9397-08002B2CF9AE}" pid="8" name="Objective-IsPublished">
    <vt:bool>true</vt:bool>
  </property>
  <property fmtid="{D5CDD505-2E9C-101B-9397-08002B2CF9AE}" pid="9" name="Objective-DatePublished">
    <vt:filetime>2023-11-23T14:34:05Z</vt:filetime>
  </property>
  <property fmtid="{D5CDD505-2E9C-101B-9397-08002B2CF9AE}" pid="10" name="Objective-ModificationStamp">
    <vt:filetime>2023-11-23T14:34:05Z</vt:filetime>
  </property>
  <property fmtid="{D5CDD505-2E9C-101B-9397-08002B2CF9AE}" pid="11" name="Objective-Owner">
    <vt:lpwstr>Ruth Crosby-Stewart</vt:lpwstr>
  </property>
  <property fmtid="{D5CDD505-2E9C-101B-9397-08002B2CF9AE}" pid="12" name="Objective-Path">
    <vt:lpwstr>Middlesbrough Global Folder:Children and Families Services:Supporting disabilities:2STARS - Sensory Teaching Advisory and Resource Service:Training Non-School Staff:</vt:lpwstr>
  </property>
  <property fmtid="{D5CDD505-2E9C-101B-9397-08002B2CF9AE}" pid="13" name="Objective-Parent">
    <vt:lpwstr>Training Non-School Staff</vt:lpwstr>
  </property>
  <property fmtid="{D5CDD505-2E9C-101B-9397-08002B2CF9AE}" pid="14" name="Objective-State">
    <vt:lpwstr>Published</vt:lpwstr>
  </property>
  <property fmtid="{D5CDD505-2E9C-101B-9397-08002B2CF9AE}" pid="15" name="Objective-VersionId">
    <vt:lpwstr>vA10600513</vt:lpwstr>
  </property>
  <property fmtid="{D5CDD505-2E9C-101B-9397-08002B2CF9AE}" pid="16" name="Objective-Version">
    <vt:lpwstr>4.0</vt:lpwstr>
  </property>
  <property fmtid="{D5CDD505-2E9C-101B-9397-08002B2CF9AE}" pid="17" name="Objective-VersionNumber">
    <vt:r8>5</vt:r8>
  </property>
  <property fmtid="{D5CDD505-2E9C-101B-9397-08002B2CF9AE}" pid="18" name="Objective-VersionComment">
    <vt:lpwstr/>
  </property>
  <property fmtid="{D5CDD505-2E9C-101B-9397-08002B2CF9AE}" pid="19" name="Objective-FileNumber">
    <vt:lpwstr/>
  </property>
  <property fmtid="{D5CDD505-2E9C-101B-9397-08002B2CF9AE}" pid="20" name="Objective-Classification">
    <vt:lpwstr>[Inherited - Restricted]</vt:lpwstr>
  </property>
  <property fmtid="{D5CDD505-2E9C-101B-9397-08002B2CF9AE}" pid="21" name="Objective-Caveats">
    <vt:lpwstr>Caveats: MBC Staff Caveat; </vt:lpwstr>
  </property>
  <property fmtid="{D5CDD505-2E9C-101B-9397-08002B2CF9AE}" pid="22" name="Objective-Connect Creator">
    <vt:lpwstr/>
  </property>
  <property fmtid="{D5CDD505-2E9C-101B-9397-08002B2CF9AE}" pid="23" name="Objective-Comment">
    <vt:lpwstr/>
  </property>
  <property fmtid="{D5CDD505-2E9C-101B-9397-08002B2CF9AE}" pid="24" name="MSIP_Label_7d4aece6-71cc-49c2-8420-7496a8d3dd5c_Enabled">
    <vt:lpwstr>true</vt:lpwstr>
  </property>
  <property fmtid="{D5CDD505-2E9C-101B-9397-08002B2CF9AE}" pid="25" name="MSIP_Label_7d4aece6-71cc-49c2-8420-7496a8d3dd5c_SetDate">
    <vt:lpwstr>2025-01-30T14:14:04Z</vt:lpwstr>
  </property>
  <property fmtid="{D5CDD505-2E9C-101B-9397-08002B2CF9AE}" pid="26" name="MSIP_Label_7d4aece6-71cc-49c2-8420-7496a8d3dd5c_Method">
    <vt:lpwstr>Standard</vt:lpwstr>
  </property>
  <property fmtid="{D5CDD505-2E9C-101B-9397-08002B2CF9AE}" pid="27" name="MSIP_Label_7d4aece6-71cc-49c2-8420-7496a8d3dd5c_Name">
    <vt:lpwstr>Official</vt:lpwstr>
  </property>
  <property fmtid="{D5CDD505-2E9C-101B-9397-08002B2CF9AE}" pid="28" name="MSIP_Label_7d4aece6-71cc-49c2-8420-7496a8d3dd5c_SiteId">
    <vt:lpwstr>80e3c22b-9f30-44af-b198-1975db77798a</vt:lpwstr>
  </property>
  <property fmtid="{D5CDD505-2E9C-101B-9397-08002B2CF9AE}" pid="29" name="MSIP_Label_7d4aece6-71cc-49c2-8420-7496a8d3dd5c_ActionId">
    <vt:lpwstr>03d3c88b-5b65-487f-8838-251c7ab6ad7a</vt:lpwstr>
  </property>
  <property fmtid="{D5CDD505-2E9C-101B-9397-08002B2CF9AE}" pid="30" name="MSIP_Label_7d4aece6-71cc-49c2-8420-7496a8d3dd5c_ContentBits">
    <vt:lpwstr>1</vt:lpwstr>
  </property>
  <property fmtid="{D5CDD505-2E9C-101B-9397-08002B2CF9AE}" pid="31" name="ClassificationContentMarkingHeaderLocations">
    <vt:lpwstr>Office Theme:8</vt:lpwstr>
  </property>
  <property fmtid="{D5CDD505-2E9C-101B-9397-08002B2CF9AE}" pid="32" name="ClassificationContentMarkingHeaderText">
    <vt:lpwstr>This document was classified as: OFFICIAL</vt:lpwstr>
  </property>
</Properties>
</file>