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1" r:id="rId2"/>
    <p:sldId id="1687" r:id="rId3"/>
    <p:sldId id="1670" r:id="rId4"/>
    <p:sldId id="1682" r:id="rId5"/>
    <p:sldId id="1683" r:id="rId6"/>
    <p:sldId id="1674" r:id="rId7"/>
    <p:sldId id="1678" r:id="rId8"/>
    <p:sldId id="1673" r:id="rId9"/>
    <p:sldId id="1626" r:id="rId10"/>
    <p:sldId id="1667" r:id="rId11"/>
    <p:sldId id="1668" r:id="rId12"/>
    <p:sldId id="1669" r:id="rId13"/>
    <p:sldId id="1677" r:id="rId14"/>
    <p:sldId id="1686" r:id="rId15"/>
    <p:sldId id="1684" r:id="rId16"/>
    <p:sldId id="1679" r:id="rId17"/>
    <p:sldId id="1680" r:id="rId18"/>
    <p:sldId id="1681" r:id="rId19"/>
  </p:sldIdLst>
  <p:sldSz cx="12192000" cy="6858000"/>
  <p:notesSz cx="6858000" cy="9525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1464"/>
    <a:srgbClr val="E7E6E6"/>
    <a:srgbClr val="FF55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A46DF0-7423-4DF2-BE4E-973F90F1DE7F}" v="238" dt="2025-03-25T12:53:40.4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1" autoAdjust="0"/>
    <p:restoredTop sz="93883" autoAdjust="0"/>
  </p:normalViewPr>
  <p:slideViewPr>
    <p:cSldViewPr snapToGrid="0">
      <p:cViewPr varScale="1">
        <p:scale>
          <a:sx n="75" d="100"/>
          <a:sy n="75" d="100"/>
        </p:scale>
        <p:origin x="89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2280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E1B3BC1-0DB9-4336-BCD5-41F781B32A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779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A5D48A-2137-49A4-89DD-3CCEBFCDEE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779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064A7-27AE-4AB2-8B90-81DD7F9AEDF2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A2817-36C0-4901-8B96-7737603479F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047097"/>
            <a:ext cx="2971800" cy="4779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18D050-5E40-46D7-831E-0542655E6C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047097"/>
            <a:ext cx="2971800" cy="4779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011EC-F915-4EB4-9C23-38E1C59BB0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064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779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779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28B10-2118-4CCD-8492-D02E6FB3D432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1190625"/>
            <a:ext cx="5715000" cy="3214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583906"/>
            <a:ext cx="5486400" cy="375046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047097"/>
            <a:ext cx="2971800" cy="4779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047097"/>
            <a:ext cx="2971800" cy="4779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9C13D-B81D-48B1-8A61-7C6A70924D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14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9C13D-B81D-48B1-8A61-7C6A70924D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885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99C13D-B81D-48B1-8A61-7C6A70924D0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831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1363E6-6783-48A3-9F95-1B6B97FB11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3318">
            <a:off x="-1895861" y="1245878"/>
            <a:ext cx="7428480" cy="468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8126" y="3585878"/>
            <a:ext cx="5343524" cy="765898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126" y="2891708"/>
            <a:ext cx="5343524" cy="46454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66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92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38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545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895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219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74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49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929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964" y="681037"/>
            <a:ext cx="1057794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1964" y="2238375"/>
            <a:ext cx="10651836" cy="393858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111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97109" y="6308003"/>
            <a:ext cx="2743200" cy="365125"/>
          </a:xfrm>
          <a:prstGeom prst="rect">
            <a:avLst/>
          </a:prstGeom>
        </p:spPr>
        <p:txBody>
          <a:bodyPr/>
          <a:lstStyle/>
          <a:p>
            <a:fld id="{EEB5C66E-5DC7-44DE-A2BC-A5C49D767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484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1964" y="937779"/>
            <a:ext cx="1057794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1964" y="2576945"/>
            <a:ext cx="10651836" cy="3600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0302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1B1464"/>
          </a:solidFill>
          <a:latin typeface="Cera Round Pro" panose="000005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rgbClr val="FF557A"/>
          </a:solidFill>
          <a:latin typeface="Cera Pro" panose="00000500000000000000" pitchFamily="50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ra Pro" panose="00000500000000000000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ra Pro" panose="00000500000000000000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ra Pro" panose="00000500000000000000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ra Pro" panose="00000500000000000000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ouncilfordisabledchildren.org.uk/resources/all-resources/filter/inclusion-send/equality-act-2010-and-disabled-pupils-guide-governor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sen-and-disability-duties-guidance-for-school-governing-boards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councilfordisabledchildren.org.uk/resources/all-resources/filter/inclusion-send/disabled-children-and-equality-act-2010-what-earl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04DF90D-AC25-4158-AD25-9D0B2C7A84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9" y="4241860"/>
            <a:ext cx="5343524" cy="765898"/>
          </a:xfrm>
        </p:spPr>
        <p:txBody>
          <a:bodyPr>
            <a:normAutofit fontScale="90000"/>
          </a:bodyPr>
          <a:lstStyle/>
          <a:p>
            <a:r>
              <a:rPr lang="en-GB" dirty="0"/>
              <a:t>Information from the EYSEND Partnership </a:t>
            </a:r>
            <a:br>
              <a:rPr lang="en-GB" dirty="0"/>
            </a:br>
            <a:r>
              <a:rPr lang="en-GB" dirty="0"/>
              <a:t>November 2021 </a:t>
            </a:r>
            <a:br>
              <a:rPr lang="en-GB" dirty="0"/>
            </a:b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D407BC-F756-4DB5-9A38-5438AE3D4C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ABF898B-D2C4-4AE6-8EF2-E01C332A54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462933" cy="70103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B44709-E1EC-41D8-B21C-1B995AC0FD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723" y="2616140"/>
            <a:ext cx="4967374" cy="13229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E2990A-927D-4B06-BF83-0AFA47CF3D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2929" cy="701039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D5E1BE-71FA-4D58-85D9-A1664E5693FC}"/>
              </a:ext>
            </a:extLst>
          </p:cNvPr>
          <p:cNvSpPr txBox="1"/>
          <p:nvPr/>
        </p:nvSpPr>
        <p:spPr>
          <a:xfrm>
            <a:off x="478915" y="1618105"/>
            <a:ext cx="642591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600" b="1" dirty="0">
                <a:solidFill>
                  <a:srgbClr val="1B1464"/>
                </a:solidFill>
              </a:rPr>
              <a:t>Equality Act 2010 and disabled pupils: Guidance and accessibility planning </a:t>
            </a:r>
            <a:endParaRPr lang="en-GB" sz="3600" b="1" dirty="0">
              <a:solidFill>
                <a:srgbClr val="1B1464"/>
              </a:solidFill>
            </a:endParaRPr>
          </a:p>
          <a:p>
            <a:pPr>
              <a:spcAft>
                <a:spcPts val="1200"/>
              </a:spcAft>
            </a:pPr>
            <a:r>
              <a:rPr lang="en-GB" sz="2800" dirty="0">
                <a:solidFill>
                  <a:srgbClr val="1B1464"/>
                </a:solidFill>
              </a:rPr>
              <a:t>25 March 2025</a:t>
            </a:r>
          </a:p>
          <a:p>
            <a:r>
              <a:rPr lang="en-GB" sz="2800" dirty="0">
                <a:solidFill>
                  <a:srgbClr val="1B1464"/>
                </a:solidFill>
              </a:rPr>
              <a:t>Philippa Stobbs </a:t>
            </a:r>
            <a:r>
              <a:rPr lang="en-GB" sz="2000" cap="small" dirty="0">
                <a:solidFill>
                  <a:srgbClr val="1B1464"/>
                </a:solidFill>
              </a:rPr>
              <a:t>OBE</a:t>
            </a:r>
            <a:endParaRPr lang="en-GB" sz="2800" cap="small" dirty="0">
              <a:solidFill>
                <a:srgbClr val="1B1464"/>
              </a:solidFill>
            </a:endParaRPr>
          </a:p>
          <a:p>
            <a:r>
              <a:rPr lang="en-GB" sz="2800" dirty="0">
                <a:solidFill>
                  <a:srgbClr val="1B1464"/>
                </a:solidFill>
              </a:rPr>
              <a:t>CDC Associate</a:t>
            </a:r>
          </a:p>
        </p:txBody>
      </p:sp>
    </p:spTree>
    <p:extLst>
      <p:ext uri="{BB962C8B-B14F-4D97-AF65-F5344CB8AC3E}">
        <p14:creationId xmlns:p14="http://schemas.microsoft.com/office/powerpoint/2010/main" val="1272264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0DE38-8B97-7C43-B4AF-5ABC3FA3B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5F521-253B-CC9F-7482-262D9AD39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48" y="1585800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Or….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AE67B9E-DF07-D04D-AA2D-23135ED029B0}"/>
              </a:ext>
            </a:extLst>
          </p:cNvPr>
          <p:cNvSpPr txBox="1">
            <a:spLocks/>
          </p:cNvSpPr>
          <p:nvPr/>
        </p:nvSpPr>
        <p:spPr>
          <a:xfrm>
            <a:off x="-292608" y="2621138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4800" dirty="0">
                <a:solidFill>
                  <a:srgbClr val="1B1464"/>
                </a:solidFill>
              </a:rPr>
              <a:t>…putting the  </a:t>
            </a:r>
            <a:r>
              <a:rPr lang="en-US" sz="6000" dirty="0">
                <a:solidFill>
                  <a:srgbClr val="1B1464"/>
                </a:solidFill>
              </a:rPr>
              <a:t>   </a:t>
            </a:r>
            <a:r>
              <a:rPr lang="en-US" sz="4800" dirty="0">
                <a:solidFill>
                  <a:srgbClr val="1B1464"/>
                </a:solidFill>
              </a:rPr>
              <a:t>back into SEN</a:t>
            </a:r>
            <a:endParaRPr lang="en-GB" sz="4800" dirty="0">
              <a:solidFill>
                <a:srgbClr val="1B1464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19245E-2EFD-F031-B0C7-FD7E9343B4DE}"/>
              </a:ext>
            </a:extLst>
          </p:cNvPr>
          <p:cNvSpPr/>
          <p:nvPr/>
        </p:nvSpPr>
        <p:spPr>
          <a:xfrm>
            <a:off x="4353885" y="2718033"/>
            <a:ext cx="1157681" cy="11073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D</a:t>
            </a:r>
            <a:endParaRPr lang="en-GB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5D8E1-7D8F-6D7F-6F22-8B6510B04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479BC-FC13-746B-2745-8F5B5FAE3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DD9F486-BA7E-37C4-FDF2-BE3A874AEB36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Series of reports: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NAO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IFS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Select Committee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LA finances</a:t>
            </a: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29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4B2DF-342A-97BA-8421-4CAEADEE8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869A0-FC39-0DEA-B939-B34B240E4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AE2CD11-E99C-2A8A-8F82-2330FE77B8ED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Series of reports: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NAO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IFS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Select Committee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LA finances</a:t>
            </a:r>
            <a:endParaRPr lang="en-GB" dirty="0">
              <a:solidFill>
                <a:srgbClr val="1B1464"/>
              </a:solidFill>
            </a:endParaRPr>
          </a:p>
        </p:txBody>
      </p:sp>
      <p:pic>
        <p:nvPicPr>
          <p:cNvPr id="1032" name="Picture 8" descr="Pressure Cooking Guide: How To Use A Pressure Cooker Safely – Buttered Veg">
            <a:extLst>
              <a:ext uri="{FF2B5EF4-FFF2-40B4-BE49-F238E27FC236}">
                <a16:creationId xmlns:a16="http://schemas.microsoft.com/office/drawing/2014/main" id="{4EF235ED-1860-DD70-3D51-36680D566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15" y="-605840"/>
            <a:ext cx="11757385" cy="746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22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16FFA-33B0-6271-3CD8-24662B86C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BD2BF-A96B-CC51-83D4-C86D8535A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8013CA3-8095-2A96-F7D7-49BAEB649CB3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GB" dirty="0">
                <a:solidFill>
                  <a:srgbClr val="1B1464"/>
                </a:solidFill>
              </a:rPr>
              <a:t>Higher profile for inclusion: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Curriculum and assessment review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DfE working group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Ofsted changes to the framework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ITTECF combined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  <p:pic>
        <p:nvPicPr>
          <p:cNvPr id="1026" name="Picture 2" descr="https://scontent.flhr4-4.fna.fbcdn.net/v/t1.6435-9/120307862_378696476844828_4449888220065429219_n.jpg?stp=cp0_dst-jpg_e15_fr_q65&amp;_nc_cat=108&amp;ccb=1-7&amp;_nc_sid=9e2e56&amp;efg=eyJpIjoidCJ9&amp;_nc_ohc=DFCLawkcVpcAX8CuRUq&amp;tn=cLsEG3VaYoVZ3Ojx&amp;_nc_ht=scontent.flhr4-4.fna&amp;oh=00_AfCD3l8KwnQgp7mBc27oy2JY2zTjEezhtff8Ri67GPwLJQ&amp;oe=6401DA88">
            <a:extLst>
              <a:ext uri="{FF2B5EF4-FFF2-40B4-BE49-F238E27FC236}">
                <a16:creationId xmlns:a16="http://schemas.microsoft.com/office/drawing/2014/main" id="{FE01744B-237E-18F8-1E5C-83E070F16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724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0ABCE-15F7-7195-69A2-CADF2A5BC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70D81-046B-2D5F-B4D7-A361584CD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A81239A-52BF-A2FD-49E8-64F4315A586A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GB" dirty="0">
                <a:solidFill>
                  <a:srgbClr val="1B1464"/>
                </a:solidFill>
              </a:rPr>
              <a:t>Higher profile for inclusion: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Curriculum and assessment review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DfE working group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Ofsted changes to the framework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ITTECF combined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223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9AEDBB-7ABF-4034-93CC-403F1234E3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260" t="12167" r="20296" b="13674"/>
          <a:stretch/>
        </p:blipFill>
        <p:spPr>
          <a:xfrm rot="20463929">
            <a:off x="3701810" y="-534064"/>
            <a:ext cx="4747546" cy="776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23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C6DF3-6115-E254-ABA0-FF81B273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54E3A-58B2-D572-434E-DE0ADEA88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The </a:t>
            </a:r>
            <a:r>
              <a:rPr lang="en-GB" sz="4000" b="1" dirty="0">
                <a:solidFill>
                  <a:srgbClr val="1B1464"/>
                </a:solidFill>
              </a:rPr>
              <a:t>guide for governors and trustees </a:t>
            </a:r>
            <a:endParaRPr lang="en-GB" sz="40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CE113A4-2498-A137-5F4B-F0A5B8744324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Developed with the NGA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Includes a set of checkpoints to support governors and trustees in understanding how well their school is meeting the duties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Headteachers and governors, academies and trustees, trialled the guide, told us </a:t>
            </a:r>
            <a:r>
              <a:rPr lang="en-GB" i="1" dirty="0">
                <a:solidFill>
                  <a:srgbClr val="1B1464"/>
                </a:solidFill>
              </a:rPr>
              <a:t>it has improved the conversation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0863247-F5A6-A129-DC27-5BE79038A9CB}"/>
              </a:ext>
            </a:extLst>
          </p:cNvPr>
          <p:cNvSpPr/>
          <p:nvPr/>
        </p:nvSpPr>
        <p:spPr>
          <a:xfrm>
            <a:off x="-81643" y="-130629"/>
            <a:ext cx="12344399" cy="70947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Navy umbrella">
            <a:extLst>
              <a:ext uri="{FF2B5EF4-FFF2-40B4-BE49-F238E27FC236}">
                <a16:creationId xmlns:a16="http://schemas.microsoft.com/office/drawing/2014/main" id="{8FD54584-CD25-AA91-5A80-5D55BF7F8E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62" y="-136088"/>
            <a:ext cx="10308819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2D717E-621D-36BF-AE31-17BA36ED84CF}"/>
              </a:ext>
            </a:extLst>
          </p:cNvPr>
          <p:cNvSpPr txBox="1"/>
          <p:nvPr/>
        </p:nvSpPr>
        <p:spPr>
          <a:xfrm>
            <a:off x="3047999" y="1679999"/>
            <a:ext cx="6096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FF0000"/>
                </a:solidFill>
              </a:rPr>
              <a:t>Inclusive mainstream provision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ED7B849-5DAC-E953-B307-D54F7A5E6B87}"/>
              </a:ext>
            </a:extLst>
          </p:cNvPr>
          <p:cNvSpPr/>
          <p:nvPr/>
        </p:nvSpPr>
        <p:spPr>
          <a:xfrm>
            <a:off x="4389953" y="2187308"/>
            <a:ext cx="3504768" cy="3935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…what is it?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17048C5-ADAE-C650-D32D-351DDF88338C}"/>
              </a:ext>
            </a:extLst>
          </p:cNvPr>
          <p:cNvSpPr txBox="1"/>
          <p:nvPr/>
        </p:nvSpPr>
        <p:spPr>
          <a:xfrm rot="3598706">
            <a:off x="7197041" y="4493200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7030A0"/>
                </a:solidFill>
              </a:rPr>
              <a:t>Curriculum and assessment</a:t>
            </a:r>
            <a:endParaRPr lang="en-GB" sz="1900" b="1" dirty="0">
              <a:solidFill>
                <a:srgbClr val="7030A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6FDF-FF5B-A4BE-4213-1A5C1564EA1F}"/>
              </a:ext>
            </a:extLst>
          </p:cNvPr>
          <p:cNvSpPr txBox="1"/>
          <p:nvPr/>
        </p:nvSpPr>
        <p:spPr>
          <a:xfrm rot="3814551">
            <a:off x="6556540" y="4608635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00B0F0"/>
                </a:solidFill>
              </a:rPr>
              <a:t>High level public messages</a:t>
            </a:r>
            <a:endParaRPr lang="en-GB" sz="1900" b="1" dirty="0">
              <a:solidFill>
                <a:srgbClr val="00B0F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7A14004-96BC-77C1-1DA1-5D0501FC5F35}"/>
              </a:ext>
            </a:extLst>
          </p:cNvPr>
          <p:cNvSpPr txBox="1"/>
          <p:nvPr/>
        </p:nvSpPr>
        <p:spPr>
          <a:xfrm rot="3911881">
            <a:off x="5950932" y="4738466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FF0000"/>
                </a:solidFill>
              </a:rPr>
              <a:t>Funding</a:t>
            </a:r>
            <a:endParaRPr lang="en-GB" sz="1900" b="1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5A4BF93-1D1D-1F27-D9E0-95BADB7EBAE5}"/>
              </a:ext>
            </a:extLst>
          </p:cNvPr>
          <p:cNvSpPr txBox="1"/>
          <p:nvPr/>
        </p:nvSpPr>
        <p:spPr>
          <a:xfrm rot="4156688">
            <a:off x="5308521" y="4874236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0070C0"/>
                </a:solidFill>
              </a:rPr>
              <a:t>Workforce strategy</a:t>
            </a:r>
            <a:endParaRPr lang="en-GB" sz="1900" b="1" dirty="0">
              <a:solidFill>
                <a:srgbClr val="0070C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E49B98-3E34-5E09-50C9-FD008181AB40}"/>
              </a:ext>
            </a:extLst>
          </p:cNvPr>
          <p:cNvSpPr txBox="1"/>
          <p:nvPr/>
        </p:nvSpPr>
        <p:spPr>
          <a:xfrm rot="4418765">
            <a:off x="4541477" y="4876539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00B050"/>
                </a:solidFill>
              </a:rPr>
              <a:t>National policies on </a:t>
            </a:r>
            <a:r>
              <a:rPr lang="en-US" sz="1900" b="1" dirty="0" err="1">
                <a:solidFill>
                  <a:srgbClr val="00B050"/>
                </a:solidFill>
              </a:rPr>
              <a:t>behaviour</a:t>
            </a:r>
            <a:endParaRPr lang="en-GB" sz="1900" b="1" dirty="0">
              <a:solidFill>
                <a:srgbClr val="00B05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0AFC5F0-6A91-AB1D-6892-9DAB3D992A04}"/>
              </a:ext>
            </a:extLst>
          </p:cNvPr>
          <p:cNvSpPr txBox="1"/>
          <p:nvPr/>
        </p:nvSpPr>
        <p:spPr>
          <a:xfrm rot="4687135">
            <a:off x="3888312" y="4809369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7030A0"/>
                </a:solidFill>
              </a:rPr>
              <a:t>Accountability </a:t>
            </a:r>
            <a:endParaRPr lang="en-GB" sz="2200" b="1" dirty="0">
              <a:solidFill>
                <a:srgbClr val="7030A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C5596D-6E97-C70F-7EB7-D98ABD463CF5}"/>
              </a:ext>
            </a:extLst>
          </p:cNvPr>
          <p:cNvSpPr txBox="1"/>
          <p:nvPr/>
        </p:nvSpPr>
        <p:spPr>
          <a:xfrm rot="17108380">
            <a:off x="2974265" y="4631748"/>
            <a:ext cx="418378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FF0000"/>
                </a:solidFill>
              </a:rPr>
              <a:t>Specialist support to schools, </a:t>
            </a:r>
          </a:p>
          <a:p>
            <a:pPr algn="ctr"/>
            <a:r>
              <a:rPr lang="en-US" sz="1900" b="1" dirty="0">
                <a:solidFill>
                  <a:srgbClr val="FF0000"/>
                </a:solidFill>
              </a:rPr>
              <a:t>Settings and colleges </a:t>
            </a:r>
          </a:p>
          <a:p>
            <a:pPr algn="ctr"/>
            <a:endParaRPr lang="en-GB" sz="1900" b="1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2037462-F571-7F8E-3F65-003EF4247CCE}"/>
              </a:ext>
            </a:extLst>
          </p:cNvPr>
          <p:cNvSpPr txBox="1"/>
          <p:nvPr/>
        </p:nvSpPr>
        <p:spPr>
          <a:xfrm rot="17278686">
            <a:off x="1070767" y="4904064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0070C0"/>
                </a:solidFill>
              </a:rPr>
              <a:t>Ordinarily available provision</a:t>
            </a:r>
            <a:endParaRPr lang="en-GB" sz="1900" b="1" dirty="0">
              <a:solidFill>
                <a:srgbClr val="0070C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59C487-E761-87CA-54A3-B8DE352E5899}"/>
              </a:ext>
            </a:extLst>
          </p:cNvPr>
          <p:cNvSpPr txBox="1"/>
          <p:nvPr/>
        </p:nvSpPr>
        <p:spPr>
          <a:xfrm rot="18006493">
            <a:off x="772064" y="4789371"/>
            <a:ext cx="3860057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00B050"/>
                </a:solidFill>
              </a:rPr>
              <a:t>Staff skill, experience &amp; expertise</a:t>
            </a:r>
            <a:endParaRPr lang="en-GB" sz="1900" b="1" dirty="0">
              <a:solidFill>
                <a:srgbClr val="00B05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1BE956-966A-0D81-C37C-08A155A31A77}"/>
              </a:ext>
            </a:extLst>
          </p:cNvPr>
          <p:cNvSpPr txBox="1"/>
          <p:nvPr/>
        </p:nvSpPr>
        <p:spPr>
          <a:xfrm rot="18175928">
            <a:off x="-990678" y="4574619"/>
            <a:ext cx="60960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1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Values and ethos of setting</a:t>
            </a:r>
            <a:endParaRPr lang="en-GB" sz="21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6CEA77-FCC5-9FD7-A302-0CE616D501D2}"/>
              </a:ext>
            </a:extLst>
          </p:cNvPr>
          <p:cNvSpPr txBox="1"/>
          <p:nvPr/>
        </p:nvSpPr>
        <p:spPr>
          <a:xfrm rot="17591160">
            <a:off x="297211" y="4984878"/>
            <a:ext cx="60960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b="1" dirty="0">
                <a:solidFill>
                  <a:srgbClr val="7030A0"/>
                </a:solidFill>
              </a:rPr>
              <a:t>Equality Act duties</a:t>
            </a:r>
            <a:endParaRPr lang="en-GB" sz="19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  <p:bldP spid="19" grpId="0"/>
      <p:bldP spid="31" grpId="0"/>
      <p:bldP spid="27" grpId="0"/>
      <p:bldP spid="26" grpId="0"/>
      <p:bldP spid="24" grpId="0"/>
      <p:bldP spid="25" grpId="0"/>
      <p:bldP spid="7" grpId="0"/>
      <p:bldP spid="21" grpId="0"/>
      <p:bldP spid="17" grpId="0"/>
      <p:bldP spid="20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AFC99-3CA4-46DE-B4BA-920473CF3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Equality Act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9DFD0E3-CC59-4403-B74B-E29355B6B9E8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2800" dirty="0">
                <a:solidFill>
                  <a:srgbClr val="1B1464"/>
                </a:solidFill>
              </a:rPr>
              <a:t>A series of guides commissioned by the DfE:</a:t>
            </a:r>
            <a:endParaRPr lang="en-GB" dirty="0">
              <a:solidFill>
                <a:srgbClr val="1B1464"/>
              </a:solidFill>
            </a:endParaRP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To raise awareness of the disability duties in the Equality Act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Support schools in meeting the duties - guidance and a training package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To support schools in becoming more welcoming to disabled pupils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To support a whole school approach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Support governors and trustees in holding their school to account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144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EF50C-DDF0-D158-51AD-1059DD6F6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07AED-21A8-D1F7-5D2C-7A04CFA0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School guides commissioned by the DfE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CF5AE61-1447-04C9-570B-24632C63BB14}"/>
              </a:ext>
            </a:extLst>
          </p:cNvPr>
          <p:cNvSpPr txBox="1">
            <a:spLocks/>
          </p:cNvSpPr>
          <p:nvPr/>
        </p:nvSpPr>
        <p:spPr>
          <a:xfrm>
            <a:off x="588236" y="1399236"/>
            <a:ext cx="10651836" cy="509486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sz="2400" b="1" dirty="0">
                <a:solidFill>
                  <a:srgbClr val="1B1464"/>
                </a:solidFill>
              </a:rPr>
              <a:t>A CDC guide for schools </a:t>
            </a:r>
            <a:r>
              <a:rPr lang="en-GB" sz="2400" dirty="0">
                <a:solidFill>
                  <a:srgbClr val="1B1464"/>
                </a:solidFill>
              </a:rPr>
              <a:t>(currently being updated)</a:t>
            </a:r>
            <a:endParaRPr lang="en-GB" sz="2400" b="1" dirty="0">
              <a:solidFill>
                <a:srgbClr val="1B1464"/>
              </a:solidFill>
            </a:endParaRP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GB" sz="2400" i="1" dirty="0">
                <a:solidFill>
                  <a:srgbClr val="1B1464"/>
                </a:solidFill>
              </a:rPr>
              <a:t>Disabled Children and the Equality Act 2010: What teachers need to know and what schools need to do </a:t>
            </a:r>
            <a:br>
              <a:rPr lang="en-GB" sz="2400" i="1" dirty="0">
                <a:solidFill>
                  <a:srgbClr val="1B1464"/>
                </a:solidFill>
              </a:rPr>
            </a:br>
            <a:r>
              <a:rPr lang="en-US" sz="1600" dirty="0">
                <a:hlinkClick r:id="rId3"/>
              </a:rPr>
              <a:t>Equality Act 2010 and disabled pupils: A guide for governors and trustees</a:t>
            </a:r>
            <a:br>
              <a:rPr lang="en-US" sz="1600" dirty="0"/>
            </a:br>
            <a:r>
              <a:rPr lang="en-US" sz="1600" dirty="0">
                <a:hlinkClick r:id="rId3"/>
              </a:rPr>
              <a:t>https://councilfordisabledchildren.org.uk/resources/all-resources/filter/inclusion-send/equality-act-2010-and-disabled-pupils-guide-governors</a:t>
            </a:r>
            <a:r>
              <a:rPr lang="en-US" sz="1600" dirty="0"/>
              <a:t> </a:t>
            </a:r>
            <a:endParaRPr lang="en-GB" sz="2400" i="1" dirty="0">
              <a:solidFill>
                <a:srgbClr val="1B1464"/>
              </a:solidFill>
            </a:endParaRP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sz="2400" b="1" dirty="0">
                <a:solidFill>
                  <a:srgbClr val="1B1464"/>
                </a:solidFill>
              </a:rPr>
              <a:t>A CDC guide for school governors and trustees </a:t>
            </a:r>
            <a:r>
              <a:rPr lang="en-GB" sz="2400" dirty="0">
                <a:solidFill>
                  <a:srgbClr val="1B1464"/>
                </a:solidFill>
              </a:rPr>
              <a:t>(published January 2025)</a:t>
            </a:r>
            <a:endParaRPr lang="en-GB" sz="2400" b="1" dirty="0">
              <a:solidFill>
                <a:srgbClr val="1B1464"/>
              </a:solidFill>
            </a:endParaRP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GB" sz="2400" i="1" dirty="0">
                <a:solidFill>
                  <a:srgbClr val="1B1464"/>
                </a:solidFill>
              </a:rPr>
              <a:t>Equality Act 2010 and disabled pupils: a guide for governors and trustees </a:t>
            </a:r>
            <a:br>
              <a:rPr lang="en-GB" sz="2400" i="1" dirty="0">
                <a:solidFill>
                  <a:srgbClr val="1B1464"/>
                </a:solidFill>
              </a:rPr>
            </a:br>
            <a:r>
              <a:rPr lang="en-US" sz="1600" dirty="0">
                <a:hlinkClick r:id="rId3"/>
              </a:rPr>
              <a:t>Equality Act 2010 and disabled pupils: A guide for governors and trustees</a:t>
            </a:r>
            <a:r>
              <a:rPr lang="en-US" sz="1600" dirty="0"/>
              <a:t> </a:t>
            </a:r>
            <a:br>
              <a:rPr lang="en-US" sz="1600" dirty="0"/>
            </a:br>
            <a:r>
              <a:rPr lang="en-US" sz="1600" dirty="0">
                <a:hlinkClick r:id="rId3"/>
              </a:rPr>
              <a:t>https://councilfordisabledchildren.org.uk/resources/all-resources/filter/inclusion-send/equality-act-2010-and-disabled-pupils-guide-governors</a:t>
            </a:r>
            <a:r>
              <a:rPr lang="en-US" sz="1600" dirty="0"/>
              <a:t> </a:t>
            </a:r>
            <a:endParaRPr lang="en-GB" sz="2400" i="1" dirty="0">
              <a:solidFill>
                <a:srgbClr val="1B1464"/>
              </a:solidFill>
            </a:endParaRP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1B1464"/>
                </a:solidFill>
              </a:rPr>
              <a:t>Accessibility planning for schools: a CDC handbook </a:t>
            </a:r>
            <a:r>
              <a:rPr lang="en-GB" sz="2400" dirty="0">
                <a:solidFill>
                  <a:srgbClr val="1B1464"/>
                </a:solidFill>
              </a:rPr>
              <a:t>(in draft)</a:t>
            </a: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GB" sz="2400" i="1" dirty="0">
                <a:solidFill>
                  <a:srgbClr val="1B1464"/>
                </a:solidFill>
              </a:rPr>
              <a:t>The Equality Act 2010 and accessibility planning: a handbook for schools</a:t>
            </a: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1B1464"/>
                </a:solidFill>
              </a:rPr>
              <a:t>DfE: SEN and disability duties: guidance for school governing boards</a:t>
            </a:r>
            <a:endParaRPr lang="en-US" sz="2400" dirty="0">
              <a:solidFill>
                <a:srgbClr val="1B1464"/>
              </a:solidFill>
            </a:endParaRPr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dirty="0">
                <a:hlinkClick r:id="rId4"/>
              </a:rPr>
              <a:t>SEN and disability duties: guidance for school governing boards - GOV.UK</a:t>
            </a:r>
            <a:r>
              <a:rPr lang="en-US" sz="1600" dirty="0"/>
              <a:t> </a:t>
            </a:r>
            <a:br>
              <a:rPr lang="en-US" sz="1600" dirty="0"/>
            </a:br>
            <a:r>
              <a:rPr lang="en-US" sz="1600" dirty="0">
                <a:hlinkClick r:id="rId4"/>
              </a:rPr>
              <a:t>https://www.gov.uk/government/publications/sen-and-disability-duties-guidance-for-school-governing-boards</a:t>
            </a:r>
            <a:endParaRPr lang="en-US" sz="1600" dirty="0"/>
          </a:p>
          <a:p>
            <a:pPr marL="0" indent="0">
              <a:lnSpc>
                <a:spcPct val="123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lang="en-GB" sz="2400" i="1" dirty="0">
              <a:solidFill>
                <a:srgbClr val="1B1464"/>
              </a:solidFill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437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48DD6-8DE0-BC0B-061E-DFB46159E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40D03-4D13-EEBB-A153-BECA91509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968196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EY and FE guides commissioned by the DfE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2CA04B1-4DB0-FCA1-74BA-77E9F437532E}"/>
              </a:ext>
            </a:extLst>
          </p:cNvPr>
          <p:cNvSpPr txBox="1">
            <a:spLocks/>
          </p:cNvSpPr>
          <p:nvPr/>
        </p:nvSpPr>
        <p:spPr>
          <a:xfrm>
            <a:off x="588236" y="2146658"/>
            <a:ext cx="10651836" cy="4413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sz="2400" b="1" dirty="0">
                <a:solidFill>
                  <a:srgbClr val="1B1464"/>
                </a:solidFill>
              </a:rPr>
              <a:t>A CDC guide for early years providers </a:t>
            </a:r>
            <a:r>
              <a:rPr lang="en-GB" sz="2400" dirty="0">
                <a:solidFill>
                  <a:srgbClr val="1B1464"/>
                </a:solidFill>
              </a:rPr>
              <a:t>(currently being updated)</a:t>
            </a:r>
            <a:endParaRPr lang="en-GB" sz="2400" b="1" dirty="0">
              <a:solidFill>
                <a:srgbClr val="1B1464"/>
              </a:solidFill>
            </a:endParaRP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sz="2400" i="1" dirty="0">
                <a:solidFill>
                  <a:srgbClr val="1B1464"/>
                </a:solidFill>
              </a:rPr>
              <a:t>Disabled Children and the Equality Act 2010: What early years providers need to know and do </a:t>
            </a:r>
            <a:r>
              <a:rPr lang="en-US" sz="1600" dirty="0">
                <a:hlinkClick r:id="rId2"/>
              </a:rPr>
              <a:t>Disabled Children and the Equality Act 2010: What Early Years providers need to know and do</a:t>
            </a:r>
            <a:r>
              <a:rPr lang="en-US" sz="1600" dirty="0"/>
              <a:t> </a:t>
            </a:r>
            <a:r>
              <a:rPr lang="en-US" sz="1600" dirty="0">
                <a:hlinkClick r:id="rId2"/>
              </a:rPr>
              <a:t>https://councilfordisabledchildren.org.uk/resources/all-resources/filter/inclusion-send/disabled-children-and-equality-act-2010-what-early</a:t>
            </a:r>
            <a:r>
              <a:rPr lang="en-US" sz="1600" dirty="0"/>
              <a:t> </a:t>
            </a:r>
            <a:endParaRPr lang="en-GB" sz="2400" i="1" dirty="0">
              <a:solidFill>
                <a:srgbClr val="1B1464"/>
              </a:solidFill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sz="2400" b="1" dirty="0">
                <a:solidFill>
                  <a:srgbClr val="1B1464"/>
                </a:solidFill>
              </a:rPr>
              <a:t>A CDC guide for FE colleges, sixth-form colleges and 16-19 academies </a:t>
            </a:r>
            <a:r>
              <a:rPr lang="en-GB" sz="2400" dirty="0">
                <a:solidFill>
                  <a:srgbClr val="1B1464"/>
                </a:solidFill>
              </a:rPr>
              <a:t>(in draft)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sz="2400" i="1" dirty="0">
                <a:solidFill>
                  <a:srgbClr val="1B1464"/>
                </a:solidFill>
              </a:rPr>
              <a:t>Disabled students and the Equality Act 2010: What colleges need to know and do</a:t>
            </a:r>
          </a:p>
          <a:p>
            <a:pPr marL="0" indent="0">
              <a:spcAft>
                <a:spcPts val="800"/>
              </a:spcAft>
              <a:buNone/>
            </a:pPr>
            <a:r>
              <a:rPr lang="en-GB" sz="2400" b="1" dirty="0">
                <a:solidFill>
                  <a:srgbClr val="1B1464"/>
                </a:solidFill>
              </a:rPr>
              <a:t>A CDC guide for governors and trustees of FE colleges </a:t>
            </a:r>
            <a:r>
              <a:rPr lang="en-GB" sz="2400" dirty="0">
                <a:solidFill>
                  <a:srgbClr val="1B1464"/>
                </a:solidFill>
              </a:rPr>
              <a:t>(in draft)</a:t>
            </a:r>
            <a:endParaRPr lang="en-GB" sz="2400" b="1" dirty="0">
              <a:solidFill>
                <a:srgbClr val="1B1464"/>
              </a:solidFill>
            </a:endParaRP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  <a:tabLst>
                <a:tab pos="6114415" algn="r"/>
              </a:tabLst>
            </a:pPr>
            <a:r>
              <a:rPr lang="en-GB" sz="2400" i="1" dirty="0">
                <a:solidFill>
                  <a:srgbClr val="1B1464"/>
                </a:solidFill>
              </a:rPr>
              <a:t>Equality Act 2010 and disabled students: A guide for FE governors and trustees 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964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8A0EE-52B1-D896-67BA-32A285115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53453-0A59-12DA-7811-5028A0335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The </a:t>
            </a:r>
            <a:r>
              <a:rPr lang="en-GB" sz="4000" b="1" dirty="0">
                <a:solidFill>
                  <a:srgbClr val="1B1464"/>
                </a:solidFill>
              </a:rPr>
              <a:t>guide for governors and trustees </a:t>
            </a:r>
            <a:endParaRPr lang="en-GB" sz="40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F135DE1-1768-145E-BE80-C149030C6A66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Developed with the NGA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Includes a set of checkpoints to support governors and trustees in understanding how well their school is meeting the duties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Headteachers and governors, academies and trustees, trialled the guide, told us </a:t>
            </a:r>
            <a:r>
              <a:rPr lang="en-GB" i="1" dirty="0">
                <a:solidFill>
                  <a:srgbClr val="1B1464"/>
                </a:solidFill>
              </a:rPr>
              <a:t>it has improved the conversation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4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0B5C17-026F-9F41-E9D0-A28DA6EACE54}"/>
              </a:ext>
            </a:extLst>
          </p:cNvPr>
          <p:cNvSpPr/>
          <p:nvPr/>
        </p:nvSpPr>
        <p:spPr>
          <a:xfrm>
            <a:off x="394283" y="2290194"/>
            <a:ext cx="11400637" cy="17533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1800"/>
              </a:spcBef>
              <a:spcAft>
                <a:spcPts val="400"/>
              </a:spcAft>
              <a:buNone/>
            </a:pPr>
            <a:r>
              <a:rPr lang="en-US" dirty="0"/>
              <a:t>The accessibility</a:t>
            </a:r>
            <a:r>
              <a:rPr lang="en-GB" sz="3200" b="1" kern="0" dirty="0">
                <a:solidFill>
                  <a:srgbClr val="1B1464"/>
                </a:solidFill>
                <a:effectLst/>
                <a:ea typeface="Yu Gothic Light" panose="020B0300000000000000" pitchFamily="34" charset="-128"/>
                <a:cs typeface="Times New Roman" panose="02020603050405020304" pitchFamily="18" charset="0"/>
              </a:rPr>
              <a:t>Accessibility plans and the Equality Act 2010: </a:t>
            </a:r>
          </a:p>
          <a:p>
            <a:pPr algn="ctr">
              <a:spcBef>
                <a:spcPts val="1800"/>
              </a:spcBef>
              <a:spcAft>
                <a:spcPts val="400"/>
              </a:spcAft>
              <a:buNone/>
            </a:pPr>
            <a:r>
              <a:rPr lang="en-GB" sz="3200" b="1" kern="0" dirty="0">
                <a:solidFill>
                  <a:srgbClr val="1B1464"/>
                </a:solidFill>
                <a:effectLst/>
                <a:ea typeface="Yu Gothic Light" panose="020B0300000000000000" pitchFamily="34" charset="-128"/>
                <a:cs typeface="Times New Roman" panose="02020603050405020304" pitchFamily="18" charset="0"/>
              </a:rPr>
              <a:t>a handbook for schools</a:t>
            </a:r>
            <a:r>
              <a:rPr lang="en-GB" sz="3200" b="1" kern="0" dirty="0">
                <a:solidFill>
                  <a:srgbClr val="1B1464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3200" b="1" kern="0" dirty="0">
              <a:solidFill>
                <a:srgbClr val="1B1464"/>
              </a:solidFill>
              <a:effectLst/>
              <a:ea typeface="Yu Gothic Light" panose="020B0300000000000000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155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30E4D-0485-B739-3F89-85DF06B6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60895-D7D4-A356-F476-D3C57E42A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A569C22-9080-529A-3C1A-CDCB36E8C602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Research by the ALLFIE, The Alliance for Inclusive Education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Research by </a:t>
            </a:r>
            <a:r>
              <a:rPr lang="en-GB" dirty="0" err="1">
                <a:solidFill>
                  <a:srgbClr val="1B1464"/>
                </a:solidFill>
              </a:rPr>
              <a:t>pdnet</a:t>
            </a:r>
            <a:r>
              <a:rPr lang="en-GB" dirty="0">
                <a:solidFill>
                  <a:srgbClr val="1B1464"/>
                </a:solidFill>
              </a:rPr>
              <a:t>, the Physical Disabilities Network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A whole-school approach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GB" dirty="0">
                <a:solidFill>
                  <a:srgbClr val="1B1464"/>
                </a:solidFill>
              </a:rPr>
              <a:t>Governors and trustee responsibilities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702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DDB43-B7C4-74B9-3259-DD11CFCD7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E3CB99-78D9-12F0-C2A4-4FFC677B1D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18" t="24742" r="46736" b="9931"/>
          <a:stretch/>
        </p:blipFill>
        <p:spPr>
          <a:xfrm>
            <a:off x="1215273" y="187168"/>
            <a:ext cx="7089742" cy="631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073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A86CB2-B51C-EE04-5CBA-00F0A379AE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060378"/>
            <a:ext cx="5157787" cy="82391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1B1464"/>
                </a:solidFill>
              </a:rPr>
              <a:t>The challenges</a:t>
            </a:r>
            <a:endParaRPr lang="en-GB" sz="3200" dirty="0">
              <a:solidFill>
                <a:srgbClr val="1B1464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F4072-A48F-A888-57F7-4878ABF9BA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1B1464"/>
                </a:solidFill>
              </a:rPr>
              <a:t>Immediate pressures</a:t>
            </a:r>
          </a:p>
          <a:p>
            <a:r>
              <a:rPr lang="en-US" dirty="0">
                <a:solidFill>
                  <a:srgbClr val="1B1464"/>
                </a:solidFill>
              </a:rPr>
              <a:t>No silver bullet</a:t>
            </a:r>
          </a:p>
          <a:p>
            <a:r>
              <a:rPr lang="en-US" dirty="0">
                <a:solidFill>
                  <a:srgbClr val="1B1464"/>
                </a:solidFill>
              </a:rPr>
              <a:t>Slow burn, long-term</a:t>
            </a:r>
          </a:p>
          <a:p>
            <a:r>
              <a:rPr lang="en-US" dirty="0">
                <a:solidFill>
                  <a:srgbClr val="1B1464"/>
                </a:solidFill>
              </a:rPr>
              <a:t>‘Invest to save’</a:t>
            </a:r>
          </a:p>
          <a:p>
            <a:r>
              <a:rPr lang="en-US" dirty="0">
                <a:solidFill>
                  <a:srgbClr val="1B1464"/>
                </a:solidFill>
              </a:rPr>
              <a:t>Big backdrop issues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9E4485-9BC4-04FA-3403-2D2E966DF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60378"/>
            <a:ext cx="5183188" cy="823912"/>
          </a:xfrm>
        </p:spPr>
        <p:txBody>
          <a:bodyPr/>
          <a:lstStyle/>
          <a:p>
            <a:r>
              <a:rPr lang="en-US" sz="3200" dirty="0">
                <a:solidFill>
                  <a:srgbClr val="1B1464"/>
                </a:solidFill>
              </a:rPr>
              <a:t>The benefits</a:t>
            </a:r>
            <a:endParaRPr lang="en-GB" sz="3200" dirty="0">
              <a:solidFill>
                <a:srgbClr val="1B1464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CF079F-DFDC-3F2B-C2F7-A939706DA58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1B1464"/>
                </a:solidFill>
              </a:rPr>
              <a:t>More collaborative, less combative</a:t>
            </a:r>
          </a:p>
          <a:p>
            <a:r>
              <a:rPr lang="en-US" dirty="0">
                <a:solidFill>
                  <a:srgbClr val="1B1464"/>
                </a:solidFill>
              </a:rPr>
              <a:t>Professional skills</a:t>
            </a:r>
          </a:p>
          <a:p>
            <a:r>
              <a:rPr lang="en-US" dirty="0">
                <a:solidFill>
                  <a:srgbClr val="1B1464"/>
                </a:solidFill>
              </a:rPr>
              <a:t>Progress for children and young people</a:t>
            </a:r>
          </a:p>
          <a:p>
            <a:r>
              <a:rPr lang="en-US" dirty="0">
                <a:solidFill>
                  <a:srgbClr val="1B1464"/>
                </a:solidFill>
              </a:rPr>
              <a:t>The support of a whole school approach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0496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64426-FA1A-698A-0AF2-A89B74A53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00289-096E-069A-1154-016A6EBC4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36" y="363898"/>
            <a:ext cx="10577945" cy="1035338"/>
          </a:xfrm>
        </p:spPr>
        <p:txBody>
          <a:bodyPr>
            <a:normAutofit/>
          </a:bodyPr>
          <a:lstStyle/>
          <a:p>
            <a:r>
              <a:rPr lang="en-GB" sz="4000" dirty="0"/>
              <a:t>A bit of context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59E3895-870E-1A88-E5EB-B3B88AF8D92B}"/>
              </a:ext>
            </a:extLst>
          </p:cNvPr>
          <p:cNvSpPr txBox="1">
            <a:spLocks/>
          </p:cNvSpPr>
          <p:nvPr/>
        </p:nvSpPr>
        <p:spPr>
          <a:xfrm>
            <a:off x="588236" y="1815795"/>
            <a:ext cx="10651836" cy="396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era Pro" panose="000005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Series of reports: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NAO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IFS</a:t>
            </a: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>
                <a:solidFill>
                  <a:srgbClr val="1B1464"/>
                </a:solidFill>
              </a:rPr>
              <a:t>Select Committee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solidFill>
                  <a:srgbClr val="1B1464"/>
                </a:solidFill>
              </a:rPr>
              <a:t>LA finances</a:t>
            </a:r>
            <a:endParaRPr lang="en-GB" dirty="0">
              <a:solidFill>
                <a:srgbClr val="1B1464"/>
              </a:solidFill>
            </a:endParaRPr>
          </a:p>
        </p:txBody>
      </p:sp>
      <p:pic>
        <p:nvPicPr>
          <p:cNvPr id="1032" name="Picture 8" descr="Pressure Cooking Guide: How To Use A Pressure Cooker Safely – Buttered Veg">
            <a:extLst>
              <a:ext uri="{FF2B5EF4-FFF2-40B4-BE49-F238E27FC236}">
                <a16:creationId xmlns:a16="http://schemas.microsoft.com/office/drawing/2014/main" id="{C95F3D17-4CF5-5A07-6AD6-F980ADFEA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15" y="-605840"/>
            <a:ext cx="11757385" cy="746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xplosion: 14 Points 5">
            <a:extLst>
              <a:ext uri="{FF2B5EF4-FFF2-40B4-BE49-F238E27FC236}">
                <a16:creationId xmlns:a16="http://schemas.microsoft.com/office/drawing/2014/main" id="{E11BB4B0-341B-D602-0FA7-996EC80EB626}"/>
              </a:ext>
            </a:extLst>
          </p:cNvPr>
          <p:cNvSpPr/>
          <p:nvPr/>
        </p:nvSpPr>
        <p:spPr>
          <a:xfrm>
            <a:off x="807027" y="-449804"/>
            <a:ext cx="4243145" cy="3964803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Hold your nerve!</a:t>
            </a:r>
          </a:p>
        </p:txBody>
      </p:sp>
      <p:sp>
        <p:nvSpPr>
          <p:cNvPr id="7" name="Explosion: 14 Points 6">
            <a:extLst>
              <a:ext uri="{FF2B5EF4-FFF2-40B4-BE49-F238E27FC236}">
                <a16:creationId xmlns:a16="http://schemas.microsoft.com/office/drawing/2014/main" id="{BC856809-54F3-1A6F-BC1C-9DB805EF595B}"/>
              </a:ext>
            </a:extLst>
          </p:cNvPr>
          <p:cNvSpPr/>
          <p:nvPr/>
        </p:nvSpPr>
        <p:spPr>
          <a:xfrm>
            <a:off x="8221211" y="-298370"/>
            <a:ext cx="3689079" cy="3133849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Help turn off the gas!</a:t>
            </a:r>
          </a:p>
        </p:txBody>
      </p:sp>
    </p:spTree>
    <p:extLst>
      <p:ext uri="{BB962C8B-B14F-4D97-AF65-F5344CB8AC3E}">
        <p14:creationId xmlns:p14="http://schemas.microsoft.com/office/powerpoint/2010/main" val="294842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865BC-843B-5BCD-BB17-F4B9AEAD51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5362" y="3246538"/>
            <a:ext cx="6971252" cy="187074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4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4800" b="1" dirty="0">
                <a:solidFill>
                  <a:srgbClr val="1B1464"/>
                </a:solidFill>
                <a:latin typeface="Lucida Calligraphy" panose="03010101010101010101" pitchFamily="66" charset="0"/>
              </a:rPr>
              <a:t>Thank you!</a:t>
            </a:r>
          </a:p>
          <a:p>
            <a:pPr marL="0" indent="0">
              <a:buNone/>
            </a:pPr>
            <a:endParaRPr lang="en-US" dirty="0">
              <a:solidFill>
                <a:srgbClr val="1B14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214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CB_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B1464"/>
      </a:accent1>
      <a:accent2>
        <a:srgbClr val="8757E5"/>
      </a:accent2>
      <a:accent3>
        <a:srgbClr val="FF557A"/>
      </a:accent3>
      <a:accent4>
        <a:srgbClr val="FFBF00"/>
      </a:accent4>
      <a:accent5>
        <a:srgbClr val="3A8DFF"/>
      </a:accent5>
      <a:accent6>
        <a:srgbClr val="595959"/>
      </a:accent6>
      <a:hlink>
        <a:srgbClr val="FF557A"/>
      </a:hlink>
      <a:folHlink>
        <a:srgbClr val="8757E5"/>
      </a:folHlink>
    </a:clrScheme>
    <a:fontScheme name="Custom 2">
      <a:majorFont>
        <a:latin typeface="Cera Pro"/>
        <a:ea typeface=""/>
        <a:cs typeface=""/>
      </a:majorFont>
      <a:minorFont>
        <a:latin typeface="Cer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BDAD8D4-F7D3-4D1F-8350-D192626BBC6E}" vid="{16E6730F-A55B-42F2-9EC2-BBC17B503E0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CDC_PowerPointTemplate_1</Template>
  <TotalTime>4958</TotalTime>
  <Words>749</Words>
  <Application>Microsoft Office PowerPoint</Application>
  <PresentationFormat>Widescreen</PresentationFormat>
  <Paragraphs>106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Yu Gothic Light</vt:lpstr>
      <vt:lpstr>Arial</vt:lpstr>
      <vt:lpstr>Calibri</vt:lpstr>
      <vt:lpstr>Cera Pro</vt:lpstr>
      <vt:lpstr>Cera Round Pro</vt:lpstr>
      <vt:lpstr>Lucida Calligraphy</vt:lpstr>
      <vt:lpstr>Times New Roman</vt:lpstr>
      <vt:lpstr>Office Theme</vt:lpstr>
      <vt:lpstr>Information from the EYSEND Partnership  November 2021  </vt:lpstr>
      <vt:lpstr>Or….</vt:lpstr>
      <vt:lpstr>A bit of context</vt:lpstr>
      <vt:lpstr>A bit of context</vt:lpstr>
      <vt:lpstr>A bit of context</vt:lpstr>
      <vt:lpstr>A bit of context</vt:lpstr>
      <vt:lpstr>PowerPoint Presentation</vt:lpstr>
      <vt:lpstr>The guide for governors and trustees </vt:lpstr>
      <vt:lpstr>Equality Act</vt:lpstr>
      <vt:lpstr>School guides commissioned by the DfE</vt:lpstr>
      <vt:lpstr>EY and FE guides commissioned by the DfE </vt:lpstr>
      <vt:lpstr>The guide for governors and trustees </vt:lpstr>
      <vt:lpstr>PowerPoint Presentation</vt:lpstr>
      <vt:lpstr>A bit of context</vt:lpstr>
      <vt:lpstr>PowerPoint Presentation</vt:lpstr>
      <vt:lpstr>PowerPoint Presentation</vt:lpstr>
      <vt:lpstr>A bit of context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Philippa Stobbs</dc:creator>
  <cp:lastModifiedBy>Steve Johnson</cp:lastModifiedBy>
  <cp:revision>193</cp:revision>
  <cp:lastPrinted>2024-04-04T16:13:01Z</cp:lastPrinted>
  <dcterms:created xsi:type="dcterms:W3CDTF">2021-11-29T10:54:35Z</dcterms:created>
  <dcterms:modified xsi:type="dcterms:W3CDTF">2025-03-26T23:12:23Z</dcterms:modified>
</cp:coreProperties>
</file>