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4"/>
  </p:notesMasterIdLst>
  <p:sldIdLst>
    <p:sldId id="299" r:id="rId5"/>
    <p:sldId id="316" r:id="rId6"/>
    <p:sldId id="306" r:id="rId7"/>
    <p:sldId id="300" r:id="rId8"/>
    <p:sldId id="308" r:id="rId9"/>
    <p:sldId id="317" r:id="rId10"/>
    <p:sldId id="318" r:id="rId11"/>
    <p:sldId id="319" r:id="rId12"/>
    <p:sldId id="321" r:id="rId13"/>
    <p:sldId id="320" r:id="rId14"/>
    <p:sldId id="323" r:id="rId15"/>
    <p:sldId id="322" r:id="rId16"/>
    <p:sldId id="331" r:id="rId17"/>
    <p:sldId id="332" r:id="rId18"/>
    <p:sldId id="333" r:id="rId19"/>
    <p:sldId id="324" r:id="rId20"/>
    <p:sldId id="325" r:id="rId21"/>
    <p:sldId id="326" r:id="rId22"/>
    <p:sldId id="327" r:id="rId23"/>
    <p:sldId id="328" r:id="rId24"/>
    <p:sldId id="329" r:id="rId25"/>
    <p:sldId id="330" r:id="rId26"/>
    <p:sldId id="304" r:id="rId27"/>
    <p:sldId id="307" r:id="rId28"/>
    <p:sldId id="310" r:id="rId29"/>
    <p:sldId id="311" r:id="rId30"/>
    <p:sldId id="309" r:id="rId31"/>
    <p:sldId id="314" r:id="rId32"/>
    <p:sldId id="31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18" autoAdjust="0"/>
    <p:restoredTop sz="93979" autoAdjust="0"/>
  </p:normalViewPr>
  <p:slideViewPr>
    <p:cSldViewPr snapToGrid="0">
      <p:cViewPr varScale="1">
        <p:scale>
          <a:sx n="80" d="100"/>
          <a:sy n="80" d="100"/>
        </p:scale>
        <p:origin x="48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D09429-631B-46BD-93B5-295AA30C7D06}" type="datetimeFigureOut">
              <a:rPr lang="en-GB" smtClean="0"/>
              <a:t>14/02/2024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7990C8-7005-469D-ADB3-4DFDC1259C6D}" type="slidenum">
              <a:rPr lang="en-GB" smtClean="0"/>
              <a:t>‹#›</a:t>
            </a:fld>
            <a:endParaRPr lang="en-GB"/>
          </a:p>
        </p:txBody>
      </p:sp>
    </p:spTree>
    <p:extLst>
      <p:ext uri="{BB962C8B-B14F-4D97-AF65-F5344CB8AC3E}">
        <p14:creationId xmlns:p14="http://schemas.microsoft.com/office/powerpoint/2010/main" val="3409217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2E2BF5E-CC29-43EF-9F34-52DB8D3EA2BA}" type="datetime1">
              <a:rPr lang="en-GB" smtClean="0"/>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16C756-EDE7-480F-AD79-BC667DB42C87}" type="slidenum">
              <a:rPr lang="en-GB" smtClean="0"/>
              <a:t>‹#›</a:t>
            </a:fld>
            <a:endParaRPr lang="en-GB"/>
          </a:p>
        </p:txBody>
      </p:sp>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9" name="Rectangle 8"/>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3419672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B5182C-09D1-43E4-8151-79510BF02104}" type="datetime1">
              <a:rPr lang="en-GB" smtClean="0"/>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16C756-EDE7-480F-AD79-BC667DB42C87}" type="slidenum">
              <a:rPr lang="en-GB" smtClean="0"/>
              <a:t>‹#›</a:t>
            </a:fld>
            <a:endParaRPr lang="en-GB"/>
          </a:p>
        </p:txBody>
      </p:sp>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9" name="Rectangle 8"/>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4098759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2AF33F-1374-4414-9F67-92653A7E170F}" type="datetime1">
              <a:rPr lang="en-GB" smtClean="0"/>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16C756-EDE7-480F-AD79-BC667DB42C87}" type="slidenum">
              <a:rPr lang="en-GB" smtClean="0"/>
              <a:t>‹#›</a:t>
            </a:fld>
            <a:endParaRPr lang="en-GB"/>
          </a:p>
        </p:txBody>
      </p:sp>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9" name="Rectangle 8"/>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2566985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B15019E-1859-450D-9E8C-C894BBC8F728}" type="datetime1">
              <a:rPr lang="en-GB" smtClean="0"/>
              <a:t>14/02/2024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16C756-EDE7-480F-AD79-BC667DB42C87}" type="slidenum">
              <a:rPr lang="en-GB" smtClean="0"/>
              <a:t>‹#›</a:t>
            </a:fld>
            <a:endParaRPr lang="en-GB"/>
          </a:p>
        </p:txBody>
      </p:sp>
      <p:pic>
        <p:nvPicPr>
          <p:cNvPr id="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10" name="Rectangle 9"/>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2514649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3B4E507-7AFB-4E6C-9209-E228052E56A5}" type="datetime1">
              <a:rPr lang="en-GB" smtClean="0"/>
              <a:t>14/02/2024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16C756-EDE7-480F-AD79-BC667DB42C87}" type="slidenum">
              <a:rPr lang="en-GB" smtClean="0"/>
              <a:t>‹#›</a:t>
            </a:fld>
            <a:endParaRPr lang="en-GB"/>
          </a:p>
        </p:txBody>
      </p:sp>
      <p:pic>
        <p:nvPicPr>
          <p:cNvPr id="1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12" name="Rectangle 11"/>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2163960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78B8B4-67B8-4133-B0DC-C9FE238DFE38}" type="datetime1">
              <a:rPr lang="en-GB" smtClean="0"/>
              <a:t>14/02/2024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16C756-EDE7-480F-AD79-BC667DB42C87}" type="slidenum">
              <a:rPr lang="en-GB" smtClean="0"/>
              <a:t>‹#›</a:t>
            </a:fld>
            <a:endParaRPr lang="en-GB"/>
          </a:p>
        </p:txBody>
      </p:sp>
      <p:pic>
        <p:nvPicPr>
          <p:cNvPr id="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8" name="Rectangle 7"/>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813804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2739AC-91EF-49B1-B687-5B98D6DA64CF}" type="datetime1">
              <a:rPr lang="en-GB" smtClean="0"/>
              <a:t>14/02/2024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16C756-EDE7-480F-AD79-BC667DB42C87}" type="slidenum">
              <a:rPr lang="en-GB" smtClean="0"/>
              <a:t>‹#›</a:t>
            </a:fld>
            <a:endParaRPr lang="en-GB"/>
          </a:p>
        </p:txBody>
      </p:sp>
      <p:pic>
        <p:nvPicPr>
          <p:cNvPr id="1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12" name="Rectangle 11"/>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2800471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E36D6F-6DEE-413D-9941-120C1107EC0D}" type="datetime1">
              <a:rPr lang="en-GB" smtClean="0"/>
              <a:t>14/02/2024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16C756-EDE7-480F-AD79-BC667DB42C87}" type="slidenum">
              <a:rPr lang="en-GB" smtClean="0"/>
              <a:t>‹#›</a:t>
            </a:fld>
            <a:endParaRPr lang="en-GB"/>
          </a:p>
        </p:txBody>
      </p:sp>
      <p:pic>
        <p:nvPicPr>
          <p:cNvPr id="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10" name="Rectangle 9"/>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1411867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2E3F1D-F9B0-4069-814A-CFF52651F3B1}" type="datetime1">
              <a:rPr lang="en-GB" smtClean="0"/>
              <a:t>14/02/2024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16C756-EDE7-480F-AD79-BC667DB42C87}" type="slidenum">
              <a:rPr lang="en-GB" smtClean="0"/>
              <a:t>‹#›</a:t>
            </a:fld>
            <a:endParaRPr lang="en-GB"/>
          </a:p>
        </p:txBody>
      </p:sp>
      <p:pic>
        <p:nvPicPr>
          <p:cNvPr id="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95467" y="6021288"/>
            <a:ext cx="10896533"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0" y="6126937"/>
            <a:ext cx="547749" cy="625415"/>
          </a:xfrm>
          <a:prstGeom prst="rect">
            <a:avLst/>
          </a:prstGeom>
        </p:spPr>
      </p:pic>
      <p:sp>
        <p:nvSpPr>
          <p:cNvPr id="10" name="Rectangle 9"/>
          <p:cNvSpPr/>
          <p:nvPr userDrawn="1"/>
        </p:nvSpPr>
        <p:spPr>
          <a:xfrm>
            <a:off x="0" y="0"/>
            <a:ext cx="12192000" cy="26064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Tree>
    <p:extLst>
      <p:ext uri="{BB962C8B-B14F-4D97-AF65-F5344CB8AC3E}">
        <p14:creationId xmlns:p14="http://schemas.microsoft.com/office/powerpoint/2010/main" val="97336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6D0D6B0-6CD2-4D9F-A0D0-872C65658E4D}" type="datetime1">
              <a:rPr lang="en-GB" smtClean="0"/>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16C756-EDE7-480F-AD79-BC667DB42C87}" type="slidenum">
              <a:rPr lang="en-GB" smtClean="0"/>
              <a:t>‹#›</a:t>
            </a:fld>
            <a:endParaRPr lang="en-GB"/>
          </a:p>
        </p:txBody>
      </p:sp>
    </p:spTree>
    <p:extLst>
      <p:ext uri="{BB962C8B-B14F-4D97-AF65-F5344CB8AC3E}">
        <p14:creationId xmlns:p14="http://schemas.microsoft.com/office/powerpoint/2010/main" val="81619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09DB7B-A35F-4772-96EC-19BEE0183EDB}" type="datetime1">
              <a:rPr lang="en-GB" smtClean="0"/>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16C756-EDE7-480F-AD79-BC667DB42C87}" type="slidenum">
              <a:rPr lang="en-GB" smtClean="0"/>
              <a:t>‹#›</a:t>
            </a:fld>
            <a:endParaRPr lang="en-GB"/>
          </a:p>
        </p:txBody>
      </p:sp>
    </p:spTree>
    <p:extLst>
      <p:ext uri="{BB962C8B-B14F-4D97-AF65-F5344CB8AC3E}">
        <p14:creationId xmlns:p14="http://schemas.microsoft.com/office/powerpoint/2010/main" val="711242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FBF59-4490-4860-9755-C11B9195D521}" type="datetime1">
              <a:rPr lang="en-GB" smtClean="0"/>
              <a:t>14/02/2024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16C756-EDE7-480F-AD79-BC667DB42C87}" type="slidenum">
              <a:rPr lang="en-GB" smtClean="0"/>
              <a:t>‹#›</a:t>
            </a:fld>
            <a:endParaRPr lang="en-GB"/>
          </a:p>
        </p:txBody>
      </p:sp>
    </p:spTree>
    <p:extLst>
      <p:ext uri="{BB962C8B-B14F-4D97-AF65-F5344CB8AC3E}">
        <p14:creationId xmlns:p14="http://schemas.microsoft.com/office/powerpoint/2010/main" val="15887230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area-send-framework-and-handbook/area-send-inspections-framework-and-handboo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882445"/>
            <a:ext cx="10972800" cy="5743437"/>
          </a:xfrm>
        </p:spPr>
        <p:txBody>
          <a:bodyPr>
            <a:normAutofit fontScale="62500" lnSpcReduction="20000"/>
          </a:bodyPr>
          <a:lstStyle/>
          <a:p>
            <a:pPr marL="0" indent="0" algn="ctr">
              <a:buNone/>
            </a:pPr>
            <a:endParaRPr lang="en-GB" sz="4000" b="1" u="sng" dirty="0">
              <a:latin typeface="Arial" panose="020B0604020202020204" pitchFamily="34" charset="0"/>
              <a:cs typeface="Arial" panose="020B0604020202020204" pitchFamily="34" charset="0"/>
            </a:endParaRPr>
          </a:p>
          <a:p>
            <a:pPr marL="0" indent="0" algn="ctr">
              <a:buNone/>
            </a:pPr>
            <a:r>
              <a:rPr lang="en-GB" sz="4000" b="1" u="sng" dirty="0">
                <a:latin typeface="+mj-lt"/>
                <a:cs typeface="Arial" panose="020B0604020202020204" pitchFamily="34" charset="0"/>
              </a:rPr>
              <a:t>NatSIP Ofsted event 8th February 2024 </a:t>
            </a:r>
          </a:p>
          <a:p>
            <a:pPr marL="0" indent="0" algn="ctr">
              <a:buNone/>
            </a:pPr>
            <a:endParaRPr lang="en-GB" sz="4000" b="1" u="sng" dirty="0">
              <a:latin typeface="+mj-lt"/>
              <a:cs typeface="Arial" panose="020B0604020202020204" pitchFamily="34" charset="0"/>
            </a:endParaRPr>
          </a:p>
          <a:p>
            <a:pPr marL="0" indent="0" algn="ctr">
              <a:buNone/>
            </a:pPr>
            <a:r>
              <a:rPr lang="en-GB" sz="4000" b="1" u="sng" dirty="0">
                <a:latin typeface="+mj-lt"/>
                <a:cs typeface="Arial" panose="020B0604020202020204" pitchFamily="34" charset="0"/>
              </a:rPr>
              <a:t>SEND Local Area Inspections</a:t>
            </a:r>
          </a:p>
          <a:p>
            <a:pPr marL="0" indent="0" algn="ctr">
              <a:buNone/>
            </a:pPr>
            <a:endParaRPr lang="en-GB" sz="4000" dirty="0">
              <a:latin typeface="+mj-lt"/>
              <a:cs typeface="Arial" panose="020B0604020202020204" pitchFamily="34" charset="0"/>
            </a:endParaRPr>
          </a:p>
          <a:p>
            <a:pPr marL="0" indent="0" algn="ctr">
              <a:buNone/>
            </a:pPr>
            <a:r>
              <a:rPr lang="en-GB" sz="4000" b="1" u="sng" dirty="0">
                <a:latin typeface="+mj-lt"/>
                <a:cs typeface="Arial" panose="020B0604020202020204" pitchFamily="34" charset="0"/>
              </a:rPr>
              <a:t>Pupil Deep Dives</a:t>
            </a:r>
          </a:p>
          <a:p>
            <a:pPr marL="0" indent="0" algn="ctr">
              <a:buNone/>
            </a:pPr>
            <a:endParaRPr lang="en-GB" sz="4000" b="1" u="sng" dirty="0">
              <a:latin typeface="+mj-lt"/>
              <a:cs typeface="Arial" panose="020B0604020202020204" pitchFamily="34" charset="0"/>
            </a:endParaRPr>
          </a:p>
          <a:p>
            <a:pPr marL="0" indent="0" algn="ctr">
              <a:buNone/>
            </a:pPr>
            <a:r>
              <a:rPr lang="en-GB" sz="4000" b="1" u="sng" dirty="0">
                <a:latin typeface="+mj-lt"/>
                <a:cs typeface="Arial" panose="020B0604020202020204" pitchFamily="34" charset="0"/>
              </a:rPr>
              <a:t>Blackburn with Darwen Local Authority</a:t>
            </a:r>
          </a:p>
          <a:p>
            <a:pPr marL="0" indent="0" algn="ctr">
              <a:buNone/>
            </a:pPr>
            <a:endParaRPr lang="en-GB" sz="4000" b="1" u="sng" dirty="0">
              <a:latin typeface="+mj-lt"/>
              <a:cs typeface="Arial" panose="020B0604020202020204" pitchFamily="34" charset="0"/>
            </a:endParaRPr>
          </a:p>
          <a:p>
            <a:pPr marL="0" indent="0" algn="ctr">
              <a:buNone/>
            </a:pPr>
            <a:endParaRPr lang="en-GB" sz="4000" b="1" u="sng" dirty="0">
              <a:latin typeface="+mj-lt"/>
              <a:cs typeface="Arial" panose="020B0604020202020204" pitchFamily="34" charset="0"/>
            </a:endParaRPr>
          </a:p>
          <a:p>
            <a:pPr marL="0" indent="0" algn="ctr">
              <a:buNone/>
            </a:pPr>
            <a:r>
              <a:rPr lang="en-GB" sz="4000" b="1" dirty="0">
                <a:latin typeface="+mj-lt"/>
                <a:cs typeface="Arial" panose="020B0604020202020204" pitchFamily="34" charset="0"/>
              </a:rPr>
              <a:t>Nicola Savage – Lead Advisory Teacher for Hearing and Vision Impairment – </a:t>
            </a:r>
          </a:p>
          <a:p>
            <a:pPr marL="0" indent="0" algn="ctr">
              <a:buNone/>
            </a:pPr>
            <a:r>
              <a:rPr lang="en-GB" sz="4000" b="1" dirty="0">
                <a:latin typeface="+mj-lt"/>
                <a:cs typeface="Arial" panose="020B0604020202020204" pitchFamily="34" charset="0"/>
              </a:rPr>
              <a:t>Special Educational Needs and Disability Support Service</a:t>
            </a:r>
          </a:p>
          <a:p>
            <a:pPr marL="0" indent="0" algn="ctr">
              <a:buNone/>
            </a:pPr>
            <a:br>
              <a:rPr lang="en-GB" sz="4000" b="1" dirty="0">
                <a:latin typeface="Arial" panose="020B0604020202020204" pitchFamily="34" charset="0"/>
                <a:cs typeface="Arial" panose="020B0604020202020204" pitchFamily="34" charset="0"/>
              </a:rPr>
            </a:br>
            <a:endParaRPr lang="en-GB" sz="4000" b="1"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3220386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5E46F-2F5D-63D2-D321-79E8B42CADFF}"/>
              </a:ext>
            </a:extLst>
          </p:cNvPr>
          <p:cNvSpPr>
            <a:spLocks noGrp="1"/>
          </p:cNvSpPr>
          <p:nvPr>
            <p:ph type="title"/>
          </p:nvPr>
        </p:nvSpPr>
        <p:spPr/>
        <p:txBody>
          <a:bodyPr/>
          <a:lstStyle/>
          <a:p>
            <a:r>
              <a:rPr lang="en-GB" u="sng" dirty="0"/>
              <a:t>Background</a:t>
            </a:r>
          </a:p>
        </p:txBody>
      </p:sp>
      <p:sp>
        <p:nvSpPr>
          <p:cNvPr id="3" name="Content Placeholder 2">
            <a:extLst>
              <a:ext uri="{FF2B5EF4-FFF2-40B4-BE49-F238E27FC236}">
                <a16:creationId xmlns:a16="http://schemas.microsoft.com/office/drawing/2014/main" id="{4D71D727-EF0A-C9EB-2597-2C3A3C23D651}"/>
              </a:ext>
            </a:extLst>
          </p:cNvPr>
          <p:cNvSpPr>
            <a:spLocks noGrp="1"/>
          </p:cNvSpPr>
          <p:nvPr>
            <p:ph idx="1"/>
          </p:nvPr>
        </p:nvSpPr>
        <p:spPr/>
        <p:txBody>
          <a:bodyPr/>
          <a:lstStyle/>
          <a:p>
            <a:r>
              <a:rPr lang="en-GB" dirty="0"/>
              <a:t>In November and December 2021, Blackburn with Darwen Local Authority participated in a trial of the Joint Local Area SEND inspections.</a:t>
            </a:r>
          </a:p>
          <a:p>
            <a:r>
              <a:rPr lang="en-GB" dirty="0"/>
              <a:t>This involved a number of ‘deep dives’ of Children and Young People with SEND throughout the borough.</a:t>
            </a:r>
          </a:p>
          <a:p>
            <a:r>
              <a:rPr lang="en-GB" dirty="0"/>
              <a:t>In the trial, 12 pupils were identified – 6 with Education, Health and Care Plans and 6 at SEND support at a range of schools throughout the authority. </a:t>
            </a:r>
          </a:p>
        </p:txBody>
      </p:sp>
    </p:spTree>
    <p:extLst>
      <p:ext uri="{BB962C8B-B14F-4D97-AF65-F5344CB8AC3E}">
        <p14:creationId xmlns:p14="http://schemas.microsoft.com/office/powerpoint/2010/main" val="1922759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62708"/>
            <a:ext cx="10972800" cy="5661111"/>
          </a:xfrm>
        </p:spPr>
        <p:txBody>
          <a:bodyPr>
            <a:normAutofit/>
          </a:bodyPr>
          <a:lstStyle/>
          <a:p>
            <a:pPr marL="0" indent="0" algn="ctr">
              <a:buNone/>
            </a:pPr>
            <a:r>
              <a:rPr lang="en-GB" b="1" u="sng" dirty="0">
                <a:latin typeface="Arial" panose="020B0604020202020204" pitchFamily="34" charset="0"/>
                <a:cs typeface="Arial" panose="020B0604020202020204" pitchFamily="34" charset="0"/>
              </a:rPr>
              <a:t>Children and Young People with SEND</a:t>
            </a:r>
          </a:p>
          <a:p>
            <a:pPr marL="0" indent="0">
              <a:buNone/>
            </a:pPr>
            <a:r>
              <a:rPr lang="en-GB" sz="2000" dirty="0"/>
              <a:t>Children with identified SEND with come under either:</a:t>
            </a:r>
          </a:p>
          <a:p>
            <a:r>
              <a:rPr lang="en-GB" sz="2000" b="1" dirty="0">
                <a:solidFill>
                  <a:srgbClr val="0070C0"/>
                </a:solidFill>
              </a:rPr>
              <a:t>SEND Support</a:t>
            </a:r>
          </a:p>
          <a:p>
            <a:r>
              <a:rPr lang="en-GB" sz="2000" b="1" dirty="0">
                <a:solidFill>
                  <a:srgbClr val="0070C0"/>
                </a:solidFill>
              </a:rPr>
              <a:t>Education, Health and Care Plan (EHCP)</a:t>
            </a:r>
          </a:p>
          <a:p>
            <a:pPr marL="0" indent="0">
              <a:buNone/>
            </a:pPr>
            <a:endParaRPr lang="en-GB" sz="2000" b="1" dirty="0">
              <a:solidFill>
                <a:srgbClr val="0070C0"/>
              </a:solidFill>
            </a:endParaRPr>
          </a:p>
          <a:p>
            <a:pPr marL="0" indent="0">
              <a:buNone/>
            </a:pPr>
            <a:r>
              <a:rPr lang="en-GB" sz="2000" b="1" u="sng" dirty="0">
                <a:solidFill>
                  <a:srgbClr val="0070C0"/>
                </a:solidFill>
              </a:rPr>
              <a:t>SEND Support</a:t>
            </a:r>
          </a:p>
          <a:p>
            <a:pPr marL="0" indent="0">
              <a:buNone/>
            </a:pPr>
            <a:r>
              <a:rPr lang="en-GB" sz="2000" dirty="0"/>
              <a:t>A child or young person has an identified special educational need/disability and is receiving additional support, but this can be delivered through the school or college’s mainstream provision</a:t>
            </a:r>
            <a:r>
              <a:rPr lang="en-GB" sz="2000" b="1" dirty="0"/>
              <a:t>.</a:t>
            </a:r>
          </a:p>
          <a:p>
            <a:pPr marL="0" indent="0">
              <a:buNone/>
            </a:pPr>
            <a:r>
              <a:rPr lang="en-GB" sz="2000" b="1" u="sng" dirty="0">
                <a:solidFill>
                  <a:srgbClr val="0070C0"/>
                </a:solidFill>
              </a:rPr>
              <a:t>EHCP</a:t>
            </a:r>
          </a:p>
          <a:p>
            <a:pPr marL="0" indent="0">
              <a:buNone/>
            </a:pPr>
            <a:r>
              <a:rPr lang="en-GB" sz="2000" dirty="0"/>
              <a:t>An Education, Health and Care (EHC) plan is for children and young people aged up to 25 who need more support than is available through special educational needs support. An EHCP is put together by professionals in education, health, and social care to make sure children with SEND have the right support to help them through their education and on to adulthood. </a:t>
            </a:r>
            <a:r>
              <a:rPr lang="en-GB" sz="2000" i="1" dirty="0"/>
              <a:t>Input from all services involved with the child or young person is key to the plan being successful. </a:t>
            </a:r>
            <a:r>
              <a:rPr lang="en-GB" sz="2000" dirty="0"/>
              <a:t>Plans are reviewed on an annual basis to ensure that they continue to be relevant and up to date.</a:t>
            </a:r>
          </a:p>
          <a:p>
            <a:pPr marL="0" indent="0">
              <a:buNone/>
            </a:pPr>
            <a:endParaRPr lang="en-US" sz="2400" dirty="0"/>
          </a:p>
          <a:p>
            <a:pPr marL="0" indent="0">
              <a:buNone/>
            </a:pPr>
            <a:endParaRPr lang="en-GB" sz="2600" dirty="0"/>
          </a:p>
        </p:txBody>
      </p:sp>
    </p:spTree>
    <p:extLst>
      <p:ext uri="{BB962C8B-B14F-4D97-AF65-F5344CB8AC3E}">
        <p14:creationId xmlns:p14="http://schemas.microsoft.com/office/powerpoint/2010/main" val="3722104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99768"/>
            <a:ext cx="10972800" cy="5294595"/>
          </a:xfrm>
        </p:spPr>
        <p:txBody>
          <a:bodyPr>
            <a:normAutofit fontScale="92500" lnSpcReduction="20000"/>
          </a:bodyPr>
          <a:lstStyle/>
          <a:p>
            <a:pPr marL="0" indent="0" algn="ctr">
              <a:buNone/>
            </a:pPr>
            <a:r>
              <a:rPr lang="en-GB" b="1" u="sng" dirty="0">
                <a:cs typeface="Arial" panose="020B0604020202020204" pitchFamily="34" charset="0"/>
              </a:rPr>
              <a:t>Area SEND Inspection – What is it?</a:t>
            </a:r>
          </a:p>
          <a:p>
            <a:pPr marL="0" indent="0" algn="ctr">
              <a:buNone/>
            </a:pPr>
            <a:endParaRPr lang="en-GB" b="1" u="sng" dirty="0">
              <a:cs typeface="Arial" panose="020B0604020202020204" pitchFamily="34" charset="0"/>
            </a:endParaRPr>
          </a:p>
          <a:p>
            <a:pPr marL="0" indent="0">
              <a:buNone/>
            </a:pPr>
            <a:r>
              <a:rPr lang="en-GB" sz="2400" dirty="0">
                <a:cs typeface="Arial" panose="020B0604020202020204" pitchFamily="34" charset="0"/>
              </a:rPr>
              <a:t>An Area SEND inspection evaluates how well members of a </a:t>
            </a:r>
            <a:r>
              <a:rPr lang="en-GB" sz="2400" dirty="0">
                <a:solidFill>
                  <a:srgbClr val="0070C0"/>
                </a:solidFill>
                <a:cs typeface="Arial" panose="020B0604020202020204" pitchFamily="34" charset="0"/>
              </a:rPr>
              <a:t>local area partnership </a:t>
            </a:r>
            <a:r>
              <a:rPr lang="en-GB" sz="2400" dirty="0">
                <a:cs typeface="Arial" panose="020B0604020202020204" pitchFamily="34" charset="0"/>
              </a:rPr>
              <a:t>work together to improve the experiences and outcomes of children and young people with SEND</a:t>
            </a:r>
          </a:p>
          <a:p>
            <a:pPr marL="0" indent="0">
              <a:buNone/>
            </a:pPr>
            <a:endParaRPr lang="en-GB" sz="2400" dirty="0">
              <a:cs typeface="Arial" panose="020B0604020202020204" pitchFamily="34" charset="0"/>
            </a:endParaRPr>
          </a:p>
          <a:p>
            <a:pPr marL="0" indent="0">
              <a:buNone/>
            </a:pPr>
            <a:r>
              <a:rPr lang="en-GB" sz="2400" dirty="0">
                <a:cs typeface="Arial" panose="020B0604020202020204" pitchFamily="34" charset="0"/>
              </a:rPr>
              <a:t>‘</a:t>
            </a:r>
            <a:r>
              <a:rPr lang="en-GB" sz="2400" dirty="0">
                <a:solidFill>
                  <a:srgbClr val="0070C0"/>
                </a:solidFill>
                <a:cs typeface="Arial" panose="020B0604020202020204" pitchFamily="34" charset="0"/>
              </a:rPr>
              <a:t>Local area partnership</a:t>
            </a:r>
            <a:r>
              <a:rPr lang="en-GB" sz="2400" dirty="0">
                <a:cs typeface="Arial" panose="020B0604020202020204" pitchFamily="34" charset="0"/>
              </a:rPr>
              <a:t>’ refers to those in education, health and care who are responsible for the strategic planning, commissioning, management, delivery and evaluation of arrangements for children and young people with SEND who live in a local area. </a:t>
            </a:r>
          </a:p>
          <a:p>
            <a:pPr marL="0" indent="0">
              <a:buNone/>
            </a:pPr>
            <a:endParaRPr lang="en-GB" sz="2400" dirty="0">
              <a:cs typeface="Arial" panose="020B0604020202020204" pitchFamily="34" charset="0"/>
            </a:endParaRPr>
          </a:p>
          <a:p>
            <a:pPr marL="0" indent="0">
              <a:buNone/>
            </a:pPr>
            <a:r>
              <a:rPr lang="en-GB" sz="2400" dirty="0">
                <a:cs typeface="Arial" panose="020B0604020202020204" pitchFamily="34" charset="0"/>
              </a:rPr>
              <a:t>These inspections are carried out jointly by Ofsted and the CQC. Inspectors who specialise in education, health and social care will work together as a single inspection team</a:t>
            </a:r>
          </a:p>
          <a:p>
            <a:pPr marL="0" indent="0">
              <a:buNone/>
            </a:pPr>
            <a:endParaRPr lang="en-GB" sz="2400" dirty="0">
              <a:cs typeface="Arial" panose="020B0604020202020204" pitchFamily="34" charset="0"/>
            </a:endParaRPr>
          </a:p>
          <a:p>
            <a:pPr marL="0" indent="0">
              <a:buNone/>
            </a:pPr>
            <a:r>
              <a:rPr lang="en-GB" sz="2400" dirty="0">
                <a:cs typeface="Arial" panose="020B0604020202020204" pitchFamily="34" charset="0"/>
              </a:rPr>
              <a:t>Inspections evaluate arrangements for all children and young people with SEND aged 0 to 25 covered by the SEND code of practice, including those who have an </a:t>
            </a:r>
            <a:r>
              <a:rPr lang="en-GB" sz="2400" b="1" dirty="0">
                <a:solidFill>
                  <a:srgbClr val="0070C0"/>
                </a:solidFill>
                <a:cs typeface="Arial" panose="020B0604020202020204" pitchFamily="34" charset="0"/>
              </a:rPr>
              <a:t>Education, Health and Care (EHC) plan </a:t>
            </a:r>
            <a:r>
              <a:rPr lang="en-GB" sz="2400" dirty="0">
                <a:cs typeface="Arial" panose="020B0604020202020204" pitchFamily="34" charset="0"/>
              </a:rPr>
              <a:t>and those who receive </a:t>
            </a:r>
            <a:r>
              <a:rPr lang="en-GB" sz="2400" b="1" dirty="0">
                <a:solidFill>
                  <a:srgbClr val="0070C0"/>
                </a:solidFill>
                <a:cs typeface="Arial" panose="020B0604020202020204" pitchFamily="34" charset="0"/>
              </a:rPr>
              <a:t>special educational needs (SEND) support</a:t>
            </a:r>
            <a:r>
              <a:rPr lang="en-GB" sz="2400" dirty="0">
                <a:cs typeface="Arial" panose="020B0604020202020204" pitchFamily="34" charset="0"/>
              </a:rPr>
              <a:t>. </a:t>
            </a:r>
          </a:p>
        </p:txBody>
      </p:sp>
    </p:spTree>
    <p:extLst>
      <p:ext uri="{BB962C8B-B14F-4D97-AF65-F5344CB8AC3E}">
        <p14:creationId xmlns:p14="http://schemas.microsoft.com/office/powerpoint/2010/main" val="2772506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4488426"/>
          </a:xfrm>
        </p:spPr>
        <p:txBody>
          <a:bodyPr>
            <a:normAutofit/>
          </a:bodyPr>
          <a:lstStyle/>
          <a:p>
            <a:pPr marL="0" indent="0" algn="ctr">
              <a:buNone/>
            </a:pPr>
            <a:r>
              <a:rPr lang="en-GB" b="1" u="sng" dirty="0">
                <a:latin typeface="Arial" panose="020B0604020202020204" pitchFamily="34" charset="0"/>
                <a:cs typeface="Arial" panose="020B0604020202020204" pitchFamily="34" charset="0"/>
              </a:rPr>
              <a:t>What happens during the Area SEND Inspection?</a:t>
            </a:r>
          </a:p>
          <a:p>
            <a:pPr marL="0" indent="0" algn="ctr">
              <a:buNone/>
            </a:pPr>
            <a:endParaRPr lang="en-GB" sz="35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688259" y="1385500"/>
            <a:ext cx="5246400" cy="2517905"/>
          </a:xfrm>
          <a:prstGeom prst="rect">
            <a:avLst/>
          </a:prstGeom>
        </p:spPr>
      </p:pic>
      <p:pic>
        <p:nvPicPr>
          <p:cNvPr id="6" name="Picture 5"/>
          <p:cNvPicPr>
            <a:picLocks noChangeAspect="1"/>
          </p:cNvPicPr>
          <p:nvPr/>
        </p:nvPicPr>
        <p:blipFill>
          <a:blip r:embed="rId3"/>
          <a:stretch>
            <a:fillRect/>
          </a:stretch>
        </p:blipFill>
        <p:spPr>
          <a:xfrm>
            <a:off x="6558115" y="1385500"/>
            <a:ext cx="4849345" cy="2517905"/>
          </a:xfrm>
          <a:prstGeom prst="rect">
            <a:avLst/>
          </a:prstGeom>
        </p:spPr>
      </p:pic>
      <p:pic>
        <p:nvPicPr>
          <p:cNvPr id="7" name="Picture 6"/>
          <p:cNvPicPr>
            <a:picLocks noChangeAspect="1"/>
          </p:cNvPicPr>
          <p:nvPr/>
        </p:nvPicPr>
        <p:blipFill>
          <a:blip r:embed="rId4"/>
          <a:stretch>
            <a:fillRect/>
          </a:stretch>
        </p:blipFill>
        <p:spPr>
          <a:xfrm>
            <a:off x="4022177" y="4135376"/>
            <a:ext cx="4147646" cy="1994190"/>
          </a:xfrm>
          <a:prstGeom prst="rect">
            <a:avLst/>
          </a:prstGeom>
        </p:spPr>
      </p:pic>
    </p:spTree>
    <p:extLst>
      <p:ext uri="{BB962C8B-B14F-4D97-AF65-F5344CB8AC3E}">
        <p14:creationId xmlns:p14="http://schemas.microsoft.com/office/powerpoint/2010/main" val="461986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C2483-48A5-98CC-DC10-D8ED59E2B798}"/>
              </a:ext>
            </a:extLst>
          </p:cNvPr>
          <p:cNvSpPr>
            <a:spLocks noGrp="1"/>
          </p:cNvSpPr>
          <p:nvPr>
            <p:ph type="title"/>
          </p:nvPr>
        </p:nvSpPr>
        <p:spPr/>
        <p:txBody>
          <a:bodyPr/>
          <a:lstStyle/>
          <a:p>
            <a:r>
              <a:rPr lang="en-GB" dirty="0"/>
              <a:t>Pupil Tracking</a:t>
            </a:r>
          </a:p>
        </p:txBody>
      </p:sp>
      <p:sp>
        <p:nvSpPr>
          <p:cNvPr id="3" name="Content Placeholder 2">
            <a:extLst>
              <a:ext uri="{FF2B5EF4-FFF2-40B4-BE49-F238E27FC236}">
                <a16:creationId xmlns:a16="http://schemas.microsoft.com/office/drawing/2014/main" id="{6E8F3B02-D8B1-F004-1CC0-B2C5228F39A7}"/>
              </a:ext>
            </a:extLst>
          </p:cNvPr>
          <p:cNvSpPr>
            <a:spLocks noGrp="1"/>
          </p:cNvSpPr>
          <p:nvPr>
            <p:ph idx="1"/>
          </p:nvPr>
        </p:nvSpPr>
        <p:spPr/>
        <p:txBody>
          <a:bodyPr>
            <a:normAutofit lnSpcReduction="10000"/>
          </a:bodyPr>
          <a:lstStyle/>
          <a:p>
            <a:r>
              <a:rPr lang="en-GB" dirty="0"/>
              <a:t>When the pupils were identified – each team were asked to gather a range of data to produce a ‘pen portrait’ of each child and their support.</a:t>
            </a:r>
          </a:p>
          <a:p>
            <a:r>
              <a:rPr lang="en-GB" dirty="0"/>
              <a:t>Parents were also contacted to ask whether they would participate in the discussions.</a:t>
            </a:r>
          </a:p>
          <a:p>
            <a:r>
              <a:rPr lang="en-GB" dirty="0"/>
              <a:t>Data was gathered and collated. </a:t>
            </a:r>
          </a:p>
          <a:p>
            <a:r>
              <a:rPr lang="en-GB" dirty="0"/>
              <a:t>Pupils met with the Inspectors via Teams – these meetings were usually facilitated by the settings and included either parents or adults, and the two inspectors. </a:t>
            </a:r>
          </a:p>
        </p:txBody>
      </p:sp>
    </p:spTree>
    <p:extLst>
      <p:ext uri="{BB962C8B-B14F-4D97-AF65-F5344CB8AC3E}">
        <p14:creationId xmlns:p14="http://schemas.microsoft.com/office/powerpoint/2010/main" val="2515995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CE58A-02FA-0094-28E9-FD2756231A38}"/>
              </a:ext>
            </a:extLst>
          </p:cNvPr>
          <p:cNvSpPr>
            <a:spLocks noGrp="1"/>
          </p:cNvSpPr>
          <p:nvPr>
            <p:ph type="title"/>
          </p:nvPr>
        </p:nvSpPr>
        <p:spPr/>
        <p:txBody>
          <a:bodyPr>
            <a:normAutofit fontScale="90000"/>
          </a:bodyPr>
          <a:lstStyle/>
          <a:p>
            <a:r>
              <a:rPr lang="en-GB" dirty="0"/>
              <a:t>Local Area SEND Methodology Testing – pupil portraits </a:t>
            </a:r>
          </a:p>
        </p:txBody>
      </p:sp>
      <p:pic>
        <p:nvPicPr>
          <p:cNvPr id="7" name="Content Placeholder 6" descr="A screenshot of a computer&#10;&#10;Description automatically generated">
            <a:extLst>
              <a:ext uri="{FF2B5EF4-FFF2-40B4-BE49-F238E27FC236}">
                <a16:creationId xmlns:a16="http://schemas.microsoft.com/office/drawing/2014/main" id="{15C84DB4-CA69-6E4F-06A2-EE55EA26CC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4049" y="1417638"/>
            <a:ext cx="7554351" cy="4507994"/>
          </a:xfrm>
        </p:spPr>
      </p:pic>
    </p:spTree>
    <p:extLst>
      <p:ext uri="{BB962C8B-B14F-4D97-AF65-F5344CB8AC3E}">
        <p14:creationId xmlns:p14="http://schemas.microsoft.com/office/powerpoint/2010/main" val="1556574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document">
            <a:extLst>
              <a:ext uri="{FF2B5EF4-FFF2-40B4-BE49-F238E27FC236}">
                <a16:creationId xmlns:a16="http://schemas.microsoft.com/office/drawing/2014/main" id="{0F6B6C58-8BE3-EB9B-52A5-5E7940BB561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8209" y="769938"/>
            <a:ext cx="7420131" cy="5061236"/>
          </a:xfrm>
        </p:spPr>
      </p:pic>
    </p:spTree>
    <p:extLst>
      <p:ext uri="{BB962C8B-B14F-4D97-AF65-F5344CB8AC3E}">
        <p14:creationId xmlns:p14="http://schemas.microsoft.com/office/powerpoint/2010/main" val="3818510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medical report&#10;&#10;Description automatically generated">
            <a:extLst>
              <a:ext uri="{FF2B5EF4-FFF2-40B4-BE49-F238E27FC236}">
                <a16:creationId xmlns:a16="http://schemas.microsoft.com/office/drawing/2014/main" id="{CBCB8464-CA62-7EC3-8478-B332CF4C925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8401" y="769938"/>
            <a:ext cx="7571873" cy="5362989"/>
          </a:xfrm>
        </p:spPr>
      </p:pic>
    </p:spTree>
    <p:extLst>
      <p:ext uri="{BB962C8B-B14F-4D97-AF65-F5344CB8AC3E}">
        <p14:creationId xmlns:p14="http://schemas.microsoft.com/office/powerpoint/2010/main" val="2033183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shot of a medical form&#10;&#10;Description automatically generated">
            <a:extLst>
              <a:ext uri="{FF2B5EF4-FFF2-40B4-BE49-F238E27FC236}">
                <a16:creationId xmlns:a16="http://schemas.microsoft.com/office/drawing/2014/main" id="{DBC45F0E-17DA-A016-33DC-0F836DC3D7D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39010" y="769937"/>
            <a:ext cx="6108662" cy="5406273"/>
          </a:xfrm>
        </p:spPr>
      </p:pic>
    </p:spTree>
    <p:extLst>
      <p:ext uri="{BB962C8B-B14F-4D97-AF65-F5344CB8AC3E}">
        <p14:creationId xmlns:p14="http://schemas.microsoft.com/office/powerpoint/2010/main" val="3364567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2170C-7BE5-938D-1C44-743C1B604B5C}"/>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6C84D6F9-35B0-FA2A-A0CA-AE7262DD1DB6}"/>
              </a:ext>
            </a:extLst>
          </p:cNvPr>
          <p:cNvSpPr>
            <a:spLocks noGrp="1"/>
          </p:cNvSpPr>
          <p:nvPr>
            <p:ph idx="1"/>
          </p:nvPr>
        </p:nvSpPr>
        <p:spPr>
          <a:xfrm>
            <a:off x="497059" y="1166018"/>
            <a:ext cx="10972800" cy="4925293"/>
          </a:xfrm>
        </p:spPr>
        <p:txBody>
          <a:bodyPr>
            <a:normAutofit fontScale="92500" lnSpcReduction="20000"/>
          </a:bodyPr>
          <a:lstStyle/>
          <a:p>
            <a:pPr marL="0" indent="0">
              <a:buNone/>
            </a:pPr>
            <a:r>
              <a:rPr lang="en-GB" dirty="0"/>
              <a:t>In the methodology testing, those who worked most frequently with the parents were asked to contact them and discuss the meetings, briefly what they would entail and what dates and times they would be available. </a:t>
            </a:r>
          </a:p>
          <a:p>
            <a:pPr marL="0" indent="0">
              <a:buNone/>
            </a:pPr>
            <a:r>
              <a:rPr lang="en-GB" dirty="0"/>
              <a:t>The parental meetings were arranged via TEAMS, by the Inspections Team with all relevant and available parties invited. </a:t>
            </a:r>
          </a:p>
          <a:p>
            <a:pPr marL="0" indent="0">
              <a:buNone/>
            </a:pPr>
            <a:r>
              <a:rPr lang="en-GB" dirty="0"/>
              <a:t>The discussions were scheduled for 90 minutes. </a:t>
            </a:r>
          </a:p>
          <a:p>
            <a:pPr marL="0" indent="0">
              <a:buNone/>
            </a:pPr>
            <a:r>
              <a:rPr lang="en-GB" dirty="0"/>
              <a:t>Each discussion had all those who were involved with the child – SEND Support, SENDCO, Social care, Habilitation Specialists, school nurse, social workers  etc. </a:t>
            </a:r>
          </a:p>
          <a:p>
            <a:pPr marL="0" indent="0">
              <a:buNone/>
            </a:pPr>
            <a:r>
              <a:rPr lang="en-GB" dirty="0"/>
              <a:t>Interviews were held with a HMI, Ofsted inspector and CQC representative. </a:t>
            </a:r>
          </a:p>
        </p:txBody>
      </p:sp>
    </p:spTree>
    <p:extLst>
      <p:ext uri="{BB962C8B-B14F-4D97-AF65-F5344CB8AC3E}">
        <p14:creationId xmlns:p14="http://schemas.microsoft.com/office/powerpoint/2010/main" val="868145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A18B8-F71E-C846-5CCD-FED5A9ECCE41}"/>
              </a:ext>
            </a:extLst>
          </p:cNvPr>
          <p:cNvSpPr>
            <a:spLocks noGrp="1"/>
          </p:cNvSpPr>
          <p:nvPr>
            <p:ph type="title"/>
          </p:nvPr>
        </p:nvSpPr>
        <p:spPr/>
        <p:txBody>
          <a:bodyPr/>
          <a:lstStyle/>
          <a:p>
            <a:r>
              <a:rPr lang="en-GB" dirty="0"/>
              <a:t> Forms</a:t>
            </a:r>
          </a:p>
        </p:txBody>
      </p:sp>
      <p:sp>
        <p:nvSpPr>
          <p:cNvPr id="3" name="Content Placeholder 2">
            <a:extLst>
              <a:ext uri="{FF2B5EF4-FFF2-40B4-BE49-F238E27FC236}">
                <a16:creationId xmlns:a16="http://schemas.microsoft.com/office/drawing/2014/main" id="{E7D1AF44-1E8D-3466-76CE-1766C1C0E465}"/>
              </a:ext>
            </a:extLst>
          </p:cNvPr>
          <p:cNvSpPr>
            <a:spLocks noGrp="1"/>
          </p:cNvSpPr>
          <p:nvPr>
            <p:ph idx="1"/>
          </p:nvPr>
        </p:nvSpPr>
        <p:spPr/>
        <p:txBody>
          <a:bodyPr>
            <a:normAutofit lnSpcReduction="10000"/>
          </a:bodyPr>
          <a:lstStyle/>
          <a:p>
            <a:pPr marL="0" indent="0">
              <a:buNone/>
            </a:pPr>
            <a:r>
              <a:rPr lang="en-GB" dirty="0"/>
              <a:t>There was a standard consent form – which parents and pupils (over 15) had to sign. </a:t>
            </a:r>
          </a:p>
          <a:p>
            <a:pPr marL="0" indent="0">
              <a:buNone/>
            </a:pPr>
            <a:endParaRPr lang="en-GB" dirty="0"/>
          </a:p>
          <a:p>
            <a:pPr marL="0" indent="0">
              <a:buNone/>
            </a:pPr>
            <a:r>
              <a:rPr lang="en-GB" dirty="0"/>
              <a:t>Now - All the data that LAs must collect and are detailed in: Supplementary guidance for Area SEND Annex A person-level data lists 1 and 2 are all in the new handbook which was released on 30</a:t>
            </a:r>
            <a:r>
              <a:rPr lang="en-GB" baseline="30000" dirty="0"/>
              <a:t>th</a:t>
            </a:r>
            <a:r>
              <a:rPr lang="en-GB" dirty="0"/>
              <a:t>  Jan 24!</a:t>
            </a:r>
          </a:p>
          <a:p>
            <a:pPr marL="0" indent="0">
              <a:buNone/>
            </a:pPr>
            <a:r>
              <a:rPr lang="en-GB" dirty="0">
                <a:hlinkClick r:id="rId2"/>
              </a:rPr>
              <a:t>Area SEND inspections: framework and handbook - GOV.UK (www.gov.uk)</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00510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FE1CA-A22C-4264-0DB1-7DF0DA85F616}"/>
              </a:ext>
            </a:extLst>
          </p:cNvPr>
          <p:cNvSpPr>
            <a:spLocks noGrp="1"/>
          </p:cNvSpPr>
          <p:nvPr>
            <p:ph type="title"/>
          </p:nvPr>
        </p:nvSpPr>
        <p:spPr/>
        <p:txBody>
          <a:bodyPr/>
          <a:lstStyle/>
          <a:p>
            <a:r>
              <a:rPr lang="en-GB" dirty="0"/>
              <a:t>Evidence</a:t>
            </a:r>
          </a:p>
        </p:txBody>
      </p:sp>
      <p:sp>
        <p:nvSpPr>
          <p:cNvPr id="3" name="Content Placeholder 2">
            <a:extLst>
              <a:ext uri="{FF2B5EF4-FFF2-40B4-BE49-F238E27FC236}">
                <a16:creationId xmlns:a16="http://schemas.microsoft.com/office/drawing/2014/main" id="{EB273C79-F860-87D7-BEE3-13119BD13468}"/>
              </a:ext>
            </a:extLst>
          </p:cNvPr>
          <p:cNvSpPr>
            <a:spLocks noGrp="1"/>
          </p:cNvSpPr>
          <p:nvPr>
            <p:ph idx="1"/>
          </p:nvPr>
        </p:nvSpPr>
        <p:spPr/>
        <p:txBody>
          <a:bodyPr/>
          <a:lstStyle/>
          <a:p>
            <a:r>
              <a:rPr lang="en-GB" dirty="0"/>
              <a:t>All teams were required to provide evidence of their work and support with the CYP. </a:t>
            </a:r>
          </a:p>
          <a:p>
            <a:r>
              <a:rPr lang="en-GB" dirty="0"/>
              <a:t>We had to provide EHC Plans, IEPs, medical records, any recent  reports that we had written.</a:t>
            </a:r>
          </a:p>
          <a:p>
            <a:r>
              <a:rPr lang="en-GB" dirty="0"/>
              <a:t>Each multi-agency team completed a summary paragraph of their support and involvement. </a:t>
            </a:r>
          </a:p>
          <a:p>
            <a:r>
              <a:rPr lang="en-GB" dirty="0"/>
              <a:t>This then gave us an idea of what evidence we would need to collect going forward.</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721328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32D44-41F0-3AA6-C86E-48550457EB84}"/>
              </a:ext>
            </a:extLst>
          </p:cNvPr>
          <p:cNvSpPr>
            <a:spLocks noGrp="1"/>
          </p:cNvSpPr>
          <p:nvPr>
            <p:ph type="title"/>
          </p:nvPr>
        </p:nvSpPr>
        <p:spPr/>
        <p:txBody>
          <a:bodyPr/>
          <a:lstStyle/>
          <a:p>
            <a:r>
              <a:rPr lang="en-GB" dirty="0"/>
              <a:t>Findings.. In the SEND Support Service we:</a:t>
            </a:r>
          </a:p>
        </p:txBody>
      </p:sp>
      <p:sp>
        <p:nvSpPr>
          <p:cNvPr id="3" name="Content Placeholder 2">
            <a:extLst>
              <a:ext uri="{FF2B5EF4-FFF2-40B4-BE49-F238E27FC236}">
                <a16:creationId xmlns:a16="http://schemas.microsoft.com/office/drawing/2014/main" id="{BC4009DC-39FE-8C75-8587-94454345A83C}"/>
              </a:ext>
            </a:extLst>
          </p:cNvPr>
          <p:cNvSpPr>
            <a:spLocks noGrp="1"/>
          </p:cNvSpPr>
          <p:nvPr>
            <p:ph idx="1"/>
          </p:nvPr>
        </p:nvSpPr>
        <p:spPr>
          <a:xfrm>
            <a:off x="609600" y="1417638"/>
            <a:ext cx="10972800" cy="5165724"/>
          </a:xfrm>
        </p:spPr>
        <p:txBody>
          <a:bodyPr>
            <a:normAutofit fontScale="77500" lnSpcReduction="20000"/>
          </a:bodyPr>
          <a:lstStyle/>
          <a:p>
            <a:r>
              <a:rPr lang="en-GB" dirty="0"/>
              <a:t>**All UPS3 teachers have personal targets which allude to the collection and collation of information.</a:t>
            </a:r>
          </a:p>
          <a:p>
            <a:r>
              <a:rPr lang="en-GB" dirty="0"/>
              <a:t>Individual teams produce case studies (pupil/family/setting)  - this has now been adapted to show IMPACT! ‘You said, we did.’</a:t>
            </a:r>
          </a:p>
          <a:p>
            <a:r>
              <a:rPr lang="en-GB" dirty="0"/>
              <a:t>We have developed a SEND </a:t>
            </a:r>
            <a:r>
              <a:rPr lang="en-GB"/>
              <a:t>Co-production co-ordinator </a:t>
            </a:r>
            <a:r>
              <a:rPr lang="en-GB" dirty="0"/>
              <a:t>and Charter across the borough.</a:t>
            </a:r>
          </a:p>
          <a:p>
            <a:r>
              <a:rPr lang="en-GB" dirty="0"/>
              <a:t>Highlight collaborative working between SEND Teams and other professionals e.g. EPs and Advisory Teachers work together on EHCP submission documents.</a:t>
            </a:r>
          </a:p>
          <a:p>
            <a:r>
              <a:rPr lang="en-GB" dirty="0"/>
              <a:t>More involved links with social care – improved pathway for CVI collation and information sharing across the borough. </a:t>
            </a:r>
          </a:p>
          <a:p>
            <a:r>
              <a:rPr lang="en-GB" dirty="0"/>
              <a:t>Integrated commissioning boards across the LA and NHS.</a:t>
            </a:r>
          </a:p>
          <a:p>
            <a:r>
              <a:rPr lang="en-GB" dirty="0"/>
              <a:t>Host and take part in other Local Authority Peer reviews.</a:t>
            </a:r>
          </a:p>
          <a:p>
            <a:r>
              <a:rPr lang="en-GB" dirty="0"/>
              <a:t>All parties attend a SEND Strategic Partnership Board which encompasses every dept at the highest level</a:t>
            </a:r>
          </a:p>
          <a:p>
            <a:endParaRPr lang="en-GB" dirty="0"/>
          </a:p>
        </p:txBody>
      </p:sp>
    </p:spTree>
    <p:extLst>
      <p:ext uri="{BB962C8B-B14F-4D97-AF65-F5344CB8AC3E}">
        <p14:creationId xmlns:p14="http://schemas.microsoft.com/office/powerpoint/2010/main" val="3332254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ECE31-7EEC-4751-F53C-B1C126162AFF}"/>
              </a:ext>
            </a:extLst>
          </p:cNvPr>
          <p:cNvSpPr>
            <a:spLocks noGrp="1"/>
          </p:cNvSpPr>
          <p:nvPr>
            <p:ph type="title"/>
          </p:nvPr>
        </p:nvSpPr>
        <p:spPr/>
        <p:txBody>
          <a:bodyPr/>
          <a:lstStyle/>
          <a:p>
            <a:r>
              <a:rPr lang="en-GB" dirty="0"/>
              <a:t>Data includes:</a:t>
            </a:r>
          </a:p>
        </p:txBody>
      </p:sp>
      <p:sp>
        <p:nvSpPr>
          <p:cNvPr id="3" name="Content Placeholder 2">
            <a:extLst>
              <a:ext uri="{FF2B5EF4-FFF2-40B4-BE49-F238E27FC236}">
                <a16:creationId xmlns:a16="http://schemas.microsoft.com/office/drawing/2014/main" id="{AD4527E5-B897-3A60-BE74-B207373A3E95}"/>
              </a:ext>
            </a:extLst>
          </p:cNvPr>
          <p:cNvSpPr>
            <a:spLocks noGrp="1"/>
          </p:cNvSpPr>
          <p:nvPr>
            <p:ph idx="1"/>
          </p:nvPr>
        </p:nvSpPr>
        <p:spPr/>
        <p:txBody>
          <a:bodyPr/>
          <a:lstStyle/>
          <a:p>
            <a:r>
              <a:rPr lang="en-GB" dirty="0"/>
              <a:t>Parent and child voice </a:t>
            </a:r>
          </a:p>
          <a:p>
            <a:r>
              <a:rPr lang="en-GB" dirty="0"/>
              <a:t>SENDCO and setting feedback.</a:t>
            </a:r>
          </a:p>
          <a:p>
            <a:r>
              <a:rPr lang="en-GB" dirty="0"/>
              <a:t>EHCP reports/submissions quality assurance reviews </a:t>
            </a:r>
          </a:p>
          <a:p>
            <a:r>
              <a:rPr lang="en-GB" dirty="0"/>
              <a:t>Audit Records of involvement / Synergy data</a:t>
            </a:r>
          </a:p>
          <a:p>
            <a:r>
              <a:rPr lang="en-GB" dirty="0"/>
              <a:t>Impact reviews on CPD training received and presented. </a:t>
            </a:r>
          </a:p>
          <a:p>
            <a:r>
              <a:rPr lang="en-GB" dirty="0"/>
              <a:t>Audit of any written reports and recommendations</a:t>
            </a:r>
          </a:p>
          <a:p>
            <a:r>
              <a:rPr lang="en-GB" dirty="0"/>
              <a:t>Overall collated feedback</a:t>
            </a:r>
          </a:p>
        </p:txBody>
      </p:sp>
    </p:spTree>
    <p:extLst>
      <p:ext uri="{BB962C8B-B14F-4D97-AF65-F5344CB8AC3E}">
        <p14:creationId xmlns:p14="http://schemas.microsoft.com/office/powerpoint/2010/main" val="2767508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A7D5-D23C-053D-DC11-F43570025E21}"/>
              </a:ext>
            </a:extLst>
          </p:cNvPr>
          <p:cNvSpPr>
            <a:spLocks noGrp="1"/>
          </p:cNvSpPr>
          <p:nvPr>
            <p:ph type="title"/>
          </p:nvPr>
        </p:nvSpPr>
        <p:spPr/>
        <p:txBody>
          <a:bodyPr/>
          <a:lstStyle/>
          <a:p>
            <a:r>
              <a:rPr lang="en-GB" dirty="0"/>
              <a:t>What happened next?</a:t>
            </a:r>
          </a:p>
        </p:txBody>
      </p:sp>
      <p:sp>
        <p:nvSpPr>
          <p:cNvPr id="3" name="Content Placeholder 2">
            <a:extLst>
              <a:ext uri="{FF2B5EF4-FFF2-40B4-BE49-F238E27FC236}">
                <a16:creationId xmlns:a16="http://schemas.microsoft.com/office/drawing/2014/main" id="{730684D7-9371-7105-D814-C38AAD696619}"/>
              </a:ext>
            </a:extLst>
          </p:cNvPr>
          <p:cNvSpPr>
            <a:spLocks noGrp="1"/>
          </p:cNvSpPr>
          <p:nvPr>
            <p:ph idx="1"/>
          </p:nvPr>
        </p:nvSpPr>
        <p:spPr>
          <a:xfrm>
            <a:off x="609600" y="1290712"/>
            <a:ext cx="10972800" cy="4525963"/>
          </a:xfrm>
        </p:spPr>
        <p:txBody>
          <a:bodyPr>
            <a:normAutofit fontScale="85000" lnSpcReduction="10000"/>
          </a:bodyPr>
          <a:lstStyle/>
          <a:p>
            <a:r>
              <a:rPr lang="en-GB" dirty="0"/>
              <a:t>As part of our improvement journey, the SEND Partnership is embarking on an ambitious programme of auditing pupils with SEND lived experience, detailed in our SEND Quality Assurance Framework, which aims to achieve greater consistency, improve quality and celebrate good practice. </a:t>
            </a:r>
          </a:p>
          <a:p>
            <a:pPr marL="0" indent="0">
              <a:buNone/>
            </a:pPr>
            <a:r>
              <a:rPr lang="en-GB" dirty="0"/>
              <a:t>Rationale and Guidance  </a:t>
            </a:r>
          </a:p>
          <a:p>
            <a:r>
              <a:rPr lang="en-GB" dirty="0"/>
              <a:t>The aim of undertaking quality assurance audits is to bring everybody together to provide assurance around the delivery of the best outcomes for children, young people and their families. </a:t>
            </a:r>
          </a:p>
          <a:p>
            <a:r>
              <a:rPr lang="en-GB" dirty="0"/>
              <a:t>The Quality Assurance Framework includes an audit system to evaluate how effectively multi-agency (Health, Social Care and Education) processes and procedures are being implemented.</a:t>
            </a:r>
          </a:p>
          <a:p>
            <a:endParaRPr lang="en-GB" dirty="0"/>
          </a:p>
        </p:txBody>
      </p:sp>
    </p:spTree>
    <p:extLst>
      <p:ext uri="{BB962C8B-B14F-4D97-AF65-F5344CB8AC3E}">
        <p14:creationId xmlns:p14="http://schemas.microsoft.com/office/powerpoint/2010/main" val="2769052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73B18-9F5B-0226-4165-13D84D39EA97}"/>
              </a:ext>
            </a:extLst>
          </p:cNvPr>
          <p:cNvSpPr>
            <a:spLocks noGrp="1"/>
          </p:cNvSpPr>
          <p:nvPr>
            <p:ph type="title"/>
          </p:nvPr>
        </p:nvSpPr>
        <p:spPr/>
        <p:txBody>
          <a:bodyPr>
            <a:normAutofit fontScale="90000"/>
          </a:bodyPr>
          <a:lstStyle/>
          <a:p>
            <a:r>
              <a:rPr lang="en-GB" dirty="0"/>
              <a:t>These audits explore the quality of practice and: </a:t>
            </a:r>
          </a:p>
        </p:txBody>
      </p:sp>
      <p:sp>
        <p:nvSpPr>
          <p:cNvPr id="3" name="Content Placeholder 2">
            <a:extLst>
              <a:ext uri="{FF2B5EF4-FFF2-40B4-BE49-F238E27FC236}">
                <a16:creationId xmlns:a16="http://schemas.microsoft.com/office/drawing/2014/main" id="{474E1B6B-6E39-F003-D5C5-7D59F6116039}"/>
              </a:ext>
            </a:extLst>
          </p:cNvPr>
          <p:cNvSpPr>
            <a:spLocks noGrp="1"/>
          </p:cNvSpPr>
          <p:nvPr>
            <p:ph idx="1"/>
          </p:nvPr>
        </p:nvSpPr>
        <p:spPr/>
        <p:txBody>
          <a:bodyPr>
            <a:normAutofit fontScale="85000" lnSpcReduction="10000"/>
          </a:bodyPr>
          <a:lstStyle/>
          <a:p>
            <a:r>
              <a:rPr lang="en-GB" dirty="0"/>
              <a:t>The quality of the EHC plan – for those case studies where it is applicable</a:t>
            </a:r>
          </a:p>
          <a:p>
            <a:r>
              <a:rPr lang="en-GB" dirty="0"/>
              <a:t>Identify and celebrate good practice </a:t>
            </a:r>
          </a:p>
          <a:p>
            <a:r>
              <a:rPr lang="en-GB" dirty="0"/>
              <a:t>Ensure outcomes and measures are SMART</a:t>
            </a:r>
          </a:p>
          <a:p>
            <a:r>
              <a:rPr lang="en-GB" dirty="0"/>
              <a:t>Ensure compliance with the SEND Code of Practice and SEND Strategy in relation to identification and referral pathways: assessment; planning; implementation and reviews </a:t>
            </a:r>
          </a:p>
          <a:p>
            <a:r>
              <a:rPr lang="en-GB" dirty="0"/>
              <a:t>Identify and ensure the voice of children young people, parents and carers is central to the process, at all stages of the referral and assessment process </a:t>
            </a:r>
          </a:p>
          <a:p>
            <a:r>
              <a:rPr lang="en-GB" dirty="0"/>
              <a:t>Identify any unmet needs to determine future support/provision </a:t>
            </a:r>
          </a:p>
          <a:p>
            <a:endParaRPr lang="en-GB" dirty="0"/>
          </a:p>
        </p:txBody>
      </p:sp>
    </p:spTree>
    <p:extLst>
      <p:ext uri="{BB962C8B-B14F-4D97-AF65-F5344CB8AC3E}">
        <p14:creationId xmlns:p14="http://schemas.microsoft.com/office/powerpoint/2010/main" val="383929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A2187-CD4D-15C0-7157-014C562EC742}"/>
              </a:ext>
            </a:extLst>
          </p:cNvPr>
          <p:cNvSpPr>
            <a:spLocks noGrp="1"/>
          </p:cNvSpPr>
          <p:nvPr>
            <p:ph type="title"/>
          </p:nvPr>
        </p:nvSpPr>
        <p:spPr/>
        <p:txBody>
          <a:bodyPr/>
          <a:lstStyle/>
          <a:p>
            <a:r>
              <a:rPr lang="en-GB" dirty="0"/>
              <a:t>Ongoing Process…</a:t>
            </a:r>
          </a:p>
        </p:txBody>
      </p:sp>
      <p:sp>
        <p:nvSpPr>
          <p:cNvPr id="3" name="Content Placeholder 2">
            <a:extLst>
              <a:ext uri="{FF2B5EF4-FFF2-40B4-BE49-F238E27FC236}">
                <a16:creationId xmlns:a16="http://schemas.microsoft.com/office/drawing/2014/main" id="{982664F8-EB19-08C0-1D28-0CA8D31C6A07}"/>
              </a:ext>
            </a:extLst>
          </p:cNvPr>
          <p:cNvSpPr>
            <a:spLocks noGrp="1"/>
          </p:cNvSpPr>
          <p:nvPr>
            <p:ph idx="1"/>
          </p:nvPr>
        </p:nvSpPr>
        <p:spPr>
          <a:xfrm>
            <a:off x="609600" y="1166018"/>
            <a:ext cx="10972800" cy="4840887"/>
          </a:xfrm>
        </p:spPr>
        <p:txBody>
          <a:bodyPr>
            <a:normAutofit fontScale="92500" lnSpcReduction="20000"/>
          </a:bodyPr>
          <a:lstStyle/>
          <a:p>
            <a:r>
              <a:rPr lang="en-GB" dirty="0"/>
              <a:t>EHCP and SEND Support Case Studies were randomly selected and information gathered from all agencies involved with the child or young person. These ‘pen portraits’ plus any accompanying advice, guidance or reports produced formed the historical chronology for the case study and shared with all partners. </a:t>
            </a:r>
          </a:p>
          <a:p>
            <a:pPr marL="0" indent="0">
              <a:buNone/>
            </a:pPr>
            <a:endParaRPr lang="en-GB" dirty="0"/>
          </a:p>
          <a:p>
            <a:r>
              <a:rPr lang="en-GB" dirty="0"/>
              <a:t>Alongside this, a reflective discussion took place within each case study meeting focusing on:</a:t>
            </a:r>
          </a:p>
          <a:p>
            <a:pPr lvl="1">
              <a:buFont typeface="Courier New" panose="02070309020205020404" pitchFamily="49" charset="0"/>
              <a:buChar char="o"/>
            </a:pPr>
            <a:r>
              <a:rPr lang="en-GB" dirty="0"/>
              <a:t>What is working well?</a:t>
            </a:r>
          </a:p>
          <a:p>
            <a:pPr lvl="1">
              <a:buFont typeface="Courier New" panose="02070309020205020404" pitchFamily="49" charset="0"/>
              <a:buChar char="o"/>
            </a:pPr>
            <a:r>
              <a:rPr lang="en-GB" dirty="0"/>
              <a:t>What difference has been made?</a:t>
            </a:r>
          </a:p>
          <a:p>
            <a:pPr lvl="1">
              <a:buFont typeface="Courier New" panose="02070309020205020404" pitchFamily="49" charset="0"/>
              <a:buChar char="o"/>
            </a:pPr>
            <a:r>
              <a:rPr lang="en-GB" dirty="0"/>
              <a:t>What are we worried about?</a:t>
            </a:r>
          </a:p>
          <a:p>
            <a:pPr lvl="1">
              <a:buFont typeface="Courier New" panose="02070309020205020404" pitchFamily="49" charset="0"/>
              <a:buChar char="o"/>
            </a:pPr>
            <a:r>
              <a:rPr lang="en-GB" dirty="0"/>
              <a:t>What are the next steps?</a:t>
            </a:r>
          </a:p>
          <a:p>
            <a:endParaRPr lang="en-GB" dirty="0"/>
          </a:p>
        </p:txBody>
      </p:sp>
    </p:spTree>
    <p:extLst>
      <p:ext uri="{BB962C8B-B14F-4D97-AF65-F5344CB8AC3E}">
        <p14:creationId xmlns:p14="http://schemas.microsoft.com/office/powerpoint/2010/main" val="820218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23E00-F7C6-BB3D-642C-767302D0520E}"/>
              </a:ext>
            </a:extLst>
          </p:cNvPr>
          <p:cNvSpPr>
            <a:spLocks noGrp="1"/>
          </p:cNvSpPr>
          <p:nvPr>
            <p:ph type="title"/>
          </p:nvPr>
        </p:nvSpPr>
        <p:spPr>
          <a:xfrm>
            <a:off x="722141" y="731836"/>
            <a:ext cx="10972800" cy="1143000"/>
          </a:xfrm>
        </p:spPr>
        <p:txBody>
          <a:bodyPr>
            <a:normAutofit fontScale="90000"/>
          </a:bodyPr>
          <a:lstStyle/>
          <a:p>
            <a:r>
              <a:rPr lang="en-GB" dirty="0"/>
              <a:t>Summary of findings from the pilot case studies</a:t>
            </a:r>
            <a:br>
              <a:rPr lang="en-GB" dirty="0"/>
            </a:br>
            <a:endParaRPr lang="en-GB" dirty="0"/>
          </a:p>
        </p:txBody>
      </p:sp>
      <p:sp>
        <p:nvSpPr>
          <p:cNvPr id="3" name="Content Placeholder 2">
            <a:extLst>
              <a:ext uri="{FF2B5EF4-FFF2-40B4-BE49-F238E27FC236}">
                <a16:creationId xmlns:a16="http://schemas.microsoft.com/office/drawing/2014/main" id="{EE8A6944-0B93-47EB-344A-5B6C6D99C26E}"/>
              </a:ext>
            </a:extLst>
          </p:cNvPr>
          <p:cNvSpPr>
            <a:spLocks noGrp="1"/>
          </p:cNvSpPr>
          <p:nvPr>
            <p:ph idx="1"/>
          </p:nvPr>
        </p:nvSpPr>
        <p:spPr/>
        <p:txBody>
          <a:bodyPr>
            <a:normAutofit lnSpcReduction="10000"/>
          </a:bodyPr>
          <a:lstStyle/>
          <a:p>
            <a:endParaRPr lang="en-GB" dirty="0"/>
          </a:p>
          <a:p>
            <a:r>
              <a:rPr lang="en-GB" dirty="0"/>
              <a:t>Three EHCP and three SEN support case studies were undertaken during the Autumn 2023. Below is a summary of the findings from these pilot case studies. As a result, the Quality Assurance framework has been reviewed and amended and a thematic approach to the selection of case studies agreed and planned for next year. These findings will also help to inform future training, guidance and support needs within the partnerships. </a:t>
            </a:r>
          </a:p>
          <a:p>
            <a:endParaRPr lang="en-GB" dirty="0"/>
          </a:p>
        </p:txBody>
      </p:sp>
    </p:spTree>
    <p:extLst>
      <p:ext uri="{BB962C8B-B14F-4D97-AF65-F5344CB8AC3E}">
        <p14:creationId xmlns:p14="http://schemas.microsoft.com/office/powerpoint/2010/main" val="3427311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10F2F-2F31-D1E5-667B-98A4654E78AB}"/>
              </a:ext>
            </a:extLst>
          </p:cNvPr>
          <p:cNvSpPr>
            <a:spLocks noGrp="1"/>
          </p:cNvSpPr>
          <p:nvPr>
            <p:ph type="title"/>
          </p:nvPr>
        </p:nvSpPr>
        <p:spPr/>
        <p:txBody>
          <a:bodyPr>
            <a:noAutofit/>
          </a:bodyPr>
          <a:lstStyle/>
          <a:p>
            <a:r>
              <a:rPr lang="en-GB" sz="3800" dirty="0"/>
              <a:t>What’s Working Well and what difference have we made: </a:t>
            </a:r>
          </a:p>
        </p:txBody>
      </p:sp>
      <p:sp>
        <p:nvSpPr>
          <p:cNvPr id="3" name="Content Placeholder 2">
            <a:extLst>
              <a:ext uri="{FF2B5EF4-FFF2-40B4-BE49-F238E27FC236}">
                <a16:creationId xmlns:a16="http://schemas.microsoft.com/office/drawing/2014/main" id="{61EB1295-36C8-5388-7ABB-2EB77418400E}"/>
              </a:ext>
            </a:extLst>
          </p:cNvPr>
          <p:cNvSpPr>
            <a:spLocks noGrp="1"/>
          </p:cNvSpPr>
          <p:nvPr>
            <p:ph idx="1"/>
          </p:nvPr>
        </p:nvSpPr>
        <p:spPr>
          <a:xfrm>
            <a:off x="609600" y="1417638"/>
            <a:ext cx="10972800" cy="5165724"/>
          </a:xfrm>
        </p:spPr>
        <p:txBody>
          <a:bodyPr>
            <a:normAutofit fontScale="77500" lnSpcReduction="20000"/>
          </a:bodyPr>
          <a:lstStyle/>
          <a:p>
            <a:r>
              <a:rPr lang="en-GB" dirty="0"/>
              <a:t>Most children and young people access support at the right time. </a:t>
            </a:r>
          </a:p>
          <a:p>
            <a:r>
              <a:rPr lang="en-GB" dirty="0"/>
              <a:t>Interventions happening academically and social emotional needs. </a:t>
            </a:r>
          </a:p>
          <a:p>
            <a:r>
              <a:rPr lang="en-GB" dirty="0"/>
              <a:t>Family involved in planning for the child or young person</a:t>
            </a:r>
          </a:p>
          <a:p>
            <a:r>
              <a:rPr lang="en-GB" dirty="0"/>
              <a:t>Evidence that children and young people have relationships with key figures which have had a positive impact. </a:t>
            </a:r>
          </a:p>
          <a:p>
            <a:r>
              <a:rPr lang="en-GB" dirty="0"/>
              <a:t>The child or young person’s voice is mostly evident in their plans and one-page profiles give a clear overview of their strengths and areas for support. </a:t>
            </a:r>
          </a:p>
          <a:p>
            <a:r>
              <a:rPr lang="en-GB" dirty="0"/>
              <a:t>Collaborative practice is evident including the joining up health education, social care particularly for children with an EHCP. </a:t>
            </a:r>
          </a:p>
          <a:p>
            <a:r>
              <a:rPr lang="en-GB" dirty="0"/>
              <a:t>Most parents / carers feel that they are well supported. </a:t>
            </a:r>
          </a:p>
          <a:p>
            <a:r>
              <a:rPr lang="en-GB" dirty="0"/>
              <a:t>Feedback from the child or young person is that they are accessing educational learning which is at the right level to meet need. </a:t>
            </a:r>
          </a:p>
          <a:p>
            <a:r>
              <a:rPr lang="en-GB" dirty="0"/>
              <a:t>Graded care profiles have evidenced positive impact for children/young people and their families. </a:t>
            </a:r>
          </a:p>
          <a:p>
            <a:endParaRPr lang="en-GB" dirty="0"/>
          </a:p>
        </p:txBody>
      </p:sp>
    </p:spTree>
    <p:extLst>
      <p:ext uri="{BB962C8B-B14F-4D97-AF65-F5344CB8AC3E}">
        <p14:creationId xmlns:p14="http://schemas.microsoft.com/office/powerpoint/2010/main" val="4191926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C2B8E-6186-969A-F26B-20A17B75C8B1}"/>
              </a:ext>
            </a:extLst>
          </p:cNvPr>
          <p:cNvSpPr>
            <a:spLocks noGrp="1"/>
          </p:cNvSpPr>
          <p:nvPr>
            <p:ph type="title"/>
          </p:nvPr>
        </p:nvSpPr>
        <p:spPr/>
        <p:txBody>
          <a:bodyPr/>
          <a:lstStyle/>
          <a:p>
            <a:r>
              <a:rPr lang="en-GB" dirty="0"/>
              <a:t>Areas that need support / improvement: </a:t>
            </a:r>
          </a:p>
        </p:txBody>
      </p:sp>
      <p:sp>
        <p:nvSpPr>
          <p:cNvPr id="3" name="Content Placeholder 2">
            <a:extLst>
              <a:ext uri="{FF2B5EF4-FFF2-40B4-BE49-F238E27FC236}">
                <a16:creationId xmlns:a16="http://schemas.microsoft.com/office/drawing/2014/main" id="{FF5ABC8E-6890-7674-2322-72B92F598BE9}"/>
              </a:ext>
            </a:extLst>
          </p:cNvPr>
          <p:cNvSpPr>
            <a:spLocks noGrp="1"/>
          </p:cNvSpPr>
          <p:nvPr>
            <p:ph idx="1"/>
          </p:nvPr>
        </p:nvSpPr>
        <p:spPr/>
        <p:txBody>
          <a:bodyPr/>
          <a:lstStyle/>
          <a:p>
            <a:r>
              <a:rPr lang="en-GB" dirty="0"/>
              <a:t>Has there been a focus on emotional/behaviour needs rather than academic learning needs? </a:t>
            </a:r>
          </a:p>
          <a:p>
            <a:r>
              <a:rPr lang="en-GB" dirty="0"/>
              <a:t>Lack of communication with parents / carers for children at SEND support around the specific support they are receiving in school both academically and socially. </a:t>
            </a:r>
          </a:p>
        </p:txBody>
      </p:sp>
    </p:spTree>
    <p:extLst>
      <p:ext uri="{BB962C8B-B14F-4D97-AF65-F5344CB8AC3E}">
        <p14:creationId xmlns:p14="http://schemas.microsoft.com/office/powerpoint/2010/main" val="2709286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1855C-487E-DF62-6B4B-FE597CE6DF45}"/>
              </a:ext>
            </a:extLst>
          </p:cNvPr>
          <p:cNvSpPr>
            <a:spLocks noGrp="1"/>
          </p:cNvSpPr>
          <p:nvPr>
            <p:ph type="title"/>
          </p:nvPr>
        </p:nvSpPr>
        <p:spPr/>
        <p:txBody>
          <a:bodyPr/>
          <a:lstStyle/>
          <a:p>
            <a:r>
              <a:rPr lang="en-GB" dirty="0"/>
              <a:t>Next Steps: Organisational Learning: </a:t>
            </a:r>
          </a:p>
        </p:txBody>
      </p:sp>
      <p:sp>
        <p:nvSpPr>
          <p:cNvPr id="3" name="Content Placeholder 2">
            <a:extLst>
              <a:ext uri="{FF2B5EF4-FFF2-40B4-BE49-F238E27FC236}">
                <a16:creationId xmlns:a16="http://schemas.microsoft.com/office/drawing/2014/main" id="{CC9D4CE6-AA7F-94B9-352D-BD546ED24534}"/>
              </a:ext>
            </a:extLst>
          </p:cNvPr>
          <p:cNvSpPr>
            <a:spLocks noGrp="1"/>
          </p:cNvSpPr>
          <p:nvPr>
            <p:ph idx="1"/>
          </p:nvPr>
        </p:nvSpPr>
        <p:spPr>
          <a:xfrm>
            <a:off x="609600" y="1166018"/>
            <a:ext cx="10972800" cy="5051902"/>
          </a:xfrm>
        </p:spPr>
        <p:txBody>
          <a:bodyPr>
            <a:normAutofit fontScale="62500" lnSpcReduction="20000"/>
          </a:bodyPr>
          <a:lstStyle/>
          <a:p>
            <a:r>
              <a:rPr lang="en-GB" dirty="0"/>
              <a:t>Focus on sustainability of progress when consideration is giving to ‘stepping down’ on the continuum of need. </a:t>
            </a:r>
          </a:p>
          <a:p>
            <a:r>
              <a:rPr lang="en-GB" dirty="0"/>
              <a:t>A need to focus on next steps and preparation for adulthood against the four PFA outcomes. </a:t>
            </a:r>
          </a:p>
          <a:p>
            <a:r>
              <a:rPr lang="en-GB" dirty="0"/>
              <a:t>Health information needed for the audit process to ensure a holistic picture is gathered about the child or young person’s lived experience and needs.</a:t>
            </a:r>
          </a:p>
          <a:p>
            <a:r>
              <a:rPr lang="en-GB" dirty="0"/>
              <a:t>Consideration of the long-term impact of health issues on child or young person’s needs. </a:t>
            </a:r>
          </a:p>
          <a:p>
            <a:r>
              <a:rPr lang="en-GB" dirty="0"/>
              <a:t>Ensure consistent communication with parents /carers for children at SEND Support around the specific support they are receiving in school both academically and socially.  </a:t>
            </a:r>
          </a:p>
          <a:p>
            <a:r>
              <a:rPr lang="en-GB" dirty="0"/>
              <a:t>Equal consideration being given, by all professionals, to the child’s lived experience and whether needs are responses to trauma or a possible underlying special educational need. </a:t>
            </a:r>
          </a:p>
          <a:p>
            <a:r>
              <a:rPr lang="en-GB" dirty="0"/>
              <a:t>Regular opportunities for multi-agency professionals to reflect on decision making and the impact of this. </a:t>
            </a:r>
          </a:p>
          <a:p>
            <a:r>
              <a:rPr lang="en-GB" dirty="0"/>
              <a:t>Tracking back through previous case history to ensure that no opportunities are missed, particularly where children have had numerous changes of professional involvement and school placements. </a:t>
            </a:r>
          </a:p>
          <a:p>
            <a:r>
              <a:rPr lang="en-GB" dirty="0"/>
              <a:t>Ensuring that chronologies are used and are reflective of historical information. </a:t>
            </a:r>
          </a:p>
          <a:p>
            <a:r>
              <a:rPr lang="en-GB" dirty="0"/>
              <a:t>Review of the EHCP invite process to ensure that all involved professionals are invited to the EHCP reviews and have the opportunity to feed into the child’s plan.</a:t>
            </a:r>
          </a:p>
        </p:txBody>
      </p:sp>
    </p:spTree>
    <p:extLst>
      <p:ext uri="{BB962C8B-B14F-4D97-AF65-F5344CB8AC3E}">
        <p14:creationId xmlns:p14="http://schemas.microsoft.com/office/powerpoint/2010/main" val="2580558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0942"/>
            <a:ext cx="10972800" cy="5715113"/>
          </a:xfrm>
        </p:spPr>
        <p:txBody>
          <a:bodyPr>
            <a:normAutofit fontScale="92500" lnSpcReduction="20000"/>
          </a:bodyPr>
          <a:lstStyle/>
          <a:p>
            <a:pPr marL="0" indent="0" algn="ctr">
              <a:buNone/>
            </a:pPr>
            <a:r>
              <a:rPr lang="en-GB" sz="3800" b="1" u="sng" dirty="0">
                <a:cs typeface="Arial" panose="020B0604020202020204" pitchFamily="34" charset="0"/>
              </a:rPr>
              <a:t>How Local Areas are Judged</a:t>
            </a:r>
          </a:p>
          <a:p>
            <a:pPr marL="0" indent="0" algn="ctr">
              <a:buNone/>
            </a:pPr>
            <a:endParaRPr lang="en-GB" sz="3800" b="1" u="sng" dirty="0">
              <a:cs typeface="Arial" panose="020B0604020202020204" pitchFamily="34" charset="0"/>
            </a:endParaRPr>
          </a:p>
          <a:p>
            <a:pPr marL="0" indent="0">
              <a:buNone/>
            </a:pPr>
            <a:r>
              <a:rPr lang="en-GB" sz="2800" dirty="0"/>
              <a:t>Inspectors will evaluate the impact of the local area partnership’s SEND arrangements on the </a:t>
            </a:r>
            <a:r>
              <a:rPr lang="en-GB" sz="2800" b="1" dirty="0">
                <a:solidFill>
                  <a:srgbClr val="0070C0"/>
                </a:solidFill>
              </a:rPr>
              <a:t>experiences and outcomes </a:t>
            </a:r>
            <a:r>
              <a:rPr lang="en-GB" sz="2800" dirty="0"/>
              <a:t>of children and young people with SEND, including the extent to which:</a:t>
            </a:r>
          </a:p>
          <a:p>
            <a:r>
              <a:rPr lang="en-GB" sz="2800" dirty="0"/>
              <a:t>children and young people’s needs are identified accurately and assessed in a timely and effective way (</a:t>
            </a:r>
            <a:r>
              <a:rPr lang="en-GB" sz="2800" b="1" dirty="0">
                <a:solidFill>
                  <a:srgbClr val="0070C0"/>
                </a:solidFill>
              </a:rPr>
              <a:t>identification</a:t>
            </a:r>
            <a:r>
              <a:rPr lang="en-GB" sz="2800" dirty="0"/>
              <a:t>)</a:t>
            </a:r>
          </a:p>
          <a:p>
            <a:r>
              <a:rPr lang="en-GB" sz="2800" dirty="0"/>
              <a:t>children, young people and their families participate in decision-making about their individual plans and support (</a:t>
            </a:r>
            <a:r>
              <a:rPr lang="en-GB" sz="2800" b="1" dirty="0">
                <a:solidFill>
                  <a:srgbClr val="0070C0"/>
                </a:solidFill>
              </a:rPr>
              <a:t>co-production</a:t>
            </a:r>
            <a:r>
              <a:rPr lang="en-GB" sz="2800" dirty="0"/>
              <a:t>)</a:t>
            </a:r>
          </a:p>
          <a:p>
            <a:r>
              <a:rPr lang="en-GB" sz="2800" dirty="0"/>
              <a:t>children and young people receive the right help at the right time (</a:t>
            </a:r>
            <a:r>
              <a:rPr lang="en-GB" sz="2800" b="1" dirty="0">
                <a:solidFill>
                  <a:srgbClr val="0070C0"/>
                </a:solidFill>
              </a:rPr>
              <a:t>appropriateness</a:t>
            </a:r>
            <a:r>
              <a:rPr lang="en-GB" sz="2800" dirty="0"/>
              <a:t>)</a:t>
            </a:r>
          </a:p>
          <a:p>
            <a:r>
              <a:rPr lang="en-GB" sz="2800" dirty="0"/>
              <a:t>children and young people are well prepared for their next steps, and achieve strong outcomes (</a:t>
            </a:r>
            <a:r>
              <a:rPr lang="en-GB" sz="2800" b="1" dirty="0">
                <a:solidFill>
                  <a:srgbClr val="0070C0"/>
                </a:solidFill>
              </a:rPr>
              <a:t>transitions</a:t>
            </a:r>
            <a:r>
              <a:rPr lang="en-GB" sz="2800" dirty="0"/>
              <a:t>)</a:t>
            </a:r>
          </a:p>
          <a:p>
            <a:r>
              <a:rPr lang="en-GB" sz="2800" dirty="0"/>
              <a:t>children and young people are valued, visible and included in their communities (</a:t>
            </a:r>
            <a:r>
              <a:rPr lang="en-GB" sz="2800" b="1" dirty="0">
                <a:solidFill>
                  <a:srgbClr val="0070C0"/>
                </a:solidFill>
              </a:rPr>
              <a:t>inclusion</a:t>
            </a:r>
            <a:r>
              <a:rPr lang="en-GB" sz="2800" dirty="0"/>
              <a:t>)</a:t>
            </a:r>
          </a:p>
        </p:txBody>
      </p:sp>
    </p:spTree>
    <p:extLst>
      <p:ext uri="{BB962C8B-B14F-4D97-AF65-F5344CB8AC3E}">
        <p14:creationId xmlns:p14="http://schemas.microsoft.com/office/powerpoint/2010/main" val="41113116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5397910"/>
          </a:xfrm>
        </p:spPr>
        <p:txBody>
          <a:bodyPr>
            <a:normAutofit lnSpcReduction="10000"/>
          </a:bodyPr>
          <a:lstStyle/>
          <a:p>
            <a:pPr marL="0" indent="0" algn="ctr">
              <a:buNone/>
            </a:pPr>
            <a:r>
              <a:rPr lang="en-GB" sz="4100" b="1" u="sng" dirty="0">
                <a:latin typeface="Arial" panose="020B0604020202020204" pitchFamily="34" charset="0"/>
                <a:cs typeface="Arial" panose="020B0604020202020204" pitchFamily="34" charset="0"/>
              </a:rPr>
              <a:t>How Local Areas are Judged</a:t>
            </a:r>
          </a:p>
          <a:p>
            <a:pPr marL="0" indent="0">
              <a:buNone/>
            </a:pPr>
            <a:r>
              <a:rPr lang="en-GB" sz="2800" dirty="0"/>
              <a:t>Inspectors will judge the impact of the local area partnership’s SEND arrangements through the </a:t>
            </a:r>
            <a:r>
              <a:rPr lang="en-GB" sz="2800" b="1" dirty="0">
                <a:solidFill>
                  <a:srgbClr val="0070C0"/>
                </a:solidFill>
              </a:rPr>
              <a:t>experiences and outcomes </a:t>
            </a:r>
            <a:r>
              <a:rPr lang="en-GB" sz="2800" dirty="0"/>
              <a:t>of children and young people.</a:t>
            </a:r>
          </a:p>
          <a:p>
            <a:pPr marL="0" indent="0">
              <a:buNone/>
            </a:pPr>
            <a:endParaRPr lang="en-GB" sz="1800" dirty="0"/>
          </a:p>
          <a:p>
            <a:pPr marL="0" indent="0">
              <a:buNone/>
            </a:pPr>
            <a:r>
              <a:rPr lang="en-GB" sz="2600" dirty="0"/>
              <a:t>Inspectors will assess whether </a:t>
            </a:r>
            <a:r>
              <a:rPr lang="en-GB" sz="2600" b="1" dirty="0">
                <a:solidFill>
                  <a:srgbClr val="0070C0"/>
                </a:solidFill>
              </a:rPr>
              <a:t>outcomes</a:t>
            </a:r>
            <a:r>
              <a:rPr lang="en-GB" sz="2600" dirty="0"/>
              <a:t> are sufficiently ambitious and reflect high expectations. This includes whether children and young people with SEND:</a:t>
            </a:r>
          </a:p>
          <a:p>
            <a:r>
              <a:rPr lang="en-GB" sz="2400" dirty="0"/>
              <a:t>have developed the knowledge, skills and behaviours to gain employment or meaningful occupation, move on to further or higher education, and live as healthily and as independently as possible (</a:t>
            </a:r>
            <a:r>
              <a:rPr lang="en-GB" sz="2400" dirty="0">
                <a:solidFill>
                  <a:srgbClr val="0070C0"/>
                </a:solidFill>
              </a:rPr>
              <a:t>with a big focus on transition from Children’s to Adult’s Social Care</a:t>
            </a:r>
            <a:r>
              <a:rPr lang="en-GB" sz="2400" dirty="0"/>
              <a:t>)</a:t>
            </a:r>
          </a:p>
          <a:p>
            <a:r>
              <a:rPr lang="en-GB" sz="2400" dirty="0"/>
              <a:t>have developed their self-esteem and resilience</a:t>
            </a:r>
          </a:p>
          <a:p>
            <a:r>
              <a:rPr lang="en-GB" sz="2400" dirty="0"/>
              <a:t>have made friends, and feel safe, valued and visible in their local communities</a:t>
            </a:r>
          </a:p>
          <a:p>
            <a:pPr marL="0" indent="0">
              <a:buNone/>
            </a:pPr>
            <a:endParaRPr lang="en-GB" sz="2800" dirty="0"/>
          </a:p>
          <a:p>
            <a:pPr marL="0" indent="0">
              <a:buNone/>
            </a:pPr>
            <a:endParaRPr lang="en-GB" sz="2800" dirty="0"/>
          </a:p>
          <a:p>
            <a:endParaRPr lang="en-GB" sz="2800" dirty="0"/>
          </a:p>
        </p:txBody>
      </p:sp>
    </p:spTree>
    <p:extLst>
      <p:ext uri="{BB962C8B-B14F-4D97-AF65-F5344CB8AC3E}">
        <p14:creationId xmlns:p14="http://schemas.microsoft.com/office/powerpoint/2010/main" val="4157713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5397910"/>
          </a:xfrm>
        </p:spPr>
        <p:txBody>
          <a:bodyPr>
            <a:normAutofit fontScale="85000" lnSpcReduction="10000"/>
          </a:bodyPr>
          <a:lstStyle/>
          <a:p>
            <a:pPr marL="0" indent="0" algn="ctr">
              <a:buNone/>
            </a:pPr>
            <a:r>
              <a:rPr lang="en-GB" sz="4100" b="1" u="sng" dirty="0">
                <a:latin typeface="Arial" panose="020B0604020202020204" pitchFamily="34" charset="0"/>
                <a:cs typeface="Arial" panose="020B0604020202020204" pitchFamily="34" charset="0"/>
              </a:rPr>
              <a:t>How Local Areas are Judged</a:t>
            </a:r>
          </a:p>
          <a:p>
            <a:pPr marL="0" indent="0">
              <a:buNone/>
            </a:pPr>
            <a:r>
              <a:rPr lang="en-GB" sz="3300" dirty="0"/>
              <a:t>When evaluating </a:t>
            </a:r>
            <a:r>
              <a:rPr lang="en-GB" sz="3300" b="1" dirty="0">
                <a:solidFill>
                  <a:srgbClr val="0070C0"/>
                </a:solidFill>
              </a:rPr>
              <a:t>experiences</a:t>
            </a:r>
            <a:r>
              <a:rPr lang="en-GB" sz="3300" dirty="0"/>
              <a:t>, inspectors will assess whether children and young people’s experiences of education, health and care in their local area are positive, and why. They will evaluate whether children and young people with SEND:</a:t>
            </a:r>
          </a:p>
          <a:p>
            <a:r>
              <a:rPr lang="en-GB" dirty="0"/>
              <a:t>have gained from stable, supportive relationships and environments</a:t>
            </a:r>
          </a:p>
          <a:p>
            <a:r>
              <a:rPr lang="en-GB" dirty="0"/>
              <a:t>have had the opportunity to participate in community activities to widen their understanding of the opportunities available to them now and in their future</a:t>
            </a:r>
          </a:p>
          <a:p>
            <a:r>
              <a:rPr lang="en-GB" dirty="0"/>
              <a:t>have participated in decision-making about their own plans and support</a:t>
            </a:r>
          </a:p>
          <a:p>
            <a:r>
              <a:rPr lang="en-GB" dirty="0"/>
              <a:t>have had support provided when they have needed it and feel supported and believe that adults understand and advocate for them.</a:t>
            </a:r>
          </a:p>
          <a:p>
            <a:pPr marL="0" indent="0">
              <a:buNone/>
            </a:pPr>
            <a:endParaRPr lang="en-GB" sz="2800" dirty="0"/>
          </a:p>
        </p:txBody>
      </p:sp>
    </p:spTree>
    <p:extLst>
      <p:ext uri="{BB962C8B-B14F-4D97-AF65-F5344CB8AC3E}">
        <p14:creationId xmlns:p14="http://schemas.microsoft.com/office/powerpoint/2010/main" val="37690657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4488426"/>
          </a:xfrm>
        </p:spPr>
        <p:txBody>
          <a:bodyPr>
            <a:normAutofit/>
          </a:bodyPr>
          <a:lstStyle/>
          <a:p>
            <a:pPr marL="0" indent="0" algn="ctr">
              <a:buNone/>
            </a:pPr>
            <a:r>
              <a:rPr lang="en-GB" sz="2800" b="1" u="sng" dirty="0">
                <a:latin typeface="Arial" panose="020B0604020202020204" pitchFamily="34" charset="0"/>
                <a:cs typeface="Arial" panose="020B0604020202020204" pitchFamily="34" charset="0"/>
              </a:rPr>
              <a:t>Examples of Evidence Gathering through a multi-agency lens</a:t>
            </a:r>
            <a:endParaRPr lang="en-GB"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a:stretch>
            <a:fillRect/>
          </a:stretch>
        </p:blipFill>
        <p:spPr>
          <a:xfrm>
            <a:off x="8053689" y="1681316"/>
            <a:ext cx="3695861" cy="3320336"/>
          </a:xfrm>
          <a:prstGeom prst="rect">
            <a:avLst/>
          </a:prstGeom>
        </p:spPr>
      </p:pic>
      <p:pic>
        <p:nvPicPr>
          <p:cNvPr id="8" name="Picture 7"/>
          <p:cNvPicPr>
            <a:picLocks noChangeAspect="1"/>
          </p:cNvPicPr>
          <p:nvPr/>
        </p:nvPicPr>
        <p:blipFill>
          <a:blip r:embed="rId3"/>
          <a:stretch>
            <a:fillRect/>
          </a:stretch>
        </p:blipFill>
        <p:spPr>
          <a:xfrm>
            <a:off x="4955401" y="1524000"/>
            <a:ext cx="2471772" cy="2244720"/>
          </a:xfrm>
          <a:prstGeom prst="rect">
            <a:avLst/>
          </a:prstGeom>
        </p:spPr>
      </p:pic>
      <p:pic>
        <p:nvPicPr>
          <p:cNvPr id="9" name="Picture 8"/>
          <p:cNvPicPr>
            <a:picLocks noChangeAspect="1"/>
          </p:cNvPicPr>
          <p:nvPr/>
        </p:nvPicPr>
        <p:blipFill>
          <a:blip r:embed="rId4"/>
          <a:stretch>
            <a:fillRect/>
          </a:stretch>
        </p:blipFill>
        <p:spPr>
          <a:xfrm>
            <a:off x="442450" y="1606702"/>
            <a:ext cx="4185629" cy="3122614"/>
          </a:xfrm>
          <a:prstGeom prst="rect">
            <a:avLst/>
          </a:prstGeom>
        </p:spPr>
      </p:pic>
      <p:pic>
        <p:nvPicPr>
          <p:cNvPr id="11" name="Picture 10"/>
          <p:cNvPicPr>
            <a:picLocks noChangeAspect="1"/>
          </p:cNvPicPr>
          <p:nvPr/>
        </p:nvPicPr>
        <p:blipFill>
          <a:blip r:embed="rId5"/>
          <a:stretch>
            <a:fillRect/>
          </a:stretch>
        </p:blipFill>
        <p:spPr>
          <a:xfrm>
            <a:off x="4660267" y="4056693"/>
            <a:ext cx="2871465" cy="2219136"/>
          </a:xfrm>
          <a:prstGeom prst="rect">
            <a:avLst/>
          </a:prstGeom>
        </p:spPr>
      </p:pic>
    </p:spTree>
    <p:extLst>
      <p:ext uri="{BB962C8B-B14F-4D97-AF65-F5344CB8AC3E}">
        <p14:creationId xmlns:p14="http://schemas.microsoft.com/office/powerpoint/2010/main" val="40891542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4488426"/>
          </a:xfrm>
        </p:spPr>
        <p:txBody>
          <a:bodyPr>
            <a:normAutofit fontScale="92500" lnSpcReduction="10000"/>
          </a:bodyPr>
          <a:lstStyle/>
          <a:p>
            <a:pPr marL="0" indent="0" algn="ctr">
              <a:buNone/>
            </a:pPr>
            <a:r>
              <a:rPr lang="en-GB" sz="3500" b="1" u="sng" dirty="0">
                <a:latin typeface="Arial" panose="020B0604020202020204" pitchFamily="34" charset="0"/>
                <a:cs typeface="Arial" panose="020B0604020202020204" pitchFamily="34" charset="0"/>
              </a:rPr>
              <a:t>What happens after the inspection?</a:t>
            </a:r>
          </a:p>
          <a:p>
            <a:pPr marL="0" indent="0">
              <a:buNone/>
            </a:pPr>
            <a:r>
              <a:rPr lang="en-GB" sz="2800" dirty="0"/>
              <a:t>Following a full Area SEND inspection, inspectors will report on the effectiveness of the local area partnership’s arrangements for children and young people with SEND. The report will include:</a:t>
            </a:r>
          </a:p>
          <a:p>
            <a:pPr marL="0" indent="0">
              <a:buNone/>
            </a:pPr>
            <a:endParaRPr lang="en-GB" sz="2800" dirty="0"/>
          </a:p>
          <a:p>
            <a:r>
              <a:rPr lang="en-GB" sz="2800" dirty="0"/>
              <a:t>the inspection outcome</a:t>
            </a:r>
          </a:p>
          <a:p>
            <a:r>
              <a:rPr lang="en-GB" sz="2800" dirty="0"/>
              <a:t>what it is like to be a child or young person with SEND in the local area</a:t>
            </a:r>
          </a:p>
          <a:p>
            <a:r>
              <a:rPr lang="en-GB" sz="2800" dirty="0"/>
              <a:t>what the local area partnership is doing well and what needs to be improved</a:t>
            </a:r>
          </a:p>
          <a:p>
            <a:r>
              <a:rPr lang="en-GB" sz="2800" dirty="0"/>
              <a:t>recommendations for improvements that the local area partnership should act on</a:t>
            </a:r>
          </a:p>
        </p:txBody>
      </p:sp>
    </p:spTree>
    <p:extLst>
      <p:ext uri="{BB962C8B-B14F-4D97-AF65-F5344CB8AC3E}">
        <p14:creationId xmlns:p14="http://schemas.microsoft.com/office/powerpoint/2010/main" val="15432248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5348748"/>
          </a:xfrm>
        </p:spPr>
        <p:txBody>
          <a:bodyPr>
            <a:normAutofit fontScale="85000" lnSpcReduction="20000"/>
          </a:bodyPr>
          <a:lstStyle/>
          <a:p>
            <a:pPr marL="0" indent="0" algn="ctr">
              <a:buNone/>
            </a:pPr>
            <a:r>
              <a:rPr lang="en-GB" sz="3500" b="1" u="sng" dirty="0">
                <a:latin typeface="Arial" panose="020B0604020202020204" pitchFamily="34" charset="0"/>
                <a:cs typeface="Arial" panose="020B0604020202020204" pitchFamily="34" charset="0"/>
              </a:rPr>
              <a:t>Roles &amp; responsibilities?</a:t>
            </a:r>
          </a:p>
          <a:p>
            <a:pPr marL="0" indent="0">
              <a:buNone/>
            </a:pPr>
            <a:r>
              <a:rPr lang="en-GB" sz="2800" dirty="0"/>
              <a:t>The Area SEND inspection, is a multi-agency responsibility. </a:t>
            </a:r>
          </a:p>
          <a:p>
            <a:pPr marL="0" indent="0">
              <a:buNone/>
            </a:pPr>
            <a:r>
              <a:rPr lang="en-GB" sz="2800" dirty="0"/>
              <a:t>Inspectors will look at:</a:t>
            </a:r>
          </a:p>
          <a:p>
            <a:r>
              <a:rPr lang="en-GB" sz="2800" dirty="0"/>
              <a:t>How practitioners work together and share appropriate information in a timely manner, including strong systems for identifying and responding to risks to children and young people with SEND</a:t>
            </a:r>
          </a:p>
          <a:p>
            <a:r>
              <a:rPr lang="en-GB" sz="2800" dirty="0"/>
              <a:t>If practitioners are clear on their individual roles and how they can best work together to improve outcomes for children and young people</a:t>
            </a:r>
          </a:p>
          <a:p>
            <a:r>
              <a:rPr lang="en-GB" sz="2800" dirty="0"/>
              <a:t>Whether practitioners working with children and young people with SEND have the right knowledge and skills to reduce the risk of harm, and understand that children and young people with SEND may be more vulnerable to abuse, neglect and exploitation.</a:t>
            </a:r>
          </a:p>
          <a:p>
            <a:r>
              <a:rPr lang="en-GB" sz="2800" dirty="0"/>
              <a:t>How practitioners work together to focus on the child or young person, identifying alternative solutions when existing options do not meet needs and aspirations effectively</a:t>
            </a:r>
            <a:endParaRPr lang="en-GB" sz="2400" dirty="0"/>
          </a:p>
          <a:p>
            <a:endParaRPr lang="en-GB" sz="2800" dirty="0"/>
          </a:p>
          <a:p>
            <a:pPr marL="0" indent="0">
              <a:buNone/>
            </a:pPr>
            <a:endParaRPr lang="en-GB" sz="2800" dirty="0"/>
          </a:p>
        </p:txBody>
      </p:sp>
    </p:spTree>
    <p:extLst>
      <p:ext uri="{BB962C8B-B14F-4D97-AF65-F5344CB8AC3E}">
        <p14:creationId xmlns:p14="http://schemas.microsoft.com/office/powerpoint/2010/main" val="1651713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96413"/>
            <a:ext cx="10972800" cy="5348748"/>
          </a:xfrm>
        </p:spPr>
        <p:txBody>
          <a:bodyPr>
            <a:normAutofit fontScale="92500" lnSpcReduction="20000"/>
          </a:bodyPr>
          <a:lstStyle/>
          <a:p>
            <a:pPr marL="0" indent="0" algn="ctr">
              <a:buNone/>
            </a:pPr>
            <a:r>
              <a:rPr lang="en-GB" sz="3500" b="1" u="sng" dirty="0">
                <a:latin typeface="Arial" panose="020B0604020202020204" pitchFamily="34" charset="0"/>
                <a:cs typeface="Arial" panose="020B0604020202020204" pitchFamily="34" charset="0"/>
              </a:rPr>
              <a:t>Roles &amp; responsibilities – what can you do?</a:t>
            </a:r>
          </a:p>
          <a:p>
            <a:pPr marL="0" indent="0">
              <a:buNone/>
            </a:pPr>
            <a:r>
              <a:rPr lang="en-GB" sz="2800" dirty="0"/>
              <a:t>Any child or young person on a school’s SEND register could be chosen to be one of the 6 ‘tracked cases’ as part of the Area SEND Inspection. Therefore, all practitioners working with these pupils needs to know:</a:t>
            </a:r>
          </a:p>
          <a:p>
            <a:r>
              <a:rPr lang="en-GB" sz="2800" dirty="0"/>
              <a:t>What is the pupil’s SEND status (SEND Support or EHCP), what category of need(s) the pupil’s needs come under and how the pupil was identified as having SEND? </a:t>
            </a:r>
          </a:p>
          <a:p>
            <a:r>
              <a:rPr lang="en-GB" sz="2800" dirty="0"/>
              <a:t>Who has been/is currently working with the pupil to ensure their needs are being met from an education, health and social care point of view. What support are they receiving and what services are they accessing?</a:t>
            </a:r>
          </a:p>
          <a:p>
            <a:r>
              <a:rPr lang="en-GB" sz="2800" dirty="0"/>
              <a:t>What is the ‘lived experience’ of the child or young person and their family? What would they say about the support they are receiving?</a:t>
            </a:r>
          </a:p>
          <a:p>
            <a:r>
              <a:rPr lang="en-GB" sz="2800" dirty="0"/>
              <a:t>How are (and how have) the pupil and their family’s views taken into account to ensure that the support they’re receiving is right for them?</a:t>
            </a:r>
            <a:endParaRPr lang="en-GB" sz="2400" dirty="0"/>
          </a:p>
          <a:p>
            <a:endParaRPr lang="en-GB" sz="2800" dirty="0"/>
          </a:p>
          <a:p>
            <a:pPr marL="0" indent="0">
              <a:buNone/>
            </a:pPr>
            <a:endParaRPr lang="en-GB" sz="2800" dirty="0"/>
          </a:p>
        </p:txBody>
      </p:sp>
    </p:spTree>
    <p:extLst>
      <p:ext uri="{BB962C8B-B14F-4D97-AF65-F5344CB8AC3E}">
        <p14:creationId xmlns:p14="http://schemas.microsoft.com/office/powerpoint/2010/main" val="84450554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0AE1012FDFA5D468CE031CF7D23933F" ma:contentTypeVersion="10" ma:contentTypeDescription="Create a new document." ma:contentTypeScope="" ma:versionID="88650823940e7d7dc67c0e47996af295">
  <xsd:schema xmlns:xsd="http://www.w3.org/2001/XMLSchema" xmlns:xs="http://www.w3.org/2001/XMLSchema" xmlns:p="http://schemas.microsoft.com/office/2006/metadata/properties" xmlns:ns3="680a5068-90e1-4f91-be83-03aff1cc8541" xmlns:ns4="5b005631-f99f-48a7-9c39-9e04230971db" targetNamespace="http://schemas.microsoft.com/office/2006/metadata/properties" ma:root="true" ma:fieldsID="19a13d4feb949f1cb2e51495fb5c9ad4" ns3:_="" ns4:_="">
    <xsd:import namespace="680a5068-90e1-4f91-be83-03aff1cc8541"/>
    <xsd:import namespace="5b005631-f99f-48a7-9c39-9e04230971d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0a5068-90e1-4f91-be83-03aff1cc85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b005631-f99f-48a7-9c39-9e04230971d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680a5068-90e1-4f91-be83-03aff1cc854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43FB6C4-C1AD-44C1-91E3-CA382603D5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0a5068-90e1-4f91-be83-03aff1cc8541"/>
    <ds:schemaRef ds:uri="5b005631-f99f-48a7-9c39-9e04230971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A3D7CC-23F5-4C95-9F73-773387907A5B}">
  <ds:schemaRefs>
    <ds:schemaRef ds:uri="http://schemas.microsoft.com/office/2006/metadata/properties"/>
    <ds:schemaRef ds:uri="http://purl.org/dc/dcmitype/"/>
    <ds:schemaRef ds:uri="http://purl.org/dc/elements/1.1/"/>
    <ds:schemaRef ds:uri="680a5068-90e1-4f91-be83-03aff1cc8541"/>
    <ds:schemaRef ds:uri="http://schemas.microsoft.com/office/2006/documentManagement/types"/>
    <ds:schemaRef ds:uri="http://schemas.microsoft.com/office/infopath/2007/PartnerControls"/>
    <ds:schemaRef ds:uri="http://schemas.openxmlformats.org/package/2006/metadata/core-properties"/>
    <ds:schemaRef ds:uri="5b005631-f99f-48a7-9c39-9e04230971db"/>
    <ds:schemaRef ds:uri="http://www.w3.org/XML/1998/namespace"/>
    <ds:schemaRef ds:uri="http://purl.org/dc/terms/"/>
  </ds:schemaRefs>
</ds:datastoreItem>
</file>

<file path=customXml/itemProps3.xml><?xml version="1.0" encoding="utf-8"?>
<ds:datastoreItem xmlns:ds="http://schemas.openxmlformats.org/officeDocument/2006/customXml" ds:itemID="{7E7271E6-FC1C-4812-BF00-D778937DC9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1933</TotalTime>
  <Words>2570</Words>
  <Application>Microsoft Office PowerPoint</Application>
  <PresentationFormat>Widescreen</PresentationFormat>
  <Paragraphs>168</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Courier New</vt:lpstr>
      <vt:lpstr>1_Office Theme</vt:lpstr>
      <vt:lpstr>PowerPoint Presentation</vt:lpstr>
      <vt:lpstr>Background</vt:lpstr>
      <vt:lpstr>PowerPoint Presentation</vt:lpstr>
      <vt:lpstr>PowerPoint Presentation</vt:lpstr>
      <vt:lpstr>PowerPoint Presentation</vt:lpstr>
      <vt:lpstr>Pupil Tracking</vt:lpstr>
      <vt:lpstr>Local Area SEND Methodology Testing – pupil portraits </vt:lpstr>
      <vt:lpstr>PowerPoint Presentation</vt:lpstr>
      <vt:lpstr>PowerPoint Presentation</vt:lpstr>
      <vt:lpstr>PowerPoint Presentation</vt:lpstr>
      <vt:lpstr> </vt:lpstr>
      <vt:lpstr> Forms</vt:lpstr>
      <vt:lpstr>Evidence</vt:lpstr>
      <vt:lpstr>Findings.. In the SEND Support Service we:</vt:lpstr>
      <vt:lpstr>Data includes:</vt:lpstr>
      <vt:lpstr>What happened next?</vt:lpstr>
      <vt:lpstr>These audits explore the quality of practice and: </vt:lpstr>
      <vt:lpstr>Ongoing Process…</vt:lpstr>
      <vt:lpstr>Summary of findings from the pilot case studies </vt:lpstr>
      <vt:lpstr>What’s Working Well and what difference have we made: </vt:lpstr>
      <vt:lpstr>Areas that need support / improvement: </vt:lpstr>
      <vt:lpstr>Next Steps: Organisational Learning: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Blackburn with Darwen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Jones</dc:creator>
  <cp:lastModifiedBy>Lindsey Rousseau</cp:lastModifiedBy>
  <cp:revision>123</cp:revision>
  <dcterms:created xsi:type="dcterms:W3CDTF">2022-04-19T12:26:15Z</dcterms:created>
  <dcterms:modified xsi:type="dcterms:W3CDTF">2024-02-14T09:38:16Z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0x010100C0AE1012FDFA5D468CE031CF7D23933F</vt:lpwstr>
  </property>
</Properties>
</file>