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947" r:id="rId2"/>
    <p:sldId id="945" r:id="rId3"/>
    <p:sldId id="946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643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650F77-F1E4-DABC-0323-B06582BC59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AD68F8B-23EA-2E1A-FF51-7A85A547035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F7F8C3-577C-D181-DBF5-08AE461F8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8928A-46CF-E7BD-4F9E-980FB5C99D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4CD24F-0E9A-3494-E5C8-96C2C7EF02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3675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366EDE-F361-7619-6698-9DE30C4EFB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EC0A747-3A55-238B-5389-9135ECDE00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7030C5-9543-AB71-ED44-01FB8D5111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182234-02B3-A163-6C5A-A98158FEA8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414A10-6722-22C5-94B4-E263056BA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42272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1843CD-E7CE-A6D7-8522-F9B91DAC58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F42EAC-4C30-93C0-E24B-D5A76926F3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DE945D-21E6-20C7-78BF-C99DDA606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46D0E1-5B27-37E6-48AA-838714BD0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A4ED45-74CC-DFF2-D695-409CBEA420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7149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05C54E-AAED-B431-A30B-202B968712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17B31B-09E7-0D55-FE8A-80DB2791192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57B3F5B-BA43-707F-1B24-C23B043AFB6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57D5B2F-5083-94BF-13D3-A43BCA74D0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A97EAD-108D-81C5-F117-B63D7FD919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11725F-216F-33A8-24F0-E7B317B889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57524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1579E3-4DE6-1DC8-82C1-DBF605AAB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A67A1C-E4B5-DBD3-4870-34EFC26574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D342D5D-E5D5-AA06-DE3D-7768BA6A6F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8E2298-D1D3-FFC8-9374-A1B13918F4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C01B438-5F52-4AD2-5F00-0B2D5699000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F68A43B-08FA-EBED-5910-7460FF0843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4FF59C1-A451-CE31-45A0-F88104F6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9A204CC-965B-61F1-3E4E-DFC67E649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6432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A631E1-7E11-57E9-C3A8-FC19F90C2E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E9EF3B0-7293-5BF5-F6C6-CCBA49528E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D2F8687-50BB-07AC-9715-2D0DF7134B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1A4FE34-6D88-7DC1-9B2F-BEA056029A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3090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C10EF40-7C52-DA60-D130-2E0FA482C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E5FC0E-0F58-85EF-2BDB-28ED9C44E0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3954C5-4D19-398B-CBDC-6F6773424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4580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96FAB1-8DA5-CA50-833C-858A53334A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3EE6D5-123B-EB45-B870-E7E41792585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5FFA83-A8A2-05DD-C36B-8786A540979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6AE126D-E442-126D-3539-BED25A03B5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5A35F55-DBCE-2108-93B7-2574847C5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F1DACC-B022-1AB8-CE97-FC4A732554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0494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7AA4C37-508E-CFB4-2045-5961D312EE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3035D30-7208-1A29-AACF-46F7929263A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7E1CD95-36F1-0013-A9D8-55E9DACC607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7A33C5-2AC5-2573-D8B9-BC35C53F31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ED007DF-A78D-8FFA-5BF2-E13C77C44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1EFA3A-06D2-928C-176F-E773F463C4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4029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997D59-FA6B-1336-E3F6-E635710FA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D48DF7C-B94A-B3F0-BFA5-B8B8D5699E7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5593B5-91BA-5F9A-BBD4-F409336C4D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25361DD-05A7-6BBE-A2C5-A035B0E3E7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F84FB5-31AD-0B6A-A723-6E486135D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1749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398DE55B-4AE2-4607-4BA4-0B3C77552AB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F4D711B-7182-8ED0-ECF2-444758C549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A95DFE-FA4D-1E64-84BF-BC7192C81A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88968-00E3-00BF-3C6C-A5BE1C9924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FC09D97-AF12-0B8D-6609-C2C527E672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831762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600"/>
          </a:xfrm>
          <a:prstGeom prst="rect">
            <a:avLst/>
          </a:prstGeom>
        </p:spPr>
        <p:txBody>
          <a:bodyPr spcFirstLastPara="1" wrap="square" lIns="85450" tIns="85450" rIns="85450" bIns="8545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6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4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85450" tIns="85450" rIns="85450" bIns="85450" anchor="t" anchorCtr="0">
            <a:noAutofit/>
          </a:bodyPr>
          <a:lstStyle>
            <a:lvl1pPr marL="457189" lvl="0" indent="-336542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700"/>
              <a:buChar char="●"/>
              <a:defRPr>
                <a:solidFill>
                  <a:srgbClr val="000000"/>
                </a:solidFill>
              </a:defRPr>
            </a:lvl1pPr>
            <a:lvl2pPr marL="914378" lvl="1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  <a:defRPr>
                <a:solidFill>
                  <a:srgbClr val="000000"/>
                </a:solidFill>
              </a:defRPr>
            </a:lvl2pPr>
            <a:lvl3pPr marL="1371566" lvl="2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■"/>
              <a:defRPr>
                <a:solidFill>
                  <a:srgbClr val="000000"/>
                </a:solidFill>
              </a:defRPr>
            </a:lvl3pPr>
            <a:lvl4pPr marL="1828754" lvl="3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  <a:defRPr>
                <a:solidFill>
                  <a:srgbClr val="000000"/>
                </a:solidFill>
              </a:defRPr>
            </a:lvl4pPr>
            <a:lvl5pPr marL="2285943" lvl="4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  <a:defRPr>
                <a:solidFill>
                  <a:srgbClr val="000000"/>
                </a:solidFill>
              </a:defRPr>
            </a:lvl5pPr>
            <a:lvl6pPr marL="2743132" lvl="5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■"/>
              <a:defRPr>
                <a:solidFill>
                  <a:srgbClr val="000000"/>
                </a:solidFill>
              </a:defRPr>
            </a:lvl6pPr>
            <a:lvl7pPr marL="3200320" lvl="6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●"/>
              <a:defRPr>
                <a:solidFill>
                  <a:srgbClr val="000000"/>
                </a:solidFill>
              </a:defRPr>
            </a:lvl7pPr>
            <a:lvl8pPr marL="3657509" lvl="7" indent="-311142">
              <a:spcBef>
                <a:spcPts val="1500"/>
              </a:spcBef>
              <a:spcAft>
                <a:spcPts val="0"/>
              </a:spcAft>
              <a:buClr>
                <a:srgbClr val="000000"/>
              </a:buClr>
              <a:buSzPts val="1300"/>
              <a:buChar char="○"/>
              <a:defRPr>
                <a:solidFill>
                  <a:srgbClr val="000000"/>
                </a:solidFill>
              </a:defRPr>
            </a:lvl8pPr>
            <a:lvl9pPr marL="4114697" lvl="8" indent="-311142">
              <a:spcBef>
                <a:spcPts val="1500"/>
              </a:spcBef>
              <a:spcAft>
                <a:spcPts val="1500"/>
              </a:spcAft>
              <a:buClr>
                <a:srgbClr val="000000"/>
              </a:buClr>
              <a:buSzPts val="1300"/>
              <a:buChar char="■"/>
              <a:defRPr>
                <a:solidFill>
                  <a:srgbClr val="000000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4"/>
          <p:cNvSpPr txBox="1">
            <a:spLocks noGrp="1"/>
          </p:cNvSpPr>
          <p:nvPr>
            <p:ph type="sldNum" idx="12"/>
          </p:nvPr>
        </p:nvSpPr>
        <p:spPr>
          <a:xfrm>
            <a:off x="11296611" y="6217623"/>
            <a:ext cx="731200" cy="524800"/>
          </a:xfrm>
          <a:prstGeom prst="rect">
            <a:avLst/>
          </a:prstGeom>
        </p:spPr>
        <p:txBody>
          <a:bodyPr spcFirstLastPara="1" wrap="square" lIns="85450" tIns="85450" rIns="85450" bIns="85450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341272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4B47447-436B-1DB7-F8D8-BAF284577D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1E83C6-50FB-6D33-468D-E855CA2699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B650290-61F5-F204-E54B-1ACC8B5F447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37D6C7-09B4-4B08-A12E-DBD09DDA515F}" type="datetimeFigureOut">
              <a:rPr lang="en-GB" smtClean="0"/>
              <a:t>13/02/2024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3986BFC-D3D0-6DBF-74C4-7437F0D68F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3F92B98-8026-4152-8CB3-532D102B46E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CC3751-B9E8-4A45-893E-F84AE9EB65A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9123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A1562BE-C558-35FD-01D3-74C024AD40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CA45E5B-70A2-912F-F912-34E8BD5094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430221B-223E-758D-E0B4-1F91E3200FB2}"/>
              </a:ext>
            </a:extLst>
          </p:cNvPr>
          <p:cNvSpPr txBox="1"/>
          <p:nvPr/>
        </p:nvSpPr>
        <p:spPr>
          <a:xfrm>
            <a:off x="164782" y="117693"/>
            <a:ext cx="11862435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 err="1"/>
              <a:t>OfSTED</a:t>
            </a:r>
            <a:r>
              <a:rPr lang="en-GB" sz="2400" b="1" dirty="0"/>
              <a:t> Deep Dive Considerations – following NCC’s involvement in the new framework pilot</a:t>
            </a:r>
          </a:p>
          <a:p>
            <a:endParaRPr lang="en-GB" sz="32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Inspectors will not be interested in how good your teams are they are focussed on the ‘so what’ -  </a:t>
            </a:r>
            <a:r>
              <a:rPr lang="en-GB" sz="2800" dirty="0"/>
              <a:t>therefore be clear on how you make a difference for all pupils/families.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Be clear about how you gather family, child/young person voice and then what do you do with this information</a:t>
            </a:r>
            <a:r>
              <a:rPr lang="en-GB" sz="2800" dirty="0"/>
              <a:t>, it should be evident in development plans and there should be clear co-production on new pieces of work or projects.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Use data to demonstrate progress made </a:t>
            </a:r>
            <a:r>
              <a:rPr lang="en-GB" sz="2800" dirty="0"/>
              <a:t>– be clear about how this happens, include training for schools and individual staff, include you said, we did </a:t>
            </a:r>
            <a:r>
              <a:rPr lang="en-GB" sz="2800" dirty="0" err="1"/>
              <a:t>information.</a:t>
            </a:r>
            <a:r>
              <a:rPr lang="en-GB" sz="2800" dirty="0" err="1">
                <a:solidFill>
                  <a:schemeClr val="bg1"/>
                </a:solidFill>
              </a:rPr>
              <a:t>Allison</a:t>
            </a:r>
            <a:r>
              <a:rPr lang="en-GB" sz="2800" dirty="0">
                <a:solidFill>
                  <a:schemeClr val="bg1"/>
                </a:solidFill>
              </a:rPr>
              <a:t> Gilder – Low Incidence Needs Service Lead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                                                           </a:t>
            </a:r>
            <a:r>
              <a:rPr lang="en-GB" sz="1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Allison.gilder@northumberland.gov.uk</a:t>
            </a:r>
          </a:p>
          <a:p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91217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647B725-21A6-AC76-11EF-15A70F65B5C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1203F4-17E3-7311-139F-4ACCFCC1171E}"/>
              </a:ext>
            </a:extLst>
          </p:cNvPr>
          <p:cNvSpPr txBox="1"/>
          <p:nvPr/>
        </p:nvSpPr>
        <p:spPr>
          <a:xfrm>
            <a:off x="164782" y="117693"/>
            <a:ext cx="11862435" cy="55707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OfSTED</a:t>
            </a:r>
            <a:r>
              <a:rPr lang="en-GB" b="1" dirty="0"/>
              <a:t> Deep Dive Considerations – following NCC’s involvement in the new framework pilot</a:t>
            </a:r>
          </a:p>
          <a:p>
            <a:endParaRPr lang="en-GB" sz="3200" b="1" u="sng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During the pilot they were keen to know about our links with health and social care – did we work collaboratively. If you have integrated 2yr old reviews or joint assessment meetings these are a good example. I am also involved in an integrated leaders meeting with health leads, public health, early years and family hub leads – this allows information sharing across services.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Do you have access to SECTION 23 information (this is the reporting system for health to update the LA on any pre-school children with SEND.) In NCC we work collaboratively with our EY team and hold a register in cohort years, updates termly. We use this data to support training/transitions etc.</a:t>
            </a:r>
          </a:p>
          <a:p>
            <a:pPr lvl="6"/>
            <a:r>
              <a:rPr lang="en-GB" dirty="0">
                <a:solidFill>
                  <a:schemeClr val="bg1"/>
                </a:solidFill>
                <a:latin typeface="Century Gothic" panose="020B0502020202020204" pitchFamily="34" charset="0"/>
              </a:rPr>
              <a:t>Allison Gilder – Low Incidence Needs Service Lead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                                                           </a:t>
            </a:r>
            <a:r>
              <a:rPr lang="en-GB" sz="1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Allison.gilder@northumberland.gov.uk</a:t>
            </a:r>
          </a:p>
          <a:p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72357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8C4CEF-829B-F80C-58B4-99F6F891C5E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61D5064-D9E7-C273-42F4-F4AE7306DEF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"/>
          <a:stretch/>
        </p:blipFill>
        <p:spPr>
          <a:xfrm>
            <a:off x="20" y="-116411"/>
            <a:ext cx="12191980" cy="6856718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63DFE08-D5A3-3BB6-CBF1-86E964D606C6}"/>
              </a:ext>
            </a:extLst>
          </p:cNvPr>
          <p:cNvSpPr txBox="1"/>
          <p:nvPr/>
        </p:nvSpPr>
        <p:spPr>
          <a:xfrm>
            <a:off x="164782" y="117693"/>
            <a:ext cx="1186243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OfSTED</a:t>
            </a:r>
            <a:r>
              <a:rPr lang="en-GB" b="1" dirty="0"/>
              <a:t> Deep Dive Considerations – following NCC’s involvement in the new framework pilot</a:t>
            </a:r>
          </a:p>
          <a:p>
            <a:endParaRPr lang="en-GB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>
                <a:solidFill>
                  <a:srgbClr val="0070C0"/>
                </a:solidFill>
              </a:rPr>
              <a:t>Have case studies available </a:t>
            </a:r>
            <a:r>
              <a:rPr lang="en-GB" sz="2800" dirty="0"/>
              <a:t>– think about joint working – We had a two-year-old who was known to Sensory Support but also Portage/EAL team. We could demonstrate how one of the EAL teachers interpreted during joint visits, for Portage and HI Lead to support best outcomes for the </a:t>
            </a:r>
            <a:r>
              <a:rPr lang="en-GB" sz="2800"/>
              <a:t>child. </a:t>
            </a:r>
            <a:r>
              <a:rPr lang="en-GB" sz="1400" u="sng">
                <a:solidFill>
                  <a:schemeClr val="bg1"/>
                </a:solidFill>
                <a:latin typeface="Century Gothic" panose="020B0502020202020204" pitchFamily="34" charset="0"/>
              </a:rPr>
              <a:t>llison</a:t>
            </a:r>
            <a:r>
              <a:rPr lang="en-GB" sz="1400" u="sng" dirty="0">
                <a:solidFill>
                  <a:schemeClr val="bg1"/>
                </a:solidFill>
                <a:latin typeface="Century Gothic" panose="020B0502020202020204" pitchFamily="34" charset="0"/>
              </a:rPr>
              <a:t>.gilder@northumberland.gov.uk</a:t>
            </a:r>
          </a:p>
          <a:p>
            <a:endParaRPr lang="en-GB" b="1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72080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</TotalTime>
  <Words>375</Words>
  <Application>Microsoft Office PowerPoint</Application>
  <PresentationFormat>Widescreen</PresentationFormat>
  <Paragraphs>15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Century Gothic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Allison Gilder</dc:creator>
  <cp:lastModifiedBy>Steve Johnson</cp:lastModifiedBy>
  <cp:revision>3</cp:revision>
  <dcterms:created xsi:type="dcterms:W3CDTF">2024-02-07T08:48:04Z</dcterms:created>
  <dcterms:modified xsi:type="dcterms:W3CDTF">2024-02-13T23:07:55Z</dcterms:modified>
</cp:coreProperties>
</file>