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8"/>
  </p:notesMasterIdLst>
  <p:handoutMasterIdLst>
    <p:handoutMasterId r:id="rId9"/>
  </p:handoutMasterIdLst>
  <p:sldIdLst>
    <p:sldId id="342" r:id="rId2"/>
    <p:sldId id="345" r:id="rId3"/>
    <p:sldId id="338" r:id="rId4"/>
    <p:sldId id="348" r:id="rId5"/>
    <p:sldId id="339" r:id="rId6"/>
    <p:sldId id="346" r:id="rId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95A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8" autoAdjust="0"/>
    <p:restoredTop sz="69560" autoAdjust="0"/>
  </p:normalViewPr>
  <p:slideViewPr>
    <p:cSldViewPr>
      <p:cViewPr varScale="1">
        <p:scale>
          <a:sx n="59" d="100"/>
          <a:sy n="59" d="100"/>
        </p:scale>
        <p:origin x="1325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950" y="-60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498D21-D72A-4F75-92E9-0A5E8B8CBCB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DB31C615-A105-4C01-BA0A-C91741444CC3}">
      <dgm:prSet phldrT="[Text]" custT="1"/>
      <dgm:spPr>
        <a:solidFill>
          <a:srgbClr val="B3D4BF"/>
        </a:solidFill>
      </dgm:spPr>
      <dgm:t>
        <a:bodyPr/>
        <a:lstStyle/>
        <a:p>
          <a:pPr algn="ctr"/>
          <a:r>
            <a:rPr lang="en-US" sz="2000" b="1" u="sng" dirty="0">
              <a:solidFill>
                <a:schemeClr val="tx1"/>
              </a:solidFill>
            </a:rPr>
            <a:t>Week 1/2</a:t>
          </a:r>
        </a:p>
        <a:p>
          <a:pPr algn="ctr"/>
          <a:r>
            <a:rPr lang="en-US" sz="1800" dirty="0">
              <a:solidFill>
                <a:schemeClr val="tx1"/>
              </a:solidFill>
            </a:rPr>
            <a:t>Person level data</a:t>
          </a:r>
        </a:p>
        <a:p>
          <a:pPr algn="ctr"/>
          <a:r>
            <a:rPr lang="en-US" sz="1800" dirty="0">
              <a:solidFill>
                <a:schemeClr val="tx1"/>
              </a:solidFill>
            </a:rPr>
            <a:t>Audits</a:t>
          </a:r>
        </a:p>
        <a:p>
          <a:pPr algn="ctr"/>
          <a:r>
            <a:rPr lang="en-US" sz="1800" dirty="0">
              <a:solidFill>
                <a:schemeClr val="tx1"/>
              </a:solidFill>
            </a:rPr>
            <a:t>Reports</a:t>
          </a:r>
        </a:p>
        <a:p>
          <a:pPr algn="ctr"/>
          <a:r>
            <a:rPr lang="en-US" sz="1800" dirty="0">
              <a:solidFill>
                <a:schemeClr val="tx1"/>
              </a:solidFill>
            </a:rPr>
            <a:t>Strategic and operational plans</a:t>
          </a:r>
        </a:p>
        <a:p>
          <a:pPr algn="ctr"/>
          <a:r>
            <a:rPr lang="en-US" sz="1800" dirty="0" err="1">
              <a:solidFill>
                <a:schemeClr val="tx1"/>
              </a:solidFill>
            </a:rPr>
            <a:t>Ofsted</a:t>
          </a:r>
          <a:r>
            <a:rPr lang="en-US" sz="1800" dirty="0">
              <a:solidFill>
                <a:schemeClr val="tx1"/>
              </a:solidFill>
            </a:rPr>
            <a:t> survey results</a:t>
          </a:r>
        </a:p>
        <a:p>
          <a:pPr algn="ctr"/>
          <a:r>
            <a:rPr lang="en-US" sz="1800" dirty="0">
              <a:solidFill>
                <a:schemeClr val="tx1"/>
              </a:solidFill>
            </a:rPr>
            <a:t>Identification of 8 CYP and 6 settings</a:t>
          </a:r>
        </a:p>
      </dgm:t>
    </dgm:pt>
    <dgm:pt modelId="{0737BA67-DF9B-4B5F-9712-3C9F22EFD0FC}" type="parTrans" cxnId="{9EE250A8-7318-4DB3-9833-AF10BAE141A0}">
      <dgm:prSet/>
      <dgm:spPr/>
      <dgm:t>
        <a:bodyPr/>
        <a:lstStyle/>
        <a:p>
          <a:endParaRPr lang="en-US"/>
        </a:p>
      </dgm:t>
    </dgm:pt>
    <dgm:pt modelId="{CF027341-FE74-4DF6-A8AC-788F73A49674}" type="sibTrans" cxnId="{9EE250A8-7318-4DB3-9833-AF10BAE141A0}">
      <dgm:prSet/>
      <dgm:spPr/>
      <dgm:t>
        <a:bodyPr/>
        <a:lstStyle/>
        <a:p>
          <a:endParaRPr lang="en-US"/>
        </a:p>
      </dgm:t>
    </dgm:pt>
    <dgm:pt modelId="{D46BB236-7743-4CAD-A1C7-F2FFB791DC8F}">
      <dgm:prSet phldrT="[Text]" custT="1"/>
      <dgm:spPr>
        <a:solidFill>
          <a:srgbClr val="D7DFA9"/>
        </a:solidFill>
      </dgm:spPr>
      <dgm:t>
        <a:bodyPr/>
        <a:lstStyle/>
        <a:p>
          <a:endParaRPr lang="en-US" sz="1800" b="1" u="sng" dirty="0">
            <a:solidFill>
              <a:schemeClr val="tx1"/>
            </a:solidFill>
          </a:endParaRPr>
        </a:p>
        <a:p>
          <a:endParaRPr lang="en-US" sz="1800" b="1" u="sng" dirty="0">
            <a:solidFill>
              <a:schemeClr val="tx1"/>
            </a:solidFill>
          </a:endParaRPr>
        </a:p>
        <a:p>
          <a:r>
            <a:rPr lang="en-US" sz="1800" b="1" u="sng" dirty="0">
              <a:solidFill>
                <a:schemeClr val="tx1"/>
              </a:solidFill>
            </a:rPr>
            <a:t>Week 2/3</a:t>
          </a:r>
        </a:p>
        <a:p>
          <a:r>
            <a:rPr lang="en-US" sz="1800" b="0" dirty="0">
              <a:solidFill>
                <a:schemeClr val="tx1"/>
              </a:solidFill>
            </a:rPr>
            <a:t>KLOE</a:t>
          </a:r>
        </a:p>
        <a:p>
          <a:r>
            <a:rPr lang="en-US" sz="1800" b="0" dirty="0">
              <a:solidFill>
                <a:schemeClr val="tx1"/>
              </a:solidFill>
            </a:rPr>
            <a:t>Fieldwork (10 days)</a:t>
          </a:r>
        </a:p>
        <a:p>
          <a:r>
            <a:rPr lang="en-US" sz="1800" b="0" dirty="0">
              <a:solidFill>
                <a:schemeClr val="tx1"/>
              </a:solidFill>
            </a:rPr>
            <a:t>Meetings – case sampling</a:t>
          </a:r>
        </a:p>
        <a:p>
          <a:r>
            <a:rPr lang="en-US" sz="1800" b="0" dirty="0">
              <a:solidFill>
                <a:schemeClr val="tx1"/>
              </a:solidFill>
            </a:rPr>
            <a:t>CYP/Key partners</a:t>
          </a:r>
        </a:p>
        <a:p>
          <a:r>
            <a:rPr lang="en-US" sz="1800" b="0" dirty="0">
              <a:solidFill>
                <a:schemeClr val="tx1"/>
              </a:solidFill>
            </a:rPr>
            <a:t>School/setting visits</a:t>
          </a:r>
        </a:p>
        <a:p>
          <a:r>
            <a:rPr lang="en-US" sz="1800" b="0" dirty="0">
              <a:solidFill>
                <a:schemeClr val="tx1"/>
              </a:solidFill>
            </a:rPr>
            <a:t>LA teams</a:t>
          </a:r>
        </a:p>
        <a:p>
          <a:r>
            <a:rPr lang="en-US" sz="1800" b="0" dirty="0">
              <a:solidFill>
                <a:schemeClr val="tx1"/>
              </a:solidFill>
            </a:rPr>
            <a:t>Health providers</a:t>
          </a:r>
        </a:p>
        <a:p>
          <a:endParaRPr lang="en-US" sz="2000" b="1" dirty="0">
            <a:solidFill>
              <a:schemeClr val="tx1"/>
            </a:solidFill>
          </a:endParaRPr>
        </a:p>
        <a:p>
          <a:endParaRPr lang="en-US" sz="2000" dirty="0">
            <a:solidFill>
              <a:schemeClr val="tx1"/>
            </a:solidFill>
          </a:endParaRPr>
        </a:p>
      </dgm:t>
    </dgm:pt>
    <dgm:pt modelId="{863FE47C-6C11-43FE-B8A4-603BBE318333}" type="parTrans" cxnId="{B2F2900E-B9D4-4D68-A2EF-698F2D577E35}">
      <dgm:prSet/>
      <dgm:spPr/>
      <dgm:t>
        <a:bodyPr/>
        <a:lstStyle/>
        <a:p>
          <a:endParaRPr lang="en-US"/>
        </a:p>
      </dgm:t>
    </dgm:pt>
    <dgm:pt modelId="{56A3754A-F875-4D0C-93A3-62393CB1A2AE}" type="sibTrans" cxnId="{B2F2900E-B9D4-4D68-A2EF-698F2D577E35}">
      <dgm:prSet/>
      <dgm:spPr/>
      <dgm:t>
        <a:bodyPr/>
        <a:lstStyle/>
        <a:p>
          <a:endParaRPr lang="en-US"/>
        </a:p>
      </dgm:t>
    </dgm:pt>
    <dgm:pt modelId="{A21584CF-2B30-4C99-B17A-0986317082E7}" type="pres">
      <dgm:prSet presAssocID="{64498D21-D72A-4F75-92E9-0A5E8B8CBCB8}" presName="CompostProcess" presStyleCnt="0">
        <dgm:presLayoutVars>
          <dgm:dir/>
          <dgm:resizeHandles val="exact"/>
        </dgm:presLayoutVars>
      </dgm:prSet>
      <dgm:spPr/>
    </dgm:pt>
    <dgm:pt modelId="{4D27A895-34A5-4AFF-880A-94899CB9CEAC}" type="pres">
      <dgm:prSet presAssocID="{64498D21-D72A-4F75-92E9-0A5E8B8CBCB8}" presName="arrow" presStyleLbl="bgShp" presStyleIdx="0" presStyleCnt="1"/>
      <dgm:spPr/>
    </dgm:pt>
    <dgm:pt modelId="{333CBE03-8093-4742-9B54-8BCA8E458516}" type="pres">
      <dgm:prSet presAssocID="{64498D21-D72A-4F75-92E9-0A5E8B8CBCB8}" presName="linearProcess" presStyleCnt="0"/>
      <dgm:spPr/>
    </dgm:pt>
    <dgm:pt modelId="{75DCF979-4733-4857-B695-F6503AE16431}" type="pres">
      <dgm:prSet presAssocID="{DB31C615-A105-4C01-BA0A-C91741444CC3}" presName="textNode" presStyleLbl="node1" presStyleIdx="0" presStyleCnt="2" custScaleX="99953" custScaleY="173491">
        <dgm:presLayoutVars>
          <dgm:bulletEnabled val="1"/>
        </dgm:presLayoutVars>
      </dgm:prSet>
      <dgm:spPr/>
    </dgm:pt>
    <dgm:pt modelId="{2389D914-E23E-4245-9CE8-7B64709F104D}" type="pres">
      <dgm:prSet presAssocID="{CF027341-FE74-4DF6-A8AC-788F73A49674}" presName="sibTrans" presStyleCnt="0"/>
      <dgm:spPr/>
    </dgm:pt>
    <dgm:pt modelId="{09F43937-2289-4C2E-99C0-032F2893D350}" type="pres">
      <dgm:prSet presAssocID="{D46BB236-7743-4CAD-A1C7-F2FFB791DC8F}" presName="textNode" presStyleLbl="node1" presStyleIdx="1" presStyleCnt="2" custScaleY="182419">
        <dgm:presLayoutVars>
          <dgm:bulletEnabled val="1"/>
        </dgm:presLayoutVars>
      </dgm:prSet>
      <dgm:spPr/>
    </dgm:pt>
  </dgm:ptLst>
  <dgm:cxnLst>
    <dgm:cxn modelId="{365DCC05-2B26-4F67-8F5F-BF2F34727F5B}" type="presOf" srcId="{D46BB236-7743-4CAD-A1C7-F2FFB791DC8F}" destId="{09F43937-2289-4C2E-99C0-032F2893D350}" srcOrd="0" destOrd="0" presId="urn:microsoft.com/office/officeart/2005/8/layout/hProcess9"/>
    <dgm:cxn modelId="{B2F2900E-B9D4-4D68-A2EF-698F2D577E35}" srcId="{64498D21-D72A-4F75-92E9-0A5E8B8CBCB8}" destId="{D46BB236-7743-4CAD-A1C7-F2FFB791DC8F}" srcOrd="1" destOrd="0" parTransId="{863FE47C-6C11-43FE-B8A4-603BBE318333}" sibTransId="{56A3754A-F875-4D0C-93A3-62393CB1A2AE}"/>
    <dgm:cxn modelId="{7E97B11D-5DB5-475F-A581-1ECAC3F2C6AE}" type="presOf" srcId="{DB31C615-A105-4C01-BA0A-C91741444CC3}" destId="{75DCF979-4733-4857-B695-F6503AE16431}" srcOrd="0" destOrd="0" presId="urn:microsoft.com/office/officeart/2005/8/layout/hProcess9"/>
    <dgm:cxn modelId="{9EE250A8-7318-4DB3-9833-AF10BAE141A0}" srcId="{64498D21-D72A-4F75-92E9-0A5E8B8CBCB8}" destId="{DB31C615-A105-4C01-BA0A-C91741444CC3}" srcOrd="0" destOrd="0" parTransId="{0737BA67-DF9B-4B5F-9712-3C9F22EFD0FC}" sibTransId="{CF027341-FE74-4DF6-A8AC-788F73A49674}"/>
    <dgm:cxn modelId="{3F3C98F8-F677-463B-809C-43276D32D642}" type="presOf" srcId="{64498D21-D72A-4F75-92E9-0A5E8B8CBCB8}" destId="{A21584CF-2B30-4C99-B17A-0986317082E7}" srcOrd="0" destOrd="0" presId="urn:microsoft.com/office/officeart/2005/8/layout/hProcess9"/>
    <dgm:cxn modelId="{0191CE0A-A995-4AB2-9DDC-3761DC09229E}" type="presParOf" srcId="{A21584CF-2B30-4C99-B17A-0986317082E7}" destId="{4D27A895-34A5-4AFF-880A-94899CB9CEAC}" srcOrd="0" destOrd="0" presId="urn:microsoft.com/office/officeart/2005/8/layout/hProcess9"/>
    <dgm:cxn modelId="{5E2B0786-839A-42CB-ACD2-2263E5098390}" type="presParOf" srcId="{A21584CF-2B30-4C99-B17A-0986317082E7}" destId="{333CBE03-8093-4742-9B54-8BCA8E458516}" srcOrd="1" destOrd="0" presId="urn:microsoft.com/office/officeart/2005/8/layout/hProcess9"/>
    <dgm:cxn modelId="{271F5FF1-0586-4C2F-AC53-D0A455695A37}" type="presParOf" srcId="{333CBE03-8093-4742-9B54-8BCA8E458516}" destId="{75DCF979-4733-4857-B695-F6503AE16431}" srcOrd="0" destOrd="0" presId="urn:microsoft.com/office/officeart/2005/8/layout/hProcess9"/>
    <dgm:cxn modelId="{62DAC123-8590-46AC-8133-28DB659E69CB}" type="presParOf" srcId="{333CBE03-8093-4742-9B54-8BCA8E458516}" destId="{2389D914-E23E-4245-9CE8-7B64709F104D}" srcOrd="1" destOrd="0" presId="urn:microsoft.com/office/officeart/2005/8/layout/hProcess9"/>
    <dgm:cxn modelId="{DBAB7496-06F9-4762-9A45-02D74CD7312E}" type="presParOf" srcId="{333CBE03-8093-4742-9B54-8BCA8E458516}" destId="{09F43937-2289-4C2E-99C0-032F2893D350}" srcOrd="2" destOrd="0" presId="urn:microsoft.com/office/officeart/2005/8/layout/hProcess9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7A895-34A5-4AFF-880A-94899CB9CEAC}">
      <dsp:nvSpPr>
        <dsp:cNvPr id="0" name=""/>
        <dsp:cNvSpPr/>
      </dsp:nvSpPr>
      <dsp:spPr>
        <a:xfrm>
          <a:off x="739882" y="0"/>
          <a:ext cx="8385331" cy="403244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DCF979-4733-4857-B695-F6503AE16431}">
      <dsp:nvSpPr>
        <dsp:cNvPr id="0" name=""/>
        <dsp:cNvSpPr/>
      </dsp:nvSpPr>
      <dsp:spPr>
        <a:xfrm>
          <a:off x="864094" y="617037"/>
          <a:ext cx="3820928" cy="2798374"/>
        </a:xfrm>
        <a:prstGeom prst="roundRect">
          <a:avLst/>
        </a:prstGeom>
        <a:solidFill>
          <a:srgbClr val="B3D4B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solidFill>
                <a:schemeClr val="tx1"/>
              </a:solidFill>
            </a:rPr>
            <a:t>Week 1/2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Person level data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Audits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Reports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Strategic and operational plans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Ofsted</a:t>
          </a:r>
          <a:r>
            <a:rPr lang="en-US" sz="1800" kern="1200" dirty="0">
              <a:solidFill>
                <a:schemeClr val="tx1"/>
              </a:solidFill>
            </a:rPr>
            <a:t> survey results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Identification of 8 CYP and 6 settings</a:t>
          </a:r>
        </a:p>
      </dsp:txBody>
      <dsp:txXfrm>
        <a:off x="1000699" y="753642"/>
        <a:ext cx="3547718" cy="2525164"/>
      </dsp:txXfrm>
    </dsp:sp>
    <dsp:sp modelId="{09F43937-2289-4C2E-99C0-032F2893D350}">
      <dsp:nvSpPr>
        <dsp:cNvPr id="0" name=""/>
        <dsp:cNvSpPr/>
      </dsp:nvSpPr>
      <dsp:spPr>
        <a:xfrm>
          <a:off x="5178277" y="545033"/>
          <a:ext cx="3822724" cy="2942381"/>
        </a:xfrm>
        <a:prstGeom prst="roundRect">
          <a:avLst/>
        </a:prstGeom>
        <a:solidFill>
          <a:srgbClr val="D7DFA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u="sng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u="sng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u="sng" kern="1200" dirty="0">
              <a:solidFill>
                <a:schemeClr val="tx1"/>
              </a:solidFill>
            </a:rPr>
            <a:t>Week 2/3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KLOE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Fieldwork (10 days)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Meetings – case sampling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CYP/Key partners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School/setting visits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LA teams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</a:rPr>
            <a:t>Health providers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solidFill>
              <a:schemeClr val="tx1"/>
            </a:solidFill>
          </a:endParaRPr>
        </a:p>
      </dsp:txBody>
      <dsp:txXfrm>
        <a:off x="5321912" y="688668"/>
        <a:ext cx="3535454" cy="26551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>
            <a:extLst>
              <a:ext uri="{FF2B5EF4-FFF2-40B4-BE49-F238E27FC236}">
                <a16:creationId xmlns:a16="http://schemas.microsoft.com/office/drawing/2014/main" id="{6DB40BCF-5AE2-2B4F-AF0C-FC49A5EFDC7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35523" name="Rectangle 3">
            <a:extLst>
              <a:ext uri="{FF2B5EF4-FFF2-40B4-BE49-F238E27FC236}">
                <a16:creationId xmlns:a16="http://schemas.microsoft.com/office/drawing/2014/main" id="{064AD7F9-4C1D-1043-A3FA-96A4BE1F1C9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35524" name="Rectangle 4">
            <a:extLst>
              <a:ext uri="{FF2B5EF4-FFF2-40B4-BE49-F238E27FC236}">
                <a16:creationId xmlns:a16="http://schemas.microsoft.com/office/drawing/2014/main" id="{CBD1D81B-13A9-0C4D-93D4-BE2B859347C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35525" name="Rectangle 5">
            <a:extLst>
              <a:ext uri="{FF2B5EF4-FFF2-40B4-BE49-F238E27FC236}">
                <a16:creationId xmlns:a16="http://schemas.microsoft.com/office/drawing/2014/main" id="{102213B6-65D6-6F42-AC66-2B2520E4557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BC610BB-AD21-C246-8EA5-938D995165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B4244B07-40EF-3F43-BA26-ABCF888BA7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719FDE6C-A2F6-E344-B405-7BECB53206F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8634DADD-D65C-EF47-8078-76F3C29D1FA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165" name="Rectangle 5">
            <a:extLst>
              <a:ext uri="{FF2B5EF4-FFF2-40B4-BE49-F238E27FC236}">
                <a16:creationId xmlns:a16="http://schemas.microsoft.com/office/drawing/2014/main" id="{47264998-604E-B744-8A28-941A950CB8D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92166" name="Rectangle 6">
            <a:extLst>
              <a:ext uri="{FF2B5EF4-FFF2-40B4-BE49-F238E27FC236}">
                <a16:creationId xmlns:a16="http://schemas.microsoft.com/office/drawing/2014/main" id="{92DD7112-0D6E-FB45-8A91-E700CCE1B10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2167" name="Rectangle 7">
            <a:extLst>
              <a:ext uri="{FF2B5EF4-FFF2-40B4-BE49-F238E27FC236}">
                <a16:creationId xmlns:a16="http://schemas.microsoft.com/office/drawing/2014/main" id="{76395E55-FF22-574D-9094-459EC76EFA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6663600-130F-E848-B2A8-8F7F5A9FA2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663600-130F-E848-B2A8-8F7F5A9FA2E0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2312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7">
            <a:extLst>
              <a:ext uri="{FF2B5EF4-FFF2-40B4-BE49-F238E27FC236}">
                <a16:creationId xmlns:a16="http://schemas.microsoft.com/office/drawing/2014/main" id="{E92F8277-D105-F747-948C-FF68F89B5F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98CB04C-D43D-6C41-B4FA-419A6200541A}" type="slidenum">
              <a:rPr lang="en-GB" altLang="en-US" sz="1200" smtClean="0"/>
              <a:pPr/>
              <a:t>2</a:t>
            </a:fld>
            <a:endParaRPr lang="en-GB" altLang="en-US" sz="1200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BD86AD80-5035-AE43-A13D-D8A772C3DD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solidFill>
            <a:srgbClr val="FFFFFF"/>
          </a:solidFill>
          <a:ln/>
        </p:spPr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B66CF738-8326-FE40-83DF-1A9DA87E7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F92BC934-ED2A-8E41-B403-EE0D512B23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157E27F-543E-634B-B765-FB72D2D17BAF}" type="slidenum">
              <a:rPr lang="en-GB" altLang="en-US" sz="1200" smtClean="0"/>
              <a:pPr/>
              <a:t>3</a:t>
            </a:fld>
            <a:endParaRPr lang="en-GB" altLang="en-US" sz="12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383D1D6C-A62A-5841-9E77-D9B985064B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solidFill>
            <a:srgbClr val="FFFFFF"/>
          </a:solidFill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3BDBAD5A-064B-9C46-AEDF-FBEA28F7EC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663600-130F-E848-B2A8-8F7F5A9FA2E0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226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>
            <a:extLst>
              <a:ext uri="{FF2B5EF4-FFF2-40B4-BE49-F238E27FC236}">
                <a16:creationId xmlns:a16="http://schemas.microsoft.com/office/drawing/2014/main" id="{DADFF73D-4A73-4949-BBAC-A41B35A298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D044C09-9EBF-8443-89B7-1855DF9EB77E}" type="slidenum">
              <a:rPr lang="en-GB" altLang="en-US" sz="1200" smtClean="0"/>
              <a:pPr/>
              <a:t>5</a:t>
            </a:fld>
            <a:endParaRPr lang="en-GB" altLang="en-US" sz="1200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6ED55952-B1ED-B047-AEBF-622FAEA5E1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solidFill>
            <a:srgbClr val="FFFFFF"/>
          </a:solidFill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4673C46A-0F48-0645-A8DE-77A722DCC9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>
            <a:extLst>
              <a:ext uri="{FF2B5EF4-FFF2-40B4-BE49-F238E27FC236}">
                <a16:creationId xmlns:a16="http://schemas.microsoft.com/office/drawing/2014/main" id="{7A3141A3-AA5D-7D49-AB24-DE72431222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1B9432C-3AB8-ED49-BF40-B141EA42759A}" type="slidenum">
              <a:rPr lang="en-GB" altLang="en-US" sz="1200" smtClean="0"/>
              <a:pPr/>
              <a:t>6</a:t>
            </a:fld>
            <a:endParaRPr lang="en-GB" altLang="en-US" sz="1200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AEF67B7-72AF-6041-95FD-EE299F5731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solidFill>
            <a:srgbClr val="FFFFFF"/>
          </a:solidFill>
          <a:ln/>
        </p:spPr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F8711963-3CE3-4640-9E03-8EEA56D7AF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11" descr="Logo_RGB_powerpoint">
            <a:extLst>
              <a:ext uri="{FF2B5EF4-FFF2-40B4-BE49-F238E27FC236}">
                <a16:creationId xmlns:a16="http://schemas.microsoft.com/office/drawing/2014/main" id="{2C0E3EBD-3F67-C404-3A36-27C5C782DE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301" y="5105400"/>
            <a:ext cx="18669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Slug">
            <a:extLst>
              <a:ext uri="{FF2B5EF4-FFF2-40B4-BE49-F238E27FC236}">
                <a16:creationId xmlns:a16="http://schemas.microsoft.com/office/drawing/2014/main" id="{6FDA42A2-795F-B1F7-8799-1166EBBEBE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271464"/>
            <a:ext cx="11379200" cy="94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391801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674389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716680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464617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118211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826022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086122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503221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707203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57572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17836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Line 14">
            <a:extLst>
              <a:ext uri="{FF2B5EF4-FFF2-40B4-BE49-F238E27FC236}">
                <a16:creationId xmlns:a16="http://schemas.microsoft.com/office/drawing/2014/main" id="{A55811E9-66E6-FE10-10A9-7B469ADFD31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812800" y="609600"/>
            <a:ext cx="10363200" cy="0"/>
          </a:xfrm>
          <a:prstGeom prst="line">
            <a:avLst/>
          </a:prstGeom>
          <a:noFill/>
          <a:ln w="19050">
            <a:solidFill>
              <a:srgbClr val="00B3B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8" name="Text Box 15">
            <a:extLst>
              <a:ext uri="{FF2B5EF4-FFF2-40B4-BE49-F238E27FC236}">
                <a16:creationId xmlns:a16="http://schemas.microsoft.com/office/drawing/2014/main" id="{BA834D1C-7C47-2731-EE2F-C105F9B9B30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550400" y="6324600"/>
            <a:ext cx="2336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fld id="{A06EA68D-96C9-8C45-9635-2A54119E55B0}" type="slidenum">
              <a:rPr lang="en-GB" altLang="en-US" sz="1200" smtClean="0">
                <a:solidFill>
                  <a:srgbClr val="B2B2B2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50000"/>
                </a:spcBef>
                <a:defRPr/>
              </a:pPr>
              <a:t>‹#›</a:t>
            </a:fld>
            <a:endParaRPr lang="en-GB" altLang="en-US" sz="1200">
              <a:solidFill>
                <a:srgbClr val="B2B2B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22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7" name="Rectangle 3">
            <a:extLst>
              <a:ext uri="{FF2B5EF4-FFF2-40B4-BE49-F238E27FC236}">
                <a16:creationId xmlns:a16="http://schemas.microsoft.com/office/drawing/2014/main" id="{14F6BB6F-97ED-884E-8CE4-65FD6553E6D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135188" y="3762373"/>
            <a:ext cx="6841132" cy="1898874"/>
          </a:xfrm>
          <a:noFill/>
        </p:spPr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GB" altLang="en-US" dirty="0"/>
            </a:br>
            <a:r>
              <a:rPr lang="en-US" sz="3800" dirty="0"/>
              <a:t>Clare Prior (Team Leader – Deaf and Hearing Support) and Joanne Jones (Team Leader – Vision Impairment Support)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3800" dirty="0"/>
              <a:t>Sensory and Physical Support Service, Oldham</a:t>
            </a:r>
          </a:p>
          <a:p>
            <a:pPr eaLnBrk="1" hangingPunct="1"/>
            <a:r>
              <a:rPr lang="en-GB" altLang="en-US" dirty="0"/>
              <a:t> </a:t>
            </a:r>
          </a:p>
        </p:txBody>
      </p:sp>
      <p:pic>
        <p:nvPicPr>
          <p:cNvPr id="5123" name="Picture 3">
            <a:extLst>
              <a:ext uri="{FF2B5EF4-FFF2-40B4-BE49-F238E27FC236}">
                <a16:creationId xmlns:a16="http://schemas.microsoft.com/office/drawing/2014/main" id="{B6EF71A9-79B7-D447-BE5B-43A72887A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225" y="5165725"/>
            <a:ext cx="1079500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3A2F820-4EEA-9B47-A9DE-6CF4BC8BA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2135188" y="3141663"/>
            <a:ext cx="7777162" cy="0"/>
          </a:xfrm>
          <a:prstGeom prst="line">
            <a:avLst/>
          </a:prstGeom>
          <a:ln w="12700">
            <a:solidFill>
              <a:srgbClr val="00BF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6B0E0BB-66C3-4A14-16B8-DBFE4C8875B6}"/>
              </a:ext>
            </a:extLst>
          </p:cNvPr>
          <p:cNvSpPr txBox="1">
            <a:spLocks/>
          </p:cNvSpPr>
          <p:nvPr/>
        </p:nvSpPr>
        <p:spPr>
          <a:xfrm>
            <a:off x="839788" y="980733"/>
            <a:ext cx="10363200" cy="199843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Area SEND Inspection </a:t>
            </a:r>
          </a:p>
          <a:p>
            <a:endParaRPr lang="en-US" b="1" dirty="0"/>
          </a:p>
          <a:p>
            <a:r>
              <a:rPr lang="en-US" b="1" dirty="0"/>
              <a:t>The recent experience of Sensory and Physical Support Service (SAPSS) Team Leaders</a:t>
            </a:r>
            <a:endParaRPr lang="en-GB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7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026">
            <a:extLst>
              <a:ext uri="{FF2B5EF4-FFF2-40B4-BE49-F238E27FC236}">
                <a16:creationId xmlns:a16="http://schemas.microsoft.com/office/drawing/2014/main" id="{6F1114DD-C4BF-D142-8EB5-78FFDE13F0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8C99"/>
                </a:solidFill>
              </a:rPr>
              <a:t>How it went for us</a:t>
            </a:r>
            <a:br>
              <a:rPr lang="en-GB" altLang="en-US" dirty="0"/>
            </a:b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CA4C19A-A7B3-46F0-F172-8042C670A6FF}"/>
              </a:ext>
            </a:extLst>
          </p:cNvPr>
          <p:cNvSpPr txBox="1">
            <a:spLocks/>
          </p:cNvSpPr>
          <p:nvPr/>
        </p:nvSpPr>
        <p:spPr>
          <a:xfrm>
            <a:off x="911424" y="1196753"/>
            <a:ext cx="10670976" cy="4680519"/>
          </a:xfrm>
          <a:prstGeom prst="rect">
            <a:avLst/>
          </a:prstGeom>
          <a:ln w="12700" cap="flat" cmpd="sng" algn="ctr">
            <a:solidFill>
              <a:srgbClr val="3295AC"/>
            </a:solidFill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/>
              <a:t>3-week inspection: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6BA7A93-97E7-DDA0-143B-2C3444F028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5455266"/>
              </p:ext>
            </p:extLst>
          </p:nvPr>
        </p:nvGraphicFramePr>
        <p:xfrm>
          <a:off x="1271464" y="1587825"/>
          <a:ext cx="9865096" cy="4032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>
            <a:extLst>
              <a:ext uri="{FF2B5EF4-FFF2-40B4-BE49-F238E27FC236}">
                <a16:creationId xmlns:a16="http://schemas.microsoft.com/office/drawing/2014/main" id="{B829FEFE-A82D-F749-96AD-A456B61A52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5400" y="461962"/>
            <a:ext cx="10515600" cy="132556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008C99"/>
                </a:solidFill>
              </a:rPr>
              <a:t>Sensory Support Team</a:t>
            </a:r>
            <a:br>
              <a:rPr lang="en-GB" altLang="en-US" dirty="0"/>
            </a:b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AE619EE-10FC-95F7-96F1-BA87D3653082}"/>
              </a:ext>
            </a:extLst>
          </p:cNvPr>
          <p:cNvSpPr txBox="1">
            <a:spLocks/>
          </p:cNvSpPr>
          <p:nvPr/>
        </p:nvSpPr>
        <p:spPr bwMode="auto">
          <a:xfrm>
            <a:off x="596900" y="1484784"/>
            <a:ext cx="10972800" cy="1872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rgbClr val="3295AC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en-US" sz="2400" dirty="0"/>
              <a:t>​</a:t>
            </a:r>
            <a:r>
              <a:rPr lang="en-US" sz="2000" dirty="0"/>
              <a:t>Week 1 </a:t>
            </a:r>
          </a:p>
          <a:p>
            <a:r>
              <a:rPr lang="en-US" sz="2000" dirty="0"/>
              <a:t>Sharing questionnaires with parents and </a:t>
            </a:r>
            <a:r>
              <a:rPr lang="en-US" sz="2000" dirty="0" err="1"/>
              <a:t>carers</a:t>
            </a:r>
            <a:r>
              <a:rPr lang="en-US" sz="2000" dirty="0"/>
              <a:t>  – quickly!</a:t>
            </a:r>
          </a:p>
          <a:p>
            <a:r>
              <a:rPr lang="en-US" sz="2000" dirty="0"/>
              <a:t>Preparation and submission of case studies (outcomes) – no other guidance or KLOE at this stage</a:t>
            </a:r>
          </a:p>
          <a:p>
            <a:r>
              <a:rPr lang="en-US" sz="2000" dirty="0"/>
              <a:t>SAPSS questionnaire results requested – SENDCOs/Parents/</a:t>
            </a:r>
            <a:r>
              <a:rPr lang="en-US" sz="2000" dirty="0" err="1"/>
              <a:t>Carers</a:t>
            </a:r>
            <a:r>
              <a:rPr lang="en-US" sz="2000" dirty="0"/>
              <a:t>/CYP</a:t>
            </a:r>
          </a:p>
          <a:p>
            <a:r>
              <a:rPr lang="en-US" sz="2000" dirty="0"/>
              <a:t>Consent - Data protection</a:t>
            </a:r>
            <a:endParaRPr lang="en-US" sz="2400" dirty="0"/>
          </a:p>
          <a:p>
            <a:pPr marL="0" indent="0">
              <a:buFont typeface="Arial" charset="0"/>
              <a:buNone/>
            </a:pPr>
            <a:endParaRPr lang="en-US" sz="2400" dirty="0"/>
          </a:p>
          <a:p>
            <a:pPr marL="0" indent="0">
              <a:buFont typeface="Arial" charset="0"/>
              <a:buNone/>
            </a:pPr>
            <a:endParaRPr lang="en-US" sz="2400" dirty="0"/>
          </a:p>
          <a:p>
            <a:pPr marL="0" indent="0">
              <a:buFont typeface="Arial" charset="0"/>
              <a:buNone/>
            </a:pPr>
            <a:endParaRPr lang="en-US" sz="2400" dirty="0"/>
          </a:p>
          <a:p>
            <a:pPr marL="0" indent="0">
              <a:buFont typeface="Arial" charset="0"/>
              <a:buNone/>
            </a:pPr>
            <a:endParaRPr lang="en-US" sz="2400" dirty="0"/>
          </a:p>
          <a:p>
            <a:pPr marL="0" indent="0">
              <a:buFont typeface="Arial" charset="0"/>
              <a:buNone/>
            </a:pP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33DDE-EEA6-AB47-91FF-CEFC3124D41A}"/>
              </a:ext>
            </a:extLst>
          </p:cNvPr>
          <p:cNvSpPr txBox="1">
            <a:spLocks/>
          </p:cNvSpPr>
          <p:nvPr/>
        </p:nvSpPr>
        <p:spPr bwMode="auto">
          <a:xfrm>
            <a:off x="596900" y="3717032"/>
            <a:ext cx="10972800" cy="2341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rgbClr val="3295AC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en-US" sz="2400" kern="0" dirty="0"/>
              <a:t>​</a:t>
            </a:r>
            <a:r>
              <a:rPr lang="en-US" sz="2000" kern="0" dirty="0"/>
              <a:t>Weeks 2/3</a:t>
            </a:r>
          </a:p>
          <a:p>
            <a:r>
              <a:rPr lang="en-US" sz="2000" kern="0" dirty="0"/>
              <a:t>1. DHS/VI and virtual school (Vulnerable groups meeting)</a:t>
            </a:r>
          </a:p>
          <a:p>
            <a:pPr marL="0" indent="0">
              <a:buNone/>
            </a:pPr>
            <a:r>
              <a:rPr lang="en-US" sz="2000" kern="0" dirty="0"/>
              <a:t>      Pre meetings and meetings </a:t>
            </a:r>
          </a:p>
          <a:p>
            <a:pPr marL="0" indent="0">
              <a:buNone/>
            </a:pPr>
            <a:r>
              <a:rPr lang="en-US" sz="2000" kern="0" dirty="0"/>
              <a:t>2. KLOE - Partnership working, transition and outcomes. </a:t>
            </a:r>
          </a:p>
          <a:p>
            <a:pPr marL="0" indent="0">
              <a:buNone/>
            </a:pPr>
            <a:r>
              <a:rPr lang="en-US" sz="2000" kern="0" dirty="0"/>
              <a:t>       Case studies - outcomes/challenges to progress and evidence of partnership working highlighted </a:t>
            </a:r>
          </a:p>
          <a:p>
            <a:pPr marL="0" indent="0">
              <a:buNone/>
            </a:pPr>
            <a:r>
              <a:rPr lang="en-US" sz="2000" kern="0" dirty="0"/>
              <a:t>       All progress data and trackers</a:t>
            </a:r>
            <a:endParaRPr lang="en-US" sz="2400" kern="0" dirty="0"/>
          </a:p>
          <a:p>
            <a:pPr marL="0" indent="0">
              <a:buFont typeface="Arial" charset="0"/>
              <a:buNone/>
            </a:pPr>
            <a:endParaRPr lang="en-US" sz="2400" kern="0" dirty="0"/>
          </a:p>
          <a:p>
            <a:pPr marL="0" indent="0">
              <a:buFont typeface="Arial" charset="0"/>
              <a:buNone/>
            </a:pPr>
            <a:endParaRPr lang="en-US" sz="2400" kern="0" dirty="0"/>
          </a:p>
        </p:txBody>
      </p:sp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4CAD5-EBB3-F0DD-38CA-255C896E8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3295AC"/>
                </a:solidFill>
              </a:rPr>
              <a:t>DOCUMENTS TO EVIDENCE OUR WORK</a:t>
            </a:r>
            <a:endParaRPr lang="en-GB" dirty="0">
              <a:solidFill>
                <a:srgbClr val="3295AC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06408AB-E219-9208-6702-83C9E6E9BCA0}"/>
              </a:ext>
            </a:extLst>
          </p:cNvPr>
          <p:cNvSpPr txBox="1">
            <a:spLocks noGrp="1"/>
          </p:cNvSpPr>
          <p:nvPr>
            <p:ph idx="1"/>
          </p:nvPr>
        </p:nvSpPr>
        <p:spPr bwMode="auto">
          <a:xfrm>
            <a:off x="838200" y="1556792"/>
            <a:ext cx="10515600" cy="4351338"/>
          </a:xfrm>
          <a:prstGeom prst="rect">
            <a:avLst/>
          </a:prstGeom>
          <a:ln w="25400" cap="flat" cmpd="sng" algn="ctr">
            <a:solidFill>
              <a:srgbClr val="3295AC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Case studies with outcomes</a:t>
            </a:r>
          </a:p>
          <a:p>
            <a:pPr marL="0" indent="0">
              <a:buNone/>
            </a:pPr>
            <a:r>
              <a:rPr lang="en-US" sz="2400" dirty="0"/>
              <a:t>Parent/</a:t>
            </a:r>
            <a:r>
              <a:rPr lang="en-US" sz="2400" dirty="0" err="1"/>
              <a:t>carer</a:t>
            </a:r>
            <a:r>
              <a:rPr lang="en-US" sz="2400" dirty="0"/>
              <a:t>/CYP Ofsted surveys</a:t>
            </a:r>
          </a:p>
          <a:p>
            <a:pPr marL="0" indent="0">
              <a:buNone/>
            </a:pPr>
            <a:r>
              <a:rPr lang="en-US" sz="2400" dirty="0"/>
              <a:t>SAPPS surveys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EY tracker</a:t>
            </a:r>
          </a:p>
          <a:p>
            <a:pPr marL="0" indent="0">
              <a:buNone/>
            </a:pPr>
            <a:r>
              <a:rPr lang="en-US" sz="2400" dirty="0"/>
              <a:t>Policies e.g. safeguarding, radio</a:t>
            </a:r>
          </a:p>
          <a:p>
            <a:pPr marL="0" indent="0">
              <a:buNone/>
            </a:pPr>
            <a:r>
              <a:rPr lang="en-US" sz="2400" dirty="0"/>
              <a:t>Joint working agreements/referral pathways – SALT/Audiology/SONNS</a:t>
            </a:r>
          </a:p>
          <a:p>
            <a:pPr marL="0" indent="0">
              <a:buNone/>
            </a:pPr>
            <a:r>
              <a:rPr lang="en-US" sz="2400" dirty="0"/>
              <a:t>Comprehensive caseload data</a:t>
            </a:r>
          </a:p>
          <a:p>
            <a:pPr marL="0" indent="0">
              <a:buNone/>
            </a:pPr>
            <a:r>
              <a:rPr lang="en-US" sz="2400" dirty="0"/>
              <a:t>Development Plan</a:t>
            </a:r>
          </a:p>
          <a:p>
            <a:pPr marL="0" indent="0">
              <a:buNone/>
            </a:pPr>
            <a:r>
              <a:rPr lang="en-US" sz="2400" dirty="0"/>
              <a:t>Headline facts</a:t>
            </a:r>
          </a:p>
          <a:p>
            <a:pPr marL="0" indent="0">
              <a:buNone/>
            </a:pPr>
            <a:r>
              <a:rPr lang="en-US" sz="2400" dirty="0"/>
              <a:t>Newsletters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91861158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CCB8691B-A016-228B-A506-25E714359514}"/>
              </a:ext>
            </a:extLst>
          </p:cNvPr>
          <p:cNvSpPr/>
          <p:nvPr/>
        </p:nvSpPr>
        <p:spPr>
          <a:xfrm>
            <a:off x="8035691" y="1253026"/>
            <a:ext cx="2809149" cy="1274290"/>
          </a:xfrm>
          <a:prstGeom prst="roundRect">
            <a:avLst/>
          </a:prstGeom>
          <a:solidFill>
            <a:srgbClr val="FF8989"/>
          </a:solidFill>
          <a:ln>
            <a:solidFill>
              <a:srgbClr val="3295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57" name="Rectangle 2">
            <a:extLst>
              <a:ext uri="{FF2B5EF4-FFF2-40B4-BE49-F238E27FC236}">
                <a16:creationId xmlns:a16="http://schemas.microsoft.com/office/drawing/2014/main" id="{20738152-828B-4949-B98F-1F767039FC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0195" y="435332"/>
            <a:ext cx="10515600" cy="132556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008C99"/>
                </a:solidFill>
              </a:rPr>
              <a:t>INSPECTION OUTCOME:</a:t>
            </a:r>
            <a:br>
              <a:rPr lang="en-GB" altLang="en-US" dirty="0"/>
            </a:b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9241194-7972-53E0-17C2-8E1AF66B87AE}"/>
              </a:ext>
            </a:extLst>
          </p:cNvPr>
          <p:cNvSpPr/>
          <p:nvPr/>
        </p:nvSpPr>
        <p:spPr>
          <a:xfrm>
            <a:off x="592566" y="1275059"/>
            <a:ext cx="5485078" cy="1234210"/>
          </a:xfrm>
          <a:prstGeom prst="roundRect">
            <a:avLst/>
          </a:prstGeom>
          <a:solidFill>
            <a:srgbClr val="FF8989"/>
          </a:solidFill>
          <a:ln>
            <a:solidFill>
              <a:srgbClr val="3295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D34785-94F8-4C42-AB16-BC3BFD310784}"/>
              </a:ext>
            </a:extLst>
          </p:cNvPr>
          <p:cNvSpPr txBox="1"/>
          <p:nvPr/>
        </p:nvSpPr>
        <p:spPr>
          <a:xfrm rot="10800000" flipV="1">
            <a:off x="849405" y="1357132"/>
            <a:ext cx="528982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/>
              <a:t>There are widespread and/or systemic failings leading to </a:t>
            </a:r>
            <a:r>
              <a:rPr lang="en-US" sz="1500" u="sng" dirty="0"/>
              <a:t>significant concerns </a:t>
            </a:r>
            <a:r>
              <a:rPr lang="en-US" sz="1500" dirty="0"/>
              <a:t>about the experiences and outcomes of children and young people with SEND, which the local area partnership must address urgently – PRIORITY ACTION PLAN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A929F6-2712-977C-7363-E5AB388D6873}"/>
              </a:ext>
            </a:extLst>
          </p:cNvPr>
          <p:cNvSpPr txBox="1"/>
          <p:nvPr/>
        </p:nvSpPr>
        <p:spPr>
          <a:xfrm>
            <a:off x="8226151" y="1354376"/>
            <a:ext cx="24718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Monitoring visit within 18 months. The next full area SEND inspection will be within 3 years</a:t>
            </a:r>
            <a:endParaRPr lang="en-GB" sz="1600" dirty="0"/>
          </a:p>
        </p:txBody>
      </p:sp>
      <p:sp>
        <p:nvSpPr>
          <p:cNvPr id="5" name="Right Arrow 10">
            <a:extLst>
              <a:ext uri="{FF2B5EF4-FFF2-40B4-BE49-F238E27FC236}">
                <a16:creationId xmlns:a16="http://schemas.microsoft.com/office/drawing/2014/main" id="{C79DCC50-CFE2-4B5D-EB4D-11DC94B05550}"/>
              </a:ext>
            </a:extLst>
          </p:cNvPr>
          <p:cNvSpPr/>
          <p:nvPr/>
        </p:nvSpPr>
        <p:spPr>
          <a:xfrm>
            <a:off x="6566872" y="1615167"/>
            <a:ext cx="969288" cy="415280"/>
          </a:xfrm>
          <a:prstGeom prst="rightArrow">
            <a:avLst/>
          </a:prstGeom>
          <a:solidFill>
            <a:srgbClr val="50934B"/>
          </a:solidFill>
          <a:ln>
            <a:solidFill>
              <a:srgbClr val="3295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F281B7D-C833-499B-E6E3-51F643F57CA8}"/>
              </a:ext>
            </a:extLst>
          </p:cNvPr>
          <p:cNvSpPr txBox="1">
            <a:spLocks noGrp="1"/>
          </p:cNvSpPr>
          <p:nvPr>
            <p:ph idx="1"/>
          </p:nvPr>
        </p:nvSpPr>
        <p:spPr bwMode="auto">
          <a:xfrm>
            <a:off x="492293" y="2628665"/>
            <a:ext cx="10972800" cy="2851803"/>
          </a:xfrm>
          <a:prstGeom prst="rect">
            <a:avLst/>
          </a:prstGeom>
          <a:ln w="25400" cap="flat" cmpd="sng" algn="ctr">
            <a:solidFill>
              <a:srgbClr val="3295AC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en-US" sz="1600" b="1" kern="0" dirty="0">
                <a:cs typeface="Arial" panose="020B0604020202020204" pitchFamily="34" charset="0"/>
              </a:rPr>
              <a:t>Why? </a:t>
            </a:r>
          </a:p>
          <a:p>
            <a:pPr marL="0" indent="0">
              <a:buNone/>
            </a:pPr>
            <a:r>
              <a:rPr lang="en-US" sz="1600" b="1" kern="0" dirty="0">
                <a:cs typeface="Arial" panose="020B0604020202020204" pitchFamily="34" charset="0"/>
              </a:rPr>
              <a:t>Priority areas</a:t>
            </a:r>
          </a:p>
          <a:p>
            <a:pPr marL="0" indent="0">
              <a:buNone/>
            </a:pPr>
            <a:r>
              <a:rPr lang="en-US" sz="1600" kern="0" dirty="0">
                <a:cs typeface="Arial" panose="020B0604020202020204" pitchFamily="34" charset="0"/>
              </a:rPr>
              <a:t>1. To </a:t>
            </a:r>
            <a:r>
              <a:rPr lang="en-GB" sz="1600" b="0" i="0" u="none" strike="noStrike" baseline="0" dirty="0">
                <a:solidFill>
                  <a:srgbClr val="000000"/>
                </a:solidFill>
                <a:cs typeface="Arial" panose="020B0604020202020204" pitchFamily="34" charset="0"/>
              </a:rPr>
              <a:t>improve the shared strategic governance, oversight, support, challenge and planning to deliver effective strategies to meet the needs of children and young people with SEN 	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0000"/>
                </a:solidFill>
                <a:cs typeface="Arial" panose="020B0604020202020204" pitchFamily="34" charset="0"/>
              </a:rPr>
              <a:t>2. </a:t>
            </a:r>
            <a:r>
              <a:rPr lang="en-GB" sz="1600" b="0" i="0" u="none" strike="noStrike" baseline="0" dirty="0">
                <a:solidFill>
                  <a:srgbClr val="000000"/>
                </a:solidFill>
                <a:cs typeface="Arial" panose="020B0604020202020204" pitchFamily="34" charset="0"/>
              </a:rPr>
              <a:t>Leaders should act urgently to identify and address the delays and gaps in service provision to meet the full range of needs of children and young people with SEND, aged 0 to 25, in Oldham. This includes speech and language provision, neurodevelopmental pathways and community paediatrics. 	</a:t>
            </a:r>
          </a:p>
          <a:p>
            <a:pPr marL="0" indent="0">
              <a:buFont typeface="Arial" charset="0"/>
              <a:buNone/>
            </a:pPr>
            <a:r>
              <a:rPr lang="en-US" sz="1600" b="1" kern="0" dirty="0">
                <a:cs typeface="Arial" panose="020B0604020202020204" pitchFamily="34" charset="0"/>
              </a:rPr>
              <a:t>Areas for improvement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en-US" sz="1600" dirty="0">
                <a:cs typeface="Arial" panose="020B0604020202020204" pitchFamily="34" charset="0"/>
              </a:rPr>
              <a:t>Transition between children’s and adults’ services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en-US" sz="1600" dirty="0">
                <a:cs typeface="Arial" panose="020B0604020202020204" pitchFamily="34" charset="0"/>
              </a:rPr>
              <a:t>Embed and improve processes around quality assurance around</a:t>
            </a:r>
            <a:r>
              <a:rPr lang="en-US" sz="1600" kern="0" dirty="0">
                <a:cs typeface="Arial" panose="020B0604020202020204" pitchFamily="34" charset="0"/>
              </a:rPr>
              <a:t> EHCP</a:t>
            </a:r>
          </a:p>
          <a:p>
            <a:pPr marL="457200" indent="-457200">
              <a:buFont typeface="Arial" charset="0"/>
              <a:buAutoNum type="arabicPeriod"/>
            </a:pPr>
            <a:r>
              <a:rPr lang="en-US" sz="1600" kern="0" dirty="0">
                <a:cs typeface="Arial" panose="020B0604020202020204" pitchFamily="34" charset="0"/>
              </a:rPr>
              <a:t>Improve annual review processes so that the finalized review documentation is completed and returned in a timely manner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FE6D271-C967-7355-C39F-F45DC54D2422}"/>
              </a:ext>
            </a:extLst>
          </p:cNvPr>
          <p:cNvSpPr txBox="1">
            <a:spLocks/>
          </p:cNvSpPr>
          <p:nvPr/>
        </p:nvSpPr>
        <p:spPr bwMode="auto">
          <a:xfrm>
            <a:off x="461595" y="5558144"/>
            <a:ext cx="10972800" cy="854893"/>
          </a:xfrm>
          <a:prstGeom prst="rect">
            <a:avLst/>
          </a:prstGeom>
          <a:solidFill>
            <a:srgbClr val="FFC000"/>
          </a:solidFill>
          <a:ln w="25400" cap="flat" cmpd="sng" algn="ctr">
            <a:solidFill>
              <a:srgbClr val="3295AC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“Children, young people, and their families, with complex needs, and those with visual or hearing impairments, are offered strong, timely support”.</a:t>
            </a:r>
            <a:endParaRPr lang="en-US" sz="2400" kern="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AC5851-D4AB-3C29-9A71-A2395A4B7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631" y="6019957"/>
            <a:ext cx="729499" cy="786159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>
            <a:extLst>
              <a:ext uri="{FF2B5EF4-FFF2-40B4-BE49-F238E27FC236}">
                <a16:creationId xmlns:a16="http://schemas.microsoft.com/office/drawing/2014/main" id="{14ED6055-DE8D-F74A-8DE3-28632A42CF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9412"/>
            <a:ext cx="10515600" cy="132556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008C99"/>
                </a:solidFill>
              </a:rPr>
              <a:t>Recommended preparation</a:t>
            </a:r>
            <a:br>
              <a:rPr lang="en-GB" altLang="en-US" dirty="0"/>
            </a:b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57B289C-19AC-1D41-F602-AC16BC5F454C}"/>
              </a:ext>
            </a:extLst>
          </p:cNvPr>
          <p:cNvSpPr txBox="1">
            <a:spLocks noGrp="1"/>
          </p:cNvSpPr>
          <p:nvPr>
            <p:ph idx="1"/>
          </p:nvPr>
        </p:nvSpPr>
        <p:spPr bwMode="auto">
          <a:xfrm>
            <a:off x="609600" y="1916832"/>
            <a:ext cx="10972800" cy="42484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rgbClr val="50934B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​Detailed caseload information</a:t>
            </a:r>
          </a:p>
          <a:p>
            <a:r>
              <a:rPr lang="en-US" sz="2400" dirty="0"/>
              <a:t>Detailed assessment/progress information</a:t>
            </a:r>
          </a:p>
          <a:p>
            <a:r>
              <a:rPr lang="en-US" sz="2400" dirty="0"/>
              <a:t>Evidence of joint working – Policies e.g. SALT/TOD, safeguarding policy, CHSWG/low vision group minutes AND CHALLENGES to joint working!</a:t>
            </a:r>
          </a:p>
          <a:p>
            <a:r>
              <a:rPr lang="en-US" sz="2400" dirty="0"/>
              <a:t>Sensory Team development plan – based on SEND Improvement Plan</a:t>
            </a:r>
          </a:p>
          <a:p>
            <a:r>
              <a:rPr lang="en-US" sz="2400" dirty="0"/>
              <a:t>Headline facts document – include challenges and how you aim to address, projects, initiatives especially if cross service!</a:t>
            </a:r>
          </a:p>
          <a:p>
            <a:r>
              <a:rPr lang="en-US" sz="2400" dirty="0"/>
              <a:t>‘Soft’ outcomes data – surveys to schools, parents/</a:t>
            </a:r>
            <a:r>
              <a:rPr lang="en-US" sz="2400" dirty="0" err="1"/>
              <a:t>carers</a:t>
            </a:r>
            <a:r>
              <a:rPr lang="en-US" sz="2400" dirty="0"/>
              <a:t>, CYP</a:t>
            </a:r>
          </a:p>
          <a:p>
            <a:r>
              <a:rPr lang="en-US" sz="2400" dirty="0"/>
              <a:t>Case studies – range of KS and settings – evidence what inspectors are looking for!</a:t>
            </a:r>
          </a:p>
          <a:p>
            <a:r>
              <a:rPr lang="en-US" sz="2400" dirty="0"/>
              <a:t>‘Adequate’ challenge to health and social care partners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6302E9-E4A4-CE42-5B86-275345009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7987" y="562484"/>
            <a:ext cx="2743013" cy="1241276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Hemispher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5820</TotalTime>
  <Words>586</Words>
  <Application>Microsoft Office PowerPoint</Application>
  <PresentationFormat>Widescreen</PresentationFormat>
  <Paragraphs>90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Hemisphere</vt:lpstr>
      <vt:lpstr>PowerPoint Presentation</vt:lpstr>
      <vt:lpstr>How it went for us </vt:lpstr>
      <vt:lpstr>Sensory Support Team </vt:lpstr>
      <vt:lpstr>DOCUMENTS TO EVIDENCE OUR WORK</vt:lpstr>
      <vt:lpstr>INSPECTION OUTCOME: </vt:lpstr>
      <vt:lpstr>Recommended preparation </vt:lpstr>
    </vt:vector>
  </TitlesOfParts>
  <Company>Hemisphere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Oldham Council</dc:title>
  <dc:creator>Faye</dc:creator>
  <cp:lastModifiedBy>Lindsey Rousseau</cp:lastModifiedBy>
  <cp:revision>98</cp:revision>
  <dcterms:created xsi:type="dcterms:W3CDTF">2002-11-05T10:54:26Z</dcterms:created>
  <dcterms:modified xsi:type="dcterms:W3CDTF">2024-02-14T08:55:44Z</dcterms:modified>
</cp:coreProperties>
</file>