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handoutMasterIdLst>
    <p:handoutMasterId r:id="rId31"/>
  </p:handoutMasterIdLst>
  <p:sldIdLst>
    <p:sldId id="333" r:id="rId5"/>
    <p:sldId id="5394" r:id="rId6"/>
    <p:sldId id="5338" r:id="rId7"/>
    <p:sldId id="2145706119" r:id="rId8"/>
    <p:sldId id="2147375907" r:id="rId9"/>
    <p:sldId id="2147375909" r:id="rId10"/>
    <p:sldId id="2147375898" r:id="rId11"/>
    <p:sldId id="2147375910" r:id="rId12"/>
    <p:sldId id="2147375911" r:id="rId13"/>
    <p:sldId id="2147375932" r:id="rId14"/>
    <p:sldId id="5334" r:id="rId15"/>
    <p:sldId id="2147375913" r:id="rId16"/>
    <p:sldId id="2147375914" r:id="rId17"/>
    <p:sldId id="2147375915" r:id="rId18"/>
    <p:sldId id="2147375901" r:id="rId19"/>
    <p:sldId id="2147375916" r:id="rId20"/>
    <p:sldId id="2147375917" r:id="rId21"/>
    <p:sldId id="2147375902" r:id="rId22"/>
    <p:sldId id="2147375904" r:id="rId23"/>
    <p:sldId id="2147375903" r:id="rId24"/>
    <p:sldId id="279" r:id="rId25"/>
    <p:sldId id="2147375908" r:id="rId26"/>
    <p:sldId id="2147375900" r:id="rId27"/>
    <p:sldId id="5403" r:id="rId28"/>
    <p:sldId id="3437" r:id="rId29"/>
  </p:sldIdLst>
  <p:sldSz cx="9144000" cy="6858000" type="screen4x3"/>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8">
          <p15:clr>
            <a:srgbClr val="A4A3A4"/>
          </p15:clr>
        </p15:guide>
        <p15:guide id="2" orient="horz" pos="1842">
          <p15:clr>
            <a:srgbClr val="A4A3A4"/>
          </p15:clr>
        </p15:guide>
        <p15:guide id="3" orient="horz" pos="3702">
          <p15:clr>
            <a:srgbClr val="A4A3A4"/>
          </p15:clr>
        </p15:guide>
        <p15:guide id="4" orient="horz" pos="1026">
          <p15:clr>
            <a:srgbClr val="A4A3A4"/>
          </p15:clr>
        </p15:guide>
        <p15:guide id="5" orient="horz" pos="210">
          <p15:clr>
            <a:srgbClr val="A4A3A4"/>
          </p15:clr>
        </p15:guide>
        <p15:guide id="6" orient="horz" pos="754">
          <p15:clr>
            <a:srgbClr val="A4A3A4"/>
          </p15:clr>
        </p15:guide>
        <p15:guide id="7" orient="horz" pos="3748">
          <p15:clr>
            <a:srgbClr val="A4A3A4"/>
          </p15:clr>
        </p15:guide>
        <p15:guide id="8" pos="431">
          <p15:clr>
            <a:srgbClr val="A4A3A4"/>
          </p15:clr>
        </p15:guide>
        <p15:guide id="9" pos="5329">
          <p15:clr>
            <a:srgbClr val="A4A3A4"/>
          </p15:clr>
        </p15:guide>
        <p15:guide id="10" pos="2925">
          <p15:clr>
            <a:srgbClr val="A4A3A4"/>
          </p15:clr>
        </p15:guide>
        <p15:guide id="11" pos="2835">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4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SON, Colette" initials="M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E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10A2BC-2AF9-49A3-A077-F2455116925F}" v="15" dt="2024-01-26T18:01:19.4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80" autoAdjust="0"/>
    <p:restoredTop sz="99516" autoAdjust="0"/>
  </p:normalViewPr>
  <p:slideViewPr>
    <p:cSldViewPr showGuides="1">
      <p:cViewPr varScale="1">
        <p:scale>
          <a:sx n="41" d="100"/>
          <a:sy n="41" d="100"/>
        </p:scale>
        <p:origin x="1348" y="20"/>
      </p:cViewPr>
      <p:guideLst>
        <p:guide orient="horz" pos="618"/>
        <p:guide orient="horz" pos="1842"/>
        <p:guide orient="horz" pos="3702"/>
        <p:guide orient="horz" pos="1026"/>
        <p:guide orient="horz" pos="210"/>
        <p:guide orient="horz" pos="754"/>
        <p:guide orient="horz" pos="3748"/>
        <p:guide pos="431"/>
        <p:guide pos="5329"/>
        <p:guide pos="2925"/>
        <p:guide pos="2835"/>
      </p:guideLst>
    </p:cSldViewPr>
  </p:slideViewPr>
  <p:outlineViewPr>
    <p:cViewPr>
      <p:scale>
        <a:sx n="33" d="100"/>
        <a:sy n="33" d="100"/>
      </p:scale>
      <p:origin x="0" y="-3828"/>
    </p:cViewPr>
  </p:outlineViewPr>
  <p:notesTextViewPr>
    <p:cViewPr>
      <p:scale>
        <a:sx n="1" d="1"/>
        <a:sy n="1" d="1"/>
      </p:scale>
      <p:origin x="0" y="0"/>
    </p:cViewPr>
  </p:notesTextViewPr>
  <p:sorterViewPr>
    <p:cViewPr>
      <p:scale>
        <a:sx n="100" d="100"/>
        <a:sy n="100" d="100"/>
      </p:scale>
      <p:origin x="0" y="-3810"/>
    </p:cViewPr>
  </p:sorterViewPr>
  <p:notesViewPr>
    <p:cSldViewPr showGuides="1">
      <p:cViewPr varScale="1">
        <p:scale>
          <a:sx n="66" d="100"/>
          <a:sy n="66" d="100"/>
        </p:scale>
        <p:origin x="-1146" y="-114"/>
      </p:cViewPr>
      <p:guideLst>
        <p:guide orient="horz" pos="3132"/>
        <p:guide pos="214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581ED1-B603-4B5D-BB47-161C554709AA}" type="doc">
      <dgm:prSet loTypeId="urn:microsoft.com/office/officeart/2005/8/layout/default" loCatId="list" qsTypeId="urn:microsoft.com/office/officeart/2005/8/quickstyle/simple5" qsCatId="simple" csTypeId="urn:microsoft.com/office/officeart/2005/8/colors/accent2_2" csCatId="accent2" phldr="1"/>
      <dgm:spPr/>
      <dgm:t>
        <a:bodyPr/>
        <a:lstStyle/>
        <a:p>
          <a:endParaRPr lang="en-US"/>
        </a:p>
      </dgm:t>
    </dgm:pt>
    <dgm:pt modelId="{2A56D708-4A84-467C-9642-EB8FB54E9945}">
      <dgm:prSet/>
      <dgm:spPr/>
      <dgm:t>
        <a:bodyPr/>
        <a:lstStyle/>
        <a:p>
          <a:r>
            <a:rPr lang="en-GB" b="0" dirty="0"/>
            <a:t>Over 16% of all pupils – 1.57m – are identified with SEN</a:t>
          </a:r>
          <a:endParaRPr lang="en-US" dirty="0"/>
        </a:p>
      </dgm:t>
    </dgm:pt>
    <dgm:pt modelId="{A523368B-9AEB-4B94-BD5E-DBE1DE54E792}" type="parTrans" cxnId="{76274DD4-8508-489C-BB9D-B853EE7D7FE4}">
      <dgm:prSet/>
      <dgm:spPr/>
      <dgm:t>
        <a:bodyPr/>
        <a:lstStyle/>
        <a:p>
          <a:endParaRPr lang="en-US"/>
        </a:p>
      </dgm:t>
    </dgm:pt>
    <dgm:pt modelId="{03271747-AE0A-49D0-A463-E939D08E5F9B}" type="sibTrans" cxnId="{76274DD4-8508-489C-BB9D-B853EE7D7FE4}">
      <dgm:prSet/>
      <dgm:spPr/>
      <dgm:t>
        <a:bodyPr/>
        <a:lstStyle/>
        <a:p>
          <a:endParaRPr lang="en-US"/>
        </a:p>
      </dgm:t>
    </dgm:pt>
    <dgm:pt modelId="{752B3666-ED8E-49C5-B0C2-B2A6589E7100}">
      <dgm:prSet/>
      <dgm:spPr/>
      <dgm:t>
        <a:bodyPr/>
        <a:lstStyle/>
        <a:p>
          <a:r>
            <a:rPr lang="en-GB" b="0" dirty="0"/>
            <a:t>13.0% of pupils are identified as requiring SEN Support </a:t>
          </a:r>
          <a:endParaRPr lang="en-US" dirty="0"/>
        </a:p>
      </dgm:t>
    </dgm:pt>
    <dgm:pt modelId="{C1D7785C-DBBC-463B-BF9C-F8F3982C7404}" type="parTrans" cxnId="{2381D784-EEC0-4084-8308-03D247A4533F}">
      <dgm:prSet/>
      <dgm:spPr/>
      <dgm:t>
        <a:bodyPr/>
        <a:lstStyle/>
        <a:p>
          <a:endParaRPr lang="en-US"/>
        </a:p>
      </dgm:t>
    </dgm:pt>
    <dgm:pt modelId="{9940147C-EF32-4E1B-A88C-269B713C2CDB}" type="sibTrans" cxnId="{2381D784-EEC0-4084-8308-03D247A4533F}">
      <dgm:prSet/>
      <dgm:spPr/>
      <dgm:t>
        <a:bodyPr/>
        <a:lstStyle/>
        <a:p>
          <a:endParaRPr lang="en-US"/>
        </a:p>
      </dgm:t>
    </dgm:pt>
    <dgm:pt modelId="{A5946052-B216-4E00-9D11-08B534FF0C94}">
      <dgm:prSet/>
      <dgm:spPr/>
      <dgm:t>
        <a:bodyPr/>
        <a:lstStyle/>
        <a:p>
          <a:r>
            <a:rPr lang="en-GB" b="0" dirty="0"/>
            <a:t>4.3% of all pupils have an EHCP</a:t>
          </a:r>
          <a:endParaRPr lang="en-US" dirty="0"/>
        </a:p>
      </dgm:t>
    </dgm:pt>
    <dgm:pt modelId="{01FD14F8-9984-4AA6-974E-AF9DBD0715D6}" type="parTrans" cxnId="{DA06A299-1D05-4AFA-AFF5-A6192814EEAF}">
      <dgm:prSet/>
      <dgm:spPr/>
      <dgm:t>
        <a:bodyPr/>
        <a:lstStyle/>
        <a:p>
          <a:endParaRPr lang="en-US"/>
        </a:p>
      </dgm:t>
    </dgm:pt>
    <dgm:pt modelId="{9C64241C-4706-4ACC-A66B-CACD0552628F}" type="sibTrans" cxnId="{DA06A299-1D05-4AFA-AFF5-A6192814EEAF}">
      <dgm:prSet/>
      <dgm:spPr/>
      <dgm:t>
        <a:bodyPr/>
        <a:lstStyle/>
        <a:p>
          <a:endParaRPr lang="en-US"/>
        </a:p>
      </dgm:t>
    </dgm:pt>
    <dgm:pt modelId="{BCFD3AB9-929D-4BE5-8800-04FD24845440}">
      <dgm:prSet/>
      <dgm:spPr/>
      <dgm:t>
        <a:bodyPr/>
        <a:lstStyle/>
        <a:p>
          <a:r>
            <a:rPr lang="en-GB" b="0" dirty="0"/>
            <a:t>Of all CYP     with an EHCP, 77% are in schools or AP</a:t>
          </a:r>
          <a:endParaRPr lang="en-US" dirty="0"/>
        </a:p>
      </dgm:t>
    </dgm:pt>
    <dgm:pt modelId="{293CE446-17DF-441E-BFE6-D2147477AEB5}" type="parTrans" cxnId="{5DB68867-9C88-4401-B475-49E955985A11}">
      <dgm:prSet/>
      <dgm:spPr/>
      <dgm:t>
        <a:bodyPr/>
        <a:lstStyle/>
        <a:p>
          <a:endParaRPr lang="en-US"/>
        </a:p>
      </dgm:t>
    </dgm:pt>
    <dgm:pt modelId="{40AF50B0-1049-4033-9758-44F4C03F23BD}" type="sibTrans" cxnId="{5DB68867-9C88-4401-B475-49E955985A11}">
      <dgm:prSet/>
      <dgm:spPr/>
      <dgm:t>
        <a:bodyPr/>
        <a:lstStyle/>
        <a:p>
          <a:endParaRPr lang="en-US"/>
        </a:p>
      </dgm:t>
    </dgm:pt>
    <dgm:pt modelId="{1DB14F32-7124-4A69-972B-B4F03EFF5DDE}">
      <dgm:prSet/>
      <dgm:spPr/>
      <dgm:t>
        <a:bodyPr/>
        <a:lstStyle/>
        <a:p>
          <a:r>
            <a:rPr lang="en-GB" b="0" dirty="0"/>
            <a:t>82.7% of pupils in AP are identified with SEN</a:t>
          </a:r>
          <a:endParaRPr lang="en-US" dirty="0"/>
        </a:p>
      </dgm:t>
    </dgm:pt>
    <dgm:pt modelId="{5CED50E0-1CB4-4698-9790-1E52C7EBB7A3}" type="parTrans" cxnId="{5FA72F95-E54D-40D5-9A8F-CCF8F4BE4AE1}">
      <dgm:prSet/>
      <dgm:spPr/>
      <dgm:t>
        <a:bodyPr/>
        <a:lstStyle/>
        <a:p>
          <a:endParaRPr lang="en-US"/>
        </a:p>
      </dgm:t>
    </dgm:pt>
    <dgm:pt modelId="{8FC49493-C375-4601-8F68-6CB4F2E69309}" type="sibTrans" cxnId="{5FA72F95-E54D-40D5-9A8F-CCF8F4BE4AE1}">
      <dgm:prSet/>
      <dgm:spPr/>
      <dgm:t>
        <a:bodyPr/>
        <a:lstStyle/>
        <a:p>
          <a:endParaRPr lang="en-US"/>
        </a:p>
      </dgm:t>
    </dgm:pt>
    <dgm:pt modelId="{92AB4FCA-D6EB-45A4-A99B-DEE9EC50670E}">
      <dgm:prSet/>
      <dgm:spPr/>
      <dgm:t>
        <a:bodyPr/>
        <a:lstStyle/>
        <a:p>
          <a:r>
            <a:rPr lang="en-GB" b="0" dirty="0"/>
            <a:t>High needs budget has risen by 60% over last 5 years</a:t>
          </a:r>
          <a:endParaRPr lang="en-US" dirty="0"/>
        </a:p>
      </dgm:t>
    </dgm:pt>
    <dgm:pt modelId="{8E57950E-ED10-4705-847B-3CF47299A0AA}" type="parTrans" cxnId="{4F9C7300-7A8F-43E0-9293-467334298EDC}">
      <dgm:prSet/>
      <dgm:spPr/>
      <dgm:t>
        <a:bodyPr/>
        <a:lstStyle/>
        <a:p>
          <a:endParaRPr lang="en-US"/>
        </a:p>
      </dgm:t>
    </dgm:pt>
    <dgm:pt modelId="{4EB44F44-4C5D-4F24-B6A9-B66581FE8DA8}" type="sibTrans" cxnId="{4F9C7300-7A8F-43E0-9293-467334298EDC}">
      <dgm:prSet/>
      <dgm:spPr/>
      <dgm:t>
        <a:bodyPr/>
        <a:lstStyle/>
        <a:p>
          <a:endParaRPr lang="en-US"/>
        </a:p>
      </dgm:t>
    </dgm:pt>
    <dgm:pt modelId="{3B0CE344-7181-45D8-AD9F-D8B4F4A3AA01}">
      <dgm:prSet/>
      <dgm:spPr/>
      <dgm:t>
        <a:bodyPr/>
        <a:lstStyle/>
        <a:p>
          <a:r>
            <a:rPr lang="en-GB" b="0" dirty="0"/>
            <a:t>Increasing numbers of special school placements</a:t>
          </a:r>
          <a:endParaRPr lang="en-US" dirty="0"/>
        </a:p>
      </dgm:t>
    </dgm:pt>
    <dgm:pt modelId="{8CA091BD-1FE7-4DA0-BA12-C3E0650E2209}" type="parTrans" cxnId="{28692569-DA0E-4EDC-BE9D-35D37BC55C60}">
      <dgm:prSet/>
      <dgm:spPr/>
      <dgm:t>
        <a:bodyPr/>
        <a:lstStyle/>
        <a:p>
          <a:endParaRPr lang="en-US"/>
        </a:p>
      </dgm:t>
    </dgm:pt>
    <dgm:pt modelId="{486DB268-3F4E-4ACE-9C13-5564F679F2B5}" type="sibTrans" cxnId="{28692569-DA0E-4EDC-BE9D-35D37BC55C60}">
      <dgm:prSet/>
      <dgm:spPr/>
      <dgm:t>
        <a:bodyPr/>
        <a:lstStyle/>
        <a:p>
          <a:endParaRPr lang="en-US"/>
        </a:p>
      </dgm:t>
    </dgm:pt>
    <dgm:pt modelId="{F61AED33-CED9-41FA-99D1-8326D76ABADE}">
      <dgm:prSet/>
      <dgm:spPr/>
      <dgm:t>
        <a:bodyPr/>
        <a:lstStyle/>
        <a:p>
          <a:r>
            <a:rPr lang="en-GB" b="0" dirty="0"/>
            <a:t>Increasing numbers of appeals to Tribunal</a:t>
          </a:r>
          <a:endParaRPr lang="en-US" dirty="0"/>
        </a:p>
      </dgm:t>
    </dgm:pt>
    <dgm:pt modelId="{ED251581-A217-4498-8073-A28E99013990}" type="parTrans" cxnId="{0A4CAAF5-1128-4383-9DF5-6373CDDC5EE9}">
      <dgm:prSet/>
      <dgm:spPr/>
      <dgm:t>
        <a:bodyPr/>
        <a:lstStyle/>
        <a:p>
          <a:endParaRPr lang="en-GB"/>
        </a:p>
      </dgm:t>
    </dgm:pt>
    <dgm:pt modelId="{27104714-70C5-4946-80DD-10CDA0CC04AE}" type="sibTrans" cxnId="{0A4CAAF5-1128-4383-9DF5-6373CDDC5EE9}">
      <dgm:prSet/>
      <dgm:spPr/>
      <dgm:t>
        <a:bodyPr/>
        <a:lstStyle/>
        <a:p>
          <a:endParaRPr lang="en-GB"/>
        </a:p>
      </dgm:t>
    </dgm:pt>
    <dgm:pt modelId="{7C9F6CA1-3F99-4713-B3D0-236D13F7F2D1}">
      <dgm:prSet/>
      <dgm:spPr/>
      <dgm:t>
        <a:bodyPr/>
        <a:lstStyle/>
        <a:p>
          <a:r>
            <a:rPr lang="en-GB" b="0" dirty="0"/>
            <a:t>Increasing   costs of SEN Transport</a:t>
          </a:r>
          <a:endParaRPr lang="en-US" dirty="0"/>
        </a:p>
      </dgm:t>
    </dgm:pt>
    <dgm:pt modelId="{68D9B842-36A5-46A9-9390-FD51956548A4}" type="parTrans" cxnId="{10998301-F292-4503-B4E9-FAF77B293F4F}">
      <dgm:prSet/>
      <dgm:spPr/>
      <dgm:t>
        <a:bodyPr/>
        <a:lstStyle/>
        <a:p>
          <a:endParaRPr lang="en-GB"/>
        </a:p>
      </dgm:t>
    </dgm:pt>
    <dgm:pt modelId="{DB37BE2F-51D3-4A74-B3D7-6A8EAFD005BC}" type="sibTrans" cxnId="{10998301-F292-4503-B4E9-FAF77B293F4F}">
      <dgm:prSet/>
      <dgm:spPr/>
      <dgm:t>
        <a:bodyPr/>
        <a:lstStyle/>
        <a:p>
          <a:endParaRPr lang="en-GB"/>
        </a:p>
      </dgm:t>
    </dgm:pt>
    <dgm:pt modelId="{557D094B-93BB-4ED6-875B-BA968AA7471B}" type="pres">
      <dgm:prSet presAssocID="{B8581ED1-B603-4B5D-BB47-161C554709AA}" presName="diagram" presStyleCnt="0">
        <dgm:presLayoutVars>
          <dgm:dir/>
          <dgm:resizeHandles val="exact"/>
        </dgm:presLayoutVars>
      </dgm:prSet>
      <dgm:spPr/>
    </dgm:pt>
    <dgm:pt modelId="{6642E870-AB00-4372-A086-89E85927318D}" type="pres">
      <dgm:prSet presAssocID="{2A56D708-4A84-467C-9642-EB8FB54E9945}" presName="node" presStyleLbl="node1" presStyleIdx="0" presStyleCnt="9">
        <dgm:presLayoutVars>
          <dgm:bulletEnabled val="1"/>
        </dgm:presLayoutVars>
      </dgm:prSet>
      <dgm:spPr/>
    </dgm:pt>
    <dgm:pt modelId="{2866D4D3-C4D9-4BB6-8800-5747C645B65A}" type="pres">
      <dgm:prSet presAssocID="{03271747-AE0A-49D0-A463-E939D08E5F9B}" presName="sibTrans" presStyleCnt="0"/>
      <dgm:spPr/>
    </dgm:pt>
    <dgm:pt modelId="{CF160F4F-797B-44C6-B275-A1F59C48EFDA}" type="pres">
      <dgm:prSet presAssocID="{752B3666-ED8E-49C5-B0C2-B2A6589E7100}" presName="node" presStyleLbl="node1" presStyleIdx="1" presStyleCnt="9">
        <dgm:presLayoutVars>
          <dgm:bulletEnabled val="1"/>
        </dgm:presLayoutVars>
      </dgm:prSet>
      <dgm:spPr/>
    </dgm:pt>
    <dgm:pt modelId="{5F755DE7-88D7-4364-869C-263AED553139}" type="pres">
      <dgm:prSet presAssocID="{9940147C-EF32-4E1B-A88C-269B713C2CDB}" presName="sibTrans" presStyleCnt="0"/>
      <dgm:spPr/>
    </dgm:pt>
    <dgm:pt modelId="{89AD6CA1-68AA-4872-BDB8-521370C1ACA8}" type="pres">
      <dgm:prSet presAssocID="{A5946052-B216-4E00-9D11-08B534FF0C94}" presName="node" presStyleLbl="node1" presStyleIdx="2" presStyleCnt="9">
        <dgm:presLayoutVars>
          <dgm:bulletEnabled val="1"/>
        </dgm:presLayoutVars>
      </dgm:prSet>
      <dgm:spPr/>
    </dgm:pt>
    <dgm:pt modelId="{7EF2D665-F394-457F-A625-01D078AA49D2}" type="pres">
      <dgm:prSet presAssocID="{9C64241C-4706-4ACC-A66B-CACD0552628F}" presName="sibTrans" presStyleCnt="0"/>
      <dgm:spPr/>
    </dgm:pt>
    <dgm:pt modelId="{3B337386-5AB1-4FBC-8843-812609BA92F3}" type="pres">
      <dgm:prSet presAssocID="{BCFD3AB9-929D-4BE5-8800-04FD24845440}" presName="node" presStyleLbl="node1" presStyleIdx="3" presStyleCnt="9">
        <dgm:presLayoutVars>
          <dgm:bulletEnabled val="1"/>
        </dgm:presLayoutVars>
      </dgm:prSet>
      <dgm:spPr/>
    </dgm:pt>
    <dgm:pt modelId="{53915D77-CBE8-47D3-B067-B7344ADC6755}" type="pres">
      <dgm:prSet presAssocID="{40AF50B0-1049-4033-9758-44F4C03F23BD}" presName="sibTrans" presStyleCnt="0"/>
      <dgm:spPr/>
    </dgm:pt>
    <dgm:pt modelId="{D145D313-50B7-4F3E-90A6-C66DE0E34FC1}" type="pres">
      <dgm:prSet presAssocID="{1DB14F32-7124-4A69-972B-B4F03EFF5DDE}" presName="node" presStyleLbl="node1" presStyleIdx="4" presStyleCnt="9" custLinFactNeighborX="737" custLinFactNeighborY="1255">
        <dgm:presLayoutVars>
          <dgm:bulletEnabled val="1"/>
        </dgm:presLayoutVars>
      </dgm:prSet>
      <dgm:spPr/>
    </dgm:pt>
    <dgm:pt modelId="{DB88FCFF-4F46-4C70-9464-965562D249D9}" type="pres">
      <dgm:prSet presAssocID="{8FC49493-C375-4601-8F68-6CB4F2E69309}" presName="sibTrans" presStyleCnt="0"/>
      <dgm:spPr/>
    </dgm:pt>
    <dgm:pt modelId="{47BA61C9-3C75-4EDB-BA76-1306164194D8}" type="pres">
      <dgm:prSet presAssocID="{92AB4FCA-D6EB-45A4-A99B-DEE9EC50670E}" presName="node" presStyleLbl="node1" presStyleIdx="5" presStyleCnt="9">
        <dgm:presLayoutVars>
          <dgm:bulletEnabled val="1"/>
        </dgm:presLayoutVars>
      </dgm:prSet>
      <dgm:spPr/>
    </dgm:pt>
    <dgm:pt modelId="{863BF00D-AAF6-4431-A3AE-202E5C48DC71}" type="pres">
      <dgm:prSet presAssocID="{4EB44F44-4C5D-4F24-B6A9-B66581FE8DA8}" presName="sibTrans" presStyleCnt="0"/>
      <dgm:spPr/>
    </dgm:pt>
    <dgm:pt modelId="{BFA75B6A-D62D-4822-B9F7-E7501CA24211}" type="pres">
      <dgm:prSet presAssocID="{3B0CE344-7181-45D8-AD9F-D8B4F4A3AA01}" presName="node" presStyleLbl="node1" presStyleIdx="6" presStyleCnt="9">
        <dgm:presLayoutVars>
          <dgm:bulletEnabled val="1"/>
        </dgm:presLayoutVars>
      </dgm:prSet>
      <dgm:spPr/>
    </dgm:pt>
    <dgm:pt modelId="{0CD26083-196B-48E7-BF84-338DD0D862AC}" type="pres">
      <dgm:prSet presAssocID="{486DB268-3F4E-4ACE-9C13-5564F679F2B5}" presName="sibTrans" presStyleCnt="0"/>
      <dgm:spPr/>
    </dgm:pt>
    <dgm:pt modelId="{F2986FB8-1C20-4583-899F-7F7484F9915F}" type="pres">
      <dgm:prSet presAssocID="{F61AED33-CED9-41FA-99D1-8326D76ABADE}" presName="node" presStyleLbl="node1" presStyleIdx="7" presStyleCnt="9">
        <dgm:presLayoutVars>
          <dgm:bulletEnabled val="1"/>
        </dgm:presLayoutVars>
      </dgm:prSet>
      <dgm:spPr/>
    </dgm:pt>
    <dgm:pt modelId="{5F473816-692A-4686-AA4A-72EFD0B01AF8}" type="pres">
      <dgm:prSet presAssocID="{27104714-70C5-4946-80DD-10CDA0CC04AE}" presName="sibTrans" presStyleCnt="0"/>
      <dgm:spPr/>
    </dgm:pt>
    <dgm:pt modelId="{82673686-0913-40A8-99E1-9E0B7748F640}" type="pres">
      <dgm:prSet presAssocID="{7C9F6CA1-3F99-4713-B3D0-236D13F7F2D1}" presName="node" presStyleLbl="node1" presStyleIdx="8" presStyleCnt="9">
        <dgm:presLayoutVars>
          <dgm:bulletEnabled val="1"/>
        </dgm:presLayoutVars>
      </dgm:prSet>
      <dgm:spPr/>
    </dgm:pt>
  </dgm:ptLst>
  <dgm:cxnLst>
    <dgm:cxn modelId="{4F9C7300-7A8F-43E0-9293-467334298EDC}" srcId="{B8581ED1-B603-4B5D-BB47-161C554709AA}" destId="{92AB4FCA-D6EB-45A4-A99B-DEE9EC50670E}" srcOrd="5" destOrd="0" parTransId="{8E57950E-ED10-4705-847B-3CF47299A0AA}" sibTransId="{4EB44F44-4C5D-4F24-B6A9-B66581FE8DA8}"/>
    <dgm:cxn modelId="{10998301-F292-4503-B4E9-FAF77B293F4F}" srcId="{B8581ED1-B603-4B5D-BB47-161C554709AA}" destId="{7C9F6CA1-3F99-4713-B3D0-236D13F7F2D1}" srcOrd="8" destOrd="0" parTransId="{68D9B842-36A5-46A9-9390-FD51956548A4}" sibTransId="{DB37BE2F-51D3-4A74-B3D7-6A8EAFD005BC}"/>
    <dgm:cxn modelId="{E4778609-1909-4906-AAE7-4BA9B259D7A6}" type="presOf" srcId="{BCFD3AB9-929D-4BE5-8800-04FD24845440}" destId="{3B337386-5AB1-4FBC-8843-812609BA92F3}" srcOrd="0" destOrd="0" presId="urn:microsoft.com/office/officeart/2005/8/layout/default"/>
    <dgm:cxn modelId="{4D419D15-D7B2-4EC6-86C1-6157D319ADC1}" type="presOf" srcId="{A5946052-B216-4E00-9D11-08B534FF0C94}" destId="{89AD6CA1-68AA-4872-BDB8-521370C1ACA8}" srcOrd="0" destOrd="0" presId="urn:microsoft.com/office/officeart/2005/8/layout/default"/>
    <dgm:cxn modelId="{D6C0401C-16F6-40B0-B828-AAF363435C26}" type="presOf" srcId="{2A56D708-4A84-467C-9642-EB8FB54E9945}" destId="{6642E870-AB00-4372-A086-89E85927318D}" srcOrd="0" destOrd="0" presId="urn:microsoft.com/office/officeart/2005/8/layout/default"/>
    <dgm:cxn modelId="{C745E620-0A98-4446-8574-B9ADFC4359E7}" type="presOf" srcId="{92AB4FCA-D6EB-45A4-A99B-DEE9EC50670E}" destId="{47BA61C9-3C75-4EDB-BA76-1306164194D8}" srcOrd="0" destOrd="0" presId="urn:microsoft.com/office/officeart/2005/8/layout/default"/>
    <dgm:cxn modelId="{D634705C-3228-44A4-910D-C70B1E035FBA}" type="presOf" srcId="{1DB14F32-7124-4A69-972B-B4F03EFF5DDE}" destId="{D145D313-50B7-4F3E-90A6-C66DE0E34FC1}" srcOrd="0" destOrd="0" presId="urn:microsoft.com/office/officeart/2005/8/layout/default"/>
    <dgm:cxn modelId="{5DB68867-9C88-4401-B475-49E955985A11}" srcId="{B8581ED1-B603-4B5D-BB47-161C554709AA}" destId="{BCFD3AB9-929D-4BE5-8800-04FD24845440}" srcOrd="3" destOrd="0" parTransId="{293CE446-17DF-441E-BFE6-D2147477AEB5}" sibTransId="{40AF50B0-1049-4033-9758-44F4C03F23BD}"/>
    <dgm:cxn modelId="{28692569-DA0E-4EDC-BE9D-35D37BC55C60}" srcId="{B8581ED1-B603-4B5D-BB47-161C554709AA}" destId="{3B0CE344-7181-45D8-AD9F-D8B4F4A3AA01}" srcOrd="6" destOrd="0" parTransId="{8CA091BD-1FE7-4DA0-BA12-C3E0650E2209}" sibTransId="{486DB268-3F4E-4ACE-9C13-5564F679F2B5}"/>
    <dgm:cxn modelId="{EDF32F72-3941-41CF-B250-B4E7423651D1}" type="presOf" srcId="{752B3666-ED8E-49C5-B0C2-B2A6589E7100}" destId="{CF160F4F-797B-44C6-B275-A1F59C48EFDA}" srcOrd="0" destOrd="0" presId="urn:microsoft.com/office/officeart/2005/8/layout/default"/>
    <dgm:cxn modelId="{8896E882-C7CC-47A9-A4F5-5AB9CC40DA3F}" type="presOf" srcId="{F61AED33-CED9-41FA-99D1-8326D76ABADE}" destId="{F2986FB8-1C20-4583-899F-7F7484F9915F}" srcOrd="0" destOrd="0" presId="urn:microsoft.com/office/officeart/2005/8/layout/default"/>
    <dgm:cxn modelId="{DA46F282-6F11-4F66-9135-3108F101E5A7}" type="presOf" srcId="{B8581ED1-B603-4B5D-BB47-161C554709AA}" destId="{557D094B-93BB-4ED6-875B-BA968AA7471B}" srcOrd="0" destOrd="0" presId="urn:microsoft.com/office/officeart/2005/8/layout/default"/>
    <dgm:cxn modelId="{2381D784-EEC0-4084-8308-03D247A4533F}" srcId="{B8581ED1-B603-4B5D-BB47-161C554709AA}" destId="{752B3666-ED8E-49C5-B0C2-B2A6589E7100}" srcOrd="1" destOrd="0" parTransId="{C1D7785C-DBBC-463B-BF9C-F8F3982C7404}" sibTransId="{9940147C-EF32-4E1B-A88C-269B713C2CDB}"/>
    <dgm:cxn modelId="{5FA72F95-E54D-40D5-9A8F-CCF8F4BE4AE1}" srcId="{B8581ED1-B603-4B5D-BB47-161C554709AA}" destId="{1DB14F32-7124-4A69-972B-B4F03EFF5DDE}" srcOrd="4" destOrd="0" parTransId="{5CED50E0-1CB4-4698-9790-1E52C7EBB7A3}" sibTransId="{8FC49493-C375-4601-8F68-6CB4F2E69309}"/>
    <dgm:cxn modelId="{DA06A299-1D05-4AFA-AFF5-A6192814EEAF}" srcId="{B8581ED1-B603-4B5D-BB47-161C554709AA}" destId="{A5946052-B216-4E00-9D11-08B534FF0C94}" srcOrd="2" destOrd="0" parTransId="{01FD14F8-9984-4AA6-974E-AF9DBD0715D6}" sibTransId="{9C64241C-4706-4ACC-A66B-CACD0552628F}"/>
    <dgm:cxn modelId="{76274DD4-8508-489C-BB9D-B853EE7D7FE4}" srcId="{B8581ED1-B603-4B5D-BB47-161C554709AA}" destId="{2A56D708-4A84-467C-9642-EB8FB54E9945}" srcOrd="0" destOrd="0" parTransId="{A523368B-9AEB-4B94-BD5E-DBE1DE54E792}" sibTransId="{03271747-AE0A-49D0-A463-E939D08E5F9B}"/>
    <dgm:cxn modelId="{0A4CAAF5-1128-4383-9DF5-6373CDDC5EE9}" srcId="{B8581ED1-B603-4B5D-BB47-161C554709AA}" destId="{F61AED33-CED9-41FA-99D1-8326D76ABADE}" srcOrd="7" destOrd="0" parTransId="{ED251581-A217-4498-8073-A28E99013990}" sibTransId="{27104714-70C5-4946-80DD-10CDA0CC04AE}"/>
    <dgm:cxn modelId="{6D728FF7-7F04-4BED-AFFF-60302E3C7EAD}" type="presOf" srcId="{3B0CE344-7181-45D8-AD9F-D8B4F4A3AA01}" destId="{BFA75B6A-D62D-4822-B9F7-E7501CA24211}" srcOrd="0" destOrd="0" presId="urn:microsoft.com/office/officeart/2005/8/layout/default"/>
    <dgm:cxn modelId="{4CC1E5FB-0971-4002-B33E-B97C2D1ECF7F}" type="presOf" srcId="{7C9F6CA1-3F99-4713-B3D0-236D13F7F2D1}" destId="{82673686-0913-40A8-99E1-9E0B7748F640}" srcOrd="0" destOrd="0" presId="urn:microsoft.com/office/officeart/2005/8/layout/default"/>
    <dgm:cxn modelId="{6D35F25B-6602-423C-96B4-C83432175ECC}" type="presParOf" srcId="{557D094B-93BB-4ED6-875B-BA968AA7471B}" destId="{6642E870-AB00-4372-A086-89E85927318D}" srcOrd="0" destOrd="0" presId="urn:microsoft.com/office/officeart/2005/8/layout/default"/>
    <dgm:cxn modelId="{6E7E3FBE-B43C-4E4E-9ACE-9640B74F0185}" type="presParOf" srcId="{557D094B-93BB-4ED6-875B-BA968AA7471B}" destId="{2866D4D3-C4D9-4BB6-8800-5747C645B65A}" srcOrd="1" destOrd="0" presId="urn:microsoft.com/office/officeart/2005/8/layout/default"/>
    <dgm:cxn modelId="{6810BE37-14AD-4845-B162-C64380F7BEB0}" type="presParOf" srcId="{557D094B-93BB-4ED6-875B-BA968AA7471B}" destId="{CF160F4F-797B-44C6-B275-A1F59C48EFDA}" srcOrd="2" destOrd="0" presId="urn:microsoft.com/office/officeart/2005/8/layout/default"/>
    <dgm:cxn modelId="{7727634C-9AB3-4F9B-9034-F970480826D2}" type="presParOf" srcId="{557D094B-93BB-4ED6-875B-BA968AA7471B}" destId="{5F755DE7-88D7-4364-869C-263AED553139}" srcOrd="3" destOrd="0" presId="urn:microsoft.com/office/officeart/2005/8/layout/default"/>
    <dgm:cxn modelId="{B1BF9822-638F-46B6-810B-08A0D4351F5E}" type="presParOf" srcId="{557D094B-93BB-4ED6-875B-BA968AA7471B}" destId="{89AD6CA1-68AA-4872-BDB8-521370C1ACA8}" srcOrd="4" destOrd="0" presId="urn:microsoft.com/office/officeart/2005/8/layout/default"/>
    <dgm:cxn modelId="{B309788B-4EDF-448B-9AD3-7FB506409913}" type="presParOf" srcId="{557D094B-93BB-4ED6-875B-BA968AA7471B}" destId="{7EF2D665-F394-457F-A625-01D078AA49D2}" srcOrd="5" destOrd="0" presId="urn:microsoft.com/office/officeart/2005/8/layout/default"/>
    <dgm:cxn modelId="{E4FEAB2E-2FB2-4875-A2C5-277B73E3B8F9}" type="presParOf" srcId="{557D094B-93BB-4ED6-875B-BA968AA7471B}" destId="{3B337386-5AB1-4FBC-8843-812609BA92F3}" srcOrd="6" destOrd="0" presId="urn:microsoft.com/office/officeart/2005/8/layout/default"/>
    <dgm:cxn modelId="{63E1F0F1-E66A-4001-A10C-C8F94272113C}" type="presParOf" srcId="{557D094B-93BB-4ED6-875B-BA968AA7471B}" destId="{53915D77-CBE8-47D3-B067-B7344ADC6755}" srcOrd="7" destOrd="0" presId="urn:microsoft.com/office/officeart/2005/8/layout/default"/>
    <dgm:cxn modelId="{691907B4-5DC0-43DF-B8AB-D4F362D1A027}" type="presParOf" srcId="{557D094B-93BB-4ED6-875B-BA968AA7471B}" destId="{D145D313-50B7-4F3E-90A6-C66DE0E34FC1}" srcOrd="8" destOrd="0" presId="urn:microsoft.com/office/officeart/2005/8/layout/default"/>
    <dgm:cxn modelId="{6EAB6D36-C1BA-4CA4-A03D-EDDF507DB391}" type="presParOf" srcId="{557D094B-93BB-4ED6-875B-BA968AA7471B}" destId="{DB88FCFF-4F46-4C70-9464-965562D249D9}" srcOrd="9" destOrd="0" presId="urn:microsoft.com/office/officeart/2005/8/layout/default"/>
    <dgm:cxn modelId="{50523ECA-176D-4988-BAD8-D1166A9F0CEA}" type="presParOf" srcId="{557D094B-93BB-4ED6-875B-BA968AA7471B}" destId="{47BA61C9-3C75-4EDB-BA76-1306164194D8}" srcOrd="10" destOrd="0" presId="urn:microsoft.com/office/officeart/2005/8/layout/default"/>
    <dgm:cxn modelId="{41D556D2-30B3-4A88-9C35-427143628637}" type="presParOf" srcId="{557D094B-93BB-4ED6-875B-BA968AA7471B}" destId="{863BF00D-AAF6-4431-A3AE-202E5C48DC71}" srcOrd="11" destOrd="0" presId="urn:microsoft.com/office/officeart/2005/8/layout/default"/>
    <dgm:cxn modelId="{2324FBE4-61D2-4465-9D03-8176CAC4CE45}" type="presParOf" srcId="{557D094B-93BB-4ED6-875B-BA968AA7471B}" destId="{BFA75B6A-D62D-4822-B9F7-E7501CA24211}" srcOrd="12" destOrd="0" presId="urn:microsoft.com/office/officeart/2005/8/layout/default"/>
    <dgm:cxn modelId="{3689F905-9B8B-4CE1-A095-5765439E201C}" type="presParOf" srcId="{557D094B-93BB-4ED6-875B-BA968AA7471B}" destId="{0CD26083-196B-48E7-BF84-338DD0D862AC}" srcOrd="13" destOrd="0" presId="urn:microsoft.com/office/officeart/2005/8/layout/default"/>
    <dgm:cxn modelId="{FE68E717-77DE-49A8-B790-512DC5D7588F}" type="presParOf" srcId="{557D094B-93BB-4ED6-875B-BA968AA7471B}" destId="{F2986FB8-1C20-4583-899F-7F7484F9915F}" srcOrd="14" destOrd="0" presId="urn:microsoft.com/office/officeart/2005/8/layout/default"/>
    <dgm:cxn modelId="{7D4C15A8-6FD9-439D-BB74-3BD32487C66B}" type="presParOf" srcId="{557D094B-93BB-4ED6-875B-BA968AA7471B}" destId="{5F473816-692A-4686-AA4A-72EFD0B01AF8}" srcOrd="15" destOrd="0" presId="urn:microsoft.com/office/officeart/2005/8/layout/default"/>
    <dgm:cxn modelId="{85CEA76D-BB00-45F0-9227-9B6C501FC2AD}" type="presParOf" srcId="{557D094B-93BB-4ED6-875B-BA968AA7471B}" destId="{82673686-0913-40A8-99E1-9E0B7748F640}"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42E870-AB00-4372-A086-89E85927318D}">
      <dsp:nvSpPr>
        <dsp:cNvPr id="0" name=""/>
        <dsp:cNvSpPr/>
      </dsp:nvSpPr>
      <dsp:spPr>
        <a:xfrm>
          <a:off x="49501" y="3789"/>
          <a:ext cx="2444135" cy="146648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kern="1200" dirty="0"/>
            <a:t>Over 16% of all pupils – 1.57m – are identified with SEN</a:t>
          </a:r>
          <a:endParaRPr lang="en-US" sz="2400" kern="1200" dirty="0"/>
        </a:p>
      </dsp:txBody>
      <dsp:txXfrm>
        <a:off x="49501" y="3789"/>
        <a:ext cx="2444135" cy="1466481"/>
      </dsp:txXfrm>
    </dsp:sp>
    <dsp:sp modelId="{CF160F4F-797B-44C6-B275-A1F59C48EFDA}">
      <dsp:nvSpPr>
        <dsp:cNvPr id="0" name=""/>
        <dsp:cNvSpPr/>
      </dsp:nvSpPr>
      <dsp:spPr>
        <a:xfrm>
          <a:off x="2738050" y="3789"/>
          <a:ext cx="2444135" cy="146648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kern="1200" dirty="0"/>
            <a:t>13.0% of pupils are identified as requiring SEN Support </a:t>
          </a:r>
          <a:endParaRPr lang="en-US" sz="2400" kern="1200" dirty="0"/>
        </a:p>
      </dsp:txBody>
      <dsp:txXfrm>
        <a:off x="2738050" y="3789"/>
        <a:ext cx="2444135" cy="1466481"/>
      </dsp:txXfrm>
    </dsp:sp>
    <dsp:sp modelId="{89AD6CA1-68AA-4872-BDB8-521370C1ACA8}">
      <dsp:nvSpPr>
        <dsp:cNvPr id="0" name=""/>
        <dsp:cNvSpPr/>
      </dsp:nvSpPr>
      <dsp:spPr>
        <a:xfrm>
          <a:off x="5426599" y="3789"/>
          <a:ext cx="2444135" cy="146648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kern="1200" dirty="0"/>
            <a:t>4.3% of all pupils have an EHCP</a:t>
          </a:r>
          <a:endParaRPr lang="en-US" sz="2400" kern="1200" dirty="0"/>
        </a:p>
      </dsp:txBody>
      <dsp:txXfrm>
        <a:off x="5426599" y="3789"/>
        <a:ext cx="2444135" cy="1466481"/>
      </dsp:txXfrm>
    </dsp:sp>
    <dsp:sp modelId="{3B337386-5AB1-4FBC-8843-812609BA92F3}">
      <dsp:nvSpPr>
        <dsp:cNvPr id="0" name=""/>
        <dsp:cNvSpPr/>
      </dsp:nvSpPr>
      <dsp:spPr>
        <a:xfrm>
          <a:off x="49501" y="1714684"/>
          <a:ext cx="2444135" cy="146648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kern="1200" dirty="0"/>
            <a:t>Of all CYP     with an EHCP, 77% are in schools or AP</a:t>
          </a:r>
          <a:endParaRPr lang="en-US" sz="2400" kern="1200" dirty="0"/>
        </a:p>
      </dsp:txBody>
      <dsp:txXfrm>
        <a:off x="49501" y="1714684"/>
        <a:ext cx="2444135" cy="1466481"/>
      </dsp:txXfrm>
    </dsp:sp>
    <dsp:sp modelId="{D145D313-50B7-4F3E-90A6-C66DE0E34FC1}">
      <dsp:nvSpPr>
        <dsp:cNvPr id="0" name=""/>
        <dsp:cNvSpPr/>
      </dsp:nvSpPr>
      <dsp:spPr>
        <a:xfrm>
          <a:off x="2756063" y="1733088"/>
          <a:ext cx="2444135" cy="146648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kern="1200" dirty="0"/>
            <a:t>82.7% of pupils in AP are identified with SEN</a:t>
          </a:r>
          <a:endParaRPr lang="en-US" sz="2400" kern="1200" dirty="0"/>
        </a:p>
      </dsp:txBody>
      <dsp:txXfrm>
        <a:off x="2756063" y="1733088"/>
        <a:ext cx="2444135" cy="1466481"/>
      </dsp:txXfrm>
    </dsp:sp>
    <dsp:sp modelId="{47BA61C9-3C75-4EDB-BA76-1306164194D8}">
      <dsp:nvSpPr>
        <dsp:cNvPr id="0" name=""/>
        <dsp:cNvSpPr/>
      </dsp:nvSpPr>
      <dsp:spPr>
        <a:xfrm>
          <a:off x="5426599" y="1714684"/>
          <a:ext cx="2444135" cy="146648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kern="1200" dirty="0"/>
            <a:t>High needs budget has risen by 60% over last 5 years</a:t>
          </a:r>
          <a:endParaRPr lang="en-US" sz="2400" kern="1200" dirty="0"/>
        </a:p>
      </dsp:txBody>
      <dsp:txXfrm>
        <a:off x="5426599" y="1714684"/>
        <a:ext cx="2444135" cy="1466481"/>
      </dsp:txXfrm>
    </dsp:sp>
    <dsp:sp modelId="{BFA75B6A-D62D-4822-B9F7-E7501CA24211}">
      <dsp:nvSpPr>
        <dsp:cNvPr id="0" name=""/>
        <dsp:cNvSpPr/>
      </dsp:nvSpPr>
      <dsp:spPr>
        <a:xfrm>
          <a:off x="49501" y="3425579"/>
          <a:ext cx="2444135" cy="146648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kern="1200" dirty="0"/>
            <a:t>Increasing numbers of special school placements</a:t>
          </a:r>
          <a:endParaRPr lang="en-US" sz="2400" kern="1200" dirty="0"/>
        </a:p>
      </dsp:txBody>
      <dsp:txXfrm>
        <a:off x="49501" y="3425579"/>
        <a:ext cx="2444135" cy="1466481"/>
      </dsp:txXfrm>
    </dsp:sp>
    <dsp:sp modelId="{F2986FB8-1C20-4583-899F-7F7484F9915F}">
      <dsp:nvSpPr>
        <dsp:cNvPr id="0" name=""/>
        <dsp:cNvSpPr/>
      </dsp:nvSpPr>
      <dsp:spPr>
        <a:xfrm>
          <a:off x="2738050" y="3425579"/>
          <a:ext cx="2444135" cy="146648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kern="1200" dirty="0"/>
            <a:t>Increasing numbers of appeals to Tribunal</a:t>
          </a:r>
          <a:endParaRPr lang="en-US" sz="2400" kern="1200" dirty="0"/>
        </a:p>
      </dsp:txBody>
      <dsp:txXfrm>
        <a:off x="2738050" y="3425579"/>
        <a:ext cx="2444135" cy="1466481"/>
      </dsp:txXfrm>
    </dsp:sp>
    <dsp:sp modelId="{82673686-0913-40A8-99E1-9E0B7748F640}">
      <dsp:nvSpPr>
        <dsp:cNvPr id="0" name=""/>
        <dsp:cNvSpPr/>
      </dsp:nvSpPr>
      <dsp:spPr>
        <a:xfrm>
          <a:off x="5426599" y="3425579"/>
          <a:ext cx="2444135" cy="146648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0" kern="1200" dirty="0"/>
            <a:t>Increasing   costs of SEN Transport</a:t>
          </a:r>
          <a:endParaRPr lang="en-US" sz="2400" kern="1200" dirty="0"/>
        </a:p>
      </dsp:txBody>
      <dsp:txXfrm>
        <a:off x="5426599" y="3425579"/>
        <a:ext cx="2444135" cy="146648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20441" y="9446895"/>
            <a:ext cx="1114577" cy="497205"/>
          </a:xfrm>
          <a:prstGeom prst="rect">
            <a:avLst/>
          </a:prstGeom>
        </p:spPr>
        <p:txBody>
          <a:bodyPr vert="horz" lIns="91440" tIns="45720" rIns="91440" bIns="45720" rtlCol="0"/>
          <a:lstStyle>
            <a:lvl1pPr algn="r">
              <a:defRPr sz="1200"/>
            </a:lvl1pPr>
          </a:lstStyle>
          <a:p>
            <a:pPr algn="l"/>
            <a:fld id="{63D1F4A6-7DD5-42E4-9750-A8709F395147}" type="datetimeFigureOut">
              <a:rPr lang="en-GB" smtClean="0"/>
              <a:pPr algn="l"/>
              <a:t>26/01/2024</a:t>
            </a:fld>
            <a:endParaRPr lang="en-GB" dirty="0"/>
          </a:p>
        </p:txBody>
      </p:sp>
      <p:sp>
        <p:nvSpPr>
          <p:cNvPr id="4" name="Footer Placeholder 3"/>
          <p:cNvSpPr>
            <a:spLocks noGrp="1"/>
          </p:cNvSpPr>
          <p:nvPr>
            <p:ph type="ftr" sz="quarter" idx="2"/>
          </p:nvPr>
        </p:nvSpPr>
        <p:spPr>
          <a:xfrm>
            <a:off x="1258888" y="9446895"/>
            <a:ext cx="4859320" cy="497205"/>
          </a:xfrm>
          <a:prstGeom prst="rect">
            <a:avLst/>
          </a:prstGeom>
        </p:spPr>
        <p:txBody>
          <a:bodyPr vert="horz" lIns="91440" tIns="45720" rIns="91440" bIns="45720" rtlCol="0" anchor="t" anchorCtr="0"/>
          <a:lstStyle>
            <a:lvl1pPr algn="l">
              <a:defRPr sz="1200"/>
            </a:lvl1pPr>
          </a:lstStyle>
          <a:p>
            <a:endParaRPr lang="en-GB" dirty="0"/>
          </a:p>
        </p:txBody>
      </p:sp>
      <p:sp>
        <p:nvSpPr>
          <p:cNvPr id="5" name="Slide Number Placeholder 4"/>
          <p:cNvSpPr>
            <a:spLocks noGrp="1"/>
          </p:cNvSpPr>
          <p:nvPr>
            <p:ph type="sldNum" sz="quarter" idx="3"/>
          </p:nvPr>
        </p:nvSpPr>
        <p:spPr>
          <a:xfrm>
            <a:off x="6261124" y="9445169"/>
            <a:ext cx="542914" cy="497205"/>
          </a:xfrm>
          <a:prstGeom prst="rect">
            <a:avLst/>
          </a:prstGeom>
        </p:spPr>
        <p:txBody>
          <a:bodyPr vert="horz" lIns="91440" tIns="45720" rIns="91440" bIns="45720" rtlCol="0" anchor="t" anchorCtr="0"/>
          <a:lstStyle>
            <a:lvl1pPr algn="r">
              <a:defRPr sz="1200"/>
            </a:lvl1pPr>
          </a:lstStyle>
          <a:p>
            <a:fld id="{C5ABB7FA-2627-47C9-9258-FDF90D155C04}" type="slidenum">
              <a:rPr lang="en-GB" smtClean="0"/>
              <a:t>‹#›</a:t>
            </a:fld>
            <a:endParaRPr lang="en-GB" dirty="0"/>
          </a:p>
        </p:txBody>
      </p:sp>
      <p:sp>
        <p:nvSpPr>
          <p:cNvPr id="7" name="Header Placeholder 6"/>
          <p:cNvSpPr>
            <a:spLocks noGrp="1"/>
          </p:cNvSpPr>
          <p:nvPr>
            <p:ph type="hdr" sz="quarter"/>
          </p:nvPr>
        </p:nvSpPr>
        <p:spPr>
          <a:xfrm>
            <a:off x="1544900" y="195219"/>
            <a:ext cx="4716224" cy="548161"/>
          </a:xfrm>
          <a:prstGeom prst="rect">
            <a:avLst/>
          </a:prstGeom>
        </p:spPr>
        <p:txBody>
          <a:bodyPr vert="horz" lIns="91440" tIns="45720" rIns="91440" bIns="45720" rtlCol="0"/>
          <a:lstStyle>
            <a:lvl1pPr algn="l">
              <a:defRPr sz="1200"/>
            </a:lvl1pPr>
          </a:lstStyle>
          <a:p>
            <a:endParaRPr lang="en-GB" dirty="0"/>
          </a:p>
        </p:txBody>
      </p:sp>
      <p:pic>
        <p:nvPicPr>
          <p:cNvPr id="8" name="Picture 7" descr="Department for Education" title="Logo"/>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199" y="195220"/>
            <a:ext cx="857495" cy="55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95452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430213" y="273050"/>
            <a:ext cx="5873750" cy="44053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7405" y="4723448"/>
            <a:ext cx="5359346" cy="4474845"/>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2"/>
          <p:cNvSpPr>
            <a:spLocks noGrp="1"/>
          </p:cNvSpPr>
          <p:nvPr>
            <p:ph type="dt" sz="quarter" idx="1"/>
          </p:nvPr>
        </p:nvSpPr>
        <p:spPr>
          <a:xfrm>
            <a:off x="-20441" y="9446895"/>
            <a:ext cx="1114577" cy="497205"/>
          </a:xfrm>
          <a:prstGeom prst="rect">
            <a:avLst/>
          </a:prstGeom>
        </p:spPr>
        <p:txBody>
          <a:bodyPr vert="horz" lIns="91440" tIns="45720" rIns="91440" bIns="45720" rtlCol="0"/>
          <a:lstStyle>
            <a:lvl1pPr algn="r">
              <a:defRPr sz="1200"/>
            </a:lvl1pPr>
          </a:lstStyle>
          <a:p>
            <a:pPr algn="l"/>
            <a:fld id="{63D1F4A6-7DD5-42E4-9750-A8709F395147}" type="datetimeFigureOut">
              <a:rPr lang="en-GB" smtClean="0"/>
              <a:pPr algn="l"/>
              <a:t>26/01/2024</a:t>
            </a:fld>
            <a:endParaRPr lang="en-GB" dirty="0"/>
          </a:p>
        </p:txBody>
      </p:sp>
      <p:sp>
        <p:nvSpPr>
          <p:cNvPr id="9" name="Footer Placeholder 3"/>
          <p:cNvSpPr>
            <a:spLocks noGrp="1"/>
          </p:cNvSpPr>
          <p:nvPr>
            <p:ph type="ftr" sz="quarter" idx="4"/>
          </p:nvPr>
        </p:nvSpPr>
        <p:spPr>
          <a:xfrm>
            <a:off x="1258888" y="9446895"/>
            <a:ext cx="4859320" cy="497205"/>
          </a:xfrm>
          <a:prstGeom prst="rect">
            <a:avLst/>
          </a:prstGeom>
        </p:spPr>
        <p:txBody>
          <a:bodyPr vert="horz" lIns="91440" tIns="45720" rIns="91440" bIns="45720" rtlCol="0" anchor="t" anchorCtr="0"/>
          <a:lstStyle>
            <a:lvl1pPr algn="l">
              <a:defRPr sz="1200"/>
            </a:lvl1pPr>
          </a:lstStyle>
          <a:p>
            <a:endParaRPr lang="en-GB" dirty="0"/>
          </a:p>
        </p:txBody>
      </p:sp>
      <p:sp>
        <p:nvSpPr>
          <p:cNvPr id="10" name="Slide Number Placeholder 4"/>
          <p:cNvSpPr>
            <a:spLocks noGrp="1"/>
          </p:cNvSpPr>
          <p:nvPr>
            <p:ph type="sldNum" sz="quarter" idx="5"/>
          </p:nvPr>
        </p:nvSpPr>
        <p:spPr>
          <a:xfrm>
            <a:off x="6261124" y="9445169"/>
            <a:ext cx="542914" cy="497205"/>
          </a:xfrm>
          <a:prstGeom prst="rect">
            <a:avLst/>
          </a:prstGeom>
        </p:spPr>
        <p:txBody>
          <a:bodyPr vert="horz" lIns="91440" tIns="45720" rIns="91440" bIns="45720" rtlCol="0" anchor="t" anchorCtr="0"/>
          <a:lstStyle>
            <a:lvl1pPr algn="r">
              <a:defRPr sz="1200"/>
            </a:lvl1pPr>
          </a:lstStyle>
          <a:p>
            <a:fld id="{C5ABB7FA-2627-47C9-9258-FDF90D155C04}" type="slidenum">
              <a:rPr lang="en-GB" smtClean="0"/>
              <a:t>‹#›</a:t>
            </a:fld>
            <a:endParaRPr lang="en-GB" dirty="0"/>
          </a:p>
        </p:txBody>
      </p:sp>
    </p:spTree>
    <p:extLst>
      <p:ext uri="{BB962C8B-B14F-4D97-AF65-F5344CB8AC3E}">
        <p14:creationId xmlns:p14="http://schemas.microsoft.com/office/powerpoint/2010/main" val="675420162"/>
      </p:ext>
    </p:extLst>
  </p:cSld>
  <p:clrMap bg1="lt1" tx1="dk1" bg2="lt2" tx2="dk2" accent1="accent1" accent2="accent2" accent3="accent3" accent4="accent4" accent5="accent5" accent6="accent6" hlink="hlink" folHlink="folHlink"/>
  <p:notesStyle>
    <a:lvl1pPr marL="171450" indent="-171450" algn="l" defTabSz="914400" rtl="0" eaLnBrk="1" latinLnBrk="0" hangingPunct="1">
      <a:buFont typeface="Arial" pitchFamily="34" charset="0"/>
      <a:buChar char="•"/>
      <a:defRPr sz="1200" b="1" kern="1200">
        <a:solidFill>
          <a:schemeClr val="tx1"/>
        </a:solidFill>
        <a:latin typeface="+mn-lt"/>
        <a:ea typeface="+mn-ea"/>
        <a:cs typeface="+mn-cs"/>
      </a:defRPr>
    </a:lvl1pPr>
    <a:lvl2pPr marL="368300" indent="-171450" algn="l" defTabSz="914400" rtl="0" eaLnBrk="1" latinLnBrk="0" hangingPunct="1">
      <a:buFont typeface="Arial" pitchFamily="34" charset="0"/>
      <a:buChar char="•"/>
      <a:defRPr sz="1200" kern="1200">
        <a:solidFill>
          <a:schemeClr val="tx1"/>
        </a:solidFill>
        <a:latin typeface="+mn-lt"/>
        <a:ea typeface="+mn-ea"/>
        <a:cs typeface="+mn-cs"/>
      </a:defRPr>
    </a:lvl2pPr>
    <a:lvl3pPr marL="533400" indent="-171450" algn="l" defTabSz="914400" rtl="0" eaLnBrk="1" latinLnBrk="0" hangingPunct="1">
      <a:buFont typeface="Arial" pitchFamily="34" charset="0"/>
      <a:buChar char="•"/>
      <a:defRPr sz="1200" kern="1200">
        <a:solidFill>
          <a:schemeClr val="tx1"/>
        </a:solidFill>
        <a:latin typeface="+mn-lt"/>
        <a:ea typeface="+mn-ea"/>
        <a:cs typeface="+mn-cs"/>
      </a:defRPr>
    </a:lvl3pPr>
    <a:lvl4pPr marL="715963" indent="-171450" algn="l" defTabSz="914400" rtl="0" eaLnBrk="1" latinLnBrk="0" hangingPunct="1">
      <a:buFont typeface="Arial" pitchFamily="34" charset="0"/>
      <a:buChar char="•"/>
      <a:defRPr sz="1200" kern="1200">
        <a:solidFill>
          <a:schemeClr val="tx1"/>
        </a:solidFill>
        <a:latin typeface="+mn-lt"/>
        <a:ea typeface="+mn-ea"/>
        <a:cs typeface="+mn-cs"/>
      </a:defRPr>
    </a:lvl4pPr>
    <a:lvl5pPr marL="987425" indent="-174625" algn="l" defTabSz="987425" rtl="0" eaLnBrk="1" latinLnBrk="0" hangingPunct="1">
      <a:buFont typeface="Arial"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xfrm>
            <a:off x="430213" y="273050"/>
            <a:ext cx="5873750" cy="44053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3D628430-11EC-4ABA-A0EB-619CEE7AECAD}" type="slidenum">
              <a:rPr lang="en-GB" altLang="en-US" smtClean="0">
                <a:latin typeface="Calibri" pitchFamily="34" charset="0"/>
              </a:rPr>
              <a:pPr fontAlgn="base">
                <a:spcBef>
                  <a:spcPct val="0"/>
                </a:spcBef>
                <a:spcAft>
                  <a:spcPct val="0"/>
                </a:spcAft>
                <a:defRPr/>
              </a:pPr>
              <a:t>1</a:t>
            </a:fld>
            <a:endParaRPr lang="en-GB" altLang="en-US" dirty="0">
              <a:latin typeface="Calibri" pitchFamily="34" charset="0"/>
            </a:endParaRPr>
          </a:p>
        </p:txBody>
      </p:sp>
    </p:spTree>
    <p:extLst>
      <p:ext uri="{BB962C8B-B14F-4D97-AF65-F5344CB8AC3E}">
        <p14:creationId xmlns:p14="http://schemas.microsoft.com/office/powerpoint/2010/main" val="571355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1f724b6f142_0_373:notes"/>
          <p:cNvSpPr>
            <a:spLocks noGrp="1" noRot="1" noChangeAspect="1"/>
          </p:cNvSpPr>
          <p:nvPr>
            <p:ph type="sldImg" idx="2"/>
          </p:nvPr>
        </p:nvSpPr>
        <p:spPr>
          <a:xfrm>
            <a:off x="1246188" y="666750"/>
            <a:ext cx="4438650" cy="332898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g1f724b6f142_0_373:notes"/>
          <p:cNvSpPr txBox="1">
            <a:spLocks noGrp="1"/>
          </p:cNvSpPr>
          <p:nvPr>
            <p:ph type="body" idx="1"/>
          </p:nvPr>
        </p:nvSpPr>
        <p:spPr>
          <a:xfrm>
            <a:off x="692998" y="4217896"/>
            <a:ext cx="5543990" cy="3995902"/>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26/01/2024</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872273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fld id="{B5E69749-5551-4F5F-A3EA-C88943F21456}" type="datetimeFigureOut">
              <a:rPr lang="en-GB" smtClean="0"/>
              <a:pPr/>
              <a:t>26/01/2024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1037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26/01/2024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17596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26/01/2024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03298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26/01/2024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4204497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26/01/2024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511808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26/01/2024</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82222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26/01/2024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96261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26/01/2024</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476900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26/01/2024</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53667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26/01/2024</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34878766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with page number - Master Blue">
  <p:cSld name="Blank with page number - Master Blue">
    <p:spTree>
      <p:nvGrpSpPr>
        <p:cNvPr id="1" name="Shape 50"/>
        <p:cNvGrpSpPr/>
        <p:nvPr/>
      </p:nvGrpSpPr>
      <p:grpSpPr>
        <a:xfrm>
          <a:off x="0" y="0"/>
          <a:ext cx="0" cy="0"/>
          <a:chOff x="0" y="0"/>
          <a:chExt cx="0" cy="0"/>
        </a:xfrm>
      </p:grpSpPr>
    </p:spTree>
    <p:extLst>
      <p:ext uri="{BB962C8B-B14F-4D97-AF65-F5344CB8AC3E}">
        <p14:creationId xmlns:p14="http://schemas.microsoft.com/office/powerpoint/2010/main" val="2085417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5E69749-5551-4F5F-A3EA-C88943F21456}" type="datetimeFigureOut">
              <a:rPr lang="en-GB" smtClean="0"/>
              <a:pPr/>
              <a:t>26/01/2024</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title="Logo"/>
          <p:cNvPicPr>
            <a:picLocks noChangeAspect="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834683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8" r:id="rId6"/>
    <p:sldLayoutId id="2147483653" r:id="rId7"/>
    <p:sldLayoutId id="2147483659" r:id="rId8"/>
    <p:sldLayoutId id="2147483654" r:id="rId9"/>
    <p:sldLayoutId id="2147483655" r:id="rId10"/>
    <p:sldLayoutId id="2147483657" r:id="rId11"/>
    <p:sldLayoutId id="2147483661" r:id="rId12"/>
  </p:sldLayoutIdLst>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hyperlink" Target="https://www.southampton.gov.uk/news/article/new-deaf-resource-base-at-newlands-primary-school-provides-local-education-for-all/"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5496" y="4453615"/>
            <a:ext cx="9108505" cy="775585"/>
          </a:xfrm>
        </p:spPr>
        <p:txBody>
          <a:bodyPr rtlCol="0"/>
          <a:lstStyle/>
          <a:p>
            <a:pPr algn="ctr"/>
            <a:r>
              <a:rPr lang="en-GB" sz="3400" b="0" dirty="0"/>
              <a:t> </a:t>
            </a:r>
          </a:p>
        </p:txBody>
      </p:sp>
      <p:sp>
        <p:nvSpPr>
          <p:cNvPr id="2051" name="Subtitle 4"/>
          <p:cNvSpPr>
            <a:spLocks noGrp="1"/>
          </p:cNvSpPr>
          <p:nvPr>
            <p:ph type="subTitle" idx="1"/>
          </p:nvPr>
        </p:nvSpPr>
        <p:spPr>
          <a:xfrm>
            <a:off x="900113" y="5178944"/>
            <a:ext cx="7559675" cy="507893"/>
          </a:xfrm>
        </p:spPr>
        <p:txBody>
          <a:bodyPr/>
          <a:lstStyle/>
          <a:p>
            <a:pPr algn="ctr"/>
            <a:br>
              <a:rPr lang="en-GB" altLang="en-US" sz="2400" b="0" dirty="0">
                <a:latin typeface="Arial" charset="0"/>
                <a:cs typeface="Arial" charset="0"/>
              </a:rPr>
            </a:br>
            <a:endParaRPr lang="en-GB" altLang="en-US" b="0" dirty="0">
              <a:latin typeface="Arial" charset="0"/>
              <a:cs typeface="Arial" charset="0"/>
            </a:endParaRPr>
          </a:p>
        </p:txBody>
      </p:sp>
      <p:sp>
        <p:nvSpPr>
          <p:cNvPr id="2052" name="Rectangle 1"/>
          <p:cNvSpPr>
            <a:spLocks noChangeArrowheads="1"/>
          </p:cNvSpPr>
          <p:nvPr/>
        </p:nvSpPr>
        <p:spPr bwMode="auto">
          <a:xfrm>
            <a:off x="2303241" y="6382858"/>
            <a:ext cx="68407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lnSpc>
                <a:spcPct val="120000"/>
              </a:lnSpc>
              <a:spcAft>
                <a:spcPts val="600"/>
              </a:spcAft>
              <a:buClr>
                <a:schemeClr val="tx2"/>
              </a:buClr>
              <a:buFont typeface="Wingdings" pitchFamily="2" charset="2"/>
              <a:buChar char="§"/>
              <a:defRPr sz="2000" b="1">
                <a:solidFill>
                  <a:schemeClr val="tx1"/>
                </a:solidFill>
                <a:latin typeface="Arial" charset="0"/>
              </a:defRPr>
            </a:lvl1pPr>
            <a:lvl2pPr marL="742950" indent="-285750" eaLnBrk="0" hangingPunct="0">
              <a:lnSpc>
                <a:spcPct val="120000"/>
              </a:lnSpc>
              <a:spcAft>
                <a:spcPts val="600"/>
              </a:spcAft>
              <a:buClr>
                <a:schemeClr val="tx2"/>
              </a:buClr>
              <a:buFont typeface="Wingdings" pitchFamily="2" charset="2"/>
              <a:buChar char="§"/>
              <a:defRPr sz="2000">
                <a:solidFill>
                  <a:schemeClr val="tx1"/>
                </a:solidFill>
                <a:latin typeface="Arial" charset="0"/>
              </a:defRPr>
            </a:lvl2pPr>
            <a:lvl3pPr marL="1143000" indent="-228600" eaLnBrk="0" hangingPunct="0">
              <a:lnSpc>
                <a:spcPct val="120000"/>
              </a:lnSpc>
              <a:spcAft>
                <a:spcPts val="600"/>
              </a:spcAft>
              <a:buClr>
                <a:schemeClr val="tx2"/>
              </a:buClr>
              <a:buFont typeface="Wingdings" pitchFamily="2" charset="2"/>
              <a:buChar char="§"/>
              <a:defRPr sz="2000">
                <a:solidFill>
                  <a:schemeClr val="tx1"/>
                </a:solidFill>
                <a:latin typeface="Arial" charset="0"/>
              </a:defRPr>
            </a:lvl3pPr>
            <a:lvl4pPr marL="16002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4pPr>
            <a:lvl5pPr marL="20574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5pPr>
            <a:lvl6pPr marL="25146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6pPr>
            <a:lvl7pPr marL="29718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7pPr>
            <a:lvl8pPr marL="34290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8pPr>
            <a:lvl9pPr marL="38862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9pPr>
          </a:lstStyle>
          <a:p>
            <a:pPr algn="ctr" eaLnBrk="1" hangingPunct="1">
              <a:lnSpc>
                <a:spcPct val="100000"/>
              </a:lnSpc>
              <a:spcBef>
                <a:spcPct val="50000"/>
              </a:spcBef>
              <a:spcAft>
                <a:spcPct val="0"/>
              </a:spcAft>
              <a:buClrTx/>
              <a:buFontTx/>
              <a:buNone/>
            </a:pPr>
            <a:r>
              <a:rPr lang="en-GB" altLang="en-US" sz="1800" b="0" dirty="0">
                <a:solidFill>
                  <a:srgbClr val="002060"/>
                </a:solidFill>
              </a:rPr>
              <a:t>André Imich, SEN and Disability Professional Adviser, DfE</a:t>
            </a:r>
          </a:p>
        </p:txBody>
      </p:sp>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9081" y="2541679"/>
            <a:ext cx="6926851" cy="27344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p:cNvSpPr>
            <a:spLocks noChangeArrowheads="1"/>
          </p:cNvSpPr>
          <p:nvPr/>
        </p:nvSpPr>
        <p:spPr bwMode="auto">
          <a:xfrm>
            <a:off x="684213" y="3041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itchFamily="34" charset="0"/>
                <a:cs typeface="Arial" pitchFamily="34" charset="0"/>
              </a:rPr>
            </a:b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8" name="Title 1"/>
          <p:cNvSpPr txBox="1">
            <a:spLocks/>
          </p:cNvSpPr>
          <p:nvPr/>
        </p:nvSpPr>
        <p:spPr>
          <a:xfrm>
            <a:off x="611560" y="1448052"/>
            <a:ext cx="8269135" cy="647701"/>
          </a:xfrm>
          <a:prstGeom prst="rect">
            <a:avLst/>
          </a:prstGeom>
        </p:spPr>
        <p:txBody>
          <a:bodyPr vert="horz" lIns="91440" tIns="45720" rIns="91440" bIns="45720" rtlCol="0" anchor="ctr">
            <a:noAutofit/>
          </a:bodyPr>
          <a:lstStyle>
            <a:lvl1pPr algn="l" defTabSz="914400" rtl="0" eaLnBrk="1" latinLnBrk="0" hangingPunct="1">
              <a:spcBef>
                <a:spcPct val="0"/>
              </a:spcBef>
              <a:buNone/>
              <a:defRPr lang="en-GB" sz="5400" b="1" kern="1200" noProof="0" dirty="0" smtClean="0">
                <a:solidFill>
                  <a:srgbClr val="104F75"/>
                </a:solidFill>
                <a:latin typeface="+mj-lt"/>
                <a:ea typeface="+mn-ea"/>
                <a:cs typeface="+mn-cs"/>
              </a:defRPr>
            </a:lvl1pPr>
          </a:lstStyle>
          <a:p>
            <a:pPr algn="ctr"/>
            <a:r>
              <a:rPr lang="en-GB" sz="2800" dirty="0">
                <a:effectLst/>
                <a:latin typeface="+mn-lt"/>
                <a:ea typeface="Calibri" panose="020F0502020204030204" pitchFamily="34" charset="0"/>
              </a:rPr>
              <a:t>DfE Updates</a:t>
            </a:r>
          </a:p>
          <a:p>
            <a:pPr marL="514350" indent="-514350">
              <a:buAutoNum type="arabicPeriod"/>
            </a:pPr>
            <a:r>
              <a:rPr lang="en-GB" sz="2800" b="0" dirty="0">
                <a:latin typeface="+mn-lt"/>
                <a:ea typeface="Calibri" panose="020F0502020204030204" pitchFamily="34" charset="0"/>
              </a:rPr>
              <a:t>The SEND&amp;AP Change Programme</a:t>
            </a:r>
          </a:p>
          <a:p>
            <a:pPr marL="514350" indent="-514350">
              <a:buAutoNum type="arabicPeriod"/>
            </a:pPr>
            <a:r>
              <a:rPr lang="en-GB" sz="2800" b="0" dirty="0">
                <a:effectLst/>
                <a:latin typeface="+mn-lt"/>
                <a:ea typeface="Calibri" panose="020F0502020204030204" pitchFamily="34" charset="0"/>
              </a:rPr>
              <a:t>The new SEND local area inspection framework</a:t>
            </a:r>
            <a:endParaRPr lang="en-GB" sz="2800" b="0" dirty="0">
              <a:latin typeface="+mn-lt"/>
            </a:endParaRPr>
          </a:p>
        </p:txBody>
      </p:sp>
      <p:graphicFrame>
        <p:nvGraphicFramePr>
          <p:cNvPr id="2" name="Table 1">
            <a:extLst>
              <a:ext uri="{FF2B5EF4-FFF2-40B4-BE49-F238E27FC236}">
                <a16:creationId xmlns:a16="http://schemas.microsoft.com/office/drawing/2014/main" id="{15FF85A6-8F82-4215-0A80-F63072D36A69}"/>
              </a:ext>
            </a:extLst>
          </p:cNvPr>
          <p:cNvGraphicFramePr>
            <a:graphicFrameLocks noGrp="1"/>
          </p:cNvGraphicFramePr>
          <p:nvPr>
            <p:extLst>
              <p:ext uri="{D42A27DB-BD31-4B8C-83A1-F6EECF244321}">
                <p14:modId xmlns:p14="http://schemas.microsoft.com/office/powerpoint/2010/main" val="3395472768"/>
              </p:ext>
            </p:extLst>
          </p:nvPr>
        </p:nvGraphicFramePr>
        <p:xfrm>
          <a:off x="1239834" y="5537868"/>
          <a:ext cx="6985346" cy="596850"/>
        </p:xfrm>
        <a:graphic>
          <a:graphicData uri="http://schemas.openxmlformats.org/drawingml/2006/table">
            <a:tbl>
              <a:tblPr firstRow="1" firstCol="1" bandRow="1">
                <a:tableStyleId>{5C22544A-7EE6-4342-B048-85BDC9FD1C3A}</a:tableStyleId>
              </a:tblPr>
              <a:tblGrid>
                <a:gridCol w="6985346">
                  <a:extLst>
                    <a:ext uri="{9D8B030D-6E8A-4147-A177-3AD203B41FA5}">
                      <a16:colId xmlns:a16="http://schemas.microsoft.com/office/drawing/2014/main" val="2406855420"/>
                    </a:ext>
                  </a:extLst>
                </a:gridCol>
              </a:tblGrid>
              <a:tr h="596850">
                <a:tc>
                  <a:txBody>
                    <a:bodyPr/>
                    <a:lstStyle/>
                    <a:p>
                      <a:pPr algn="ctr"/>
                      <a:r>
                        <a:rPr lang="en-GB" sz="2000" dirty="0">
                          <a:effectLst/>
                          <a:latin typeface="Calibri" panose="020F0502020204030204" pitchFamily="34" charset="0"/>
                          <a:ea typeface="Calibri" panose="020F0502020204030204" pitchFamily="34" charset="0"/>
                        </a:rPr>
                        <a:t>Thursday 8 February 2024</a:t>
                      </a:r>
                    </a:p>
                  </a:txBody>
                  <a:tcPr marL="68580" marR="68580" marT="0" marB="0" anchor="ctr"/>
                </a:tc>
                <a:extLst>
                  <a:ext uri="{0D108BD9-81ED-4DB2-BD59-A6C34878D82A}">
                    <a16:rowId xmlns:a16="http://schemas.microsoft.com/office/drawing/2014/main" val="1317846609"/>
                  </a:ext>
                </a:extLst>
              </a:tr>
            </a:tbl>
          </a:graphicData>
        </a:graphic>
      </p:graphicFrame>
      <p:pic>
        <p:nvPicPr>
          <p:cNvPr id="5" name="Picture 4">
            <a:extLst>
              <a:ext uri="{FF2B5EF4-FFF2-40B4-BE49-F238E27FC236}">
                <a16:creationId xmlns:a16="http://schemas.microsoft.com/office/drawing/2014/main" id="{37804A86-AC39-840B-E233-3749F02D0A60}"/>
              </a:ext>
            </a:extLst>
          </p:cNvPr>
          <p:cNvPicPr>
            <a:picLocks noChangeAspect="1"/>
          </p:cNvPicPr>
          <p:nvPr/>
        </p:nvPicPr>
        <p:blipFill>
          <a:blip r:embed="rId4"/>
          <a:stretch>
            <a:fillRect/>
          </a:stretch>
        </p:blipFill>
        <p:spPr>
          <a:xfrm>
            <a:off x="467544" y="128122"/>
            <a:ext cx="8413151" cy="788986"/>
          </a:xfrm>
          <a:prstGeom prst="rect">
            <a:avLst/>
          </a:prstGeom>
        </p:spPr>
      </p:pic>
    </p:spTree>
    <p:extLst>
      <p:ext uri="{BB962C8B-B14F-4D97-AF65-F5344CB8AC3E}">
        <p14:creationId xmlns:p14="http://schemas.microsoft.com/office/powerpoint/2010/main" val="32371503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88C20-56D3-470E-8A42-25DC89324130}"/>
              </a:ext>
            </a:extLst>
          </p:cNvPr>
          <p:cNvSpPr>
            <a:spLocks noGrp="1"/>
          </p:cNvSpPr>
          <p:nvPr>
            <p:ph type="title"/>
          </p:nvPr>
        </p:nvSpPr>
        <p:spPr>
          <a:xfrm>
            <a:off x="684212" y="158750"/>
            <a:ext cx="7775575" cy="647701"/>
          </a:xfrm>
        </p:spPr>
        <p:txBody>
          <a:bodyPr anchor="ctr">
            <a:normAutofit/>
          </a:bodyPr>
          <a:lstStyle/>
          <a:p>
            <a:r>
              <a:rPr lang="en-GB" b="0" dirty="0"/>
              <a:t>Key SEND Facts</a:t>
            </a:r>
          </a:p>
        </p:txBody>
      </p:sp>
      <p:graphicFrame>
        <p:nvGraphicFramePr>
          <p:cNvPr id="13" name="Content Placeholder 2">
            <a:extLst>
              <a:ext uri="{FF2B5EF4-FFF2-40B4-BE49-F238E27FC236}">
                <a16:creationId xmlns:a16="http://schemas.microsoft.com/office/drawing/2014/main" id="{37E3AA1F-A7DC-C01A-088D-F8E0075FBDA9}"/>
              </a:ext>
            </a:extLst>
          </p:cNvPr>
          <p:cNvGraphicFramePr>
            <a:graphicFrameLocks noGrp="1"/>
          </p:cNvGraphicFramePr>
          <p:nvPr>
            <p:ph idx="1"/>
          </p:nvPr>
        </p:nvGraphicFramePr>
        <p:xfrm>
          <a:off x="684212" y="981076"/>
          <a:ext cx="7920236" cy="4895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42935584-4E0B-4CA8-B348-2058C5D2FF32}"/>
              </a:ext>
            </a:extLst>
          </p:cNvPr>
          <p:cNvSpPr>
            <a:spLocks noGrp="1"/>
          </p:cNvSpPr>
          <p:nvPr>
            <p:ph type="sldNum" sz="quarter" idx="4"/>
          </p:nvPr>
        </p:nvSpPr>
        <p:spPr/>
        <p:txBody>
          <a:bodyPr/>
          <a:lstStyle/>
          <a:p>
            <a:fld id="{5DB98E5A-76C0-453E-B1E0-BC4AB04722D5}" type="slidenum">
              <a:rPr lang="en-GB" smtClean="0"/>
              <a:pPr/>
              <a:t>2</a:t>
            </a:fld>
            <a:endParaRPr lang="en-GB" dirty="0"/>
          </a:p>
        </p:txBody>
      </p:sp>
    </p:spTree>
    <p:extLst>
      <p:ext uri="{BB962C8B-B14F-4D97-AF65-F5344CB8AC3E}">
        <p14:creationId xmlns:p14="http://schemas.microsoft.com/office/powerpoint/2010/main" val="1971358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0C361-BB22-B4CD-F0C7-BF9B35AD97CB}"/>
              </a:ext>
            </a:extLst>
          </p:cNvPr>
          <p:cNvSpPr>
            <a:spLocks noGrp="1"/>
          </p:cNvSpPr>
          <p:nvPr>
            <p:ph type="title"/>
          </p:nvPr>
        </p:nvSpPr>
        <p:spPr/>
        <p:txBody>
          <a:bodyPr/>
          <a:lstStyle/>
          <a:p>
            <a:endParaRPr lang="en-GB" dirty="0"/>
          </a:p>
        </p:txBody>
      </p:sp>
      <p:graphicFrame>
        <p:nvGraphicFramePr>
          <p:cNvPr id="5" name="Table 5">
            <a:extLst>
              <a:ext uri="{FF2B5EF4-FFF2-40B4-BE49-F238E27FC236}">
                <a16:creationId xmlns:a16="http://schemas.microsoft.com/office/drawing/2014/main" id="{0DD878DD-CC99-468F-607B-1B5A7156C906}"/>
              </a:ext>
            </a:extLst>
          </p:cNvPr>
          <p:cNvGraphicFramePr>
            <a:graphicFrameLocks noGrp="1"/>
          </p:cNvGraphicFramePr>
          <p:nvPr>
            <p:ph idx="1"/>
          </p:nvPr>
        </p:nvGraphicFramePr>
        <p:xfrm>
          <a:off x="251520" y="54426"/>
          <a:ext cx="8514945" cy="6749147"/>
        </p:xfrm>
        <a:graphic>
          <a:graphicData uri="http://schemas.openxmlformats.org/drawingml/2006/table">
            <a:tbl>
              <a:tblPr firstRow="1" bandRow="1">
                <a:tableStyleId>{5C22544A-7EE6-4342-B048-85BDC9FD1C3A}</a:tableStyleId>
              </a:tblPr>
              <a:tblGrid>
                <a:gridCol w="2664296">
                  <a:extLst>
                    <a:ext uri="{9D8B030D-6E8A-4147-A177-3AD203B41FA5}">
                      <a16:colId xmlns:a16="http://schemas.microsoft.com/office/drawing/2014/main" val="2139909703"/>
                    </a:ext>
                  </a:extLst>
                </a:gridCol>
                <a:gridCol w="3528392">
                  <a:extLst>
                    <a:ext uri="{9D8B030D-6E8A-4147-A177-3AD203B41FA5}">
                      <a16:colId xmlns:a16="http://schemas.microsoft.com/office/drawing/2014/main" val="1037364441"/>
                    </a:ext>
                  </a:extLst>
                </a:gridCol>
                <a:gridCol w="2322257">
                  <a:extLst>
                    <a:ext uri="{9D8B030D-6E8A-4147-A177-3AD203B41FA5}">
                      <a16:colId xmlns:a16="http://schemas.microsoft.com/office/drawing/2014/main" val="531213030"/>
                    </a:ext>
                  </a:extLst>
                </a:gridCol>
              </a:tblGrid>
              <a:tr h="792672">
                <a:tc>
                  <a:txBody>
                    <a:bodyPr/>
                    <a:lstStyle/>
                    <a:p>
                      <a:pPr algn="ctr"/>
                      <a:r>
                        <a:rPr lang="en-GB" sz="2400" dirty="0">
                          <a:solidFill>
                            <a:schemeClr val="tx1"/>
                          </a:solidFill>
                        </a:rPr>
                        <a:t>Problems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Improvement </a:t>
                      </a:r>
                    </a:p>
                    <a:p>
                      <a:pPr algn="ctr"/>
                      <a:r>
                        <a:rPr lang="en-GB" sz="2400" dirty="0">
                          <a:solidFill>
                            <a:schemeClr val="tx1"/>
                          </a:solidFill>
                        </a:rPr>
                        <a:t>Plan Vision (March 23)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400" dirty="0">
                          <a:solidFill>
                            <a:schemeClr val="tx1"/>
                          </a:solidFill>
                        </a:rPr>
                        <a:t>Mission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31617080"/>
                  </a:ext>
                </a:extLst>
              </a:tr>
              <a:tr h="18495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latin typeface="+mn-lt"/>
                          <a:cs typeface="Calibri"/>
                        </a:rPr>
                        <a:t>Outcomes for children and young people with SEND are consistently worse than their peers </a:t>
                      </a:r>
                      <a:endParaRPr lang="en-GB" sz="2000" b="0" dirty="0"/>
                    </a:p>
                    <a:p>
                      <a:endParaRPr lang="en-GB" sz="20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0" dirty="0"/>
                        <a:t>“Our vision is </a:t>
                      </a:r>
                      <a:r>
                        <a:rPr lang="en-GB" sz="2000" b="1" dirty="0"/>
                        <a:t>to create a more inclusive society </a:t>
                      </a:r>
                      <a:r>
                        <a:rPr lang="en-GB" sz="2000" b="0" dirty="0"/>
                        <a:t>that celebrates and enables success in all forms, with the cultures, attitudes and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dirty="0"/>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0" dirty="0"/>
                        <a:t> environments to offer every child and young person the support that they need to participate fully, thrive and fulfil their potential”.</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solidFill>
                            <a:schemeClr val="tx1"/>
                          </a:solidFill>
                        </a:rPr>
                        <a:t>Fulfil children’s potential</a:t>
                      </a:r>
                    </a:p>
                    <a:p>
                      <a:endParaRPr lang="en-GB" sz="20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00829103"/>
                  </a:ext>
                </a:extLst>
              </a:tr>
              <a:tr h="155598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latin typeface="+mn-lt"/>
                          <a:cs typeface="Calibri"/>
                        </a:rPr>
                        <a:t>Experiences of navigating the SEND system to secure support are poor</a:t>
                      </a:r>
                      <a:endParaRPr lang="en-US" sz="2000" b="0" dirty="0">
                        <a:latin typeface="+mn-lt"/>
                        <a:cs typeface="Calibri"/>
                      </a:endParaRPr>
                    </a:p>
                    <a:p>
                      <a:endParaRPr lang="en-GB" sz="20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dirty="0"/>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Build parents’ trust</a:t>
                      </a:r>
                      <a:endParaRPr lang="en-GB" sz="20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49362074"/>
                  </a:ext>
                </a:extLst>
              </a:tr>
              <a:tr h="190532">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latin typeface="+mn-lt"/>
                          <a:cs typeface="Calibri"/>
                        </a:rPr>
                        <a:t>Too much inconsistency across the country </a:t>
                      </a:r>
                      <a:endParaRPr lang="en-GB" sz="2000" b="0" dirty="0"/>
                    </a:p>
                    <a:p>
                      <a:endParaRPr lang="en-GB" sz="20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dirty="0"/>
                    </a:p>
                  </a:txBody>
                  <a:tcPr/>
                </a:tc>
                <a:tc vMerge="1">
                  <a:txBody>
                    <a:bodyPr/>
                    <a:lstStyle/>
                    <a:p>
                      <a:endParaRPr lang="en-GB"/>
                    </a:p>
                  </a:txBody>
                  <a:tcPr/>
                </a:tc>
                <a:extLst>
                  <a:ext uri="{0D108BD9-81ED-4DB2-BD59-A6C34878D82A}">
                    <a16:rowId xmlns:a16="http://schemas.microsoft.com/office/drawing/2014/main" val="1418492269"/>
                  </a:ext>
                </a:extLst>
              </a:tr>
              <a:tr h="1071872">
                <a:tc vMerge="1">
                  <a:txBody>
                    <a:bodyPr/>
                    <a:lstStyle/>
                    <a:p>
                      <a:endParaRPr lang="en-GB" dirty="0"/>
                    </a:p>
                  </a:txBody>
                  <a:tcPr/>
                </a:tc>
                <a:tc vMerge="1">
                  <a:txBody>
                    <a:bodyPr/>
                    <a:lstStyle/>
                    <a:p>
                      <a:endParaRPr lang="en-GB"/>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solidFill>
                            <a:srgbClr val="0D0D0D"/>
                          </a:solidFill>
                          <a:effectLst/>
                          <a:latin typeface="Arial" panose="020B0604020202020204" pitchFamily="34" charset="0"/>
                          <a:ea typeface="MS Mincho" panose="02020609040205080304" pitchFamily="49" charset="-128"/>
                          <a:cs typeface="Arial" panose="020B0604020202020204" pitchFamily="34" charset="0"/>
                        </a:rPr>
                        <a:t>Provide financial sustainability</a:t>
                      </a:r>
                      <a:endParaRPr lang="en-GB" sz="20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87814819"/>
                  </a:ext>
                </a:extLst>
              </a:tr>
              <a:tr h="10798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0" dirty="0">
                          <a:latin typeface="+mn-lt"/>
                          <a:cs typeface="Calibri"/>
                        </a:rPr>
                        <a:t>SEND system is not delivering value for money</a:t>
                      </a:r>
                      <a:endParaRPr lang="en-GB" sz="20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dirty="0"/>
                    </a:p>
                  </a:txBody>
                  <a:tcPr/>
                </a:tc>
                <a:tc vMerge="1">
                  <a:txBody>
                    <a:bodyPr/>
                    <a:lstStyle/>
                    <a:p>
                      <a:endParaRPr lang="en-GB" dirty="0"/>
                    </a:p>
                  </a:txBody>
                  <a:tcPr/>
                </a:tc>
                <a:extLst>
                  <a:ext uri="{0D108BD9-81ED-4DB2-BD59-A6C34878D82A}">
                    <a16:rowId xmlns:a16="http://schemas.microsoft.com/office/drawing/2014/main" val="2817161363"/>
                  </a:ext>
                </a:extLst>
              </a:tr>
            </a:tbl>
          </a:graphicData>
        </a:graphic>
      </p:graphicFrame>
      <p:sp>
        <p:nvSpPr>
          <p:cNvPr id="4" name="Slide Number Placeholder 3">
            <a:extLst>
              <a:ext uri="{FF2B5EF4-FFF2-40B4-BE49-F238E27FC236}">
                <a16:creationId xmlns:a16="http://schemas.microsoft.com/office/drawing/2014/main" id="{FC041841-38DA-462F-0DCA-7FC9C666186E}"/>
              </a:ext>
            </a:extLst>
          </p:cNvPr>
          <p:cNvSpPr>
            <a:spLocks noGrp="1"/>
          </p:cNvSpPr>
          <p:nvPr>
            <p:ph type="sldNum" sz="quarter" idx="4"/>
          </p:nvPr>
        </p:nvSpPr>
        <p:spPr/>
        <p:txBody>
          <a:bodyPr/>
          <a:lstStyle/>
          <a:p>
            <a:fld id="{5DB98E5A-76C0-453E-B1E0-BC4AB04722D5}" type="slidenum">
              <a:rPr lang="en-GB" smtClean="0"/>
              <a:pPr/>
              <a:t>3</a:t>
            </a:fld>
            <a:endParaRPr lang="en-GB" dirty="0"/>
          </a:p>
        </p:txBody>
      </p:sp>
      <p:pic>
        <p:nvPicPr>
          <p:cNvPr id="6" name="Picture 5">
            <a:extLst>
              <a:ext uri="{FF2B5EF4-FFF2-40B4-BE49-F238E27FC236}">
                <a16:creationId xmlns:a16="http://schemas.microsoft.com/office/drawing/2014/main" id="{14268D9C-3E55-1948-1903-FF9D4F296B49}"/>
              </a:ext>
            </a:extLst>
          </p:cNvPr>
          <p:cNvPicPr>
            <a:picLocks noChangeAspect="1"/>
          </p:cNvPicPr>
          <p:nvPr/>
        </p:nvPicPr>
        <p:blipFill>
          <a:blip r:embed="rId2"/>
          <a:stretch>
            <a:fillRect/>
          </a:stretch>
        </p:blipFill>
        <p:spPr>
          <a:xfrm>
            <a:off x="3923928" y="2852936"/>
            <a:ext cx="1430429" cy="2016224"/>
          </a:xfrm>
          <a:prstGeom prst="rect">
            <a:avLst/>
          </a:prstGeom>
        </p:spPr>
      </p:pic>
    </p:spTree>
    <p:extLst>
      <p:ext uri="{BB962C8B-B14F-4D97-AF65-F5344CB8AC3E}">
        <p14:creationId xmlns:p14="http://schemas.microsoft.com/office/powerpoint/2010/main" val="1798596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4139A-CDB6-BE39-4B94-A4DA62BDC8A7}"/>
              </a:ext>
            </a:extLst>
          </p:cNvPr>
          <p:cNvSpPr>
            <a:spLocks noGrp="1"/>
          </p:cNvSpPr>
          <p:nvPr>
            <p:ph type="title"/>
          </p:nvPr>
        </p:nvSpPr>
        <p:spPr/>
        <p:txBody>
          <a:bodyPr/>
          <a:lstStyle/>
          <a:p>
            <a:r>
              <a:rPr lang="en-GB" sz="3200" b="0" kern="0" dirty="0">
                <a:solidFill>
                  <a:schemeClr val="tx2"/>
                </a:solidFill>
                <a:latin typeface="+mj-lt"/>
                <a:cs typeface="Arial"/>
              </a:rPr>
              <a:t>Change Programme Partnerships</a:t>
            </a:r>
            <a:endParaRPr lang="en-GB" b="0" dirty="0"/>
          </a:p>
        </p:txBody>
      </p:sp>
      <p:sp>
        <p:nvSpPr>
          <p:cNvPr id="3" name="Content Placeholder 2">
            <a:extLst>
              <a:ext uri="{FF2B5EF4-FFF2-40B4-BE49-F238E27FC236}">
                <a16:creationId xmlns:a16="http://schemas.microsoft.com/office/drawing/2014/main" id="{7EFDDF34-C101-68FF-954C-AC52A10460B8}"/>
              </a:ext>
            </a:extLst>
          </p:cNvPr>
          <p:cNvSpPr>
            <a:spLocks noGrp="1"/>
          </p:cNvSpPr>
          <p:nvPr>
            <p:ph idx="1"/>
          </p:nvPr>
        </p:nvSpPr>
        <p:spPr>
          <a:xfrm>
            <a:off x="539552" y="1052736"/>
            <a:ext cx="8424936" cy="4679949"/>
          </a:xfrm>
        </p:spPr>
        <p:txBody>
          <a:bodyPr/>
          <a:lstStyle/>
          <a:p>
            <a:pPr marL="0" indent="0" algn="l" rtl="0" fontAlgn="base">
              <a:buNone/>
            </a:pPr>
            <a:r>
              <a:rPr lang="en-GB" sz="1800" b="1" i="0" u="none" strike="noStrike" dirty="0">
                <a:solidFill>
                  <a:srgbClr val="000000"/>
                </a:solidFill>
                <a:effectLst/>
                <a:latin typeface="Arial" panose="020B0604020202020204" pitchFamily="34" charset="0"/>
              </a:rPr>
              <a:t>Improvement Plan commitment: </a:t>
            </a:r>
          </a:p>
          <a:p>
            <a:pPr fontAlgn="base"/>
            <a:r>
              <a:rPr lang="en-GB" sz="1800" b="0" i="0" u="none" strike="noStrike" dirty="0">
                <a:solidFill>
                  <a:srgbClr val="000000"/>
                </a:solidFill>
                <a:effectLst/>
                <a:latin typeface="Arial" panose="020B0604020202020204" pitchFamily="34" charset="0"/>
              </a:rPr>
              <a:t>Introduce local SEND and AP partnerships that bring together partners to plan and commission support for CYP with SEND and in AP</a:t>
            </a:r>
            <a:endParaRPr lang="en-US" sz="1800" b="0" i="0" dirty="0">
              <a:solidFill>
                <a:srgbClr val="000000"/>
              </a:solidFill>
              <a:effectLst/>
              <a:latin typeface="Arial" panose="020B0604020202020204" pitchFamily="34" charset="0"/>
            </a:endParaRPr>
          </a:p>
          <a:p>
            <a:pPr marL="0" indent="0" algn="l" rtl="0" fontAlgn="base">
              <a:buNone/>
            </a:pPr>
            <a:r>
              <a:rPr lang="en-GB" sz="1800" b="1" i="0" u="none" strike="noStrike" dirty="0">
                <a:solidFill>
                  <a:srgbClr val="000000"/>
                </a:solidFill>
                <a:effectLst/>
                <a:latin typeface="Arial" panose="020B0604020202020204" pitchFamily="34" charset="0"/>
              </a:rPr>
              <a:t>Policy objectives: </a:t>
            </a:r>
            <a:r>
              <a:rPr lang="en-GB" sz="1800"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Improve accountability and shared responsibility across </a:t>
            </a:r>
            <a:r>
              <a:rPr lang="en-GB" sz="1800" i="0" u="none" strike="noStrike" dirty="0">
                <a:solidFill>
                  <a:srgbClr val="000000"/>
                </a:solidFill>
                <a:effectLst/>
                <a:latin typeface="Arial" panose="020B0604020202020204" pitchFamily="34" charset="0"/>
              </a:rPr>
              <a:t>all</a:t>
            </a:r>
            <a:r>
              <a:rPr lang="en-GB" sz="1800" b="0" i="0" u="none" strike="noStrike" dirty="0">
                <a:solidFill>
                  <a:srgbClr val="000000"/>
                </a:solidFill>
                <a:effectLst/>
                <a:latin typeface="Arial" panose="020B0604020202020204" pitchFamily="34" charset="0"/>
              </a:rPr>
              <a:t> partners to enable inclusion of CYP with SEND in mainstream.</a:t>
            </a:r>
            <a:r>
              <a:rPr lang="en-US" sz="1800"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Ensure all providers are engaged in local strategic planning discussions and are represented within the governance.</a:t>
            </a:r>
            <a:r>
              <a:rPr lang="en-US" sz="1800"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Facilitate alignment to and engagement with local area health system.</a:t>
            </a:r>
            <a:r>
              <a:rPr lang="en-US" sz="1800" b="0" i="0" dirty="0">
                <a:solidFill>
                  <a:srgbClr val="000000"/>
                </a:solidFill>
                <a:effectLst/>
                <a:latin typeface="Arial" panose="020B0604020202020204" pitchFamily="34" charset="0"/>
              </a:rPr>
              <a:t>​</a:t>
            </a:r>
          </a:p>
          <a:p>
            <a:pPr marL="0" indent="0">
              <a:buNone/>
            </a:pPr>
            <a:r>
              <a:rPr lang="en-GB" sz="1800" kern="0" dirty="0">
                <a:latin typeface="+mj-lt"/>
                <a:cs typeface="Arial"/>
              </a:rPr>
              <a:t>Change Programme Partners (CPP)</a:t>
            </a:r>
          </a:p>
          <a:p>
            <a:r>
              <a:rPr lang="en-GB" sz="1800" b="0" i="0" dirty="0">
                <a:solidFill>
                  <a:srgbClr val="000000"/>
                </a:solidFill>
                <a:effectLst/>
                <a:latin typeface="Arial" panose="020B0604020202020204" pitchFamily="34" charset="0"/>
              </a:rPr>
              <a:t>£70 million SEND &amp; AP Change Programme to test and refine key reform proposals.</a:t>
            </a:r>
            <a:endParaRPr lang="en-GB" sz="1800" kern="0" dirty="0">
              <a:latin typeface="+mj-lt"/>
              <a:cs typeface="Arial"/>
            </a:endParaRPr>
          </a:p>
          <a:p>
            <a:r>
              <a:rPr lang="en-GB" sz="1800" b="0" dirty="0"/>
              <a:t>One CPP in each of the </a:t>
            </a:r>
            <a:r>
              <a:rPr lang="en-GB" sz="1800" b="0"/>
              <a:t>9 regions</a:t>
            </a:r>
            <a:endParaRPr lang="en-GB" sz="1800" b="0" kern="0" dirty="0">
              <a:latin typeface="+mj-lt"/>
              <a:cs typeface="Arial"/>
            </a:endParaRPr>
          </a:p>
        </p:txBody>
      </p:sp>
      <p:sp>
        <p:nvSpPr>
          <p:cNvPr id="4" name="Slide Number Placeholder 3">
            <a:extLst>
              <a:ext uri="{FF2B5EF4-FFF2-40B4-BE49-F238E27FC236}">
                <a16:creationId xmlns:a16="http://schemas.microsoft.com/office/drawing/2014/main" id="{FE3A7C5B-008B-C425-80F1-3F6F23205338}"/>
              </a:ext>
            </a:extLst>
          </p:cNvPr>
          <p:cNvSpPr>
            <a:spLocks noGrp="1"/>
          </p:cNvSpPr>
          <p:nvPr>
            <p:ph type="sldNum" sz="quarter" idx="4"/>
          </p:nvPr>
        </p:nvSpPr>
        <p:spPr/>
        <p:txBody>
          <a:bodyPr/>
          <a:lstStyle/>
          <a:p>
            <a:fld id="{5DB98E5A-76C0-453E-B1E0-BC4AB04722D5}" type="slidenum">
              <a:rPr lang="en-GB" smtClean="0"/>
              <a:pPr/>
              <a:t>4</a:t>
            </a:fld>
            <a:endParaRPr lang="en-GB" dirty="0"/>
          </a:p>
        </p:txBody>
      </p:sp>
    </p:spTree>
    <p:extLst>
      <p:ext uri="{BB962C8B-B14F-4D97-AF65-F5344CB8AC3E}">
        <p14:creationId xmlns:p14="http://schemas.microsoft.com/office/powerpoint/2010/main" val="2296141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7F90E-65DE-B75F-2D5B-E1E700FC32CE}"/>
              </a:ext>
            </a:extLst>
          </p:cNvPr>
          <p:cNvSpPr>
            <a:spLocks noGrp="1"/>
          </p:cNvSpPr>
          <p:nvPr>
            <p:ph type="title"/>
          </p:nvPr>
        </p:nvSpPr>
        <p:spPr/>
        <p:txBody>
          <a:bodyPr/>
          <a:lstStyle/>
          <a:p>
            <a:r>
              <a:rPr lang="en-GB" sz="3200" b="0" i="0" dirty="0">
                <a:solidFill>
                  <a:srgbClr val="002060"/>
                </a:solidFill>
                <a:effectLst/>
                <a:latin typeface="Arial" panose="020B0604020202020204" pitchFamily="34" charset="0"/>
              </a:rPr>
              <a:t>Local planning </a:t>
            </a:r>
            <a:r>
              <a:rPr lang="en-GB" b="0" dirty="0">
                <a:solidFill>
                  <a:srgbClr val="002060"/>
                </a:solidFill>
                <a:latin typeface="Arial" panose="020B0604020202020204" pitchFamily="34" charset="0"/>
              </a:rPr>
              <a:t>and</a:t>
            </a:r>
            <a:r>
              <a:rPr lang="en-GB" sz="3200" b="0" i="0" dirty="0">
                <a:solidFill>
                  <a:srgbClr val="002060"/>
                </a:solidFill>
                <a:effectLst/>
                <a:latin typeface="Arial" panose="020B0604020202020204" pitchFamily="34" charset="0"/>
              </a:rPr>
              <a:t> accountability </a:t>
            </a:r>
            <a:endParaRPr lang="en-GB" b="0" dirty="0">
              <a:solidFill>
                <a:srgbClr val="002060"/>
              </a:solidFill>
            </a:endParaRPr>
          </a:p>
        </p:txBody>
      </p:sp>
      <p:sp>
        <p:nvSpPr>
          <p:cNvPr id="3" name="Content Placeholder 2">
            <a:extLst>
              <a:ext uri="{FF2B5EF4-FFF2-40B4-BE49-F238E27FC236}">
                <a16:creationId xmlns:a16="http://schemas.microsoft.com/office/drawing/2014/main" id="{F4DFF18B-0898-F79F-438A-8C2D48787310}"/>
              </a:ext>
            </a:extLst>
          </p:cNvPr>
          <p:cNvSpPr>
            <a:spLocks noGrp="1"/>
          </p:cNvSpPr>
          <p:nvPr>
            <p:ph idx="1"/>
          </p:nvPr>
        </p:nvSpPr>
        <p:spPr/>
        <p:txBody>
          <a:bodyPr/>
          <a:lstStyle/>
          <a:p>
            <a:pPr algn="l" rtl="0" fontAlgn="base"/>
            <a:r>
              <a:rPr lang="en-GB" sz="2200" b="0" i="0" dirty="0">
                <a:solidFill>
                  <a:srgbClr val="000000"/>
                </a:solidFill>
                <a:effectLst/>
                <a:latin typeface="Arial" panose="020B0604020202020204" pitchFamily="34" charset="0"/>
              </a:rPr>
              <a:t>Introduce local SEND and AP partnerships - aiming to publish non-statutory guidance in April 2024.</a:t>
            </a:r>
          </a:p>
          <a:p>
            <a:pPr fontAlgn="base"/>
            <a:r>
              <a:rPr lang="en-GB" sz="2200" b="0" i="0" dirty="0">
                <a:solidFill>
                  <a:srgbClr val="000000"/>
                </a:solidFill>
                <a:effectLst/>
                <a:latin typeface="Arial" panose="020B0604020202020204" pitchFamily="34" charset="0"/>
              </a:rPr>
              <a:t>Change Programme Partners will help test and refine Local Area Inclusion Plans (LAIPs), and support plans for an accountability approach to reviewing and monitoring the LAIPs</a:t>
            </a:r>
          </a:p>
          <a:p>
            <a:pPr fontAlgn="base"/>
            <a:r>
              <a:rPr lang="en-GB" sz="2200" b="0" i="0" dirty="0">
                <a:solidFill>
                  <a:srgbClr val="000000"/>
                </a:solidFill>
                <a:effectLst/>
                <a:latin typeface="Arial" panose="020B0604020202020204" pitchFamily="34" charset="0"/>
              </a:rPr>
              <a:t>Publish local and national inclusion dashboards – due in early 2024.</a:t>
            </a:r>
            <a:endParaRPr lang="en-GB" sz="2200" b="0" i="0" dirty="0">
              <a:effectLst/>
            </a:endParaRPr>
          </a:p>
          <a:p>
            <a:pPr fontAlgn="base"/>
            <a:endParaRPr lang="en-GB" sz="2000" b="0" i="0" dirty="0">
              <a:effectLst/>
            </a:endParaRPr>
          </a:p>
          <a:p>
            <a:pPr algn="l" rtl="0" fontAlgn="base"/>
            <a:endParaRPr lang="en-GB" sz="2000" b="0" i="0" dirty="0">
              <a:solidFill>
                <a:srgbClr val="000000"/>
              </a:solidFill>
              <a:effectLst/>
              <a:latin typeface="Arial" panose="020B0604020202020204" pitchFamily="34" charset="0"/>
            </a:endParaRPr>
          </a:p>
          <a:p>
            <a:pPr algn="l" rtl="0" fontAlgn="base"/>
            <a:endParaRPr lang="en-GB" sz="2000" b="0" i="0" dirty="0">
              <a:effectLst/>
            </a:endParaRPr>
          </a:p>
        </p:txBody>
      </p:sp>
    </p:spTree>
    <p:extLst>
      <p:ext uri="{BB962C8B-B14F-4D97-AF65-F5344CB8AC3E}">
        <p14:creationId xmlns:p14="http://schemas.microsoft.com/office/powerpoint/2010/main" val="29628679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72225-A485-9AEF-01FD-96C3390224E8}"/>
              </a:ext>
            </a:extLst>
          </p:cNvPr>
          <p:cNvSpPr>
            <a:spLocks noGrp="1"/>
          </p:cNvSpPr>
          <p:nvPr>
            <p:ph type="title"/>
          </p:nvPr>
        </p:nvSpPr>
        <p:spPr/>
        <p:txBody>
          <a:bodyPr/>
          <a:lstStyle/>
          <a:p>
            <a:r>
              <a:rPr lang="en-GB" b="0" i="0" dirty="0">
                <a:solidFill>
                  <a:srgbClr val="002060"/>
                </a:solidFill>
                <a:effectLst/>
                <a:latin typeface="+mn-lt"/>
              </a:rPr>
              <a:t>New specialist and AP places</a:t>
            </a:r>
            <a:endParaRPr lang="en-GB" b="0" dirty="0">
              <a:solidFill>
                <a:srgbClr val="002060"/>
              </a:solidFill>
              <a:latin typeface="+mn-lt"/>
            </a:endParaRPr>
          </a:p>
        </p:txBody>
      </p:sp>
      <p:sp>
        <p:nvSpPr>
          <p:cNvPr id="3" name="Content Placeholder 2">
            <a:extLst>
              <a:ext uri="{FF2B5EF4-FFF2-40B4-BE49-F238E27FC236}">
                <a16:creationId xmlns:a16="http://schemas.microsoft.com/office/drawing/2014/main" id="{D1B23BD6-31AE-BBB0-F5E7-24E1FE1AA369}"/>
              </a:ext>
            </a:extLst>
          </p:cNvPr>
          <p:cNvSpPr>
            <a:spLocks noGrp="1"/>
          </p:cNvSpPr>
          <p:nvPr>
            <p:ph idx="1"/>
          </p:nvPr>
        </p:nvSpPr>
        <p:spPr>
          <a:xfrm>
            <a:off x="684212" y="1196976"/>
            <a:ext cx="7848228" cy="4679949"/>
          </a:xfrm>
        </p:spPr>
        <p:txBody>
          <a:bodyPr/>
          <a:lstStyle/>
          <a:p>
            <a:pPr fontAlgn="base"/>
            <a:r>
              <a:rPr lang="en-GB" sz="2300" b="0" i="0" dirty="0">
                <a:solidFill>
                  <a:srgbClr val="000000"/>
                </a:solidFill>
                <a:effectLst/>
                <a:latin typeface="Arial" panose="020B0604020202020204" pitchFamily="34" charset="0"/>
              </a:rPr>
              <a:t>£2.6bn of capital investment (2022-2025) for new high needs places – mainstream units and resourced provision plus special schools. </a:t>
            </a:r>
            <a:endParaRPr lang="en-GB" sz="2300" b="0" i="0" dirty="0">
              <a:effectLst/>
            </a:endParaRPr>
          </a:p>
          <a:p>
            <a:pPr algn="l" rtl="0" fontAlgn="base"/>
            <a:r>
              <a:rPr lang="en-GB" sz="2300" b="0" i="0" dirty="0">
                <a:solidFill>
                  <a:srgbClr val="000000"/>
                </a:solidFill>
                <a:effectLst/>
                <a:latin typeface="Arial" panose="020B0604020202020204" pitchFamily="34" charset="0"/>
              </a:rPr>
              <a:t>38 Special and 5 AP free schools currently in pipeline. </a:t>
            </a:r>
            <a:r>
              <a:rPr lang="en-GB" sz="2300" b="0" i="0" dirty="0">
                <a:solidFill>
                  <a:srgbClr val="D13438"/>
                </a:solidFill>
                <a:effectLst/>
                <a:latin typeface="Arial" panose="020B0604020202020204" pitchFamily="34" charset="0"/>
              </a:rPr>
              <a:t> </a:t>
            </a:r>
            <a:endParaRPr lang="en-GB" sz="2300" b="0" dirty="0"/>
          </a:p>
          <a:p>
            <a:pPr algn="l" rtl="0" fontAlgn="base"/>
            <a:r>
              <a:rPr lang="en-GB" sz="2300" b="0" i="0" dirty="0">
                <a:effectLst/>
                <a:latin typeface="Arial" panose="020B0604020202020204" pitchFamily="34" charset="0"/>
              </a:rPr>
              <a:t>13 new special and 1 AP free school opened in September 2023. </a:t>
            </a:r>
          </a:p>
          <a:p>
            <a:pPr algn="l" rtl="0" fontAlgn="base"/>
            <a:r>
              <a:rPr lang="en-GB" sz="2300" b="0" i="0" dirty="0">
                <a:effectLst/>
                <a:latin typeface="Arial" panose="020B0604020202020204" pitchFamily="34" charset="0"/>
              </a:rPr>
              <a:t>Currently assessing applications from trusts to run 40 new special free schools.</a:t>
            </a:r>
          </a:p>
          <a:p>
            <a:pPr algn="l" rtl="0" fontAlgn="base"/>
            <a:r>
              <a:rPr lang="en-GB" sz="2300" b="0" dirty="0">
                <a:latin typeface="Arial" panose="020B0604020202020204" pitchFamily="34" charset="0"/>
              </a:rPr>
              <a:t>More mainstream units and resourced provision opening.</a:t>
            </a:r>
            <a:endParaRPr lang="en-GB" sz="2300" b="0" i="0" dirty="0">
              <a:effectLst/>
              <a:latin typeface="Arial" panose="020B0604020202020204" pitchFamily="34" charset="0"/>
            </a:endParaRPr>
          </a:p>
          <a:p>
            <a:pPr algn="l" rtl="0" fontAlgn="base"/>
            <a:endParaRPr lang="en-GB" sz="2000" b="0" i="0" dirty="0">
              <a:effectLst/>
            </a:endParaRPr>
          </a:p>
          <a:p>
            <a:endParaRPr lang="en-GB" dirty="0"/>
          </a:p>
        </p:txBody>
      </p:sp>
    </p:spTree>
    <p:extLst>
      <p:ext uri="{BB962C8B-B14F-4D97-AF65-F5344CB8AC3E}">
        <p14:creationId xmlns:p14="http://schemas.microsoft.com/office/powerpoint/2010/main" val="1858058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65A8C-FB72-366D-5268-3AEC36AA7A03}"/>
              </a:ext>
            </a:extLst>
          </p:cNvPr>
          <p:cNvSpPr>
            <a:spLocks noGrp="1"/>
          </p:cNvSpPr>
          <p:nvPr>
            <p:ph type="title"/>
          </p:nvPr>
        </p:nvSpPr>
        <p:spPr/>
        <p:txBody>
          <a:bodyPr/>
          <a:lstStyle/>
          <a:p>
            <a:r>
              <a:rPr lang="en-GB" sz="2800" b="0" dirty="0">
                <a:solidFill>
                  <a:schemeClr val="tx2">
                    <a:lumMod val="75000"/>
                  </a:schemeClr>
                </a:solidFill>
              </a:rPr>
              <a:t>New Deaf Resource Base at Newlands Primary School (Southampton)</a:t>
            </a:r>
          </a:p>
        </p:txBody>
      </p:sp>
      <p:sp>
        <p:nvSpPr>
          <p:cNvPr id="3" name="Content Placeholder 2">
            <a:extLst>
              <a:ext uri="{FF2B5EF4-FFF2-40B4-BE49-F238E27FC236}">
                <a16:creationId xmlns:a16="http://schemas.microsoft.com/office/drawing/2014/main" id="{07D6D747-78C1-B98D-98BA-875F56A79777}"/>
              </a:ext>
            </a:extLst>
          </p:cNvPr>
          <p:cNvSpPr>
            <a:spLocks noGrp="1"/>
          </p:cNvSpPr>
          <p:nvPr>
            <p:ph idx="1"/>
          </p:nvPr>
        </p:nvSpPr>
        <p:spPr/>
        <p:txBody>
          <a:bodyPr/>
          <a:lstStyle/>
          <a:p>
            <a:pPr marL="0" indent="0" algn="l">
              <a:buNone/>
            </a:pPr>
            <a:r>
              <a:rPr lang="en-GB" sz="1700" b="0" i="0" dirty="0">
                <a:solidFill>
                  <a:srgbClr val="222222"/>
                </a:solidFill>
                <a:effectLst/>
                <a:latin typeface="Arial" panose="020B0604020202020204" pitchFamily="34" charset="0"/>
              </a:rPr>
              <a:t>A purpose-built single-storey extension off the junior wing of the existing school and includes:</a:t>
            </a:r>
          </a:p>
          <a:p>
            <a:pPr algn="l">
              <a:buFont typeface="Arial" panose="020B0604020202020204" pitchFamily="34" charset="0"/>
              <a:buChar char="•"/>
            </a:pPr>
            <a:r>
              <a:rPr lang="en-GB" sz="1700" b="0" i="0" dirty="0">
                <a:solidFill>
                  <a:srgbClr val="222222"/>
                </a:solidFill>
                <a:effectLst/>
                <a:latin typeface="Arial" panose="020B0604020202020204" pitchFamily="34" charset="0"/>
              </a:rPr>
              <a:t>Two classrooms; Therapy room; Group room; Staff working room; Storage facilities; Toilet facilities</a:t>
            </a:r>
          </a:p>
          <a:p>
            <a:pPr algn="l"/>
            <a:r>
              <a:rPr lang="en-GB" sz="1700" b="0" i="0" dirty="0">
                <a:solidFill>
                  <a:srgbClr val="222222"/>
                </a:solidFill>
                <a:effectLst/>
                <a:latin typeface="Arial" panose="020B0604020202020204" pitchFamily="34" charset="0"/>
              </a:rPr>
              <a:t>Staff working room provides a space for staff to provide excellent learning support, therapy and other specialist services.</a:t>
            </a:r>
          </a:p>
          <a:p>
            <a:pPr algn="l"/>
            <a:r>
              <a:rPr lang="en-GB" sz="1700" b="0" i="0" dirty="0">
                <a:solidFill>
                  <a:srgbClr val="222222"/>
                </a:solidFill>
                <a:effectLst/>
                <a:latin typeface="Arial" panose="020B0604020202020204" pitchFamily="34" charset="0"/>
              </a:rPr>
              <a:t>The building extension has been fitted with thicker insulation and solar-controlled triple-glazed windows. </a:t>
            </a:r>
          </a:p>
          <a:p>
            <a:pPr algn="l"/>
            <a:r>
              <a:rPr lang="en-GB" sz="1700" b="0" i="0" dirty="0">
                <a:solidFill>
                  <a:srgbClr val="222222"/>
                </a:solidFill>
                <a:effectLst/>
                <a:latin typeface="Arial" panose="020B0604020202020204" pitchFamily="34" charset="0"/>
              </a:rPr>
              <a:t>The new classrooms open directly onto a new play area and overlook the playing fields, </a:t>
            </a:r>
          </a:p>
          <a:p>
            <a:pPr algn="l"/>
            <a:r>
              <a:rPr lang="en-GB" sz="1700" b="0" i="0" dirty="0">
                <a:solidFill>
                  <a:srgbClr val="222222"/>
                </a:solidFill>
                <a:effectLst/>
                <a:latin typeface="Arial" panose="020B0604020202020204" pitchFamily="34" charset="0"/>
              </a:rPr>
              <a:t>Group % therapy rooms overlook mature trees and adjacent allotments. </a:t>
            </a:r>
          </a:p>
          <a:p>
            <a:pPr algn="l"/>
            <a:r>
              <a:rPr lang="en-GB" sz="1700" b="0" i="0" dirty="0">
                <a:solidFill>
                  <a:srgbClr val="222222"/>
                </a:solidFill>
                <a:effectLst/>
                <a:latin typeface="Arial" panose="020B0604020202020204" pitchFamily="34" charset="0"/>
              </a:rPr>
              <a:t>Additional biodiversity facilities were introduced with the planting of new trees, the installation of a bat box, a swift box, two bird boxes and two insect hotels within the school grounds.</a:t>
            </a:r>
          </a:p>
          <a:p>
            <a:pPr marL="0" indent="0" algn="r">
              <a:buNone/>
            </a:pPr>
            <a:r>
              <a:rPr lang="en-GB" sz="1200" dirty="0">
                <a:hlinkClick r:id="rId2"/>
              </a:rPr>
              <a:t>New Deaf Resource Base at Newlands Primary School</a:t>
            </a:r>
            <a:endParaRPr lang="en-GB" sz="1200" dirty="0"/>
          </a:p>
          <a:p>
            <a:pPr algn="r"/>
            <a:endParaRPr lang="en-GB" sz="1200" b="0" i="0" dirty="0">
              <a:solidFill>
                <a:srgbClr val="222222"/>
              </a:solidFill>
              <a:effectLst/>
              <a:latin typeface="Arial" panose="020B0604020202020204" pitchFamily="34" charset="0"/>
            </a:endParaRPr>
          </a:p>
          <a:p>
            <a:endParaRPr lang="en-GB" dirty="0"/>
          </a:p>
        </p:txBody>
      </p:sp>
    </p:spTree>
    <p:extLst>
      <p:ext uri="{BB962C8B-B14F-4D97-AF65-F5344CB8AC3E}">
        <p14:creationId xmlns:p14="http://schemas.microsoft.com/office/powerpoint/2010/main" val="1611279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ED4E2-BFE4-8D40-3DEB-D3FED4B8538F}"/>
              </a:ext>
            </a:extLst>
          </p:cNvPr>
          <p:cNvSpPr>
            <a:spLocks noGrp="1"/>
          </p:cNvSpPr>
          <p:nvPr>
            <p:ph type="title"/>
          </p:nvPr>
        </p:nvSpPr>
        <p:spPr/>
        <p:txBody>
          <a:bodyPr/>
          <a:lstStyle/>
          <a:p>
            <a:r>
              <a:rPr lang="en-GB" sz="3200" b="0" i="0" dirty="0">
                <a:solidFill>
                  <a:srgbClr val="002060"/>
                </a:solidFill>
                <a:effectLst/>
                <a:latin typeface="Arial" panose="020B0604020202020204" pitchFamily="34" charset="0"/>
              </a:rPr>
              <a:t>Redress</a:t>
            </a:r>
            <a:endParaRPr lang="en-GB" dirty="0">
              <a:solidFill>
                <a:srgbClr val="002060"/>
              </a:solidFill>
            </a:endParaRPr>
          </a:p>
        </p:txBody>
      </p:sp>
      <p:sp>
        <p:nvSpPr>
          <p:cNvPr id="3" name="Content Placeholder 2">
            <a:extLst>
              <a:ext uri="{FF2B5EF4-FFF2-40B4-BE49-F238E27FC236}">
                <a16:creationId xmlns:a16="http://schemas.microsoft.com/office/drawing/2014/main" id="{32F04C74-B5CF-EB6C-670F-4C1332DA3477}"/>
              </a:ext>
            </a:extLst>
          </p:cNvPr>
          <p:cNvSpPr>
            <a:spLocks noGrp="1"/>
          </p:cNvSpPr>
          <p:nvPr>
            <p:ph idx="1"/>
          </p:nvPr>
        </p:nvSpPr>
        <p:spPr>
          <a:xfrm>
            <a:off x="684212" y="1196976"/>
            <a:ext cx="7992244" cy="4679949"/>
          </a:xfrm>
        </p:spPr>
        <p:txBody>
          <a:bodyPr/>
          <a:lstStyle/>
          <a:p>
            <a:pPr algn="l" rtl="0" fontAlgn="base"/>
            <a:r>
              <a:rPr lang="en-GB" sz="2400" b="0" i="0" dirty="0">
                <a:solidFill>
                  <a:srgbClr val="000000"/>
                </a:solidFill>
                <a:effectLst/>
                <a:latin typeface="Arial" panose="020B0604020202020204" pitchFamily="34" charset="0"/>
              </a:rPr>
              <a:t>Review &amp; update professional standards for mediators; improve advice for families; Evaluate outcomes &amp; impact of mediation </a:t>
            </a:r>
          </a:p>
          <a:p>
            <a:pPr algn="l" rtl="0" fontAlgn="base"/>
            <a:r>
              <a:rPr lang="en-GB" sz="2400" b="0" i="0" dirty="0">
                <a:solidFill>
                  <a:srgbClr val="000000"/>
                </a:solidFill>
                <a:effectLst/>
                <a:latin typeface="Arial" panose="020B0604020202020204" pitchFamily="34" charset="0"/>
              </a:rPr>
              <a:t>Set out local mediation process expectations and plans for monitoring (Autumn 2024)  - T</a:t>
            </a:r>
            <a:r>
              <a:rPr lang="en-GB" sz="2400" b="0" i="0" dirty="0">
                <a:effectLst/>
                <a:latin typeface="Arial" panose="020B0604020202020204" pitchFamily="34" charset="0"/>
              </a:rPr>
              <a:t>esting a best practice model for delivering high quality mediation provision, which better meets the needs of families earlier, without the need for a Tribunal. </a:t>
            </a:r>
          </a:p>
          <a:p>
            <a:pPr algn="l" rtl="0" fontAlgn="base"/>
            <a:r>
              <a:rPr lang="en-GB" sz="2400" b="0" i="0" dirty="0">
                <a:effectLst/>
                <a:latin typeface="Arial" panose="020B0604020202020204" pitchFamily="34" charset="0"/>
              </a:rPr>
              <a:t>To include data on mediation timeliness and outcomes as well as feedback on the impact of reforms on families' experiences of the process. </a:t>
            </a:r>
            <a:endParaRPr lang="en-GB" sz="2400" b="0" i="0" dirty="0">
              <a:effectLst/>
            </a:endParaRPr>
          </a:p>
          <a:p>
            <a:endParaRPr lang="en-GB" dirty="0"/>
          </a:p>
        </p:txBody>
      </p:sp>
    </p:spTree>
    <p:extLst>
      <p:ext uri="{BB962C8B-B14F-4D97-AF65-F5344CB8AC3E}">
        <p14:creationId xmlns:p14="http://schemas.microsoft.com/office/powerpoint/2010/main" val="288952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4A021-6E0F-F1AF-5420-AF744CE86D2E}"/>
              </a:ext>
            </a:extLst>
          </p:cNvPr>
          <p:cNvSpPr>
            <a:spLocks noGrp="1"/>
          </p:cNvSpPr>
          <p:nvPr>
            <p:ph type="title"/>
          </p:nvPr>
        </p:nvSpPr>
        <p:spPr/>
        <p:txBody>
          <a:bodyPr/>
          <a:lstStyle/>
          <a:p>
            <a:r>
              <a:rPr lang="en-GB" b="0" dirty="0"/>
              <a:t>National Standards</a:t>
            </a:r>
          </a:p>
        </p:txBody>
      </p:sp>
      <p:sp>
        <p:nvSpPr>
          <p:cNvPr id="3" name="Content Placeholder 2">
            <a:extLst>
              <a:ext uri="{FF2B5EF4-FFF2-40B4-BE49-F238E27FC236}">
                <a16:creationId xmlns:a16="http://schemas.microsoft.com/office/drawing/2014/main" id="{C542D414-A2FA-7647-74CE-322B87D26020}"/>
              </a:ext>
            </a:extLst>
          </p:cNvPr>
          <p:cNvSpPr>
            <a:spLocks noGrp="1"/>
          </p:cNvSpPr>
          <p:nvPr>
            <p:ph idx="1"/>
          </p:nvPr>
        </p:nvSpPr>
        <p:spPr>
          <a:xfrm>
            <a:off x="684212" y="989259"/>
            <a:ext cx="7775575" cy="4679949"/>
          </a:xfrm>
        </p:spPr>
        <p:txBody>
          <a:bodyPr/>
          <a:lstStyle/>
          <a:p>
            <a:pPr marL="0" indent="0" fontAlgn="base">
              <a:buNone/>
            </a:pPr>
            <a:r>
              <a:rPr lang="en-GB" sz="2400" b="0" i="0" dirty="0">
                <a:solidFill>
                  <a:srgbClr val="000000"/>
                </a:solidFill>
                <a:effectLst/>
                <a:latin typeface="Arial" panose="020B0604020202020204" pitchFamily="34" charset="0"/>
              </a:rPr>
              <a:t>Commitment - Publish national standards (2025-26) and publish three practice guides (2025) </a:t>
            </a:r>
            <a:endParaRPr lang="en-GB" sz="2400" b="0" i="0" dirty="0">
              <a:effectLst/>
            </a:endParaRPr>
          </a:p>
          <a:p>
            <a:pPr marL="0" indent="0" algn="l" rtl="0" fontAlgn="base">
              <a:buNone/>
            </a:pPr>
            <a:endParaRPr lang="en-GB" sz="2400" b="0" i="0" dirty="0">
              <a:solidFill>
                <a:srgbClr val="000000"/>
              </a:solidFill>
              <a:effectLst/>
              <a:latin typeface="Arial" panose="020B0604020202020204" pitchFamily="34" charset="0"/>
            </a:endParaRPr>
          </a:p>
          <a:p>
            <a:pPr algn="l" rtl="0" fontAlgn="base"/>
            <a:r>
              <a:rPr lang="en-GB" sz="2400" b="0" i="0" dirty="0">
                <a:solidFill>
                  <a:srgbClr val="000000"/>
                </a:solidFill>
                <a:effectLst/>
                <a:latin typeface="Arial" panose="020B0604020202020204" pitchFamily="34" charset="0"/>
              </a:rPr>
              <a:t>To deliver new national SEND and AP standards, we are building on existing best practice, including early language support, autism and mental health and wellbeing.  </a:t>
            </a:r>
          </a:p>
          <a:p>
            <a:pPr algn="l" rtl="0" fontAlgn="base"/>
            <a:r>
              <a:rPr lang="en-GB" sz="2400" b="0" i="0" dirty="0">
                <a:solidFill>
                  <a:srgbClr val="000000"/>
                </a:solidFill>
                <a:effectLst/>
                <a:latin typeface="Arial" panose="020B0604020202020204" pitchFamily="34" charset="0"/>
              </a:rPr>
              <a:t>We will publish a significant proportion of the national standards by end of 2025; testing the first standard on Early Years speech and language in 2024. </a:t>
            </a:r>
            <a:endParaRPr lang="en-GB" sz="2400" b="0" i="0" dirty="0">
              <a:effectLst/>
            </a:endParaRPr>
          </a:p>
          <a:p>
            <a:endParaRPr lang="en-GB" dirty="0"/>
          </a:p>
        </p:txBody>
      </p:sp>
    </p:spTree>
    <p:extLst>
      <p:ext uri="{BB962C8B-B14F-4D97-AF65-F5344CB8AC3E}">
        <p14:creationId xmlns:p14="http://schemas.microsoft.com/office/powerpoint/2010/main" val="2360485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573E6-925D-3D36-F0AF-BB69C20B0F6D}"/>
              </a:ext>
            </a:extLst>
          </p:cNvPr>
          <p:cNvSpPr>
            <a:spLocks noGrp="1"/>
          </p:cNvSpPr>
          <p:nvPr>
            <p:ph type="title"/>
          </p:nvPr>
        </p:nvSpPr>
        <p:spPr/>
        <p:txBody>
          <a:bodyPr/>
          <a:lstStyle/>
          <a:p>
            <a:r>
              <a:rPr lang="en-GB" b="0" i="0" dirty="0">
                <a:solidFill>
                  <a:srgbClr val="002060"/>
                </a:solidFill>
                <a:effectLst/>
                <a:latin typeface="Arial" panose="020B0604020202020204" pitchFamily="34" charset="0"/>
              </a:rPr>
              <a:t>LA financial health </a:t>
            </a:r>
            <a:endParaRPr lang="en-GB" dirty="0">
              <a:solidFill>
                <a:srgbClr val="002060"/>
              </a:solidFill>
            </a:endParaRPr>
          </a:p>
        </p:txBody>
      </p:sp>
      <p:sp>
        <p:nvSpPr>
          <p:cNvPr id="3" name="Content Placeholder 2">
            <a:extLst>
              <a:ext uri="{FF2B5EF4-FFF2-40B4-BE49-F238E27FC236}">
                <a16:creationId xmlns:a16="http://schemas.microsoft.com/office/drawing/2014/main" id="{478AA4AE-E703-DC04-B652-E020A14B7736}"/>
              </a:ext>
            </a:extLst>
          </p:cNvPr>
          <p:cNvSpPr>
            <a:spLocks noGrp="1"/>
          </p:cNvSpPr>
          <p:nvPr>
            <p:ph idx="1"/>
          </p:nvPr>
        </p:nvSpPr>
        <p:spPr>
          <a:xfrm>
            <a:off x="684212" y="1196976"/>
            <a:ext cx="7920236" cy="4679949"/>
          </a:xfrm>
        </p:spPr>
        <p:txBody>
          <a:bodyPr/>
          <a:lstStyle/>
          <a:p>
            <a:pPr algn="l" rtl="0" fontAlgn="base"/>
            <a:r>
              <a:rPr lang="en-GB" sz="2400" b="0" i="0" dirty="0">
                <a:effectLst/>
                <a:latin typeface="Arial" panose="020B0604020202020204" pitchFamily="34" charset="0"/>
              </a:rPr>
              <a:t>55 LAs are in varying stages of the Delivering Better Value programme. </a:t>
            </a:r>
          </a:p>
          <a:p>
            <a:pPr algn="l" rtl="0" fontAlgn="base"/>
            <a:r>
              <a:rPr lang="en-GB" sz="2400" b="0" i="0" dirty="0">
                <a:effectLst/>
                <a:latin typeface="Arial" panose="020B0604020202020204" pitchFamily="34" charset="0"/>
              </a:rPr>
              <a:t>34 LAs have Safety Valve agreements, with the majority on track.</a:t>
            </a:r>
          </a:p>
          <a:p>
            <a:pPr fontAlgn="base"/>
            <a:r>
              <a:rPr lang="en-GB" sz="2400" b="0" i="0" dirty="0">
                <a:effectLst/>
                <a:latin typeface="Arial" panose="020B0604020202020204" pitchFamily="34" charset="0"/>
              </a:rPr>
              <a:t>Both programmes focus on improving: </a:t>
            </a:r>
            <a:endParaRPr lang="en-GB" sz="2400" b="0" dirty="0">
              <a:latin typeface="Arial" panose="020B0604020202020204" pitchFamily="34" charset="0"/>
            </a:endParaRPr>
          </a:p>
          <a:p>
            <a:pPr marL="371475" indent="0" fontAlgn="base">
              <a:buNone/>
            </a:pPr>
            <a:r>
              <a:rPr lang="en-GB" sz="2400" b="0" i="0" dirty="0">
                <a:effectLst/>
                <a:latin typeface="Arial" panose="020B0604020202020204" pitchFamily="34" charset="0"/>
              </a:rPr>
              <a:t>(a) access t</a:t>
            </a:r>
            <a:r>
              <a:rPr lang="en-GB" sz="2400" b="0" dirty="0">
                <a:solidFill>
                  <a:srgbClr val="3E3E3E"/>
                </a:solidFill>
                <a:latin typeface="Arial"/>
                <a:cs typeface="Arial"/>
              </a:rPr>
              <a:t>o</a:t>
            </a:r>
            <a:r>
              <a:rPr lang="en-GB" sz="2400" b="0" spc="-19" dirty="0">
                <a:solidFill>
                  <a:srgbClr val="3E3E3E"/>
                </a:solidFill>
                <a:latin typeface="Arial"/>
                <a:cs typeface="Arial"/>
              </a:rPr>
              <a:t> </a:t>
            </a:r>
            <a:r>
              <a:rPr lang="en-GB" sz="2400" b="0" dirty="0">
                <a:solidFill>
                  <a:srgbClr val="3E3E3E"/>
                </a:solidFill>
                <a:latin typeface="Arial"/>
                <a:cs typeface="Arial"/>
              </a:rPr>
              <a:t>support</a:t>
            </a:r>
            <a:r>
              <a:rPr lang="en-GB" sz="2400" b="0" spc="-4" dirty="0">
                <a:solidFill>
                  <a:srgbClr val="3E3E3E"/>
                </a:solidFill>
                <a:latin typeface="Arial"/>
                <a:cs typeface="Arial"/>
              </a:rPr>
              <a:t> </a:t>
            </a:r>
            <a:r>
              <a:rPr lang="en-GB" sz="2400" b="0" spc="-19" dirty="0">
                <a:solidFill>
                  <a:srgbClr val="3E3E3E"/>
                </a:solidFill>
                <a:latin typeface="Arial"/>
                <a:cs typeface="Arial"/>
              </a:rPr>
              <a:t>at </a:t>
            </a:r>
            <a:r>
              <a:rPr lang="en-GB" sz="2400" b="0" dirty="0">
                <a:solidFill>
                  <a:srgbClr val="3E3E3E"/>
                </a:solidFill>
                <a:latin typeface="Arial"/>
                <a:cs typeface="Arial"/>
              </a:rPr>
              <a:t>the</a:t>
            </a:r>
            <a:r>
              <a:rPr lang="en-GB" sz="2400" b="0" spc="-26" dirty="0">
                <a:solidFill>
                  <a:srgbClr val="3E3E3E"/>
                </a:solidFill>
                <a:latin typeface="Arial"/>
                <a:cs typeface="Arial"/>
              </a:rPr>
              <a:t> </a:t>
            </a:r>
            <a:r>
              <a:rPr lang="en-GB" sz="2400" b="0" dirty="0">
                <a:solidFill>
                  <a:srgbClr val="3E3E3E"/>
                </a:solidFill>
                <a:latin typeface="Arial"/>
                <a:cs typeface="Arial"/>
              </a:rPr>
              <a:t>right</a:t>
            </a:r>
            <a:r>
              <a:rPr lang="en-GB" sz="2400" b="0" spc="-8" dirty="0">
                <a:solidFill>
                  <a:srgbClr val="3E3E3E"/>
                </a:solidFill>
                <a:latin typeface="Arial"/>
                <a:cs typeface="Arial"/>
              </a:rPr>
              <a:t> </a:t>
            </a:r>
            <a:r>
              <a:rPr lang="en-GB" sz="2400" b="0" dirty="0">
                <a:solidFill>
                  <a:srgbClr val="3E3E3E"/>
                </a:solidFill>
                <a:latin typeface="Arial"/>
                <a:cs typeface="Arial"/>
              </a:rPr>
              <a:t>time</a:t>
            </a:r>
            <a:r>
              <a:rPr lang="en-GB" sz="2400" b="0" spc="-26" dirty="0">
                <a:solidFill>
                  <a:srgbClr val="3E3E3E"/>
                </a:solidFill>
                <a:latin typeface="Arial"/>
                <a:cs typeface="Arial"/>
              </a:rPr>
              <a:t> </a:t>
            </a:r>
            <a:r>
              <a:rPr lang="en-GB" sz="2400" b="0" dirty="0">
                <a:solidFill>
                  <a:srgbClr val="3E3E3E"/>
                </a:solidFill>
                <a:latin typeface="Arial"/>
                <a:cs typeface="Arial"/>
              </a:rPr>
              <a:t>and</a:t>
            </a:r>
            <a:r>
              <a:rPr lang="en-GB" sz="2400" b="0" spc="-11" dirty="0">
                <a:solidFill>
                  <a:srgbClr val="3E3E3E"/>
                </a:solidFill>
                <a:latin typeface="Arial"/>
                <a:cs typeface="Arial"/>
              </a:rPr>
              <a:t> </a:t>
            </a:r>
            <a:r>
              <a:rPr lang="en-GB" sz="2400" b="0" dirty="0">
                <a:solidFill>
                  <a:srgbClr val="3E3E3E"/>
                </a:solidFill>
                <a:latin typeface="Arial"/>
                <a:cs typeface="Arial"/>
              </a:rPr>
              <a:t>in</a:t>
            </a:r>
            <a:r>
              <a:rPr lang="en-GB" sz="2400" b="0" spc="-26" dirty="0">
                <a:solidFill>
                  <a:srgbClr val="3E3E3E"/>
                </a:solidFill>
                <a:latin typeface="Arial"/>
                <a:cs typeface="Arial"/>
              </a:rPr>
              <a:t> </a:t>
            </a:r>
            <a:r>
              <a:rPr lang="en-GB" sz="2400" b="0" dirty="0">
                <a:solidFill>
                  <a:srgbClr val="3E3E3E"/>
                </a:solidFill>
                <a:latin typeface="Arial"/>
                <a:cs typeface="Arial"/>
              </a:rPr>
              <a:t>the</a:t>
            </a:r>
            <a:r>
              <a:rPr lang="en-GB" sz="2400" b="0" spc="-15" dirty="0">
                <a:solidFill>
                  <a:srgbClr val="3E3E3E"/>
                </a:solidFill>
                <a:latin typeface="Arial"/>
                <a:cs typeface="Arial"/>
              </a:rPr>
              <a:t> </a:t>
            </a:r>
            <a:r>
              <a:rPr lang="en-GB" sz="2400" b="0" dirty="0">
                <a:solidFill>
                  <a:srgbClr val="3E3E3E"/>
                </a:solidFill>
                <a:latin typeface="Arial"/>
                <a:cs typeface="Arial"/>
              </a:rPr>
              <a:t>best</a:t>
            </a:r>
            <a:r>
              <a:rPr lang="en-GB" sz="2400" b="0" spc="-19" dirty="0">
                <a:solidFill>
                  <a:srgbClr val="3E3E3E"/>
                </a:solidFill>
                <a:latin typeface="Arial"/>
                <a:cs typeface="Arial"/>
              </a:rPr>
              <a:t> </a:t>
            </a:r>
            <a:r>
              <a:rPr lang="en-GB" sz="2400" b="0" spc="-8" dirty="0">
                <a:solidFill>
                  <a:srgbClr val="3E3E3E"/>
                </a:solidFill>
                <a:latin typeface="Arial"/>
                <a:cs typeface="Arial"/>
              </a:rPr>
              <a:t>setting </a:t>
            </a:r>
            <a:r>
              <a:rPr lang="en-GB" sz="2400" b="0" dirty="0">
                <a:solidFill>
                  <a:srgbClr val="3E3E3E"/>
                </a:solidFill>
                <a:latin typeface="Arial"/>
                <a:cs typeface="Arial"/>
              </a:rPr>
              <a:t>for</a:t>
            </a:r>
            <a:r>
              <a:rPr lang="en-GB" sz="2400" b="0" spc="-30" dirty="0">
                <a:solidFill>
                  <a:srgbClr val="3E3E3E"/>
                </a:solidFill>
                <a:latin typeface="Arial"/>
                <a:cs typeface="Arial"/>
              </a:rPr>
              <a:t> </a:t>
            </a:r>
            <a:r>
              <a:rPr lang="en-GB" sz="2400" b="0" dirty="0">
                <a:solidFill>
                  <a:srgbClr val="3E3E3E"/>
                </a:solidFill>
                <a:latin typeface="Arial"/>
                <a:cs typeface="Arial"/>
              </a:rPr>
              <a:t>each</a:t>
            </a:r>
            <a:r>
              <a:rPr lang="en-GB" sz="2400" b="0" spc="-23" dirty="0">
                <a:solidFill>
                  <a:srgbClr val="3E3E3E"/>
                </a:solidFill>
                <a:latin typeface="Arial"/>
                <a:cs typeface="Arial"/>
              </a:rPr>
              <a:t> CYP </a:t>
            </a:r>
            <a:r>
              <a:rPr lang="en-GB" sz="2400" b="0" spc="-15" dirty="0">
                <a:solidFill>
                  <a:srgbClr val="3E3E3E"/>
                </a:solidFill>
                <a:latin typeface="Arial"/>
                <a:cs typeface="Arial"/>
              </a:rPr>
              <a:t>with </a:t>
            </a:r>
            <a:r>
              <a:rPr lang="en-GB" sz="2400" b="0" dirty="0">
                <a:solidFill>
                  <a:srgbClr val="3E3E3E"/>
                </a:solidFill>
                <a:latin typeface="Arial"/>
                <a:cs typeface="Arial"/>
              </a:rPr>
              <a:t>SEND; and </a:t>
            </a:r>
          </a:p>
          <a:p>
            <a:pPr marL="371475" indent="0" fontAlgn="base">
              <a:buNone/>
            </a:pPr>
            <a:r>
              <a:rPr lang="en-GB" sz="2400" b="0" dirty="0">
                <a:solidFill>
                  <a:srgbClr val="3E3E3E"/>
                </a:solidFill>
                <a:latin typeface="Arial"/>
                <a:cs typeface="Arial"/>
              </a:rPr>
              <a:t>(b)</a:t>
            </a:r>
            <a:r>
              <a:rPr lang="en-GB" sz="2400" b="0" spc="-30" dirty="0">
                <a:solidFill>
                  <a:srgbClr val="3E3E3E"/>
                </a:solidFill>
                <a:latin typeface="Arial"/>
                <a:cs typeface="Arial"/>
              </a:rPr>
              <a:t> </a:t>
            </a:r>
            <a:r>
              <a:rPr lang="en-GB" sz="2400" b="0" dirty="0"/>
              <a:t>the effectiveness of LA high needs systems and facilitate the LAs better managing their budgets. </a:t>
            </a:r>
            <a:endParaRPr lang="en-GB" sz="2400" b="0" i="0" dirty="0">
              <a:effectLst/>
              <a:latin typeface="Arial" panose="020B0604020202020204" pitchFamily="34" charset="0"/>
            </a:endParaRPr>
          </a:p>
          <a:p>
            <a:pPr algn="l" rtl="0" fontAlgn="base"/>
            <a:r>
              <a:rPr lang="en-GB" sz="2400" b="0" dirty="0">
                <a:latin typeface="Arial" panose="020B0604020202020204" pitchFamily="34" charset="0"/>
              </a:rPr>
              <a:t>No changes to statutory duties.</a:t>
            </a:r>
            <a:r>
              <a:rPr lang="en-GB" sz="2400" b="0" i="0" dirty="0">
                <a:effectLst/>
                <a:latin typeface="Arial" panose="020B0604020202020204" pitchFamily="34" charset="0"/>
              </a:rPr>
              <a:t>  </a:t>
            </a:r>
            <a:endParaRPr lang="en-GB" sz="2400" b="0" i="0" dirty="0">
              <a:effectLst/>
            </a:endParaRPr>
          </a:p>
          <a:p>
            <a:endParaRPr lang="en-GB" dirty="0"/>
          </a:p>
        </p:txBody>
      </p:sp>
    </p:spTree>
    <p:extLst>
      <p:ext uri="{BB962C8B-B14F-4D97-AF65-F5344CB8AC3E}">
        <p14:creationId xmlns:p14="http://schemas.microsoft.com/office/powerpoint/2010/main" val="3268664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4A96E-D335-7B0E-6BE2-D8555208DB1A}"/>
              </a:ext>
            </a:extLst>
          </p:cNvPr>
          <p:cNvSpPr>
            <a:spLocks noGrp="1"/>
          </p:cNvSpPr>
          <p:nvPr>
            <p:ph type="title"/>
          </p:nvPr>
        </p:nvSpPr>
        <p:spPr>
          <a:xfrm>
            <a:off x="712076" y="476672"/>
            <a:ext cx="7775575" cy="647701"/>
          </a:xfrm>
        </p:spPr>
        <p:txBody>
          <a:bodyPr/>
          <a:lstStyle/>
          <a:p>
            <a:r>
              <a:rPr lang="en-GB" sz="3000" b="0" dirty="0">
                <a:solidFill>
                  <a:srgbClr val="104F75"/>
                </a:solidFill>
                <a:effectLst/>
                <a:latin typeface="Arial" panose="020B0604020202020204" pitchFamily="34" charset="0"/>
                <a:cs typeface="MS Mincho" panose="02020609040205080304" pitchFamily="49" charset="-128"/>
              </a:rPr>
              <a:t>Improving mainstream provision through high-quality teaching and SEND training </a:t>
            </a:r>
            <a:br>
              <a:rPr lang="en-GB" sz="1800" b="1" dirty="0">
                <a:solidFill>
                  <a:srgbClr val="104F75"/>
                </a:solidFill>
                <a:effectLst/>
                <a:latin typeface="Arial" panose="020B0604020202020204" pitchFamily="34" charset="0"/>
                <a:cs typeface="MS Mincho" panose="02020609040205080304" pitchFamily="49" charset="-128"/>
              </a:rPr>
            </a:br>
            <a:endParaRPr lang="en-GB" dirty="0"/>
          </a:p>
        </p:txBody>
      </p:sp>
      <p:sp>
        <p:nvSpPr>
          <p:cNvPr id="3" name="Content Placeholder 2">
            <a:extLst>
              <a:ext uri="{FF2B5EF4-FFF2-40B4-BE49-F238E27FC236}">
                <a16:creationId xmlns:a16="http://schemas.microsoft.com/office/drawing/2014/main" id="{7FA59BC3-1B5B-D7A3-EF49-4B313CCE60F9}"/>
              </a:ext>
            </a:extLst>
          </p:cNvPr>
          <p:cNvSpPr>
            <a:spLocks noGrp="1"/>
          </p:cNvSpPr>
          <p:nvPr>
            <p:ph idx="1"/>
          </p:nvPr>
        </p:nvSpPr>
        <p:spPr>
          <a:xfrm>
            <a:off x="691624" y="1340768"/>
            <a:ext cx="8136260" cy="4679949"/>
          </a:xfrm>
        </p:spPr>
        <p:txBody>
          <a:bodyPr/>
          <a:lstStyle/>
          <a:p>
            <a:pPr>
              <a:spcAft>
                <a:spcPts val="1200"/>
              </a:spcAft>
              <a:buSzPts val="1200"/>
              <a:tabLst>
                <a:tab pos="228600" algn="l"/>
                <a:tab pos="457200" algn="l"/>
              </a:tabLst>
            </a:pPr>
            <a:r>
              <a:rPr lang="en-GB" sz="2200" dirty="0">
                <a:latin typeface="Arial" panose="020B0604020202020204" pitchFamily="34" charset="0"/>
                <a:ea typeface="Times New Roman" panose="02020603050405020304" pitchFamily="18" charset="0"/>
                <a:cs typeface="Arial" panose="020B0604020202020204" pitchFamily="34" charset="0"/>
              </a:rPr>
              <a:t>School leadership programmes </a:t>
            </a:r>
            <a:r>
              <a:rPr lang="en-GB" sz="2200" b="0" dirty="0">
                <a:latin typeface="Arial" panose="020B0604020202020204" pitchFamily="34" charset="0"/>
                <a:ea typeface="Times New Roman" panose="02020603050405020304" pitchFamily="18" charset="0"/>
                <a:cs typeface="Arial" panose="020B0604020202020204" pitchFamily="34" charset="0"/>
              </a:rPr>
              <a:t>(</a:t>
            </a:r>
            <a:r>
              <a:rPr lang="en-GB" sz="2200" b="0" dirty="0">
                <a:solidFill>
                  <a:srgbClr val="0D0D0D"/>
                </a:solidFill>
                <a:latin typeface="Arial" panose="020B0604020202020204" pitchFamily="34" charset="0"/>
                <a:ea typeface="MS Mincho" panose="02020609040205080304" pitchFamily="49" charset="-128"/>
                <a:cs typeface="MS Mincho" panose="02020609040205080304" pitchFamily="49" charset="-128"/>
              </a:rPr>
              <a:t>NPQ for Headship</a:t>
            </a:r>
            <a:r>
              <a:rPr lang="en-GB" sz="2200" b="0" dirty="0">
                <a:latin typeface="Arial" panose="020B0604020202020204" pitchFamily="34" charset="0"/>
                <a:ea typeface="Times New Roman" panose="02020603050405020304" pitchFamily="18" charset="0"/>
                <a:cs typeface="Arial" panose="020B0604020202020204" pitchFamily="34" charset="0"/>
              </a:rPr>
              <a:t>, </a:t>
            </a:r>
            <a:r>
              <a:rPr lang="en-GB" sz="2200" b="0" dirty="0">
                <a:solidFill>
                  <a:srgbClr val="0D0D0D"/>
                </a:solidFill>
                <a:latin typeface="Arial" panose="020B0604020202020204" pitchFamily="34" charset="0"/>
                <a:ea typeface="MS Mincho" panose="02020609040205080304" pitchFamily="49" charset="-128"/>
                <a:cs typeface="MS Mincho" panose="02020609040205080304" pitchFamily="49" charset="-128"/>
              </a:rPr>
              <a:t>MAT CEO development offer, NPQ for Early Years Leadership) all include a focus on</a:t>
            </a:r>
            <a:r>
              <a:rPr lang="en-GB" sz="2200" b="0" dirty="0">
                <a:latin typeface="Arial" panose="020B0604020202020204" pitchFamily="34" charset="0"/>
                <a:ea typeface="Times New Roman" panose="02020603050405020304" pitchFamily="18" charset="0"/>
                <a:cs typeface="Arial" panose="020B0604020202020204" pitchFamily="34" charset="0"/>
              </a:rPr>
              <a:t> high quality SEND support</a:t>
            </a:r>
          </a:p>
          <a:p>
            <a:pPr>
              <a:spcAft>
                <a:spcPts val="1200"/>
              </a:spcAft>
              <a:buSzPts val="1200"/>
              <a:tabLst>
                <a:tab pos="228600" algn="l"/>
                <a:tab pos="457200" algn="l"/>
              </a:tabLst>
            </a:pPr>
            <a:r>
              <a:rPr lang="en-GB" sz="2200" b="0" dirty="0">
                <a:solidFill>
                  <a:srgbClr val="0D0D0D"/>
                </a:solidFill>
                <a:effectLst/>
                <a:latin typeface="Arial" panose="020B0604020202020204" pitchFamily="34" charset="0"/>
                <a:ea typeface="MS Mincho" panose="02020609040205080304" pitchFamily="49" charset="-128"/>
              </a:rPr>
              <a:t>Replacing the NASENCo with a mandatory</a:t>
            </a:r>
            <a:r>
              <a:rPr lang="en-GB" sz="2200" b="0" dirty="0">
                <a:solidFill>
                  <a:srgbClr val="0D0D0D"/>
                </a:solidFill>
                <a:effectLst/>
                <a:latin typeface="Arial" panose="020B0604020202020204" pitchFamily="34" charset="0"/>
                <a:ea typeface="MS Mincho" panose="02020609040205080304" pitchFamily="49" charset="-128"/>
                <a:cs typeface="MS Mincho" panose="02020609040205080304" pitchFamily="49" charset="-128"/>
              </a:rPr>
              <a:t> high-quality</a:t>
            </a:r>
            <a:r>
              <a:rPr lang="en-GB" sz="2200" b="0" dirty="0">
                <a:solidFill>
                  <a:srgbClr val="0D0D0D"/>
                </a:solidFill>
                <a:effectLst/>
                <a:latin typeface="Arial" panose="020B0604020202020204" pitchFamily="34" charset="0"/>
                <a:ea typeface="MS Mincho" panose="02020609040205080304" pitchFamily="49" charset="-128"/>
              </a:rPr>
              <a:t> leadership level </a:t>
            </a:r>
            <a:r>
              <a:rPr lang="en-GB" sz="2200" dirty="0">
                <a:solidFill>
                  <a:srgbClr val="0D0D0D"/>
                </a:solidFill>
                <a:effectLst/>
                <a:latin typeface="Arial" panose="020B0604020202020204" pitchFamily="34" charset="0"/>
                <a:ea typeface="MS Mincho" panose="02020609040205080304" pitchFamily="49" charset="-128"/>
              </a:rPr>
              <a:t>SENCo NPQ </a:t>
            </a:r>
            <a:r>
              <a:rPr lang="en-GB" sz="2200" b="0" dirty="0">
                <a:solidFill>
                  <a:srgbClr val="0D0D0D"/>
                </a:solidFill>
                <a:effectLst/>
                <a:latin typeface="Arial" panose="020B0604020202020204" pitchFamily="34" charset="0"/>
                <a:ea typeface="MS Mincho" panose="02020609040205080304" pitchFamily="49" charset="-128"/>
              </a:rPr>
              <a:t>for SENCos (Sept 2024)</a:t>
            </a:r>
          </a:p>
          <a:p>
            <a:pPr>
              <a:spcAft>
                <a:spcPts val="1200"/>
              </a:spcAft>
              <a:buSzPts val="1200"/>
              <a:tabLst>
                <a:tab pos="228600" algn="l"/>
                <a:tab pos="457200" algn="l"/>
              </a:tabLst>
            </a:pPr>
            <a:r>
              <a:rPr lang="en-GB" sz="2200" b="0" dirty="0">
                <a:effectLst/>
                <a:latin typeface="Arial" panose="020B0604020202020204" pitchFamily="34" charset="0"/>
                <a:ea typeface="Times New Roman" panose="02020603050405020304" pitchFamily="18" charset="0"/>
                <a:cs typeface="Arial" panose="020B0604020202020204" pitchFamily="34" charset="0"/>
              </a:rPr>
              <a:t>Explore opportunities to build teacher expertise through a review of the </a:t>
            </a:r>
            <a:r>
              <a:rPr lang="en-GB" sz="2200" dirty="0">
                <a:effectLst/>
                <a:latin typeface="Arial" panose="020B0604020202020204" pitchFamily="34" charset="0"/>
                <a:ea typeface="Times New Roman" panose="02020603050405020304" pitchFamily="18" charset="0"/>
                <a:cs typeface="Arial" panose="020B0604020202020204" pitchFamily="34" charset="0"/>
              </a:rPr>
              <a:t>ITT</a:t>
            </a:r>
            <a:r>
              <a:rPr lang="en-GB" sz="2200" b="0" dirty="0">
                <a:effectLst/>
                <a:latin typeface="Arial" panose="020B0604020202020204" pitchFamily="34" charset="0"/>
                <a:ea typeface="Times New Roman" panose="02020603050405020304" pitchFamily="18" charset="0"/>
                <a:cs typeface="Arial" panose="020B0604020202020204" pitchFamily="34" charset="0"/>
              </a:rPr>
              <a:t> Core Content Framework and </a:t>
            </a:r>
            <a:r>
              <a:rPr lang="en-GB" sz="2200" dirty="0">
                <a:effectLst/>
                <a:latin typeface="Arial" panose="020B0604020202020204" pitchFamily="34" charset="0"/>
                <a:ea typeface="Times New Roman" panose="02020603050405020304" pitchFamily="18" charset="0"/>
                <a:cs typeface="Arial" panose="020B0604020202020204" pitchFamily="34" charset="0"/>
              </a:rPr>
              <a:t>ECF.</a:t>
            </a:r>
            <a:r>
              <a:rPr lang="en-GB" sz="2200" b="0" dirty="0">
                <a:effectLst/>
                <a:latin typeface="Arial" panose="020B0604020202020204" pitchFamily="34" charset="0"/>
                <a:ea typeface="Times New Roman" panose="02020603050405020304" pitchFamily="18" charset="0"/>
                <a:cs typeface="Arial" panose="020B0604020202020204" pitchFamily="34" charset="0"/>
              </a:rPr>
              <a:t> </a:t>
            </a:r>
          </a:p>
          <a:p>
            <a:pPr>
              <a:spcAft>
                <a:spcPts val="1200"/>
              </a:spcAft>
              <a:buSzPts val="1200"/>
              <a:tabLst>
                <a:tab pos="228600" algn="l"/>
                <a:tab pos="457200" algn="l"/>
              </a:tabLst>
            </a:pPr>
            <a:r>
              <a:rPr lang="en-GB" sz="2200" b="0" dirty="0">
                <a:latin typeface="Arial" panose="020B0604020202020204" pitchFamily="34" charset="0"/>
                <a:ea typeface="Times New Roman" panose="02020603050405020304" pitchFamily="18" charset="0"/>
                <a:cs typeface="Arial" panose="020B0604020202020204" pitchFamily="34" charset="0"/>
              </a:rPr>
              <a:t>C</a:t>
            </a:r>
            <a:r>
              <a:rPr lang="en-GB" sz="2200" b="0" dirty="0">
                <a:effectLst/>
                <a:latin typeface="Arial" panose="020B0604020202020204" pitchFamily="34" charset="0"/>
                <a:ea typeface="Times New Roman" panose="02020603050405020304" pitchFamily="18" charset="0"/>
                <a:cs typeface="Arial" panose="020B0604020202020204" pitchFamily="34" charset="0"/>
              </a:rPr>
              <a:t>lear guidance on the effective use of </a:t>
            </a:r>
            <a:r>
              <a:rPr lang="en-GB" sz="2200" dirty="0">
                <a:effectLst/>
                <a:latin typeface="Arial" panose="020B0604020202020204" pitchFamily="34" charset="0"/>
                <a:ea typeface="Times New Roman" panose="02020603050405020304" pitchFamily="18" charset="0"/>
                <a:cs typeface="Arial" panose="020B0604020202020204" pitchFamily="34" charset="0"/>
              </a:rPr>
              <a:t>Teacher Assistants.</a:t>
            </a:r>
          </a:p>
          <a:p>
            <a:pPr>
              <a:spcAft>
                <a:spcPts val="1200"/>
              </a:spcAft>
              <a:buSzPts val="1200"/>
              <a:tabLst>
                <a:tab pos="228600" algn="l"/>
                <a:tab pos="457200" algn="l"/>
              </a:tabLst>
            </a:pPr>
            <a:r>
              <a:rPr lang="en-GB" sz="2200" b="0" dirty="0">
                <a:solidFill>
                  <a:srgbClr val="0D0D0D"/>
                </a:solidFill>
                <a:effectLst/>
                <a:latin typeface="Arial" panose="020B0604020202020204" pitchFamily="34" charset="0"/>
                <a:ea typeface="MS Mincho" panose="02020609040205080304" pitchFamily="49" charset="-128"/>
              </a:rPr>
              <a:t>Support schools to comply with </a:t>
            </a:r>
            <a:r>
              <a:rPr lang="en-GB" sz="2200" dirty="0">
                <a:solidFill>
                  <a:srgbClr val="0D0D0D"/>
                </a:solidFill>
                <a:effectLst/>
                <a:latin typeface="Arial" panose="020B0604020202020204" pitchFamily="34" charset="0"/>
                <a:ea typeface="MS Mincho" panose="02020609040205080304" pitchFamily="49" charset="-128"/>
              </a:rPr>
              <a:t>Equality Act disability duties</a:t>
            </a:r>
            <a:r>
              <a:rPr lang="en-GB" sz="2200" b="0" dirty="0">
                <a:solidFill>
                  <a:srgbClr val="0D0D0D"/>
                </a:solidFill>
                <a:effectLst/>
                <a:latin typeface="Arial" panose="020B0604020202020204" pitchFamily="34" charset="0"/>
                <a:ea typeface="MS Mincho" panose="02020609040205080304" pitchFamily="49" charset="-128"/>
              </a:rPr>
              <a:t>. </a:t>
            </a:r>
          </a:p>
        </p:txBody>
      </p:sp>
      <p:sp>
        <p:nvSpPr>
          <p:cNvPr id="4" name="Slide Number Placeholder 3">
            <a:extLst>
              <a:ext uri="{FF2B5EF4-FFF2-40B4-BE49-F238E27FC236}">
                <a16:creationId xmlns:a16="http://schemas.microsoft.com/office/drawing/2014/main" id="{2226604E-A2B9-74DC-FA0A-8B38A792FE33}"/>
              </a:ext>
            </a:extLst>
          </p:cNvPr>
          <p:cNvSpPr>
            <a:spLocks noGrp="1"/>
          </p:cNvSpPr>
          <p:nvPr>
            <p:ph type="sldNum" sz="quarter" idx="4"/>
          </p:nvPr>
        </p:nvSpPr>
        <p:spPr/>
        <p:txBody>
          <a:bodyPr/>
          <a:lstStyle/>
          <a:p>
            <a:fld id="{5DB98E5A-76C0-453E-B1E0-BC4AB04722D5}" type="slidenum">
              <a:rPr lang="en-GB" smtClean="0"/>
              <a:pPr/>
              <a:t>11</a:t>
            </a:fld>
            <a:endParaRPr lang="en-GB" dirty="0"/>
          </a:p>
        </p:txBody>
      </p:sp>
    </p:spTree>
    <p:extLst>
      <p:ext uri="{BB962C8B-B14F-4D97-AF65-F5344CB8AC3E}">
        <p14:creationId xmlns:p14="http://schemas.microsoft.com/office/powerpoint/2010/main" val="3716288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C6644-E43C-5BF9-6720-3E06312FC29B}"/>
              </a:ext>
            </a:extLst>
          </p:cNvPr>
          <p:cNvSpPr>
            <a:spLocks noGrp="1"/>
          </p:cNvSpPr>
          <p:nvPr>
            <p:ph type="title"/>
          </p:nvPr>
        </p:nvSpPr>
        <p:spPr/>
        <p:txBody>
          <a:bodyPr/>
          <a:lstStyle/>
          <a:p>
            <a:r>
              <a:rPr lang="en-GB" sz="3200" b="0" i="0" dirty="0">
                <a:solidFill>
                  <a:srgbClr val="002060"/>
                </a:solidFill>
                <a:effectLst/>
                <a:latin typeface="Arial" panose="020B0604020202020204" pitchFamily="34" charset="0"/>
              </a:rPr>
              <a:t>Preparation for adulthood – Supported Internships </a:t>
            </a:r>
            <a:endParaRPr lang="en-GB" b="0" dirty="0">
              <a:solidFill>
                <a:srgbClr val="002060"/>
              </a:solidFill>
            </a:endParaRPr>
          </a:p>
        </p:txBody>
      </p:sp>
      <p:sp>
        <p:nvSpPr>
          <p:cNvPr id="3" name="Content Placeholder 2">
            <a:extLst>
              <a:ext uri="{FF2B5EF4-FFF2-40B4-BE49-F238E27FC236}">
                <a16:creationId xmlns:a16="http://schemas.microsoft.com/office/drawing/2014/main" id="{732FF129-17ED-DB74-5EAF-D3F19556C553}"/>
              </a:ext>
            </a:extLst>
          </p:cNvPr>
          <p:cNvSpPr>
            <a:spLocks noGrp="1"/>
          </p:cNvSpPr>
          <p:nvPr>
            <p:ph idx="1"/>
          </p:nvPr>
        </p:nvSpPr>
        <p:spPr>
          <a:xfrm>
            <a:off x="684212" y="1412776"/>
            <a:ext cx="7775575" cy="4464149"/>
          </a:xfrm>
        </p:spPr>
        <p: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GB" sz="2400" b="0" i="0" dirty="0">
                <a:solidFill>
                  <a:srgbClr val="000000"/>
                </a:solidFill>
                <a:effectLst/>
                <a:latin typeface="+mn-lt"/>
              </a:rPr>
              <a:t>Invest £18m to double capacity of programme (2025). Pilot non-EHCP programme (2023) </a:t>
            </a:r>
            <a:endParaRPr lang="en-GB" sz="2400" b="0" i="0" dirty="0">
              <a:effectLst/>
              <a:latin typeface="+mn-lt"/>
            </a:endParaRPr>
          </a:p>
          <a:p>
            <a:pPr algn="l" rtl="0" fontAlgn="base"/>
            <a:endParaRPr lang="en-GB" sz="2400" b="0" i="0" dirty="0">
              <a:effectLst/>
              <a:latin typeface="+mn-lt"/>
            </a:endParaRPr>
          </a:p>
          <a:p>
            <a:pPr algn="l" rtl="0" fontAlgn="base"/>
            <a:r>
              <a:rPr lang="en-GB" sz="2400" b="0" i="0" dirty="0">
                <a:effectLst/>
                <a:latin typeface="+mn-lt"/>
              </a:rPr>
              <a:t>Progress made -  so far, over 360 job coaches and over 250 employer champions have been trained, and over 100 LAs have received training to engage employers. </a:t>
            </a:r>
          </a:p>
          <a:p>
            <a:pPr algn="l" rtl="0" fontAlgn="base"/>
            <a:r>
              <a:rPr lang="en-GB" sz="2400" b="0" i="0" dirty="0">
                <a:effectLst/>
                <a:latin typeface="+mn-lt"/>
              </a:rPr>
              <a:t>Pilot now launched and all 12 successful LAs have been informed; many are beginning delivery.  </a:t>
            </a:r>
          </a:p>
          <a:p>
            <a:endParaRPr lang="en-GB" dirty="0"/>
          </a:p>
        </p:txBody>
      </p:sp>
    </p:spTree>
    <p:extLst>
      <p:ext uri="{BB962C8B-B14F-4D97-AF65-F5344CB8AC3E}">
        <p14:creationId xmlns:p14="http://schemas.microsoft.com/office/powerpoint/2010/main" val="835524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FDBAA-71F3-EFA0-A8B8-E8E7613629D4}"/>
              </a:ext>
            </a:extLst>
          </p:cNvPr>
          <p:cNvSpPr>
            <a:spLocks noGrp="1"/>
          </p:cNvSpPr>
          <p:nvPr>
            <p:ph type="title"/>
          </p:nvPr>
        </p:nvSpPr>
        <p:spPr/>
        <p:txBody>
          <a:bodyPr/>
          <a:lstStyle/>
          <a:p>
            <a:r>
              <a:rPr lang="en-GB" b="0" dirty="0"/>
              <a:t>EHC plans and tailored lists</a:t>
            </a:r>
          </a:p>
        </p:txBody>
      </p:sp>
      <p:sp>
        <p:nvSpPr>
          <p:cNvPr id="3" name="Content Placeholder 2">
            <a:extLst>
              <a:ext uri="{FF2B5EF4-FFF2-40B4-BE49-F238E27FC236}">
                <a16:creationId xmlns:a16="http://schemas.microsoft.com/office/drawing/2014/main" id="{B2B2EC60-732C-EB27-42E6-73D727F3337B}"/>
              </a:ext>
            </a:extLst>
          </p:cNvPr>
          <p:cNvSpPr>
            <a:spLocks noGrp="1"/>
          </p:cNvSpPr>
          <p:nvPr>
            <p:ph idx="1"/>
          </p:nvPr>
        </p:nvSpPr>
        <p:spPr>
          <a:xfrm>
            <a:off x="684212" y="1196976"/>
            <a:ext cx="8064252" cy="4679949"/>
          </a:xfrm>
        </p:spPr>
        <p:txBody>
          <a:bodyPr/>
          <a:lstStyle/>
          <a:p>
            <a:pPr algn="l" rtl="0" fontAlgn="base"/>
            <a:r>
              <a:rPr lang="en-GB" sz="2400" b="0" i="0" dirty="0">
                <a:solidFill>
                  <a:srgbClr val="000000"/>
                </a:solidFill>
                <a:effectLst/>
                <a:latin typeface="Arial" panose="020B0604020202020204" pitchFamily="34" charset="0"/>
              </a:rPr>
              <a:t>An EHC plan template and guidance has been co-produced with children, families and the sector - will be tested by Change Programme Partners in 2024. </a:t>
            </a:r>
          </a:p>
          <a:p>
            <a:pPr algn="l" rtl="0" fontAlgn="base"/>
            <a:r>
              <a:rPr lang="en-GB" sz="2400" b="0" i="0" dirty="0">
                <a:solidFill>
                  <a:srgbClr val="000000"/>
                </a:solidFill>
                <a:effectLst/>
                <a:latin typeface="Arial" panose="020B0604020202020204" pitchFamily="34" charset="0"/>
              </a:rPr>
              <a:t>Work underway on developing further processes and guidance, which will continue throughout 2024. </a:t>
            </a:r>
          </a:p>
          <a:p>
            <a:pPr algn="l" rtl="0" fontAlgn="base"/>
            <a:r>
              <a:rPr lang="en-GB" sz="2400" b="0" i="0" dirty="0">
                <a:solidFill>
                  <a:srgbClr val="000000"/>
                </a:solidFill>
                <a:effectLst/>
                <a:latin typeface="Arial" panose="020B0604020202020204" pitchFamily="34" charset="0"/>
              </a:rPr>
              <a:t>Initial user research for our digitisation work due to be completed in Jan 2024. Next phase to propose evidence-based solutions during 2024, roll out in 2025. </a:t>
            </a:r>
            <a:endParaRPr lang="en-GB" sz="2400" b="0" i="0" dirty="0">
              <a:effectLst/>
            </a:endParaRPr>
          </a:p>
          <a:p>
            <a:r>
              <a:rPr lang="en-GB" sz="2400" b="0" i="0" dirty="0">
                <a:solidFill>
                  <a:srgbClr val="000000"/>
                </a:solidFill>
                <a:effectLst/>
                <a:latin typeface="Arial" panose="020B0604020202020204" pitchFamily="34" charset="0"/>
              </a:rPr>
              <a:t>Advisory tailored lists guidance issued to Change Programme LAs - testing due to commence from Jan</a:t>
            </a:r>
          </a:p>
          <a:p>
            <a:endParaRPr lang="en-GB" dirty="0"/>
          </a:p>
        </p:txBody>
      </p:sp>
    </p:spTree>
    <p:extLst>
      <p:ext uri="{BB962C8B-B14F-4D97-AF65-F5344CB8AC3E}">
        <p14:creationId xmlns:p14="http://schemas.microsoft.com/office/powerpoint/2010/main" val="28484996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97059-26AA-C449-6F38-BA1758FFF0DC}"/>
              </a:ext>
            </a:extLst>
          </p:cNvPr>
          <p:cNvSpPr>
            <a:spLocks noGrp="1"/>
          </p:cNvSpPr>
          <p:nvPr>
            <p:ph type="title"/>
          </p:nvPr>
        </p:nvSpPr>
        <p:spPr>
          <a:xfrm>
            <a:off x="684212" y="188640"/>
            <a:ext cx="7775575" cy="647701"/>
          </a:xfrm>
        </p:spPr>
        <p:txBody>
          <a:bodyPr/>
          <a:lstStyle/>
          <a:p>
            <a:r>
              <a:rPr lang="en-GB" b="0" dirty="0"/>
              <a:t>AP reform</a:t>
            </a:r>
          </a:p>
        </p:txBody>
      </p:sp>
      <p:sp>
        <p:nvSpPr>
          <p:cNvPr id="3" name="Content Placeholder 2">
            <a:extLst>
              <a:ext uri="{FF2B5EF4-FFF2-40B4-BE49-F238E27FC236}">
                <a16:creationId xmlns:a16="http://schemas.microsoft.com/office/drawing/2014/main" id="{1A73656C-D76F-DCE5-78E6-259CF1D12573}"/>
              </a:ext>
            </a:extLst>
          </p:cNvPr>
          <p:cNvSpPr>
            <a:spLocks noGrp="1"/>
          </p:cNvSpPr>
          <p:nvPr>
            <p:ph idx="1"/>
          </p:nvPr>
        </p:nvSpPr>
        <p:spPr>
          <a:xfrm>
            <a:off x="684212" y="980728"/>
            <a:ext cx="7848228" cy="4679949"/>
          </a:xfrm>
        </p:spPr>
        <p:txBody>
          <a:bodyPr/>
          <a:lstStyle/>
          <a:p>
            <a:r>
              <a:rPr lang="en-GB" sz="2400" b="0" dirty="0">
                <a:solidFill>
                  <a:srgbClr val="000000"/>
                </a:solidFill>
                <a:latin typeface="Arial" panose="020B0604020202020204" pitchFamily="34" charset="0"/>
              </a:rPr>
              <a:t>W</a:t>
            </a:r>
            <a:r>
              <a:rPr lang="en-GB" sz="2400" b="0" i="0" dirty="0">
                <a:solidFill>
                  <a:srgbClr val="000000"/>
                </a:solidFill>
                <a:effectLst/>
                <a:latin typeface="Arial" panose="020B0604020202020204" pitchFamily="34" charset="0"/>
              </a:rPr>
              <a:t>orking with local areas through the SEND and AP Change Programme to support AP development. </a:t>
            </a:r>
          </a:p>
          <a:p>
            <a:r>
              <a:rPr lang="en-GB" sz="2400" b="0" i="0" dirty="0">
                <a:solidFill>
                  <a:srgbClr val="000000"/>
                </a:solidFill>
                <a:effectLst/>
                <a:latin typeface="Arial" panose="020B0604020202020204" pitchFamily="34" charset="0"/>
              </a:rPr>
              <a:t>Guidance on the 3-tier system and objectives of funding reform to be issued to CPPs shortly, and more detailed AP funding reform guidance in early 2024. </a:t>
            </a:r>
          </a:p>
          <a:p>
            <a:r>
              <a:rPr lang="en-GB" sz="2400" b="0" dirty="0">
                <a:solidFill>
                  <a:srgbClr val="000000"/>
                </a:solidFill>
                <a:latin typeface="Arial" panose="020B0604020202020204" pitchFamily="34" charset="0"/>
              </a:rPr>
              <a:t>Aiming</a:t>
            </a:r>
            <a:r>
              <a:rPr lang="en-GB" sz="2400" b="0" i="0" dirty="0">
                <a:solidFill>
                  <a:srgbClr val="000000"/>
                </a:solidFill>
                <a:effectLst/>
                <a:latin typeface="Arial" panose="020B0604020202020204" pitchFamily="34" charset="0"/>
              </a:rPr>
              <a:t> to test changes to funding in academic year 2024/25.</a:t>
            </a:r>
          </a:p>
          <a:p>
            <a:r>
              <a:rPr lang="en-GB" sz="2400" b="0" dirty="0">
                <a:solidFill>
                  <a:srgbClr val="000000"/>
                </a:solidFill>
                <a:latin typeface="Arial" panose="020B0604020202020204" pitchFamily="34" charset="0"/>
              </a:rPr>
              <a:t>D</a:t>
            </a:r>
            <a:r>
              <a:rPr lang="en-GB" sz="2400" b="0" i="0" dirty="0">
                <a:solidFill>
                  <a:srgbClr val="000000"/>
                </a:solidFill>
                <a:effectLst/>
                <a:latin typeface="Arial" panose="020B0604020202020204" pitchFamily="34" charset="0"/>
              </a:rPr>
              <a:t>eveloping performance metrics for AP and will begin testing these with the sector in the new year, with the aim of publishing them in autumn 2024.</a:t>
            </a:r>
            <a:endParaRPr lang="en-GB" sz="2400" b="0" i="0" dirty="0">
              <a:effectLst/>
            </a:endParaRPr>
          </a:p>
          <a:p>
            <a:endParaRPr lang="en-GB" dirty="0"/>
          </a:p>
        </p:txBody>
      </p:sp>
    </p:spTree>
    <p:extLst>
      <p:ext uri="{BB962C8B-B14F-4D97-AF65-F5344CB8AC3E}">
        <p14:creationId xmlns:p14="http://schemas.microsoft.com/office/powerpoint/2010/main" val="213301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AFF52-5006-2563-62AC-4A22AF30ED6A}"/>
              </a:ext>
            </a:extLst>
          </p:cNvPr>
          <p:cNvSpPr>
            <a:spLocks noGrp="1"/>
          </p:cNvSpPr>
          <p:nvPr>
            <p:ph type="title"/>
          </p:nvPr>
        </p:nvSpPr>
        <p:spPr>
          <a:xfrm>
            <a:off x="684213" y="332656"/>
            <a:ext cx="7775575" cy="648419"/>
          </a:xfrm>
        </p:spPr>
        <p:txBody>
          <a:bodyPr anchor="ctr">
            <a:normAutofit fontScale="90000"/>
          </a:bodyPr>
          <a:lstStyle/>
          <a:p>
            <a:r>
              <a:rPr lang="en-GB" b="0" dirty="0"/>
              <a:t>The core of the SEND local area inspection</a:t>
            </a:r>
          </a:p>
        </p:txBody>
      </p:sp>
      <p:sp>
        <p:nvSpPr>
          <p:cNvPr id="3" name="Content Placeholder 2">
            <a:extLst>
              <a:ext uri="{FF2B5EF4-FFF2-40B4-BE49-F238E27FC236}">
                <a16:creationId xmlns:a16="http://schemas.microsoft.com/office/drawing/2014/main" id="{2950AAD0-75C8-65C6-4627-F903EAF872DC}"/>
              </a:ext>
            </a:extLst>
          </p:cNvPr>
          <p:cNvSpPr>
            <a:spLocks noGrp="1"/>
          </p:cNvSpPr>
          <p:nvPr>
            <p:ph sz="half" idx="1"/>
          </p:nvPr>
        </p:nvSpPr>
        <p:spPr>
          <a:xfrm>
            <a:off x="611560" y="1196752"/>
            <a:ext cx="7992244" cy="4752976"/>
          </a:xfrm>
        </p:spPr>
        <p:txBody>
          <a:bodyPr>
            <a:normAutofit/>
          </a:bodyPr>
          <a:lstStyle/>
          <a:p>
            <a:r>
              <a:rPr lang="en-GB" sz="2400" b="0" dirty="0"/>
              <a:t>Inspectors will judge the effectiveness of the local area partnership’s SEND arrangements and their impact on the experiences and outcomes of the CYP with SEND.</a:t>
            </a:r>
          </a:p>
          <a:p>
            <a:r>
              <a:rPr lang="en-GB" sz="2400" b="0" dirty="0"/>
              <a:t>Starting point – the local area’s Self-Evaluation Frameworks.</a:t>
            </a:r>
          </a:p>
          <a:p>
            <a:pPr marL="0" indent="0">
              <a:buNone/>
            </a:pPr>
            <a:endParaRPr lang="en-GB" dirty="0">
              <a:solidFill>
                <a:prstClr val="black"/>
              </a:solidFill>
            </a:endParaRPr>
          </a:p>
        </p:txBody>
      </p:sp>
    </p:spTree>
    <p:extLst>
      <p:ext uri="{BB962C8B-B14F-4D97-AF65-F5344CB8AC3E}">
        <p14:creationId xmlns:p14="http://schemas.microsoft.com/office/powerpoint/2010/main" val="11348344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6DEE4-0197-4760-8099-04945535DFCA}"/>
              </a:ext>
            </a:extLst>
          </p:cNvPr>
          <p:cNvSpPr>
            <a:spLocks noGrp="1"/>
          </p:cNvSpPr>
          <p:nvPr>
            <p:ph type="title"/>
          </p:nvPr>
        </p:nvSpPr>
        <p:spPr>
          <a:xfrm>
            <a:off x="612818" y="332656"/>
            <a:ext cx="7846970" cy="647701"/>
          </a:xfrm>
        </p:spPr>
        <p:txBody>
          <a:bodyPr/>
          <a:lstStyle/>
          <a:p>
            <a:r>
              <a:rPr lang="en-GB" b="0" dirty="0">
                <a:solidFill>
                  <a:schemeClr val="tx2">
                    <a:lumMod val="75000"/>
                  </a:schemeClr>
                </a:solidFill>
              </a:rPr>
              <a:t>Self-Evaluation Frameworks - SEFs</a:t>
            </a:r>
          </a:p>
        </p:txBody>
      </p:sp>
      <p:sp>
        <p:nvSpPr>
          <p:cNvPr id="3" name="Content Placeholder 2">
            <a:extLst>
              <a:ext uri="{FF2B5EF4-FFF2-40B4-BE49-F238E27FC236}">
                <a16:creationId xmlns:a16="http://schemas.microsoft.com/office/drawing/2014/main" id="{D9A88237-6B18-4885-B0CE-75520F517160}"/>
              </a:ext>
            </a:extLst>
          </p:cNvPr>
          <p:cNvSpPr>
            <a:spLocks noGrp="1"/>
          </p:cNvSpPr>
          <p:nvPr>
            <p:ph idx="1"/>
          </p:nvPr>
        </p:nvSpPr>
        <p:spPr>
          <a:xfrm>
            <a:off x="684212" y="935108"/>
            <a:ext cx="8222502" cy="5413445"/>
          </a:xfrm>
        </p:spPr>
        <p:txBody>
          <a:bodyPr/>
          <a:lstStyle/>
          <a:p>
            <a:pPr marL="0" indent="0">
              <a:buNone/>
            </a:pPr>
            <a:endParaRPr lang="en-GB" sz="24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2400" b="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2400" b="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2400" dirty="0">
              <a:latin typeface="Arial" panose="020B0604020202020204" pitchFamily="34" charset="0"/>
              <a:ea typeface="Calibri" panose="020F0502020204030204" pitchFamily="34" charset="0"/>
              <a:cs typeface="Arial" panose="020B0604020202020204" pitchFamily="34" charset="0"/>
            </a:endParaRPr>
          </a:p>
          <a:p>
            <a:pPr marL="0" indent="0">
              <a:buNone/>
            </a:pPr>
            <a:r>
              <a:rPr lang="en-GB" sz="2400" dirty="0">
                <a:latin typeface="Arial" panose="020B0604020202020204" pitchFamily="34" charset="0"/>
                <a:ea typeface="Calibri" panose="020F0502020204030204" pitchFamily="34" charset="0"/>
                <a:cs typeface="Arial" panose="020B0604020202020204" pitchFamily="34" charset="0"/>
              </a:rPr>
              <a:t>Why SEFS are important</a:t>
            </a:r>
          </a:p>
          <a:p>
            <a:pPr marL="0" indent="0">
              <a:buNone/>
            </a:pPr>
            <a:endParaRPr lang="en-GB" sz="1400" b="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400" b="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400" b="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600" b="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400" b="0" dirty="0">
              <a:latin typeface="Arial" panose="020B0604020202020204" pitchFamily="34" charset="0"/>
              <a:ea typeface="Calibri" panose="020F0502020204030204" pitchFamily="34" charset="0"/>
              <a:cs typeface="Arial" panose="020B0604020202020204" pitchFamily="34" charset="0"/>
            </a:endParaRPr>
          </a:p>
        </p:txBody>
      </p:sp>
      <p:sp>
        <p:nvSpPr>
          <p:cNvPr id="7" name="Rectangle 4">
            <a:extLst>
              <a:ext uri="{FF2B5EF4-FFF2-40B4-BE49-F238E27FC236}">
                <a16:creationId xmlns:a16="http://schemas.microsoft.com/office/drawing/2014/main" id="{482E7DD5-067F-ABF0-E98C-97F05C478E53}"/>
              </a:ext>
            </a:extLst>
          </p:cNvPr>
          <p:cNvSpPr>
            <a:spLocks noChangeArrowheads="1"/>
          </p:cNvSpPr>
          <p:nvPr/>
        </p:nvSpPr>
        <p:spPr bwMode="auto">
          <a:xfrm rot="10800000" flipV="1">
            <a:off x="684213" y="1374217"/>
            <a:ext cx="784697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0B0C0C"/>
                </a:solidFill>
                <a:effectLst/>
                <a:latin typeface="+mj-lt"/>
              </a:rPr>
              <a:t>SEF – “</a:t>
            </a:r>
            <a:r>
              <a:rPr kumimoji="0" lang="en-US" altLang="en-US" sz="2400" u="none" strike="noStrike" cap="none" normalizeH="0" baseline="0" dirty="0">
                <a:ln>
                  <a:noFill/>
                </a:ln>
                <a:solidFill>
                  <a:srgbClr val="0B0C0C"/>
                </a:solidFill>
                <a:effectLst/>
                <a:latin typeface="+mj-lt"/>
              </a:rPr>
              <a:t>The local area partnership’s self-evaluation </a:t>
            </a:r>
            <a:r>
              <a:rPr kumimoji="0" lang="en-US" altLang="en-US" sz="2400" b="0" i="0" u="none" strike="noStrike" cap="none" normalizeH="0" baseline="0" dirty="0">
                <a:ln>
                  <a:noFill/>
                </a:ln>
                <a:solidFill>
                  <a:srgbClr val="0B0C0C"/>
                </a:solidFill>
                <a:effectLst/>
                <a:latin typeface="+mj-lt"/>
              </a:rPr>
              <a:t>of its effectiveness in improving the experiences and outcomes of CYP with SEND” (</a:t>
            </a:r>
            <a:r>
              <a:rPr lang="en-US" altLang="en-US" sz="2400" dirty="0">
                <a:solidFill>
                  <a:srgbClr val="0B0C0C"/>
                </a:solidFill>
                <a:latin typeface="+mj-lt"/>
              </a:rPr>
              <a:t>O</a:t>
            </a:r>
            <a:r>
              <a:rPr kumimoji="0" lang="en-US" altLang="en-US" sz="2400" b="0" i="0" u="none" strike="noStrike" cap="none" normalizeH="0" baseline="0" dirty="0">
                <a:ln>
                  <a:noFill/>
                </a:ln>
                <a:solidFill>
                  <a:srgbClr val="0B0C0C"/>
                </a:solidFill>
                <a:effectLst/>
                <a:latin typeface="+mj-lt"/>
              </a:rPr>
              <a:t>fsted</a:t>
            </a:r>
            <a:r>
              <a:rPr lang="en-US" altLang="en-US" sz="2400" dirty="0">
                <a:solidFill>
                  <a:srgbClr val="0B0C0C"/>
                </a:solidFill>
                <a:latin typeface="+mj-lt"/>
              </a:rPr>
              <a:t>)</a:t>
            </a:r>
            <a:endParaRPr kumimoji="0" lang="en-US" altLang="en-US" sz="2400" b="0" i="0" u="none" strike="noStrike" cap="none" normalizeH="0" baseline="0" dirty="0">
              <a:ln>
                <a:noFill/>
              </a:ln>
              <a:solidFill>
                <a:schemeClr val="tx1"/>
              </a:solidFill>
              <a:effectLst/>
              <a:latin typeface="+mj-lt"/>
            </a:endParaRPr>
          </a:p>
        </p:txBody>
      </p:sp>
      <p:sp>
        <p:nvSpPr>
          <p:cNvPr id="8" name="Rectangle 4">
            <a:extLst>
              <a:ext uri="{FF2B5EF4-FFF2-40B4-BE49-F238E27FC236}">
                <a16:creationId xmlns:a16="http://schemas.microsoft.com/office/drawing/2014/main" id="{04123C4C-FD9C-6C4C-7F40-E6AE4E5DCDDD}"/>
              </a:ext>
            </a:extLst>
          </p:cNvPr>
          <p:cNvSpPr>
            <a:spLocks noChangeArrowheads="1"/>
          </p:cNvSpPr>
          <p:nvPr/>
        </p:nvSpPr>
        <p:spPr bwMode="auto">
          <a:xfrm rot="10800000" flipV="1">
            <a:off x="684213" y="3501008"/>
            <a:ext cx="784697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400" u="none" strike="noStrike" cap="none" normalizeH="0" baseline="0" dirty="0">
                <a:ln>
                  <a:noFill/>
                </a:ln>
                <a:solidFill>
                  <a:srgbClr val="0B0C0C"/>
                </a:solidFill>
                <a:effectLst/>
              </a:rPr>
              <a:t>Structured opportunity to gather user feedback, across all areas of SEND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400" dirty="0">
                <a:solidFill>
                  <a:srgbClr val="0B0C0C"/>
                </a:solidFill>
              </a:rPr>
              <a:t>Helps </a:t>
            </a:r>
            <a:r>
              <a:rPr kumimoji="0" lang="en-US" altLang="en-US" sz="2400" u="none" strike="noStrike" cap="none" normalizeH="0" baseline="0" dirty="0">
                <a:ln>
                  <a:noFill/>
                </a:ln>
                <a:solidFill>
                  <a:srgbClr val="0B0C0C"/>
                </a:solidFill>
                <a:effectLst/>
              </a:rPr>
              <a:t>determine if the Area has successfully achieved what it planned to achieve over this time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400" dirty="0">
                <a:solidFill>
                  <a:srgbClr val="0B0C0C"/>
                </a:solidFill>
              </a:rPr>
              <a:t>S</a:t>
            </a:r>
            <a:r>
              <a:rPr kumimoji="0" lang="en-US" altLang="en-US" sz="2400" u="none" strike="noStrike" cap="none" normalizeH="0" baseline="0" dirty="0">
                <a:ln>
                  <a:noFill/>
                </a:ln>
                <a:solidFill>
                  <a:srgbClr val="0B0C0C"/>
                </a:solidFill>
                <a:effectLst/>
              </a:rPr>
              <a:t>trategic tool to inform the Area’s action plan for next 12 months</a:t>
            </a:r>
            <a:endParaRPr kumimoji="0" lang="en-US" altLang="en-US" sz="240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1684312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FEBD2-EE3B-93CE-0041-E136FFA2AB34}"/>
              </a:ext>
            </a:extLst>
          </p:cNvPr>
          <p:cNvSpPr>
            <a:spLocks noGrp="1"/>
          </p:cNvSpPr>
          <p:nvPr>
            <p:ph type="title"/>
          </p:nvPr>
        </p:nvSpPr>
        <p:spPr>
          <a:xfrm>
            <a:off x="684213" y="332656"/>
            <a:ext cx="7992243" cy="648419"/>
          </a:xfrm>
        </p:spPr>
        <p:txBody>
          <a:bodyPr anchor="ctr">
            <a:normAutofit/>
          </a:bodyPr>
          <a:lstStyle/>
          <a:p>
            <a:pPr>
              <a:lnSpc>
                <a:spcPct val="90000"/>
              </a:lnSpc>
            </a:pPr>
            <a:r>
              <a:rPr lang="en-US" sz="2800" b="0" dirty="0"/>
              <a:t>SEFs enable local areas to:</a:t>
            </a:r>
            <a:endParaRPr lang="en-GB" sz="2000" dirty="0"/>
          </a:p>
        </p:txBody>
      </p:sp>
      <p:sp>
        <p:nvSpPr>
          <p:cNvPr id="3" name="Content Placeholder 2">
            <a:extLst>
              <a:ext uri="{FF2B5EF4-FFF2-40B4-BE49-F238E27FC236}">
                <a16:creationId xmlns:a16="http://schemas.microsoft.com/office/drawing/2014/main" id="{A1B0028A-8AF5-6D30-8FAD-9CD7B4217AF7}"/>
              </a:ext>
            </a:extLst>
          </p:cNvPr>
          <p:cNvSpPr>
            <a:spLocks noGrp="1"/>
          </p:cNvSpPr>
          <p:nvPr>
            <p:ph sz="half" idx="1"/>
          </p:nvPr>
        </p:nvSpPr>
        <p:spPr>
          <a:xfrm>
            <a:off x="684213" y="1052736"/>
            <a:ext cx="7632204" cy="5328370"/>
          </a:xfrm>
        </p:spPr>
        <p:txBody>
          <a:bodyPr>
            <a:normAutofit/>
          </a:bodyPr>
          <a:lstStyle/>
          <a:p>
            <a:pPr>
              <a:lnSpc>
                <a:spcPct val="110000"/>
              </a:lnSpc>
            </a:pPr>
            <a:r>
              <a:rPr lang="en-US" sz="2400" b="0" dirty="0">
                <a:solidFill>
                  <a:prstClr val="black"/>
                </a:solidFill>
              </a:rPr>
              <a:t>Provide clear information, understanding and oversight of the issues</a:t>
            </a:r>
          </a:p>
          <a:p>
            <a:pPr>
              <a:lnSpc>
                <a:spcPct val="110000"/>
              </a:lnSpc>
            </a:pPr>
            <a:r>
              <a:rPr lang="en-US" sz="2400" b="0" dirty="0">
                <a:solidFill>
                  <a:prstClr val="black"/>
                </a:solidFill>
              </a:rPr>
              <a:t>Demonstrate how they have worked together to find and implement solutions</a:t>
            </a:r>
          </a:p>
          <a:p>
            <a:pPr>
              <a:lnSpc>
                <a:spcPct val="110000"/>
              </a:lnSpc>
            </a:pPr>
            <a:r>
              <a:rPr lang="en-US" sz="2400" b="0" dirty="0">
                <a:solidFill>
                  <a:prstClr val="black"/>
                </a:solidFill>
              </a:rPr>
              <a:t>Identify when these actions will impact</a:t>
            </a:r>
          </a:p>
          <a:p>
            <a:pPr>
              <a:lnSpc>
                <a:spcPct val="110000"/>
              </a:lnSpc>
            </a:pPr>
            <a:r>
              <a:rPr lang="en-US" sz="2400" b="0" dirty="0">
                <a:solidFill>
                  <a:prstClr val="black"/>
                </a:solidFill>
              </a:rPr>
              <a:t>Evidence strengthening Provider and Commissioner relationships  </a:t>
            </a:r>
          </a:p>
          <a:p>
            <a:pPr>
              <a:lnSpc>
                <a:spcPct val="110000"/>
              </a:lnSpc>
            </a:pPr>
            <a:r>
              <a:rPr lang="en-GB" sz="2400" b="0" dirty="0">
                <a:solidFill>
                  <a:prstClr val="black"/>
                </a:solidFill>
              </a:rPr>
              <a:t>Show that they know awareness of a problem is not enough.</a:t>
            </a:r>
          </a:p>
          <a:p>
            <a:pPr>
              <a:lnSpc>
                <a:spcPct val="110000"/>
              </a:lnSpc>
            </a:pPr>
            <a:r>
              <a:rPr lang="en-GB" sz="2400" b="0" dirty="0">
                <a:solidFill>
                  <a:prstClr val="black"/>
                </a:solidFill>
              </a:rPr>
              <a:t>Evidence that support should not be diagnosis led</a:t>
            </a:r>
          </a:p>
          <a:p>
            <a:pPr>
              <a:lnSpc>
                <a:spcPct val="110000"/>
              </a:lnSpc>
            </a:pPr>
            <a:r>
              <a:rPr lang="en-GB" sz="2400" b="0" dirty="0">
                <a:solidFill>
                  <a:prstClr val="black"/>
                </a:solidFill>
              </a:rPr>
              <a:t>Have a robust plan to address any delays </a:t>
            </a:r>
            <a:endParaRPr lang="en-GB" sz="1400" b="0" dirty="0">
              <a:solidFill>
                <a:prstClr val="black"/>
              </a:solidFill>
            </a:endParaRPr>
          </a:p>
        </p:txBody>
      </p:sp>
    </p:spTree>
    <p:extLst>
      <p:ext uri="{BB962C8B-B14F-4D97-AF65-F5344CB8AC3E}">
        <p14:creationId xmlns:p14="http://schemas.microsoft.com/office/powerpoint/2010/main" val="8637150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B659C-2070-1972-2C9B-6CFA788C006C}"/>
              </a:ext>
            </a:extLst>
          </p:cNvPr>
          <p:cNvSpPr>
            <a:spLocks noGrp="1"/>
          </p:cNvSpPr>
          <p:nvPr>
            <p:ph type="title"/>
          </p:nvPr>
        </p:nvSpPr>
        <p:spPr>
          <a:xfrm>
            <a:off x="684213" y="443157"/>
            <a:ext cx="7775575" cy="647701"/>
          </a:xfrm>
        </p:spPr>
        <p:txBody>
          <a:bodyPr/>
          <a:lstStyle/>
          <a:p>
            <a:r>
              <a:rPr lang="en-GB" sz="3200" dirty="0">
                <a:effectLst/>
                <a:latin typeface="Arial" panose="020B0604020202020204" pitchFamily="34" charset="0"/>
                <a:ea typeface="Times New Roman" panose="02020603050405020304" pitchFamily="18" charset="0"/>
                <a:cs typeface="Arial" panose="020B0604020202020204" pitchFamily="34" charset="0"/>
              </a:rPr>
              <a:t> </a:t>
            </a:r>
            <a:r>
              <a:rPr lang="en-GB" b="0" dirty="0">
                <a:latin typeface="Arial" panose="020B0604020202020204" pitchFamily="34" charset="0"/>
                <a:ea typeface="Times New Roman" panose="02020603050405020304" pitchFamily="18" charset="0"/>
                <a:cs typeface="Arial" panose="020B0604020202020204" pitchFamily="34" charset="0"/>
              </a:rPr>
              <a:t>N</a:t>
            </a:r>
            <a:r>
              <a:rPr lang="en-GB" sz="3200" b="0" dirty="0">
                <a:effectLst/>
                <a:latin typeface="Arial" panose="020B0604020202020204" pitchFamily="34" charset="0"/>
                <a:ea typeface="Times New Roman" panose="02020603050405020304" pitchFamily="18" charset="0"/>
                <a:cs typeface="Arial" panose="020B0604020202020204" pitchFamily="34" charset="0"/>
              </a:rPr>
              <a:t>ew inspection evaluation criteria:</a:t>
            </a:r>
            <a:br>
              <a:rPr lang="en-GB" sz="3200" b="0" dirty="0">
                <a:effectLst/>
                <a:latin typeface="Arial" panose="020B0604020202020204" pitchFamily="34" charset="0"/>
                <a:ea typeface="Times New Roman" panose="02020603050405020304" pitchFamily="18" charset="0"/>
                <a:cs typeface="Times New Roman" panose="02020603050405020304" pitchFamily="18" charset="0"/>
              </a:rPr>
            </a:br>
            <a:endParaRPr lang="en-GB" b="0" dirty="0"/>
          </a:p>
        </p:txBody>
      </p:sp>
      <p:sp>
        <p:nvSpPr>
          <p:cNvPr id="3" name="Content Placeholder 2">
            <a:extLst>
              <a:ext uri="{FF2B5EF4-FFF2-40B4-BE49-F238E27FC236}">
                <a16:creationId xmlns:a16="http://schemas.microsoft.com/office/drawing/2014/main" id="{7AE828FA-1EA1-0D0D-CB00-AA9C45C0F1F1}"/>
              </a:ext>
            </a:extLst>
          </p:cNvPr>
          <p:cNvSpPr>
            <a:spLocks noGrp="1"/>
          </p:cNvSpPr>
          <p:nvPr>
            <p:ph idx="1"/>
          </p:nvPr>
        </p:nvSpPr>
        <p:spPr>
          <a:xfrm>
            <a:off x="611560" y="1089025"/>
            <a:ext cx="7848228" cy="4679949"/>
          </a:xfrm>
        </p:spPr>
        <p:txBody>
          <a:bodyPr/>
          <a:lstStyle/>
          <a:p>
            <a:pPr marL="457200" lvl="0" indent="-457200">
              <a:buFont typeface="+mj-lt"/>
              <a:buAutoNum type="arabicPeriod"/>
            </a:pPr>
            <a:r>
              <a:rPr lang="en-GB" sz="2400" b="0" dirty="0">
                <a:effectLst/>
                <a:latin typeface="Arial" panose="020B0604020202020204" pitchFamily="34" charset="0"/>
                <a:ea typeface="Times New Roman" panose="02020603050405020304" pitchFamily="18" charset="0"/>
                <a:cs typeface="Arial" panose="020B0604020202020204" pitchFamily="34" charset="0"/>
              </a:rPr>
              <a:t>CYP’s needs are identified accurately and assessed in a timely and effective way.</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lvl="0" indent="-457200">
              <a:buFont typeface="+mj-lt"/>
              <a:buAutoNum type="arabicPeriod"/>
            </a:pPr>
            <a:r>
              <a:rPr lang="en-GB" sz="2400" b="0" dirty="0">
                <a:effectLst/>
                <a:latin typeface="Arial" panose="020B0604020202020204" pitchFamily="34" charset="0"/>
                <a:ea typeface="Times New Roman" panose="02020603050405020304" pitchFamily="18" charset="0"/>
                <a:cs typeface="Arial" panose="020B0604020202020204" pitchFamily="34" charset="0"/>
              </a:rPr>
              <a:t>CYP and their families participate in decision-making about their individual plans and support.</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lvl="0" indent="-457200">
              <a:buFont typeface="+mj-lt"/>
              <a:buAutoNum type="arabicPeriod"/>
            </a:pPr>
            <a:r>
              <a:rPr lang="en-GB" sz="2400" b="0" dirty="0">
                <a:effectLst/>
                <a:latin typeface="Arial" panose="020B0604020202020204" pitchFamily="34" charset="0"/>
                <a:ea typeface="Times New Roman" panose="02020603050405020304" pitchFamily="18" charset="0"/>
                <a:cs typeface="Arial" panose="020B0604020202020204" pitchFamily="34" charset="0"/>
              </a:rPr>
              <a:t>CYP receive the right help at the right time.</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lvl="0" indent="-457200">
              <a:buFont typeface="+mj-lt"/>
              <a:buAutoNum type="arabicPeriod"/>
            </a:pPr>
            <a:r>
              <a:rPr lang="en-GB" sz="2400" b="0" dirty="0">
                <a:effectLst/>
                <a:latin typeface="Arial" panose="020B0604020202020204" pitchFamily="34" charset="0"/>
                <a:ea typeface="Times New Roman" panose="02020603050405020304" pitchFamily="18" charset="0"/>
                <a:cs typeface="Arial" panose="020B0604020202020204" pitchFamily="34" charset="0"/>
              </a:rPr>
              <a:t>CYP are well prepared for their next steps and achieve strong outcomes.</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lvl="0" indent="-457200">
              <a:buFont typeface="+mj-lt"/>
              <a:buAutoNum type="arabicPeriod"/>
            </a:pPr>
            <a:r>
              <a:rPr lang="en-GB" sz="2400" b="0" dirty="0">
                <a:effectLst/>
                <a:latin typeface="Arial" panose="020B0604020202020204" pitchFamily="34" charset="0"/>
                <a:ea typeface="Times New Roman" panose="02020603050405020304" pitchFamily="18" charset="0"/>
                <a:cs typeface="Arial" panose="020B0604020202020204" pitchFamily="34" charset="0"/>
              </a:rPr>
              <a:t>CYP are valued, visible and included in their communities.</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lvl="0" indent="-457200">
              <a:buFont typeface="+mj-lt"/>
              <a:buAutoNum type="arabicPeriod"/>
            </a:pPr>
            <a:r>
              <a:rPr lang="en-GB" sz="2400" b="0" dirty="0">
                <a:effectLst/>
                <a:latin typeface="Arial" panose="020B0604020202020204" pitchFamily="34" charset="0"/>
                <a:ea typeface="Times New Roman" panose="02020603050405020304" pitchFamily="18" charset="0"/>
                <a:cs typeface="Arial" panose="020B0604020202020204" pitchFamily="34" charset="0"/>
              </a:rPr>
              <a:t>Leaders are ambitious for CYP with SEND.</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1664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B659C-2070-1972-2C9B-6CFA788C006C}"/>
              </a:ext>
            </a:extLst>
          </p:cNvPr>
          <p:cNvSpPr>
            <a:spLocks noGrp="1"/>
          </p:cNvSpPr>
          <p:nvPr>
            <p:ph type="title"/>
          </p:nvPr>
        </p:nvSpPr>
        <p:spPr/>
        <p:txBody>
          <a:bodyPr/>
          <a:lstStyle/>
          <a:p>
            <a:r>
              <a:rPr lang="en-GB" sz="3200" dirty="0">
                <a:effectLst/>
                <a:latin typeface="Arial" panose="020B0604020202020204" pitchFamily="34" charset="0"/>
                <a:ea typeface="Times New Roman" panose="02020603050405020304" pitchFamily="18" charset="0"/>
                <a:cs typeface="Arial" panose="020B0604020202020204" pitchFamily="34" charset="0"/>
              </a:rPr>
              <a:t> </a:t>
            </a:r>
            <a:r>
              <a:rPr lang="en-GB" b="0" dirty="0">
                <a:latin typeface="Arial" panose="020B0604020202020204" pitchFamily="34" charset="0"/>
                <a:ea typeface="Times New Roman" panose="02020603050405020304" pitchFamily="18" charset="0"/>
                <a:cs typeface="Arial" panose="020B0604020202020204" pitchFamily="34" charset="0"/>
              </a:rPr>
              <a:t>N</a:t>
            </a:r>
            <a:r>
              <a:rPr lang="en-GB" sz="3200" b="0" dirty="0">
                <a:effectLst/>
                <a:latin typeface="Arial" panose="020B0604020202020204" pitchFamily="34" charset="0"/>
                <a:ea typeface="Times New Roman" panose="02020603050405020304" pitchFamily="18" charset="0"/>
                <a:cs typeface="Arial" panose="020B0604020202020204" pitchFamily="34" charset="0"/>
              </a:rPr>
              <a:t>ew inspection evaluation criteria (II)</a:t>
            </a:r>
            <a:br>
              <a:rPr lang="en-GB" sz="3200" b="0" dirty="0">
                <a:effectLst/>
                <a:latin typeface="Arial" panose="020B0604020202020204" pitchFamily="34" charset="0"/>
                <a:ea typeface="Times New Roman" panose="02020603050405020304" pitchFamily="18" charset="0"/>
                <a:cs typeface="Times New Roman" panose="02020603050405020304" pitchFamily="18" charset="0"/>
              </a:rPr>
            </a:br>
            <a:endParaRPr lang="en-GB" b="0" dirty="0"/>
          </a:p>
        </p:txBody>
      </p:sp>
      <p:sp>
        <p:nvSpPr>
          <p:cNvPr id="3" name="Content Placeholder 2">
            <a:extLst>
              <a:ext uri="{FF2B5EF4-FFF2-40B4-BE49-F238E27FC236}">
                <a16:creationId xmlns:a16="http://schemas.microsoft.com/office/drawing/2014/main" id="{7AE828FA-1EA1-0D0D-CB00-AA9C45C0F1F1}"/>
              </a:ext>
            </a:extLst>
          </p:cNvPr>
          <p:cNvSpPr>
            <a:spLocks noGrp="1"/>
          </p:cNvSpPr>
          <p:nvPr>
            <p:ph idx="1"/>
          </p:nvPr>
        </p:nvSpPr>
        <p:spPr>
          <a:xfrm>
            <a:off x="611560" y="1089025"/>
            <a:ext cx="7848228" cy="4679949"/>
          </a:xfrm>
        </p:spPr>
        <p:txBody>
          <a:bodyPr/>
          <a:lstStyle/>
          <a:p>
            <a:pPr marL="457200" lvl="0" indent="-457200">
              <a:buFont typeface="+mj-lt"/>
              <a:buAutoNum type="arabicPeriod" startAt="7"/>
            </a:pPr>
            <a:r>
              <a:rPr lang="en-GB" sz="2400" b="0" dirty="0">
                <a:effectLst/>
                <a:latin typeface="Arial" panose="020B0604020202020204" pitchFamily="34" charset="0"/>
                <a:ea typeface="Times New Roman" panose="02020603050405020304" pitchFamily="18" charset="0"/>
                <a:cs typeface="Arial" panose="020B0604020202020204" pitchFamily="34" charset="0"/>
              </a:rPr>
              <a:t>Leaders actively engage and work with CYP and families.</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lvl="0" indent="-457200">
              <a:buFont typeface="+mj-lt"/>
              <a:buAutoNum type="arabicPeriod" startAt="7"/>
            </a:pPr>
            <a:r>
              <a:rPr lang="en-GB" sz="2400" b="0" dirty="0">
                <a:effectLst/>
                <a:latin typeface="Arial" panose="020B0604020202020204" pitchFamily="34" charset="0"/>
                <a:ea typeface="Times New Roman" panose="02020603050405020304" pitchFamily="18" charset="0"/>
                <a:cs typeface="Arial" panose="020B0604020202020204" pitchFamily="34" charset="0"/>
              </a:rPr>
              <a:t>Leaders have an accurate, shared understanding of the needs of CYP in their local area.</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lvl="0" indent="-457200">
              <a:buFont typeface="+mj-lt"/>
              <a:buAutoNum type="arabicPeriod" startAt="7"/>
            </a:pPr>
            <a:r>
              <a:rPr lang="en-GB" sz="2400" b="0" dirty="0">
                <a:effectLst/>
                <a:latin typeface="Arial" panose="020B0604020202020204" pitchFamily="34" charset="0"/>
                <a:ea typeface="Times New Roman" panose="02020603050405020304" pitchFamily="18" charset="0"/>
                <a:cs typeface="Arial" panose="020B0604020202020204" pitchFamily="34" charset="0"/>
              </a:rPr>
              <a:t>Leaders commission services and provision to meet the needs and aspirations of CYP , including commissioning arrangements for CYP in alternative provision.</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lvl="0" indent="-457200">
              <a:buFont typeface="+mj-lt"/>
              <a:buAutoNum type="arabicPeriod" startAt="7"/>
            </a:pPr>
            <a:r>
              <a:rPr lang="en-GB" sz="2400" b="0" dirty="0">
                <a:effectLst/>
                <a:latin typeface="Arial" panose="020B0604020202020204" pitchFamily="34" charset="0"/>
                <a:ea typeface="Times New Roman" panose="02020603050405020304" pitchFamily="18" charset="0"/>
                <a:cs typeface="Arial" panose="020B0604020202020204" pitchFamily="34" charset="0"/>
              </a:rPr>
              <a:t>Leaders evaluate services and make improvements.</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lvl="0" indent="-457200">
              <a:buFont typeface="+mj-lt"/>
              <a:buAutoNum type="arabicPeriod" startAt="7"/>
            </a:pPr>
            <a:r>
              <a:rPr lang="en-GB" sz="2400" b="0" dirty="0">
                <a:effectLst/>
                <a:latin typeface="Arial" panose="020B0604020202020204" pitchFamily="34" charset="0"/>
                <a:ea typeface="Times New Roman" panose="02020603050405020304" pitchFamily="18" charset="0"/>
                <a:cs typeface="Arial" panose="020B0604020202020204" pitchFamily="34" charset="0"/>
              </a:rPr>
              <a:t>Leaders create an environment in which effective practice and multi-agency working can flourish.</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7688465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32"/>
          <p:cNvSpPr/>
          <p:nvPr/>
        </p:nvSpPr>
        <p:spPr>
          <a:xfrm>
            <a:off x="529378" y="836712"/>
            <a:ext cx="2685778" cy="5688632"/>
          </a:xfrm>
          <a:prstGeom prst="rect">
            <a:avLst/>
          </a:prstGeom>
          <a:solidFill>
            <a:srgbClr val="FFFFFF"/>
          </a:solid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SzPts val="1400"/>
            </a:pPr>
            <a:endParaRPr sz="1400">
              <a:solidFill>
                <a:schemeClr val="accent1"/>
              </a:solidFill>
              <a:latin typeface="Arial"/>
              <a:ea typeface="Arial"/>
              <a:cs typeface="Arial"/>
              <a:sym typeface="Arial"/>
            </a:endParaRPr>
          </a:p>
        </p:txBody>
      </p:sp>
      <p:sp>
        <p:nvSpPr>
          <p:cNvPr id="234" name="Google Shape;234;p32"/>
          <p:cNvSpPr/>
          <p:nvPr/>
        </p:nvSpPr>
        <p:spPr>
          <a:xfrm>
            <a:off x="637763" y="1454047"/>
            <a:ext cx="2386270" cy="3307835"/>
          </a:xfrm>
          <a:prstGeom prst="rect">
            <a:avLst/>
          </a:prstGeom>
          <a:noFill/>
          <a:ln>
            <a:noFill/>
          </a:ln>
        </p:spPr>
        <p:txBody>
          <a:bodyPr spcFirstLastPara="1" wrap="square" lIns="91425" tIns="91425" rIns="91425" bIns="91425" anchor="t" anchorCtr="0">
            <a:noAutofit/>
          </a:bodyPr>
          <a:lstStyle/>
          <a:p>
            <a:pPr>
              <a:buClr>
                <a:srgbClr val="000000"/>
              </a:buClr>
              <a:buSzPts val="1100"/>
            </a:pPr>
            <a:r>
              <a:rPr lang="en-GB" sz="1500" b="1" dirty="0">
                <a:solidFill>
                  <a:schemeClr val="accent1"/>
                </a:solidFill>
                <a:latin typeface="+mj-lt"/>
                <a:ea typeface="Montserrat SemiBold"/>
                <a:cs typeface="Montserrat SemiBold"/>
                <a:sym typeface="Montserrat SemiBold"/>
              </a:rPr>
              <a:t>“The local area partnership’s SEND arrangements typically lead to positive experiences and outcomes for CYP with SEND. The local area partnership is taking action where improvements are needed.”</a:t>
            </a:r>
          </a:p>
          <a:p>
            <a:pPr>
              <a:buClr>
                <a:srgbClr val="000000"/>
              </a:buClr>
              <a:buSzPts val="1100"/>
            </a:pPr>
            <a:endParaRPr lang="en-GB" sz="1400" b="1" dirty="0">
              <a:solidFill>
                <a:schemeClr val="accent1"/>
              </a:solidFill>
              <a:latin typeface="+mj-lt"/>
              <a:ea typeface="Montserrat SemiBold"/>
              <a:cs typeface="Montserrat SemiBold"/>
              <a:sym typeface="Montserrat SemiBold"/>
            </a:endParaRPr>
          </a:p>
          <a:p>
            <a:pPr marL="257175" indent="-257175" defTabSz="342900" hangingPunct="0">
              <a:buFont typeface="+mj-lt"/>
              <a:buAutoNum type="arabicPeriod"/>
              <a:defRPr/>
            </a:pPr>
            <a:r>
              <a:rPr lang="en-GB" sz="1500" b="1" dirty="0">
                <a:solidFill>
                  <a:srgbClr val="000000"/>
                </a:solidFill>
                <a:latin typeface="Arial" panose="020B0604020202020204"/>
                <a:ea typeface="Times New Roman" panose="02020603050405020304" pitchFamily="18" charset="0"/>
                <a:cs typeface="Arial" panose="020B0604020202020204" pitchFamily="34" charset="0"/>
              </a:rPr>
              <a:t>Area to update and publish their strategic plans</a:t>
            </a:r>
            <a:endParaRPr lang="en-GB" sz="1500" b="1" dirty="0">
              <a:solidFill>
                <a:srgbClr val="000000"/>
              </a:solidFill>
              <a:latin typeface="Arial" panose="020B0604020202020204"/>
              <a:ea typeface="Tahoma" panose="020B0604030504040204" pitchFamily="34" charset="0"/>
              <a:cs typeface="Arial" panose="020B0604020202020204" pitchFamily="34" charset="0"/>
            </a:endParaRPr>
          </a:p>
          <a:p>
            <a:pPr marL="257175" indent="-257175" defTabSz="342900" hangingPunct="0">
              <a:buFont typeface="+mj-lt"/>
              <a:buAutoNum type="arabicPeriod"/>
              <a:defRPr/>
            </a:pPr>
            <a:r>
              <a:rPr lang="en-GB" sz="1500" b="1" dirty="0">
                <a:solidFill>
                  <a:srgbClr val="000000"/>
                </a:solidFill>
                <a:latin typeface="Arial" panose="020B0604020202020204"/>
                <a:ea typeface="Tahoma" panose="020B0604030504040204" pitchFamily="34" charset="0"/>
                <a:cs typeface="Arial" panose="020B0604020202020204" pitchFamily="34" charset="0"/>
              </a:rPr>
              <a:t>Engagement meetings with local area partnerships</a:t>
            </a:r>
          </a:p>
          <a:p>
            <a:pPr marL="257175" indent="-257175" defTabSz="342900" hangingPunct="0">
              <a:buFont typeface="+mj-lt"/>
              <a:buAutoNum type="arabicPeriod"/>
              <a:defRPr/>
            </a:pPr>
            <a:r>
              <a:rPr lang="en-GB" sz="1500" b="1" dirty="0">
                <a:solidFill>
                  <a:srgbClr val="000000"/>
                </a:solidFill>
                <a:latin typeface="Arial" panose="020B0604020202020204"/>
                <a:ea typeface="Tahoma" panose="020B0604030504040204" pitchFamily="34" charset="0"/>
                <a:cs typeface="Arial" panose="020B0604020202020204" pitchFamily="34" charset="0"/>
              </a:rPr>
              <a:t>Full inspection within </a:t>
            </a:r>
            <a:r>
              <a:rPr lang="en-GB" sz="1500" b="1" dirty="0">
                <a:solidFill>
                  <a:schemeClr val="accent1"/>
                </a:solidFill>
                <a:latin typeface="Arial" panose="020B0604020202020204"/>
                <a:ea typeface="Tahoma" panose="020B0604030504040204" pitchFamily="34" charset="0"/>
                <a:cs typeface="Arial" panose="020B0604020202020204" pitchFamily="34" charset="0"/>
              </a:rPr>
              <a:t>five</a:t>
            </a:r>
            <a:r>
              <a:rPr lang="en-GB" sz="1500" b="1" dirty="0">
                <a:solidFill>
                  <a:srgbClr val="000000"/>
                </a:solidFill>
                <a:latin typeface="Arial" panose="020B0604020202020204"/>
                <a:ea typeface="Tahoma" panose="020B0604030504040204" pitchFamily="34" charset="0"/>
                <a:cs typeface="Arial" panose="020B0604020202020204" pitchFamily="34" charset="0"/>
              </a:rPr>
              <a:t> years</a:t>
            </a:r>
            <a:endParaRPr lang="en-GB" sz="1500" b="1" dirty="0">
              <a:solidFill>
                <a:srgbClr val="000000"/>
              </a:solidFill>
              <a:latin typeface="Arial" panose="020B0604020202020204"/>
              <a:ea typeface="Times New Roman" panose="02020603050405020304" pitchFamily="18" charset="0"/>
              <a:cs typeface="Times New Roman" panose="02020603050405020304" pitchFamily="18" charset="0"/>
            </a:endParaRPr>
          </a:p>
          <a:p>
            <a:pPr>
              <a:buClr>
                <a:srgbClr val="000000"/>
              </a:buClr>
              <a:buSzPts val="1100"/>
            </a:pPr>
            <a:endParaRPr lang="en-GB" sz="1050" dirty="0">
              <a:solidFill>
                <a:schemeClr val="accent1"/>
              </a:solidFill>
              <a:latin typeface="+mj-lt"/>
              <a:ea typeface="Montserrat SemiBold"/>
              <a:cs typeface="Montserrat SemiBold"/>
              <a:sym typeface="Montserrat SemiBold"/>
            </a:endParaRPr>
          </a:p>
        </p:txBody>
      </p:sp>
      <p:sp>
        <p:nvSpPr>
          <p:cNvPr id="236" name="Google Shape;236;p32"/>
          <p:cNvSpPr/>
          <p:nvPr/>
        </p:nvSpPr>
        <p:spPr>
          <a:xfrm>
            <a:off x="827584" y="946460"/>
            <a:ext cx="1882800" cy="498900"/>
          </a:xfrm>
          <a:prstGeom prst="rect">
            <a:avLst/>
          </a:prstGeom>
          <a:noFill/>
          <a:ln>
            <a:noFill/>
          </a:ln>
        </p:spPr>
        <p:txBody>
          <a:bodyPr spcFirstLastPara="1" wrap="square" lIns="91425" tIns="91425" rIns="91425" bIns="91425" anchor="t" anchorCtr="0">
            <a:noAutofit/>
          </a:bodyPr>
          <a:lstStyle/>
          <a:p>
            <a:pPr algn="ctr">
              <a:buClr>
                <a:srgbClr val="000000"/>
              </a:buClr>
              <a:buSzPts val="2100"/>
            </a:pPr>
            <a:r>
              <a:rPr lang="en-GB" sz="2100" dirty="0">
                <a:solidFill>
                  <a:schemeClr val="accent1"/>
                </a:solidFill>
                <a:latin typeface="+mj-lt"/>
                <a:ea typeface="Montserrat SemiBold"/>
                <a:cs typeface="Montserrat SemiBold"/>
                <a:sym typeface="Montserrat SemiBold"/>
              </a:rPr>
              <a:t>Outcome</a:t>
            </a:r>
            <a:endParaRPr sz="2100" dirty="0">
              <a:solidFill>
                <a:schemeClr val="accent1"/>
              </a:solidFill>
              <a:latin typeface="+mj-lt"/>
              <a:ea typeface="Montserrat SemiBold"/>
              <a:cs typeface="Montserrat SemiBold"/>
              <a:sym typeface="Montserrat SemiBold"/>
            </a:endParaRPr>
          </a:p>
        </p:txBody>
      </p:sp>
      <p:sp>
        <p:nvSpPr>
          <p:cNvPr id="237" name="Google Shape;237;p32"/>
          <p:cNvSpPr/>
          <p:nvPr/>
        </p:nvSpPr>
        <p:spPr>
          <a:xfrm>
            <a:off x="5877197" y="836712"/>
            <a:ext cx="2655243" cy="5688632"/>
          </a:xfrm>
          <a:prstGeom prst="rect">
            <a:avLst/>
          </a:prstGeom>
          <a:solidFill>
            <a:srgbClr val="FFFFFF"/>
          </a:solid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SzPts val="1400"/>
            </a:pPr>
            <a:endParaRPr sz="1400">
              <a:solidFill>
                <a:schemeClr val="accent1"/>
              </a:solidFill>
              <a:latin typeface="Arial"/>
              <a:ea typeface="Arial"/>
              <a:cs typeface="Arial"/>
              <a:sym typeface="Arial"/>
            </a:endParaRPr>
          </a:p>
        </p:txBody>
      </p:sp>
      <p:sp>
        <p:nvSpPr>
          <p:cNvPr id="238" name="Google Shape;238;p32"/>
          <p:cNvSpPr/>
          <p:nvPr/>
        </p:nvSpPr>
        <p:spPr>
          <a:xfrm>
            <a:off x="6015405" y="1445360"/>
            <a:ext cx="2287370" cy="3672408"/>
          </a:xfrm>
          <a:prstGeom prst="rect">
            <a:avLst/>
          </a:prstGeom>
          <a:noFill/>
          <a:ln>
            <a:noFill/>
          </a:ln>
        </p:spPr>
        <p:txBody>
          <a:bodyPr spcFirstLastPara="1" wrap="square" lIns="91425" tIns="91425" rIns="91425" bIns="91425" anchor="t" anchorCtr="0">
            <a:noAutofit/>
          </a:bodyPr>
          <a:lstStyle/>
          <a:p>
            <a:pPr>
              <a:buClr>
                <a:srgbClr val="000000"/>
              </a:buClr>
              <a:buSzPts val="1100"/>
            </a:pPr>
            <a:r>
              <a:rPr lang="en-GB" sz="1500" b="1" dirty="0">
                <a:solidFill>
                  <a:schemeClr val="accent1"/>
                </a:solidFill>
                <a:latin typeface="+mj-lt"/>
                <a:ea typeface="Montserrat SemiBold"/>
                <a:cs typeface="Montserrat SemiBold"/>
                <a:sym typeface="Montserrat SemiBold"/>
              </a:rPr>
              <a:t>“There are widespread and/or systemic failings leading to significant concerns about the experiences and outcomes of CYP with SEND, which the local area partnership must address urgently.”</a:t>
            </a:r>
          </a:p>
          <a:p>
            <a:pPr>
              <a:buClr>
                <a:srgbClr val="000000"/>
              </a:buClr>
              <a:buSzPts val="1100"/>
            </a:pPr>
            <a:endParaRPr lang="en-GB" sz="1400" b="1" dirty="0">
              <a:solidFill>
                <a:schemeClr val="accent1"/>
              </a:solidFill>
              <a:latin typeface="+mj-lt"/>
              <a:ea typeface="Montserrat SemiBold"/>
              <a:cs typeface="Montserrat SemiBold"/>
              <a:sym typeface="Montserrat SemiBold"/>
            </a:endParaRPr>
          </a:p>
          <a:p>
            <a:pPr marL="257175" indent="-257175" defTabSz="342900" hangingPunct="0">
              <a:buFont typeface="+mj-lt"/>
              <a:buAutoNum type="arabicPeriod"/>
              <a:defRPr/>
            </a:pPr>
            <a:r>
              <a:rPr lang="en-GB" sz="1500" b="1" dirty="0">
                <a:solidFill>
                  <a:schemeClr val="accent1"/>
                </a:solidFill>
                <a:latin typeface="Arial" panose="020B0604020202020204" pitchFamily="34" charset="0"/>
                <a:ea typeface="Tahoma" panose="020B0604030504040204" pitchFamily="34" charset="0"/>
                <a:cs typeface="Arial" panose="020B0604020202020204" pitchFamily="34" charset="0"/>
              </a:rPr>
              <a:t>Priority action plan </a:t>
            </a:r>
            <a:r>
              <a:rPr lang="en-GB" sz="1500" b="1" dirty="0">
                <a:solidFill>
                  <a:srgbClr val="000000"/>
                </a:solidFill>
                <a:latin typeface="Arial" panose="020B0604020202020204" pitchFamily="34" charset="0"/>
                <a:ea typeface="Tahoma" panose="020B0604030504040204" pitchFamily="34" charset="0"/>
                <a:cs typeface="Arial" panose="020B0604020202020204" pitchFamily="34" charset="0"/>
              </a:rPr>
              <a:t>to CQC/Ofsted</a:t>
            </a:r>
          </a:p>
          <a:p>
            <a:pPr marL="257175" indent="-257175" defTabSz="342900" hangingPunct="0">
              <a:buFont typeface="+mj-lt"/>
              <a:buAutoNum type="arabicPeriod"/>
              <a:defRPr/>
            </a:pPr>
            <a:r>
              <a:rPr lang="en-GB" sz="1500" b="1" dirty="0">
                <a:solidFill>
                  <a:srgbClr val="000000"/>
                </a:solidFill>
                <a:latin typeface="Arial" panose="020B0604020202020204" pitchFamily="34" charset="0"/>
                <a:ea typeface="Tahoma" panose="020B0604030504040204" pitchFamily="34" charset="0"/>
                <a:cs typeface="Arial" panose="020B0604020202020204" pitchFamily="34" charset="0"/>
              </a:rPr>
              <a:t>Monitoring inspection usually within </a:t>
            </a:r>
            <a:r>
              <a:rPr lang="en-GB" sz="1500" b="1" dirty="0">
                <a:solidFill>
                  <a:schemeClr val="accent1"/>
                </a:solidFill>
                <a:latin typeface="Arial" panose="020B0604020202020204" pitchFamily="34" charset="0"/>
                <a:ea typeface="Tahoma" panose="020B0604030504040204" pitchFamily="34" charset="0"/>
                <a:cs typeface="Arial" panose="020B0604020202020204" pitchFamily="34" charset="0"/>
              </a:rPr>
              <a:t>18 months</a:t>
            </a:r>
            <a:endParaRPr lang="en-GB" sz="1500" b="1" dirty="0">
              <a:solidFill>
                <a:schemeClr val="accent1"/>
              </a:solidFill>
              <a:latin typeface="Arial" panose="020B0604020202020204" pitchFamily="34" charset="0"/>
              <a:ea typeface="Tahoma" panose="020B0604030504040204" pitchFamily="34" charset="0"/>
              <a:cs typeface="Times New Roman" panose="02020603050405020304" pitchFamily="18" charset="0"/>
            </a:endParaRPr>
          </a:p>
          <a:p>
            <a:pPr marL="257175" indent="-257175" defTabSz="342900" hangingPunct="0">
              <a:buFont typeface="+mj-lt"/>
              <a:buAutoNum type="arabicPeriod"/>
              <a:defRPr/>
            </a:pPr>
            <a:r>
              <a:rPr lang="en-GB" sz="1500" b="1" dirty="0">
                <a:solidFill>
                  <a:srgbClr val="000000"/>
                </a:solidFill>
                <a:latin typeface="Arial" panose="020B0604020202020204" pitchFamily="34" charset="0"/>
                <a:ea typeface="Tahoma" panose="020B0604030504040204" pitchFamily="34" charset="0"/>
                <a:cs typeface="Arial" panose="020B0604020202020204" pitchFamily="34" charset="0"/>
              </a:rPr>
              <a:t>Engagement meetings with local area partnerships</a:t>
            </a:r>
          </a:p>
          <a:p>
            <a:pPr marL="257175" indent="-257175" defTabSz="342900" hangingPunct="0">
              <a:buFont typeface="+mj-lt"/>
              <a:buAutoNum type="arabicPeriod"/>
              <a:defRPr/>
            </a:pPr>
            <a:r>
              <a:rPr lang="en-GB" sz="1500" b="1" dirty="0">
                <a:solidFill>
                  <a:srgbClr val="000000"/>
                </a:solidFill>
                <a:latin typeface="Arial" panose="020B0604020202020204" pitchFamily="34" charset="0"/>
                <a:ea typeface="Tahoma" panose="020B0604030504040204" pitchFamily="34" charset="0"/>
                <a:cs typeface="Arial" panose="020B0604020202020204" pitchFamily="34" charset="0"/>
              </a:rPr>
              <a:t>Full inspection usually within </a:t>
            </a:r>
            <a:r>
              <a:rPr lang="en-GB" sz="1500" b="1" dirty="0">
                <a:solidFill>
                  <a:schemeClr val="accent1"/>
                </a:solidFill>
                <a:latin typeface="Arial" panose="020B0604020202020204" pitchFamily="34" charset="0"/>
                <a:ea typeface="Tahoma" panose="020B0604030504040204" pitchFamily="34" charset="0"/>
                <a:cs typeface="Arial" panose="020B0604020202020204" pitchFamily="34" charset="0"/>
              </a:rPr>
              <a:t>three</a:t>
            </a:r>
            <a:r>
              <a:rPr lang="en-GB" sz="1500" b="1" dirty="0">
                <a:solidFill>
                  <a:srgbClr val="0070C0"/>
                </a:solidFill>
                <a:latin typeface="Arial" panose="020B0604020202020204" pitchFamily="34" charset="0"/>
                <a:ea typeface="Tahoma" panose="020B0604030504040204" pitchFamily="34" charset="0"/>
                <a:cs typeface="Arial" panose="020B0604020202020204" pitchFamily="34" charset="0"/>
              </a:rPr>
              <a:t> </a:t>
            </a:r>
            <a:r>
              <a:rPr lang="en-GB" sz="1500" b="1" dirty="0">
                <a:solidFill>
                  <a:srgbClr val="000000"/>
                </a:solidFill>
                <a:latin typeface="Arial" panose="020B0604020202020204" pitchFamily="34" charset="0"/>
                <a:ea typeface="Tahoma" panose="020B0604030504040204" pitchFamily="34" charset="0"/>
                <a:cs typeface="Arial" panose="020B0604020202020204" pitchFamily="34" charset="0"/>
              </a:rPr>
              <a:t>years</a:t>
            </a:r>
            <a:endParaRPr lang="en-GB" sz="15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pPr>
              <a:buClr>
                <a:srgbClr val="000000"/>
              </a:buClr>
              <a:buSzPts val="1100"/>
            </a:pPr>
            <a:endParaRPr lang="en-GB" sz="975" dirty="0">
              <a:solidFill>
                <a:schemeClr val="accent1"/>
              </a:solidFill>
              <a:latin typeface="+mj-lt"/>
              <a:ea typeface="Montserrat SemiBold"/>
              <a:cs typeface="Montserrat SemiBold"/>
              <a:sym typeface="Montserrat SemiBold"/>
            </a:endParaRPr>
          </a:p>
        </p:txBody>
      </p:sp>
      <p:sp>
        <p:nvSpPr>
          <p:cNvPr id="239" name="Google Shape;239;p32"/>
          <p:cNvSpPr/>
          <p:nvPr/>
        </p:nvSpPr>
        <p:spPr>
          <a:xfrm>
            <a:off x="6015405" y="3161940"/>
            <a:ext cx="2158800" cy="1005000"/>
          </a:xfrm>
          <a:prstGeom prst="rect">
            <a:avLst/>
          </a:prstGeom>
          <a:noFill/>
          <a:ln>
            <a:noFill/>
          </a:ln>
        </p:spPr>
        <p:txBody>
          <a:bodyPr spcFirstLastPara="1" wrap="square" lIns="91425" tIns="91425" rIns="91425" bIns="91425" anchor="t" anchorCtr="0">
            <a:noAutofit/>
          </a:bodyPr>
          <a:lstStyle/>
          <a:p>
            <a:pPr>
              <a:lnSpc>
                <a:spcPct val="115000"/>
              </a:lnSpc>
              <a:buClr>
                <a:srgbClr val="000000"/>
              </a:buClr>
              <a:buSzPts val="800"/>
            </a:pPr>
            <a:endParaRPr sz="800">
              <a:solidFill>
                <a:srgbClr val="00B4D9"/>
              </a:solidFill>
              <a:latin typeface="Montserrat SemiBold"/>
              <a:ea typeface="Montserrat SemiBold"/>
              <a:cs typeface="Montserrat SemiBold"/>
              <a:sym typeface="Montserrat SemiBold"/>
            </a:endParaRPr>
          </a:p>
        </p:txBody>
      </p:sp>
      <p:sp>
        <p:nvSpPr>
          <p:cNvPr id="240" name="Google Shape;240;p32"/>
          <p:cNvSpPr/>
          <p:nvPr/>
        </p:nvSpPr>
        <p:spPr>
          <a:xfrm>
            <a:off x="5990031" y="933014"/>
            <a:ext cx="2158800" cy="458700"/>
          </a:xfrm>
          <a:prstGeom prst="rect">
            <a:avLst/>
          </a:prstGeom>
          <a:noFill/>
          <a:ln>
            <a:noFill/>
          </a:ln>
        </p:spPr>
        <p:txBody>
          <a:bodyPr spcFirstLastPara="1" wrap="square" lIns="91425" tIns="91425" rIns="91425" bIns="91425" anchor="t" anchorCtr="0">
            <a:noAutofit/>
          </a:bodyPr>
          <a:lstStyle/>
          <a:p>
            <a:pPr algn="ctr">
              <a:buClr>
                <a:srgbClr val="000000"/>
              </a:buClr>
              <a:buSzPts val="2100"/>
            </a:pPr>
            <a:r>
              <a:rPr lang="en-GB" sz="2100" dirty="0">
                <a:solidFill>
                  <a:schemeClr val="accent1"/>
                </a:solidFill>
                <a:latin typeface="+mj-lt"/>
                <a:ea typeface="Montserrat SemiBold"/>
                <a:cs typeface="Montserrat SemiBold"/>
                <a:sym typeface="Montserrat SemiBold"/>
              </a:rPr>
              <a:t>Outcome</a:t>
            </a:r>
            <a:endParaRPr sz="2100" dirty="0">
              <a:solidFill>
                <a:schemeClr val="accent1"/>
              </a:solidFill>
              <a:latin typeface="+mj-lt"/>
              <a:ea typeface="Montserrat SemiBold"/>
              <a:cs typeface="Montserrat SemiBold"/>
              <a:sym typeface="Montserrat SemiBold"/>
            </a:endParaRPr>
          </a:p>
        </p:txBody>
      </p:sp>
      <p:sp>
        <p:nvSpPr>
          <p:cNvPr id="241" name="Google Shape;241;p32"/>
          <p:cNvSpPr/>
          <p:nvPr/>
        </p:nvSpPr>
        <p:spPr>
          <a:xfrm>
            <a:off x="3296428" y="836712"/>
            <a:ext cx="2524871" cy="5688632"/>
          </a:xfrm>
          <a:prstGeom prst="rect">
            <a:avLst/>
          </a:prstGeom>
          <a:solidFill>
            <a:srgbClr val="FFFFFF"/>
          </a:solid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SzPts val="1400"/>
            </a:pPr>
            <a:endParaRPr sz="1400">
              <a:solidFill>
                <a:schemeClr val="accent1"/>
              </a:solidFill>
              <a:latin typeface="Arial"/>
              <a:ea typeface="Arial"/>
              <a:cs typeface="Arial"/>
              <a:sym typeface="Arial"/>
            </a:endParaRPr>
          </a:p>
        </p:txBody>
      </p:sp>
      <p:sp>
        <p:nvSpPr>
          <p:cNvPr id="243" name="Google Shape;243;p32"/>
          <p:cNvSpPr/>
          <p:nvPr/>
        </p:nvSpPr>
        <p:spPr>
          <a:xfrm>
            <a:off x="3466203" y="3161940"/>
            <a:ext cx="2158800" cy="1404000"/>
          </a:xfrm>
          <a:prstGeom prst="rect">
            <a:avLst/>
          </a:prstGeom>
          <a:noFill/>
          <a:ln>
            <a:noFill/>
          </a:ln>
        </p:spPr>
        <p:txBody>
          <a:bodyPr spcFirstLastPara="1" wrap="square" lIns="91425" tIns="91425" rIns="91425" bIns="91425" anchor="t" anchorCtr="0">
            <a:noAutofit/>
          </a:bodyPr>
          <a:lstStyle/>
          <a:p>
            <a:pPr>
              <a:lnSpc>
                <a:spcPct val="115000"/>
              </a:lnSpc>
              <a:buClr>
                <a:srgbClr val="000000"/>
              </a:buClr>
              <a:buSzPts val="800"/>
            </a:pPr>
            <a:endParaRPr sz="800">
              <a:solidFill>
                <a:srgbClr val="4BD9E1"/>
              </a:solidFill>
              <a:latin typeface="Montserrat SemiBold"/>
              <a:ea typeface="Montserrat SemiBold"/>
              <a:cs typeface="Montserrat SemiBold"/>
              <a:sym typeface="Montserrat SemiBold"/>
            </a:endParaRPr>
          </a:p>
        </p:txBody>
      </p:sp>
      <p:sp>
        <p:nvSpPr>
          <p:cNvPr id="244" name="Google Shape;244;p32"/>
          <p:cNvSpPr/>
          <p:nvPr/>
        </p:nvSpPr>
        <p:spPr>
          <a:xfrm>
            <a:off x="3502803" y="956347"/>
            <a:ext cx="2158800" cy="497700"/>
          </a:xfrm>
          <a:prstGeom prst="rect">
            <a:avLst/>
          </a:prstGeom>
          <a:noFill/>
          <a:ln>
            <a:noFill/>
          </a:ln>
        </p:spPr>
        <p:txBody>
          <a:bodyPr spcFirstLastPara="1" wrap="square" lIns="91425" tIns="91425" rIns="91425" bIns="91425" anchor="t" anchorCtr="0">
            <a:noAutofit/>
          </a:bodyPr>
          <a:lstStyle/>
          <a:p>
            <a:pPr algn="ctr">
              <a:buClr>
                <a:srgbClr val="000000"/>
              </a:buClr>
              <a:buSzPts val="2100"/>
            </a:pPr>
            <a:r>
              <a:rPr lang="en-GB" sz="2100" dirty="0">
                <a:solidFill>
                  <a:schemeClr val="accent1"/>
                </a:solidFill>
                <a:latin typeface="+mj-lt"/>
                <a:ea typeface="Montserrat SemiBold"/>
                <a:cs typeface="Montserrat SemiBold"/>
                <a:sym typeface="Montserrat SemiBold"/>
              </a:rPr>
              <a:t>Outcome</a:t>
            </a:r>
            <a:endParaRPr sz="2100" dirty="0">
              <a:solidFill>
                <a:schemeClr val="accent1"/>
              </a:solidFill>
              <a:latin typeface="+mj-lt"/>
              <a:ea typeface="Montserrat SemiBold"/>
              <a:cs typeface="Montserrat SemiBold"/>
              <a:sym typeface="Montserrat SemiBold"/>
            </a:endParaRPr>
          </a:p>
        </p:txBody>
      </p:sp>
      <p:sp>
        <p:nvSpPr>
          <p:cNvPr id="2" name="TextBox 1">
            <a:extLst>
              <a:ext uri="{FF2B5EF4-FFF2-40B4-BE49-F238E27FC236}">
                <a16:creationId xmlns:a16="http://schemas.microsoft.com/office/drawing/2014/main" id="{E1C0855A-8A6E-4899-2872-92D69A270286}"/>
              </a:ext>
            </a:extLst>
          </p:cNvPr>
          <p:cNvSpPr txBox="1"/>
          <p:nvPr/>
        </p:nvSpPr>
        <p:spPr>
          <a:xfrm>
            <a:off x="529378" y="191383"/>
            <a:ext cx="8435110" cy="561692"/>
          </a:xfrm>
          <a:prstGeom prst="rect">
            <a:avLst/>
          </a:prstGeom>
          <a:noFill/>
        </p:spPr>
        <p:txBody>
          <a:bodyPr wrap="square" lIns="68580" tIns="34290" rIns="68580" bIns="34290" rtlCol="0" anchor="t">
            <a:spAutoFit/>
          </a:bodyPr>
          <a:lstStyle/>
          <a:p>
            <a:pPr defTabSz="342900">
              <a:defRPr/>
            </a:pPr>
            <a:r>
              <a:rPr lang="en-GB" sz="3200" dirty="0">
                <a:solidFill>
                  <a:srgbClr val="002060"/>
                </a:solidFill>
                <a:latin typeface="Arial" panose="020B0604020202020204"/>
              </a:rPr>
              <a:t>Ofsted/CQC outcome descriptors</a:t>
            </a:r>
            <a:endParaRPr lang="en-GB" sz="3200" dirty="0">
              <a:solidFill>
                <a:srgbClr val="002060"/>
              </a:solidFill>
              <a:latin typeface="Arial" panose="020B0604020202020204"/>
              <a:cs typeface="Arial"/>
            </a:endParaRPr>
          </a:p>
        </p:txBody>
      </p:sp>
      <p:sp>
        <p:nvSpPr>
          <p:cNvPr id="5" name="Google Shape;234;p32">
            <a:extLst>
              <a:ext uri="{FF2B5EF4-FFF2-40B4-BE49-F238E27FC236}">
                <a16:creationId xmlns:a16="http://schemas.microsoft.com/office/drawing/2014/main" id="{7F56E437-1A75-2EE7-7ACB-56B2CA5135B2}"/>
              </a:ext>
            </a:extLst>
          </p:cNvPr>
          <p:cNvSpPr/>
          <p:nvPr/>
        </p:nvSpPr>
        <p:spPr>
          <a:xfrm>
            <a:off x="3492600" y="1556792"/>
            <a:ext cx="2158800" cy="3412383"/>
          </a:xfrm>
          <a:prstGeom prst="rect">
            <a:avLst/>
          </a:prstGeom>
          <a:noFill/>
          <a:ln>
            <a:noFill/>
          </a:ln>
        </p:spPr>
        <p:txBody>
          <a:bodyPr spcFirstLastPara="1" wrap="square" lIns="91425" tIns="91425" rIns="91425" bIns="91425" anchor="t" anchorCtr="0">
            <a:noAutofit/>
          </a:bodyPr>
          <a:lstStyle/>
          <a:p>
            <a:pPr>
              <a:buClr>
                <a:srgbClr val="000000"/>
              </a:buClr>
              <a:buSzPts val="1100"/>
            </a:pPr>
            <a:r>
              <a:rPr lang="en-GB" sz="1500" b="1" dirty="0">
                <a:solidFill>
                  <a:schemeClr val="accent1"/>
                </a:solidFill>
                <a:latin typeface="+mj-lt"/>
                <a:ea typeface="Montserrat SemiBold"/>
                <a:cs typeface="Montserrat SemiBold"/>
                <a:sym typeface="Montserrat SemiBold"/>
              </a:rPr>
              <a:t>“The local area partnership’s arrangements lead to inconsistent experiences and outcomes for CYP with SEND. The local area partners must work jointly to make improvement”.</a:t>
            </a:r>
          </a:p>
          <a:p>
            <a:pPr>
              <a:buClr>
                <a:srgbClr val="000000"/>
              </a:buClr>
              <a:buSzPts val="1100"/>
            </a:pPr>
            <a:endParaRPr lang="en-GB" sz="1400" b="1" dirty="0">
              <a:solidFill>
                <a:schemeClr val="accent1"/>
              </a:solidFill>
              <a:latin typeface="+mj-lt"/>
              <a:ea typeface="Montserrat SemiBold"/>
              <a:cs typeface="Montserrat SemiBold"/>
              <a:sym typeface="Montserrat SemiBold"/>
            </a:endParaRPr>
          </a:p>
          <a:p>
            <a:pPr marL="257175" indent="-257175" defTabSz="342900" hangingPunct="0">
              <a:buFont typeface="+mj-lt"/>
              <a:buAutoNum type="arabicPeriod"/>
              <a:tabLst>
                <a:tab pos="342900" algn="l"/>
                <a:tab pos="342900" algn="l"/>
              </a:tabLst>
              <a:defRPr/>
            </a:pPr>
            <a:r>
              <a:rPr lang="en-GB" sz="1500" b="1" dirty="0">
                <a:solidFill>
                  <a:srgbClr val="000000"/>
                </a:solidFill>
                <a:latin typeface="Arial" panose="020B0604020202020204"/>
                <a:ea typeface="Times New Roman" panose="02020603050405020304" pitchFamily="18" charset="0"/>
                <a:cs typeface="Arial" panose="020B0604020202020204" pitchFamily="34" charset="0"/>
              </a:rPr>
              <a:t>Area to update and publish their strategic plan</a:t>
            </a:r>
          </a:p>
          <a:p>
            <a:pPr marL="257175" indent="-257175" defTabSz="342900" hangingPunct="0">
              <a:buFont typeface="+mj-lt"/>
              <a:buAutoNum type="arabicPeriod"/>
              <a:tabLst>
                <a:tab pos="342900" algn="l"/>
                <a:tab pos="342900" algn="l"/>
              </a:tabLst>
              <a:defRPr/>
            </a:pPr>
            <a:r>
              <a:rPr lang="en-GB" sz="1500" b="1" dirty="0">
                <a:solidFill>
                  <a:srgbClr val="000000"/>
                </a:solidFill>
                <a:latin typeface="Arial" panose="020B0604020202020204"/>
                <a:ea typeface="Tahoma" panose="020B0604030504040204" pitchFamily="34" charset="0"/>
                <a:cs typeface="Arial" panose="020B0604020202020204" pitchFamily="34" charset="0"/>
              </a:rPr>
              <a:t>Engagement meetings with local area partnerships</a:t>
            </a:r>
          </a:p>
          <a:p>
            <a:pPr marL="257175" indent="-257175" defTabSz="342900" hangingPunct="0">
              <a:buFont typeface="+mj-lt"/>
              <a:buAutoNum type="arabicPeriod"/>
              <a:tabLst>
                <a:tab pos="342900" algn="l"/>
                <a:tab pos="342900" algn="l"/>
              </a:tabLst>
              <a:defRPr/>
            </a:pPr>
            <a:r>
              <a:rPr lang="en-GB" sz="1500" b="1" dirty="0">
                <a:solidFill>
                  <a:srgbClr val="000000"/>
                </a:solidFill>
                <a:latin typeface="Arial" panose="020B0604020202020204"/>
                <a:ea typeface="Tahoma" panose="020B0604030504040204" pitchFamily="34" charset="0"/>
                <a:cs typeface="Arial" panose="020B0604020202020204" pitchFamily="34" charset="0"/>
              </a:rPr>
              <a:t>Full inspection within </a:t>
            </a:r>
            <a:r>
              <a:rPr lang="en-GB" sz="1500" b="1" dirty="0">
                <a:solidFill>
                  <a:schemeClr val="accent1"/>
                </a:solidFill>
                <a:latin typeface="Arial" panose="020B0604020202020204"/>
                <a:ea typeface="Tahoma" panose="020B0604030504040204" pitchFamily="34" charset="0"/>
                <a:cs typeface="Arial" panose="020B0604020202020204" pitchFamily="34" charset="0"/>
              </a:rPr>
              <a:t>three</a:t>
            </a:r>
            <a:r>
              <a:rPr lang="en-GB" sz="1500" b="1" dirty="0">
                <a:solidFill>
                  <a:srgbClr val="000000"/>
                </a:solidFill>
                <a:latin typeface="Arial" panose="020B0604020202020204"/>
                <a:ea typeface="Tahoma" panose="020B0604030504040204" pitchFamily="34" charset="0"/>
                <a:cs typeface="Arial" panose="020B0604020202020204" pitchFamily="34" charset="0"/>
              </a:rPr>
              <a:t> years</a:t>
            </a:r>
            <a:endParaRPr lang="en-GB" sz="1500" b="1" dirty="0">
              <a:solidFill>
                <a:srgbClr val="000000"/>
              </a:solidFill>
              <a:latin typeface="Arial" panose="020B0604020202020204"/>
              <a:ea typeface="Times New Roman" panose="02020603050405020304" pitchFamily="18" charset="0"/>
              <a:cs typeface="Times New Roman" panose="02020603050405020304" pitchFamily="18" charset="0"/>
            </a:endParaRPr>
          </a:p>
          <a:p>
            <a:pPr>
              <a:buClr>
                <a:srgbClr val="000000"/>
              </a:buClr>
              <a:buSzPts val="1100"/>
            </a:pPr>
            <a:endParaRPr lang="en-GB" sz="1050" dirty="0">
              <a:solidFill>
                <a:schemeClr val="accent1"/>
              </a:solidFill>
              <a:latin typeface="+mj-lt"/>
              <a:ea typeface="Montserrat SemiBold"/>
              <a:cs typeface="Montserrat SemiBold"/>
              <a:sym typeface="Montserrat SemiBo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E029E-9217-8067-83D6-38DC4FDB4FF5}"/>
              </a:ext>
            </a:extLst>
          </p:cNvPr>
          <p:cNvSpPr>
            <a:spLocks noGrp="1"/>
          </p:cNvSpPr>
          <p:nvPr>
            <p:ph type="title"/>
          </p:nvPr>
        </p:nvSpPr>
        <p:spPr/>
        <p:txBody>
          <a:bodyPr/>
          <a:lstStyle/>
          <a:p>
            <a:r>
              <a:rPr lang="en-GB" b="0" dirty="0"/>
              <a:t>SEND issues that have attracted the most improvement recommendations </a:t>
            </a:r>
          </a:p>
        </p:txBody>
      </p:sp>
      <p:sp>
        <p:nvSpPr>
          <p:cNvPr id="3" name="Content Placeholder 2">
            <a:extLst>
              <a:ext uri="{FF2B5EF4-FFF2-40B4-BE49-F238E27FC236}">
                <a16:creationId xmlns:a16="http://schemas.microsoft.com/office/drawing/2014/main" id="{821EDB98-509F-FB34-5A24-B8B36CCF15E9}"/>
              </a:ext>
            </a:extLst>
          </p:cNvPr>
          <p:cNvSpPr>
            <a:spLocks noGrp="1"/>
          </p:cNvSpPr>
          <p:nvPr>
            <p:ph idx="1"/>
          </p:nvPr>
        </p:nvSpPr>
        <p:spPr>
          <a:xfrm>
            <a:off x="684212" y="1196976"/>
            <a:ext cx="7775575" cy="4896320"/>
          </a:xfrm>
        </p:spPr>
        <p:txBody>
          <a:bodyPr>
            <a:noAutofit/>
          </a:bodyPr>
          <a:lstStyle/>
          <a:p>
            <a:pPr marL="385763" indent="-385763">
              <a:buAutoNum type="arabicPeriod"/>
            </a:pPr>
            <a:r>
              <a:rPr lang="en-GB" sz="2100" b="0" dirty="0"/>
              <a:t>Access to health services</a:t>
            </a:r>
          </a:p>
          <a:p>
            <a:pPr marL="385763" indent="-385763">
              <a:buAutoNum type="arabicPeriod"/>
            </a:pPr>
            <a:r>
              <a:rPr lang="en-GB" sz="2100" b="0" dirty="0"/>
              <a:t>Identification and assessment - mainly EHCPs and their review. Includes timeliness, quality of content, experiences of families, QA arrangements</a:t>
            </a:r>
          </a:p>
          <a:p>
            <a:pPr marL="385763" indent="-385763">
              <a:buAutoNum type="arabicPeriod"/>
            </a:pPr>
            <a:r>
              <a:rPr lang="en-GB" sz="2100" b="0" dirty="0"/>
              <a:t>Joint commissioning, esp. related to the quality and use of information to support commissioning and the evaluation of the effectiveness and impact of commissioned services. </a:t>
            </a:r>
          </a:p>
          <a:p>
            <a:pPr marL="385763" indent="-385763">
              <a:buAutoNum type="arabicPeriod"/>
            </a:pPr>
            <a:r>
              <a:rPr lang="en-GB" sz="2100" b="0" dirty="0"/>
              <a:t>Co-production. Mainly related to information and communication to help C&amp;YP and families make informed choices and co-produce their plans</a:t>
            </a:r>
          </a:p>
          <a:p>
            <a:pPr marL="385763" indent="-385763">
              <a:buAutoNum type="arabicPeriod"/>
            </a:pPr>
            <a:r>
              <a:rPr lang="en-GB" sz="2100" b="0" dirty="0"/>
              <a:t>PfA. Includes transitions from children’s to adult services and/or lack of a strategy and oversight by leaders</a:t>
            </a:r>
          </a:p>
        </p:txBody>
      </p:sp>
    </p:spTree>
    <p:extLst>
      <p:ext uri="{BB962C8B-B14F-4D97-AF65-F5344CB8AC3E}">
        <p14:creationId xmlns:p14="http://schemas.microsoft.com/office/powerpoint/2010/main" val="16504382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F0B0C-42EB-FD6D-93D3-E66BB2F216C4}"/>
              </a:ext>
            </a:extLst>
          </p:cNvPr>
          <p:cNvSpPr>
            <a:spLocks noGrp="1"/>
          </p:cNvSpPr>
          <p:nvPr>
            <p:ph type="title"/>
          </p:nvPr>
        </p:nvSpPr>
        <p:spPr/>
        <p:txBody>
          <a:bodyPr/>
          <a:lstStyle/>
          <a:p>
            <a:r>
              <a:rPr lang="en-GB" b="0" dirty="0"/>
              <a:t>Inspection Outcomes (new framework)</a:t>
            </a:r>
          </a:p>
        </p:txBody>
      </p:sp>
      <p:graphicFrame>
        <p:nvGraphicFramePr>
          <p:cNvPr id="4" name="Content Placeholder 3">
            <a:extLst>
              <a:ext uri="{FF2B5EF4-FFF2-40B4-BE49-F238E27FC236}">
                <a16:creationId xmlns:a16="http://schemas.microsoft.com/office/drawing/2014/main" id="{2A09E916-7A43-3241-74A4-CD842CFBA17D}"/>
              </a:ext>
            </a:extLst>
          </p:cNvPr>
          <p:cNvGraphicFramePr>
            <a:graphicFrameLocks noGrp="1"/>
          </p:cNvGraphicFramePr>
          <p:nvPr>
            <p:ph idx="1"/>
            <p:extLst>
              <p:ext uri="{D42A27DB-BD31-4B8C-83A1-F6EECF244321}">
                <p14:modId xmlns:p14="http://schemas.microsoft.com/office/powerpoint/2010/main" val="602731238"/>
              </p:ext>
            </p:extLst>
          </p:nvPr>
        </p:nvGraphicFramePr>
        <p:xfrm>
          <a:off x="611560" y="1412776"/>
          <a:ext cx="8136904" cy="3710876"/>
        </p:xfrm>
        <a:graphic>
          <a:graphicData uri="http://schemas.openxmlformats.org/drawingml/2006/table">
            <a:tbl>
              <a:tblPr firstRow="1" bandRow="1">
                <a:tableStyleId>{5C22544A-7EE6-4342-B048-85BDC9FD1C3A}</a:tableStyleId>
              </a:tblPr>
              <a:tblGrid>
                <a:gridCol w="2880320">
                  <a:extLst>
                    <a:ext uri="{9D8B030D-6E8A-4147-A177-3AD203B41FA5}">
                      <a16:colId xmlns:a16="http://schemas.microsoft.com/office/drawing/2014/main" val="266144487"/>
                    </a:ext>
                  </a:extLst>
                </a:gridCol>
                <a:gridCol w="2664296">
                  <a:extLst>
                    <a:ext uri="{9D8B030D-6E8A-4147-A177-3AD203B41FA5}">
                      <a16:colId xmlns:a16="http://schemas.microsoft.com/office/drawing/2014/main" val="3824133014"/>
                    </a:ext>
                  </a:extLst>
                </a:gridCol>
                <a:gridCol w="2592288">
                  <a:extLst>
                    <a:ext uri="{9D8B030D-6E8A-4147-A177-3AD203B41FA5}">
                      <a16:colId xmlns:a16="http://schemas.microsoft.com/office/drawing/2014/main" val="2331084129"/>
                    </a:ext>
                  </a:extLst>
                </a:gridCol>
              </a:tblGrid>
              <a:tr h="478433">
                <a:tc>
                  <a:txBody>
                    <a:bodyPr/>
                    <a:lstStyle/>
                    <a:p>
                      <a:pPr algn="ctr"/>
                      <a:r>
                        <a:rPr lang="en-GB" sz="2000" b="1" dirty="0">
                          <a:solidFill>
                            <a:schemeClr val="tx1"/>
                          </a:solidFill>
                        </a:rPr>
                        <a:t>Positive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chemeClr val="tx1"/>
                          </a:solidFill>
                        </a:rPr>
                        <a:t>Inconsistent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solidFill>
                            <a:schemeClr val="tx1"/>
                          </a:solidFill>
                        </a:rPr>
                        <a:t>Systemic Failings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5912054"/>
                  </a:ext>
                </a:extLst>
              </a:tr>
              <a:tr h="370840">
                <a:tc>
                  <a:txBody>
                    <a:bodyPr/>
                    <a:lstStyle/>
                    <a:p>
                      <a:pPr algn="l" fontAlgn="ctr"/>
                      <a:r>
                        <a:rPr lang="en-GB" sz="2000" b="0" i="0" u="none" strike="noStrike" dirty="0">
                          <a:solidFill>
                            <a:srgbClr val="000000"/>
                          </a:solidFill>
                          <a:effectLst/>
                          <a:latin typeface="Arial" panose="020B0604020202020204" pitchFamily="34" charset="0"/>
                        </a:rPr>
                        <a:t> Hartlepool</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a:solidFill>
                            <a:srgbClr val="000000"/>
                          </a:solidFill>
                          <a:effectLst/>
                          <a:latin typeface="Arial" panose="020B0604020202020204" pitchFamily="34" charset="0"/>
                        </a:rPr>
                        <a:t> Cornwall</a:t>
                      </a:r>
                      <a:endParaRPr lang="en-GB" sz="2000" b="0" i="0" u="none" strike="noStrike" dirty="0">
                        <a:solidFill>
                          <a:srgbClr val="000000"/>
                        </a:solidFill>
                        <a:effectLst/>
                        <a:latin typeface="Arial" panose="020B060402020202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Nottinghamshire</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18395146"/>
                  </a:ext>
                </a:extLst>
              </a:tr>
              <a:tr h="370840">
                <a:tc>
                  <a:txBody>
                    <a:bodyPr/>
                    <a:lstStyle/>
                    <a:p>
                      <a:pPr algn="l" fontAlgn="ctr"/>
                      <a:r>
                        <a:rPr lang="en-GB" sz="2000" b="0" i="0" u="none" strike="noStrike" dirty="0">
                          <a:solidFill>
                            <a:srgbClr val="000000"/>
                          </a:solidFill>
                          <a:effectLst/>
                          <a:latin typeface="Arial" panose="020B0604020202020204" pitchFamily="34" charset="0"/>
                        </a:rPr>
                        <a:t> Brighton and Hove</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Warrington</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Plymouth</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73135296"/>
                  </a:ext>
                </a:extLst>
              </a:tr>
              <a:tr h="370840">
                <a:tc>
                  <a:txBody>
                    <a:bodyPr/>
                    <a:lstStyle/>
                    <a:p>
                      <a:pPr algn="l" fontAlgn="ctr"/>
                      <a:r>
                        <a:rPr lang="en-GB" sz="2000" b="0" i="0" u="none" strike="noStrike" dirty="0">
                          <a:solidFill>
                            <a:srgbClr val="000000"/>
                          </a:solidFill>
                          <a:effectLst/>
                          <a:latin typeface="Arial" panose="020B0604020202020204" pitchFamily="34" charset="0"/>
                        </a:rPr>
                        <a:t> Telford and Wrekin</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Southend-on-Sea</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Oldham</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39134598"/>
                  </a:ext>
                </a:extLst>
              </a:tr>
              <a:tr h="370840">
                <a:tc>
                  <a:txBody>
                    <a:bodyPr/>
                    <a:lstStyle/>
                    <a:p>
                      <a:pPr algn="l" fontAlgn="ctr"/>
                      <a:r>
                        <a:rPr lang="en-GB" sz="2000" b="0" i="0" u="none" strike="noStrike" dirty="0">
                          <a:solidFill>
                            <a:srgbClr val="000000"/>
                          </a:solidFill>
                          <a:effectLst/>
                          <a:latin typeface="Arial" panose="020B0604020202020204" pitchFamily="34" charset="0"/>
                        </a:rPr>
                        <a:t> Greenwich</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Gateshead</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Oxfordshire</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15274614"/>
                  </a:ext>
                </a:extLst>
              </a:tr>
              <a:tr h="342240">
                <a:tc>
                  <a:txBody>
                    <a:bodyPr/>
                    <a:lstStyle/>
                    <a:p>
                      <a:pPr algn="l" fontAlgn="ctr"/>
                      <a:r>
                        <a:rPr lang="en-GB" sz="2000" b="0" i="0" u="none" strike="noStrike" dirty="0">
                          <a:solidFill>
                            <a:srgbClr val="000000"/>
                          </a:solidFill>
                          <a:effectLst/>
                          <a:latin typeface="Arial" panose="020B0604020202020204" pitchFamily="34" charset="0"/>
                        </a:rPr>
                        <a:t> Rutland</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Enfield</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Hertfordshire</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3266652"/>
                  </a:ext>
                </a:extLst>
              </a:tr>
              <a:tr h="370840">
                <a:tc>
                  <a:txBody>
                    <a:bodyPr/>
                    <a:lstStyle/>
                    <a:p>
                      <a:pPr algn="l" fontAlgn="ctr"/>
                      <a:r>
                        <a:rPr lang="en-GB" sz="2000" b="0" i="0" u="none" strike="noStrike" dirty="0">
                          <a:solidFill>
                            <a:srgbClr val="000000"/>
                          </a:solidFill>
                          <a:effectLst/>
                          <a:latin typeface="Arial" panose="020B0604020202020204" pitchFamily="34" charset="0"/>
                        </a:rPr>
                        <a:t> Richmond upon Thames</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Sandwell </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000" dirty="0"/>
                        <a:t>Halton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08610896"/>
                  </a:ext>
                </a:extLst>
              </a:tr>
              <a:tr h="370840">
                <a:tc>
                  <a:txBody>
                    <a:bodyPr/>
                    <a:lstStyle/>
                    <a:p>
                      <a:pPr algn="l" fontAlgn="ctr"/>
                      <a:r>
                        <a:rPr lang="en-GB" sz="2000" b="0" i="0" u="none" strike="noStrike" dirty="0">
                          <a:solidFill>
                            <a:srgbClr val="000000"/>
                          </a:solidFill>
                          <a:effectLst/>
                          <a:latin typeface="Arial" panose="020B0604020202020204" pitchFamily="34" charset="0"/>
                        </a:rPr>
                        <a:t> Middlesbrough</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Surrey</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000" dirty="0"/>
                        <a:t>Suffolk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5766639"/>
                  </a:ext>
                </a:extLst>
              </a:tr>
              <a:tr h="370840">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ctr"/>
                      <a:r>
                        <a:rPr lang="en-GB" sz="2000" b="0" i="0" u="none" strike="noStrike" dirty="0">
                          <a:solidFill>
                            <a:srgbClr val="000000"/>
                          </a:solidFill>
                          <a:effectLst/>
                          <a:latin typeface="Arial" panose="020B0604020202020204" pitchFamily="34" charset="0"/>
                        </a:rPr>
                        <a:t> Trafford</a:t>
                      </a:r>
                    </a:p>
                    <a:p>
                      <a:pPr algn="l" fontAlgn="ctr"/>
                      <a:r>
                        <a:rPr lang="en-GB" sz="2000" b="0" i="0" u="none" strike="noStrike">
                          <a:solidFill>
                            <a:srgbClr val="000000"/>
                          </a:solidFill>
                          <a:effectLst/>
                          <a:latin typeface="Arial" panose="020B0604020202020204" pitchFamily="34" charset="0"/>
                        </a:rPr>
                        <a:t> Kingston </a:t>
                      </a:r>
                      <a:r>
                        <a:rPr lang="en-GB" sz="2000" b="0" i="0" u="none" strike="noStrike" dirty="0">
                          <a:solidFill>
                            <a:srgbClr val="000000"/>
                          </a:solidFill>
                          <a:effectLst/>
                          <a:latin typeface="Arial" panose="020B0604020202020204" pitchFamily="34" charset="0"/>
                        </a:rPr>
                        <a:t>upon Hull</a:t>
                      </a: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56708492"/>
                  </a:ext>
                </a:extLst>
              </a:tr>
            </a:tbl>
          </a:graphicData>
        </a:graphic>
      </p:graphicFrame>
    </p:spTree>
    <p:extLst>
      <p:ext uri="{BB962C8B-B14F-4D97-AF65-F5344CB8AC3E}">
        <p14:creationId xmlns:p14="http://schemas.microsoft.com/office/powerpoint/2010/main" val="2348558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97120-9BFE-1DF0-8A68-D114B90E2AEF}"/>
              </a:ext>
            </a:extLst>
          </p:cNvPr>
          <p:cNvSpPr>
            <a:spLocks noGrp="1"/>
          </p:cNvSpPr>
          <p:nvPr>
            <p:ph type="title"/>
          </p:nvPr>
        </p:nvSpPr>
        <p:spPr>
          <a:xfrm>
            <a:off x="684212" y="260648"/>
            <a:ext cx="7775575" cy="647701"/>
          </a:xfrm>
        </p:spPr>
        <p:txBody>
          <a:bodyPr/>
          <a:lstStyle/>
          <a:p>
            <a:r>
              <a:rPr lang="en-GB" b="0" dirty="0"/>
              <a:t>SI services - findings from new framework (all 2023)</a:t>
            </a:r>
          </a:p>
        </p:txBody>
      </p:sp>
      <p:sp>
        <p:nvSpPr>
          <p:cNvPr id="3" name="Content Placeholder 2">
            <a:extLst>
              <a:ext uri="{FF2B5EF4-FFF2-40B4-BE49-F238E27FC236}">
                <a16:creationId xmlns:a16="http://schemas.microsoft.com/office/drawing/2014/main" id="{CBC9F2FC-970B-8F1F-98C5-C60ECB9E9F9F}"/>
              </a:ext>
            </a:extLst>
          </p:cNvPr>
          <p:cNvSpPr>
            <a:spLocks noGrp="1"/>
          </p:cNvSpPr>
          <p:nvPr>
            <p:ph idx="1"/>
          </p:nvPr>
        </p:nvSpPr>
        <p:spPr>
          <a:xfrm>
            <a:off x="695564" y="1124744"/>
            <a:ext cx="7775575" cy="4679949"/>
          </a:xfrm>
        </p:spPr>
        <p:txBody>
          <a:bodyPr/>
          <a:lstStyle/>
          <a:p>
            <a:r>
              <a:rPr lang="en-GB" b="0" dirty="0"/>
              <a:t>“The sensory support service puts children and families at the heart of their work. This results in positive outcomes for CYP who access these services.” (</a:t>
            </a:r>
            <a:r>
              <a:rPr lang="en-GB" dirty="0"/>
              <a:t>Trafford</a:t>
            </a:r>
            <a:r>
              <a:rPr lang="en-GB" b="0" dirty="0"/>
              <a:t>)</a:t>
            </a:r>
          </a:p>
          <a:p>
            <a:r>
              <a:rPr lang="en-GB" b="0" dirty="0"/>
              <a:t>“Across all settings, including in the early years, parents and setting leaders commend the work of the specialist sensory teachers for visual impairment and hearing impairment. CYP who have input from these professionals know their targets and are well supported.” (</a:t>
            </a:r>
            <a:r>
              <a:rPr lang="en-GB" dirty="0"/>
              <a:t>Hounslow</a:t>
            </a:r>
            <a:r>
              <a:rPr lang="en-GB" b="0" dirty="0"/>
              <a:t>)</a:t>
            </a:r>
          </a:p>
          <a:p>
            <a:r>
              <a:rPr lang="en-GB" b="0" dirty="0"/>
              <a:t>“CYP, and their families, with complex needs, and those with visual or hearing impairments, are offered strong, timely support.” (</a:t>
            </a:r>
            <a:r>
              <a:rPr lang="en-GB" dirty="0"/>
              <a:t>Oldham</a:t>
            </a:r>
            <a:r>
              <a:rPr lang="en-GB" b="0" dirty="0"/>
              <a:t>)</a:t>
            </a:r>
          </a:p>
          <a:p>
            <a:r>
              <a:rPr lang="en-GB" b="0" dirty="0"/>
              <a:t>“Many parents told inspectors how high-quality support for VI and HI had improved their children’s lives.” (</a:t>
            </a:r>
            <a:r>
              <a:rPr lang="en-GB" dirty="0"/>
              <a:t>Kirklees</a:t>
            </a:r>
            <a:r>
              <a:rPr lang="en-GB" b="0" dirty="0"/>
              <a:t>)</a:t>
            </a:r>
          </a:p>
          <a:p>
            <a:endParaRPr lang="en-GB" dirty="0"/>
          </a:p>
        </p:txBody>
      </p:sp>
    </p:spTree>
    <p:extLst>
      <p:ext uri="{BB962C8B-B14F-4D97-AF65-F5344CB8AC3E}">
        <p14:creationId xmlns:p14="http://schemas.microsoft.com/office/powerpoint/2010/main" val="11853934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0B6F9CA-3AB0-6AD9-A613-8B7D627059DB}"/>
              </a:ext>
            </a:extLst>
          </p:cNvPr>
          <p:cNvSpPr>
            <a:spLocks noGrp="1"/>
          </p:cNvSpPr>
          <p:nvPr>
            <p:ph type="sldNum" sz="quarter" idx="4"/>
          </p:nvPr>
        </p:nvSpPr>
        <p:spPr/>
        <p:txBody>
          <a:bodyPr/>
          <a:lstStyle/>
          <a:p>
            <a:fld id="{5DB98E5A-76C0-453E-B1E0-BC4AB04722D5}" type="slidenum">
              <a:rPr lang="en-GB" smtClean="0"/>
              <a:pPr/>
              <a:t>24</a:t>
            </a:fld>
            <a:endParaRPr lang="en-GB" dirty="0"/>
          </a:p>
        </p:txBody>
      </p:sp>
      <p:sp>
        <p:nvSpPr>
          <p:cNvPr id="5" name="Rectangle: Rounded Corners 4">
            <a:extLst>
              <a:ext uri="{FF2B5EF4-FFF2-40B4-BE49-F238E27FC236}">
                <a16:creationId xmlns:a16="http://schemas.microsoft.com/office/drawing/2014/main" id="{B968FB42-B573-B39A-9D5F-E5DF953FD413}"/>
              </a:ext>
            </a:extLst>
          </p:cNvPr>
          <p:cNvSpPr/>
          <p:nvPr/>
        </p:nvSpPr>
        <p:spPr>
          <a:xfrm>
            <a:off x="3402598" y="2334851"/>
            <a:ext cx="2681570" cy="18002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200" dirty="0">
                <a:solidFill>
                  <a:schemeClr val="bg1"/>
                </a:solidFill>
              </a:rPr>
              <a:t>SEND - Improving Outcomes: </a:t>
            </a:r>
          </a:p>
          <a:p>
            <a:pPr algn="ctr"/>
            <a:r>
              <a:rPr lang="en-GB" sz="2200" dirty="0">
                <a:solidFill>
                  <a:schemeClr val="bg1"/>
                </a:solidFill>
              </a:rPr>
              <a:t>Everybody’s Business – </a:t>
            </a:r>
          </a:p>
          <a:p>
            <a:pPr algn="ctr"/>
            <a:r>
              <a:rPr lang="en-GB" sz="2200" b="1" dirty="0">
                <a:solidFill>
                  <a:schemeClr val="bg1"/>
                </a:solidFill>
              </a:rPr>
              <a:t>In Partnership</a:t>
            </a:r>
          </a:p>
        </p:txBody>
      </p:sp>
      <p:sp>
        <p:nvSpPr>
          <p:cNvPr id="6" name="Speech Bubble: Rectangle 5">
            <a:extLst>
              <a:ext uri="{FF2B5EF4-FFF2-40B4-BE49-F238E27FC236}">
                <a16:creationId xmlns:a16="http://schemas.microsoft.com/office/drawing/2014/main" id="{DD941E98-8640-6424-FB1B-8237E8C70EE4}"/>
              </a:ext>
            </a:extLst>
          </p:cNvPr>
          <p:cNvSpPr/>
          <p:nvPr/>
        </p:nvSpPr>
        <p:spPr>
          <a:xfrm>
            <a:off x="7175562" y="1931429"/>
            <a:ext cx="1511523" cy="1007765"/>
          </a:xfrm>
          <a:prstGeom prst="wedgeRectCallout">
            <a:avLst>
              <a:gd name="adj1" fmla="val -118508"/>
              <a:gd name="adj2" fmla="val 43597"/>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High quality teaching and learning</a:t>
            </a:r>
          </a:p>
        </p:txBody>
      </p:sp>
      <p:sp>
        <p:nvSpPr>
          <p:cNvPr id="9" name="Speech Bubble: Rectangle 8">
            <a:extLst>
              <a:ext uri="{FF2B5EF4-FFF2-40B4-BE49-F238E27FC236}">
                <a16:creationId xmlns:a16="http://schemas.microsoft.com/office/drawing/2014/main" id="{67344008-2AFE-663F-C18F-BE400B99D0B1}"/>
              </a:ext>
            </a:extLst>
          </p:cNvPr>
          <p:cNvSpPr/>
          <p:nvPr/>
        </p:nvSpPr>
        <p:spPr>
          <a:xfrm>
            <a:off x="1170350" y="5265220"/>
            <a:ext cx="2232248" cy="1007765"/>
          </a:xfrm>
          <a:prstGeom prst="wedgeRectCallout">
            <a:avLst>
              <a:gd name="adj1" fmla="val 91600"/>
              <a:gd name="adj2" fmla="val -157891"/>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Accurate and timely identification </a:t>
            </a:r>
          </a:p>
          <a:p>
            <a:pPr algn="ctr"/>
            <a:r>
              <a:rPr lang="en-GB" dirty="0"/>
              <a:t>of SEND</a:t>
            </a:r>
          </a:p>
        </p:txBody>
      </p:sp>
      <p:sp>
        <p:nvSpPr>
          <p:cNvPr id="10" name="Speech Bubble: Rectangle 9">
            <a:extLst>
              <a:ext uri="{FF2B5EF4-FFF2-40B4-BE49-F238E27FC236}">
                <a16:creationId xmlns:a16="http://schemas.microsoft.com/office/drawing/2014/main" id="{36942C50-5B14-3836-74BE-8EBFEE155418}"/>
              </a:ext>
            </a:extLst>
          </p:cNvPr>
          <p:cNvSpPr/>
          <p:nvPr/>
        </p:nvSpPr>
        <p:spPr>
          <a:xfrm>
            <a:off x="6857527" y="5195561"/>
            <a:ext cx="1511523" cy="1007765"/>
          </a:xfrm>
          <a:prstGeom prst="wedgeRectCallout">
            <a:avLst>
              <a:gd name="adj1" fmla="val -138673"/>
              <a:gd name="adj2" fmla="val -154886"/>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Maximise attendance</a:t>
            </a:r>
          </a:p>
        </p:txBody>
      </p:sp>
      <p:sp>
        <p:nvSpPr>
          <p:cNvPr id="11" name="Speech Bubble: Rectangle 10">
            <a:extLst>
              <a:ext uri="{FF2B5EF4-FFF2-40B4-BE49-F238E27FC236}">
                <a16:creationId xmlns:a16="http://schemas.microsoft.com/office/drawing/2014/main" id="{3F37C1CA-4E17-765E-1408-A60FB4AF0562}"/>
              </a:ext>
            </a:extLst>
          </p:cNvPr>
          <p:cNvSpPr/>
          <p:nvPr/>
        </p:nvSpPr>
        <p:spPr>
          <a:xfrm>
            <a:off x="131662" y="3464534"/>
            <a:ext cx="2016223" cy="1007765"/>
          </a:xfrm>
          <a:prstGeom prst="wedgeRectCallout">
            <a:avLst>
              <a:gd name="adj1" fmla="val 111789"/>
              <a:gd name="adj2" fmla="val -29915"/>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Evidence-based interventions and SEN ‘tools’</a:t>
            </a:r>
          </a:p>
        </p:txBody>
      </p:sp>
      <p:sp>
        <p:nvSpPr>
          <p:cNvPr id="12" name="Speech Bubble: Rectangle 11">
            <a:extLst>
              <a:ext uri="{FF2B5EF4-FFF2-40B4-BE49-F238E27FC236}">
                <a16:creationId xmlns:a16="http://schemas.microsoft.com/office/drawing/2014/main" id="{EFF0285F-16BB-D288-D5DE-7B0B16A0D642}"/>
              </a:ext>
            </a:extLst>
          </p:cNvPr>
          <p:cNvSpPr/>
          <p:nvPr/>
        </p:nvSpPr>
        <p:spPr>
          <a:xfrm>
            <a:off x="6878437" y="278040"/>
            <a:ext cx="1881906" cy="1007765"/>
          </a:xfrm>
          <a:prstGeom prst="wedgeRectCallout">
            <a:avLst>
              <a:gd name="adj1" fmla="val -100466"/>
              <a:gd name="adj2" fmla="val 156071"/>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Actively listening to child and parent</a:t>
            </a:r>
          </a:p>
        </p:txBody>
      </p:sp>
      <p:sp>
        <p:nvSpPr>
          <p:cNvPr id="13" name="Speech Bubble: Rectangle 12">
            <a:extLst>
              <a:ext uri="{FF2B5EF4-FFF2-40B4-BE49-F238E27FC236}">
                <a16:creationId xmlns:a16="http://schemas.microsoft.com/office/drawing/2014/main" id="{AFBA6AC7-8B33-5537-22C2-55F5FF7C668C}"/>
              </a:ext>
            </a:extLst>
          </p:cNvPr>
          <p:cNvSpPr/>
          <p:nvPr/>
        </p:nvSpPr>
        <p:spPr>
          <a:xfrm>
            <a:off x="456915" y="1830969"/>
            <a:ext cx="1511523" cy="1007765"/>
          </a:xfrm>
          <a:prstGeom prst="wedgeRectCallout">
            <a:avLst>
              <a:gd name="adj1" fmla="val 142377"/>
              <a:gd name="adj2" fmla="val 55885"/>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Making reasonable adjustments</a:t>
            </a:r>
          </a:p>
        </p:txBody>
      </p:sp>
      <p:sp>
        <p:nvSpPr>
          <p:cNvPr id="14" name="Speech Bubble: Rectangle 13">
            <a:extLst>
              <a:ext uri="{FF2B5EF4-FFF2-40B4-BE49-F238E27FC236}">
                <a16:creationId xmlns:a16="http://schemas.microsoft.com/office/drawing/2014/main" id="{4BB6A417-7863-5F58-9ED3-5B610EB4147E}"/>
              </a:ext>
            </a:extLst>
          </p:cNvPr>
          <p:cNvSpPr/>
          <p:nvPr/>
        </p:nvSpPr>
        <p:spPr>
          <a:xfrm>
            <a:off x="4744975" y="205830"/>
            <a:ext cx="1814289" cy="1169543"/>
          </a:xfrm>
          <a:prstGeom prst="wedgeRectCallout">
            <a:avLst>
              <a:gd name="adj1" fmla="val -30076"/>
              <a:gd name="adj2" fmla="val 131320"/>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Ensuring school is welcoming for all</a:t>
            </a:r>
          </a:p>
        </p:txBody>
      </p:sp>
      <p:sp>
        <p:nvSpPr>
          <p:cNvPr id="15" name="Speech Bubble: Rectangle 14">
            <a:extLst>
              <a:ext uri="{FF2B5EF4-FFF2-40B4-BE49-F238E27FC236}">
                <a16:creationId xmlns:a16="http://schemas.microsoft.com/office/drawing/2014/main" id="{C6B49BD1-5ECB-5E3D-7927-CD380E64A112}"/>
              </a:ext>
            </a:extLst>
          </p:cNvPr>
          <p:cNvSpPr/>
          <p:nvPr/>
        </p:nvSpPr>
        <p:spPr>
          <a:xfrm>
            <a:off x="6878437" y="3532072"/>
            <a:ext cx="2133901" cy="1007765"/>
          </a:xfrm>
          <a:prstGeom prst="wedgeRectCallout">
            <a:avLst>
              <a:gd name="adj1" fmla="val -87393"/>
              <a:gd name="adj2" fmla="val -29181"/>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Strong behaviour management systems</a:t>
            </a:r>
          </a:p>
        </p:txBody>
      </p:sp>
      <p:sp>
        <p:nvSpPr>
          <p:cNvPr id="16" name="Speech Bubble: Rectangle 15">
            <a:extLst>
              <a:ext uri="{FF2B5EF4-FFF2-40B4-BE49-F238E27FC236}">
                <a16:creationId xmlns:a16="http://schemas.microsoft.com/office/drawing/2014/main" id="{38697435-EAFF-7481-D68A-29ED63FBC947}"/>
              </a:ext>
            </a:extLst>
          </p:cNvPr>
          <p:cNvSpPr/>
          <p:nvPr/>
        </p:nvSpPr>
        <p:spPr>
          <a:xfrm>
            <a:off x="456915" y="205832"/>
            <a:ext cx="1727238" cy="1007765"/>
          </a:xfrm>
          <a:prstGeom prst="wedgeRectCallout">
            <a:avLst>
              <a:gd name="adj1" fmla="val 119533"/>
              <a:gd name="adj2" fmla="val 174030"/>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Leaders promote inclusivity</a:t>
            </a:r>
          </a:p>
        </p:txBody>
      </p:sp>
      <p:sp>
        <p:nvSpPr>
          <p:cNvPr id="17" name="Speech Bubble: Rectangle 16">
            <a:extLst>
              <a:ext uri="{FF2B5EF4-FFF2-40B4-BE49-F238E27FC236}">
                <a16:creationId xmlns:a16="http://schemas.microsoft.com/office/drawing/2014/main" id="{51325F38-5D39-C05C-9F22-AF1444C02DDE}"/>
              </a:ext>
            </a:extLst>
          </p:cNvPr>
          <p:cNvSpPr/>
          <p:nvPr/>
        </p:nvSpPr>
        <p:spPr>
          <a:xfrm>
            <a:off x="4211960" y="5508922"/>
            <a:ext cx="1727238" cy="1007765"/>
          </a:xfrm>
          <a:prstGeom prst="wedgeRectCallout">
            <a:avLst>
              <a:gd name="adj1" fmla="val 2859"/>
              <a:gd name="adj2" fmla="val -182295"/>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Minimise suspensions/ exclusions</a:t>
            </a:r>
          </a:p>
        </p:txBody>
      </p:sp>
      <p:sp>
        <p:nvSpPr>
          <p:cNvPr id="2" name="Speech Bubble: Rectangle 1">
            <a:extLst>
              <a:ext uri="{FF2B5EF4-FFF2-40B4-BE49-F238E27FC236}">
                <a16:creationId xmlns:a16="http://schemas.microsoft.com/office/drawing/2014/main" id="{B2B09879-4075-29B6-CA8E-42FF490E2C56}"/>
              </a:ext>
            </a:extLst>
          </p:cNvPr>
          <p:cNvSpPr/>
          <p:nvPr/>
        </p:nvSpPr>
        <p:spPr>
          <a:xfrm>
            <a:off x="2685957" y="205831"/>
            <a:ext cx="1511523" cy="1007765"/>
          </a:xfrm>
          <a:prstGeom prst="wedgeRectCallout">
            <a:avLst>
              <a:gd name="adj1" fmla="val 45963"/>
              <a:gd name="adj2" fmla="val 161743"/>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dirty="0"/>
              <a:t>Workforce skills and confidence</a:t>
            </a:r>
          </a:p>
        </p:txBody>
      </p:sp>
    </p:spTree>
    <p:extLst>
      <p:ext uri="{BB962C8B-B14F-4D97-AF65-F5344CB8AC3E}">
        <p14:creationId xmlns:p14="http://schemas.microsoft.com/office/powerpoint/2010/main" val="34607713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idx="1"/>
          </p:nvPr>
        </p:nvSpPr>
        <p:spPr>
          <a:xfrm>
            <a:off x="684213" y="476250"/>
            <a:ext cx="8075612" cy="5256213"/>
          </a:xfrm>
        </p:spPr>
        <p:txBody>
          <a:bodyPr/>
          <a:lstStyle/>
          <a:p>
            <a:pPr algn="ctr">
              <a:lnSpc>
                <a:spcPct val="90000"/>
              </a:lnSpc>
              <a:buFont typeface="Wingdings" pitchFamily="2" charset="2"/>
              <a:buNone/>
            </a:pPr>
            <a:endParaRPr lang="en-GB" altLang="en-US" sz="4000" b="0" dirty="0">
              <a:ea typeface="ＭＳ Ｐゴシック" pitchFamily="34" charset="-128"/>
            </a:endParaRPr>
          </a:p>
          <a:p>
            <a:pPr algn="ctr">
              <a:lnSpc>
                <a:spcPct val="90000"/>
              </a:lnSpc>
              <a:buFont typeface="Wingdings" pitchFamily="2" charset="2"/>
              <a:buNone/>
            </a:pPr>
            <a:endParaRPr lang="en-GB" altLang="en-US" sz="4000" b="0" dirty="0">
              <a:ea typeface="ＭＳ Ｐゴシック" pitchFamily="34" charset="-128"/>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035173"/>
            <a:ext cx="7704856" cy="4554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743785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D17B44D47A728488F65D9C43EFCFE2F" ma:contentTypeVersion="14" ma:contentTypeDescription="Create a new document." ma:contentTypeScope="" ma:versionID="f089febd62bff42c14a8ffa1b3eabfaa">
  <xsd:schema xmlns:xsd="http://www.w3.org/2001/XMLSchema" xmlns:xs="http://www.w3.org/2001/XMLSchema" xmlns:p="http://schemas.microsoft.com/office/2006/metadata/properties" xmlns:ns3="0b5b71a2-06e1-4c1d-a571-53e4d83ad5b0" xmlns:ns4="555c19f3-c827-4013-84b1-e728aca3249c" targetNamespace="http://schemas.microsoft.com/office/2006/metadata/properties" ma:root="true" ma:fieldsID="75bb1bc24f4f38c24f3ca73bf292bbb8" ns3:_="" ns4:_="">
    <xsd:import namespace="0b5b71a2-06e1-4c1d-a571-53e4d83ad5b0"/>
    <xsd:import namespace="555c19f3-c827-4013-84b1-e728aca3249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5b71a2-06e1-4c1d-a571-53e4d83ad5b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55c19f3-c827-4013-84b1-e728aca3249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FD3942E-F7FA-4AD8-9A69-5FDFB1F490D1}">
  <ds:schemaRefs>
    <ds:schemaRef ds:uri="http://purl.org/dc/elements/1.1/"/>
    <ds:schemaRef ds:uri="http://schemas.microsoft.com/office/2006/metadata/properties"/>
    <ds:schemaRef ds:uri="555c19f3-c827-4013-84b1-e728aca3249c"/>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0b5b71a2-06e1-4c1d-a571-53e4d83ad5b0"/>
    <ds:schemaRef ds:uri="http://www.w3.org/XML/1998/namespace"/>
  </ds:schemaRefs>
</ds:datastoreItem>
</file>

<file path=customXml/itemProps2.xml><?xml version="1.0" encoding="utf-8"?>
<ds:datastoreItem xmlns:ds="http://schemas.openxmlformats.org/officeDocument/2006/customXml" ds:itemID="{4257FC09-913D-43FD-B452-83FD5E2BC0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5b71a2-06e1-4c1d-a571-53e4d83ad5b0"/>
    <ds:schemaRef ds:uri="555c19f3-c827-4013-84b1-e728aca324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18918D8-6743-472F-9133-546308218B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10266</TotalTime>
  <Words>2076</Words>
  <Application>Microsoft Office PowerPoint</Application>
  <PresentationFormat>On-screen Show (4:3)</PresentationFormat>
  <Paragraphs>222</Paragraphs>
  <Slides>25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ＭＳ Ｐゴシック</vt:lpstr>
      <vt:lpstr>Arial</vt:lpstr>
      <vt:lpstr>Calibri</vt:lpstr>
      <vt:lpstr>Montserrat SemiBold</vt:lpstr>
      <vt:lpstr>Wingdings</vt:lpstr>
      <vt:lpstr>Office Theme</vt:lpstr>
      <vt:lpstr> </vt:lpstr>
      <vt:lpstr>Key SEND Facts</vt:lpstr>
      <vt:lpstr>PowerPoint Presentation</vt:lpstr>
      <vt:lpstr>Change Programme Partnerships</vt:lpstr>
      <vt:lpstr>Local planning and accountability </vt:lpstr>
      <vt:lpstr>New specialist and AP places</vt:lpstr>
      <vt:lpstr>New Deaf Resource Base at Newlands Primary School (Southampton)</vt:lpstr>
      <vt:lpstr>Redress</vt:lpstr>
      <vt:lpstr>National Standards</vt:lpstr>
      <vt:lpstr>LA financial health </vt:lpstr>
      <vt:lpstr>Improving mainstream provision through high-quality teaching and SEND training  </vt:lpstr>
      <vt:lpstr>Preparation for adulthood – Supported Internships </vt:lpstr>
      <vt:lpstr>EHC plans and tailored lists</vt:lpstr>
      <vt:lpstr>AP reform</vt:lpstr>
      <vt:lpstr>The core of the SEND local area inspection</vt:lpstr>
      <vt:lpstr>Self-Evaluation Frameworks - SEFs</vt:lpstr>
      <vt:lpstr>SEFs enable local areas to:</vt:lpstr>
      <vt:lpstr> New inspection evaluation criteria: </vt:lpstr>
      <vt:lpstr> New inspection evaluation criteria (II) </vt:lpstr>
      <vt:lpstr>PowerPoint Presentation</vt:lpstr>
      <vt:lpstr>SEND issues that have attracted the most improvement recommendations </vt:lpstr>
      <vt:lpstr>Inspection Outcomes (new framework)</vt:lpstr>
      <vt:lpstr>SI services - findings from new framework (all 2023)</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DfE presentation template</dc:title>
  <dc:creator>Publishing.TEAM@education.gsi.gov.uk</dc:creator>
  <cp:lastModifiedBy>Lindsey Rousseau</cp:lastModifiedBy>
  <cp:revision>241</cp:revision>
  <cp:lastPrinted>2021-11-29T15:38:19Z</cp:lastPrinted>
  <dcterms:created xsi:type="dcterms:W3CDTF">2013-06-06T10:14:36Z</dcterms:created>
  <dcterms:modified xsi:type="dcterms:W3CDTF">2024-01-26T18:36:29Z</dcterms:modified>
  <cp:category>Master-Pres-v1.0</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0x010100BD17B44D47A728488F65D9C43EFCFE2F</vt:lpwstr>
  </property>
</Properties>
</file>