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77" r:id="rId5"/>
    <p:sldId id="276" r:id="rId6"/>
    <p:sldId id="278" r:id="rId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624" autoAdjust="0"/>
  </p:normalViewPr>
  <p:slideViewPr>
    <p:cSldViewPr>
      <p:cViewPr varScale="1">
        <p:scale>
          <a:sx n="81" d="100"/>
          <a:sy n="81" d="100"/>
        </p:scale>
        <p:origin x="15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94A796E9-0A15-17D6-926E-DEFA6DCADD17}"/>
              </a:ext>
            </a:extLst>
          </p:cNvPr>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18D0D739-16A5-773D-CA8A-F7C3EFC57D5A}"/>
              </a:ext>
            </a:extLst>
          </p:cNvPr>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51948E9B-FBF6-9046-C8C6-C0C6206024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008F6EA6-5C20-DDCC-654D-EB77334EBF84}"/>
              </a:ext>
            </a:extLst>
          </p:cNvPr>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23102-98BC-3714-C67A-6063FF1DE6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A77E37-3CC1-EFC2-B37D-5E8A4D86A8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12968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AF6FE-1776-BDE3-8041-201938D40BE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9039AAC-FE32-5CF4-9C02-DB89EC48A2F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4279831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AD117-E871-0677-AB92-5EB295C884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ED0F5F-A702-159D-3B5E-4990DB149D03}"/>
              </a:ext>
            </a:extLst>
          </p:cNvPr>
          <p:cNvSpPr>
            <a:spLocks noGrp="1"/>
          </p:cNvSpPr>
          <p:nvPr>
            <p:ph sz="half" idx="1"/>
          </p:nvPr>
        </p:nvSpPr>
        <p:spPr>
          <a:xfrm>
            <a:off x="468313" y="1628775"/>
            <a:ext cx="40386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0D03EB-75E1-F79F-96E2-773200236626}"/>
              </a:ext>
            </a:extLst>
          </p:cNvPr>
          <p:cNvSpPr>
            <a:spLocks noGrp="1"/>
          </p:cNvSpPr>
          <p:nvPr>
            <p:ph sz="half" idx="2"/>
          </p:nvPr>
        </p:nvSpPr>
        <p:spPr>
          <a:xfrm>
            <a:off x="4659313" y="1628775"/>
            <a:ext cx="40386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00039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21B2F-AF98-649F-F84E-13FC7ECB0AED}"/>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1FC13B-6368-66C3-A84B-10401F4FA40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4B7D94-85D1-C827-A954-2B43A3D6AD78}"/>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601293-D805-E3F5-18CD-ED09D14791F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10BFC0-3BE2-DC20-6165-025A488798FD}"/>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6848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7FDDF-FF8D-36ED-39CC-08F2E3F4321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2644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862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A0019-4474-D7D2-064B-B9FFF1BDF29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C53176-7A71-E1D3-922F-B65152B36CAC}"/>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BF58CA-E374-A488-8DA9-E138D14C741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63989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862B-A924-A8E0-16EB-30D13275AC8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62C96A-F8CD-5F5F-42B4-F7D0EBC7A4DE}"/>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80F3A13-A3C3-0571-3708-E0FB8817B07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70627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4D91F-C0D7-E492-C682-9344307FD7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5E2173-4D9E-3037-5DFF-0D830F0B39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8783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B7C4DF-04F9-AA91-DACC-53989AB4A209}"/>
              </a:ext>
            </a:extLst>
          </p:cNvPr>
          <p:cNvSpPr>
            <a:spLocks noGrp="1"/>
          </p:cNvSpPr>
          <p:nvPr>
            <p:ph type="title" orient="vert"/>
          </p:nvPr>
        </p:nvSpPr>
        <p:spPr>
          <a:xfrm>
            <a:off x="6640513" y="260350"/>
            <a:ext cx="20574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3ADB50-A2D6-13B2-BF2A-191573465306}"/>
              </a:ext>
            </a:extLst>
          </p:cNvPr>
          <p:cNvSpPr>
            <a:spLocks noGrp="1"/>
          </p:cNvSpPr>
          <p:nvPr>
            <p:ph type="body" orient="vert" idx="1"/>
          </p:nvPr>
        </p:nvSpPr>
        <p:spPr>
          <a:xfrm>
            <a:off x="468313" y="260350"/>
            <a:ext cx="60198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57699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F37F375-E3DC-77C0-07BA-6B19A523D0D3}"/>
              </a:ext>
            </a:extLst>
          </p:cNvPr>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EB182453-4D6F-DECB-4C91-7675D1881DC8}"/>
              </a:ext>
            </a:extLst>
          </p:cNvPr>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4A983DD1-0894-465C-9E1C-338CC0B4865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7950" y="6115050"/>
            <a:ext cx="1546225" cy="4730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BA60306C-68E9-744D-24B3-7CD0EAF9FEE2}"/>
              </a:ext>
            </a:extLst>
          </p:cNvPr>
          <p:cNvSpPr>
            <a:spLocks/>
          </p:cNvSpPr>
          <p:nvPr/>
        </p:nvSpPr>
        <p:spPr bwMode="auto">
          <a:xfrm>
            <a:off x="-4763" y="6400800"/>
            <a:ext cx="9148763" cy="484188"/>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ajc-justice.co.uk/wp-content/uploads/2023/08/AJC-SEND-Report-FINAL.pdf"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equalityhumanrights.com/en/publication-download/reasonable-adjustments-disabled-pupils" TargetMode="External"/><Relationship Id="rId2" Type="http://schemas.openxmlformats.org/officeDocument/2006/relationships/hyperlink" Target="http://www.gov.uk/government/publications/equality-act-2010-advice-for-schools" TargetMode="External"/><Relationship Id="rId1" Type="http://schemas.openxmlformats.org/officeDocument/2006/relationships/slideLayout" Target="../slideLayouts/slideLayout2.xml"/><Relationship Id="rId6" Type="http://schemas.openxmlformats.org/officeDocument/2006/relationships/hyperlink" Target="https://specialeducationalneedstribunal.gov.wales/sites/specialeducationalneeds/files/2019-08/sentw-8.pdf" TargetMode="External"/><Relationship Id="rId5" Type="http://schemas.openxmlformats.org/officeDocument/2006/relationships/hyperlink" Target="https://www.citizensadvice.org.uk/scotland/law-and-courts/discrimination/discrimination-because-of-disability/disability-discrimination-in-schools-s/" TargetMode="External"/><Relationship Id="rId4" Type="http://schemas.openxmlformats.org/officeDocument/2006/relationships/hyperlink" Target="https://councilfordisabledchildren.org.uk/resources/all-resources/filter/inclusion-send/disabled-children-and-equality-act-2010-what-teachers"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4E8086D-BF46-4A9D-D5F3-2D9CD0627755}"/>
              </a:ext>
            </a:extLst>
          </p:cNvPr>
          <p:cNvSpPr>
            <a:spLocks noGrp="1" noChangeArrowheads="1"/>
          </p:cNvSpPr>
          <p:nvPr>
            <p:ph type="ctrTitle"/>
          </p:nvPr>
        </p:nvSpPr>
        <p:spPr>
          <a:xfrm>
            <a:off x="685800" y="2130425"/>
            <a:ext cx="7772400" cy="1730623"/>
          </a:xfrm>
        </p:spPr>
        <p:txBody>
          <a:bodyPr/>
          <a:lstStyle/>
          <a:p>
            <a:r>
              <a:rPr lang="en-US" altLang="en-US" sz="3200" dirty="0"/>
              <a:t>Supporting Local Authority Decision Making </a:t>
            </a:r>
          </a:p>
        </p:txBody>
      </p:sp>
      <p:sp>
        <p:nvSpPr>
          <p:cNvPr id="36867" name="Rectangle 3">
            <a:extLst>
              <a:ext uri="{FF2B5EF4-FFF2-40B4-BE49-F238E27FC236}">
                <a16:creationId xmlns:a16="http://schemas.microsoft.com/office/drawing/2014/main" id="{34857D9F-24A0-CBFD-C059-AE074A7AE8EB}"/>
              </a:ext>
            </a:extLst>
          </p:cNvPr>
          <p:cNvSpPr>
            <a:spLocks noGrp="1" noChangeArrowheads="1"/>
          </p:cNvSpPr>
          <p:nvPr>
            <p:ph type="subTitle" idx="1"/>
          </p:nvPr>
        </p:nvSpPr>
        <p:spPr>
          <a:xfrm>
            <a:off x="1371600" y="4149080"/>
            <a:ext cx="6400800" cy="1152128"/>
          </a:xfrm>
        </p:spPr>
        <p:txBody>
          <a:bodyPr/>
          <a:lstStyle/>
          <a:p>
            <a:r>
              <a:rPr lang="en-US" altLang="en-US" dirty="0"/>
              <a:t>Lindsey Rousseau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091A6-BFCD-1D9F-6C2D-D79D2CB06D9E}"/>
              </a:ext>
            </a:extLst>
          </p:cNvPr>
          <p:cNvSpPr>
            <a:spLocks noGrp="1"/>
          </p:cNvSpPr>
          <p:nvPr>
            <p:ph type="title"/>
          </p:nvPr>
        </p:nvSpPr>
        <p:spPr>
          <a:xfrm>
            <a:off x="179513" y="260350"/>
            <a:ext cx="8496176" cy="1143000"/>
          </a:xfrm>
        </p:spPr>
        <p:txBody>
          <a:bodyPr/>
          <a:lstStyle/>
          <a:p>
            <a:br>
              <a:rPr lang="en-GB" sz="2400" b="1" dirty="0"/>
            </a:br>
            <a:br>
              <a:rPr lang="en-GB" sz="2400" b="1" dirty="0"/>
            </a:br>
            <a:r>
              <a:rPr lang="en-GB" sz="2400" b="1" dirty="0"/>
              <a:t>Report of the Administrative Justice Council’s Working Group on Special Educational Needs and Disability (July 2023) </a:t>
            </a:r>
            <a:br>
              <a:rPr lang="en-GB" dirty="0"/>
            </a:br>
            <a:endParaRPr lang="en-GB" dirty="0"/>
          </a:p>
        </p:txBody>
      </p:sp>
      <p:sp>
        <p:nvSpPr>
          <p:cNvPr id="3" name="Content Placeholder 2">
            <a:extLst>
              <a:ext uri="{FF2B5EF4-FFF2-40B4-BE49-F238E27FC236}">
                <a16:creationId xmlns:a16="http://schemas.microsoft.com/office/drawing/2014/main" id="{44F1587E-581A-CEB5-1CBD-1DCD5F8C15CD}"/>
              </a:ext>
            </a:extLst>
          </p:cNvPr>
          <p:cNvSpPr>
            <a:spLocks noGrp="1"/>
          </p:cNvSpPr>
          <p:nvPr>
            <p:ph idx="1"/>
          </p:nvPr>
        </p:nvSpPr>
        <p:spPr/>
        <p:txBody>
          <a:bodyPr/>
          <a:lstStyle/>
          <a:p>
            <a:pPr marL="0" indent="0">
              <a:buNone/>
            </a:pPr>
            <a:r>
              <a:rPr lang="en-GB" sz="2400" dirty="0"/>
              <a:t>‘Special Education Needs and Disability: Improving Local Authority Decision Making’</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2400" b="0" i="0" u="none" strike="noStrike" kern="1200" cap="none" spc="0" normalizeH="0" baseline="0" noProof="0" dirty="0">
                <a:ln>
                  <a:noFill/>
                </a:ln>
                <a:solidFill>
                  <a:srgbClr val="009999"/>
                </a:solidFill>
                <a:effectLst/>
                <a:uLnTx/>
                <a:uFillTx/>
                <a:latin typeface="Calibri"/>
                <a:ea typeface="+mn-ea"/>
                <a:cs typeface="Arial"/>
                <a:hlinkClick r:id="rId2">
                  <a:extLst>
                    <a:ext uri="{A12FA001-AC4F-418D-AE19-62706E023703}">
                      <ahyp:hlinkClr xmlns:ahyp="http://schemas.microsoft.com/office/drawing/2018/hyperlinkcolor" val="tx"/>
                    </a:ext>
                  </a:extLst>
                </a:hlinkClick>
              </a:rPr>
              <a:t>https://ajc-justice.co.uk/wp-content/uploads/2023/08/AJC-SEND-Report-FINAL.pdf</a:t>
            </a:r>
            <a:endParaRPr kumimoji="0" lang="en-GB" sz="2400" b="0" i="0" u="none" strike="noStrike" kern="1200" cap="none" spc="0" normalizeH="0" baseline="0" noProof="0" dirty="0">
              <a:ln>
                <a:noFill/>
              </a:ln>
              <a:solidFill>
                <a:srgbClr val="009999"/>
              </a:solidFill>
              <a:effectLst/>
              <a:uLnTx/>
              <a:uFillTx/>
              <a:latin typeface="Calibri"/>
              <a:ea typeface="+mn-ea"/>
              <a:cs typeface="Arial"/>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Calibri"/>
              <a:ea typeface="+mn-ea"/>
              <a:cs typeface="Arial"/>
            </a:endParaRPr>
          </a:p>
          <a:p>
            <a:pPr marL="0" indent="0">
              <a:buNone/>
            </a:pPr>
            <a:r>
              <a:rPr lang="en-GB" sz="2400" dirty="0"/>
              <a:t> ‘The Tribunal upholds 96% of the appeals it hears (in favour of the appellant). Between 2011 and 2022, the number of appeals registered has increased by over 210.7% and successful appeals has increased by 27.8%. The aim of the AJC Working Group was to explore potential reasons for this extremely high success rate’ </a:t>
            </a:r>
          </a:p>
        </p:txBody>
      </p:sp>
    </p:spTree>
    <p:extLst>
      <p:ext uri="{BB962C8B-B14F-4D97-AF65-F5344CB8AC3E}">
        <p14:creationId xmlns:p14="http://schemas.microsoft.com/office/powerpoint/2010/main" val="3861225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E4701-C996-14EA-C525-5B2326F70B96}"/>
              </a:ext>
            </a:extLst>
          </p:cNvPr>
          <p:cNvSpPr>
            <a:spLocks noGrp="1"/>
          </p:cNvSpPr>
          <p:nvPr>
            <p:ph type="title"/>
          </p:nvPr>
        </p:nvSpPr>
        <p:spPr>
          <a:xfrm>
            <a:off x="468313" y="260350"/>
            <a:ext cx="8207375" cy="936402"/>
          </a:xfrm>
        </p:spPr>
        <p:txBody>
          <a:bodyPr/>
          <a:lstStyle/>
          <a:p>
            <a:r>
              <a:rPr lang="en-GB" sz="2400" b="1" dirty="0"/>
              <a:t>Policy </a:t>
            </a:r>
            <a:r>
              <a:rPr lang="en-GB" sz="2400" dirty="0"/>
              <a:t>context for the report: </a:t>
            </a:r>
          </a:p>
        </p:txBody>
      </p:sp>
      <p:sp>
        <p:nvSpPr>
          <p:cNvPr id="3" name="Content Placeholder 2">
            <a:extLst>
              <a:ext uri="{FF2B5EF4-FFF2-40B4-BE49-F238E27FC236}">
                <a16:creationId xmlns:a16="http://schemas.microsoft.com/office/drawing/2014/main" id="{807B5C40-9F68-E0BF-42E6-61B1BCF0C970}"/>
              </a:ext>
            </a:extLst>
          </p:cNvPr>
          <p:cNvSpPr>
            <a:spLocks noGrp="1"/>
          </p:cNvSpPr>
          <p:nvPr>
            <p:ph idx="1"/>
          </p:nvPr>
        </p:nvSpPr>
        <p:spPr>
          <a:xfrm>
            <a:off x="468313" y="1052736"/>
            <a:ext cx="8229600" cy="4968653"/>
          </a:xfrm>
        </p:spPr>
        <p:txBody>
          <a:bodyPr/>
          <a:lstStyle/>
          <a:p>
            <a:pPr marL="0" indent="0">
              <a:buNone/>
            </a:pPr>
            <a:r>
              <a:rPr lang="en-GB" sz="2400" dirty="0"/>
              <a:t>On 2 March 2023, DfE published the SEND and AP Improvement Plan. This sets out actions in a number of areas including around the development of national standards, creating a skilled workforce, and improving redress and accountability. ‘The Group’s recommendations will be relevant to a number of aspects of its implementation. As such, this report is timely and there is a real opportunity for delivering some of the improvements suggested in this report.’</a:t>
            </a:r>
          </a:p>
          <a:p>
            <a:pPr marL="0" indent="0">
              <a:buNone/>
            </a:pPr>
            <a:endParaRPr lang="en-GB" sz="2400" dirty="0"/>
          </a:p>
          <a:p>
            <a:pPr marL="0" indent="0">
              <a:buNone/>
            </a:pPr>
            <a:r>
              <a:rPr lang="en-GB" sz="2400" b="1" dirty="0"/>
              <a:t>Remit: </a:t>
            </a:r>
            <a:r>
              <a:rPr lang="en-GB" sz="2400" dirty="0"/>
              <a:t>“non-policy” solutions (not legislation) to formulate practical, cost-effective proposals to improve area decision-making short/medium term. </a:t>
            </a:r>
          </a:p>
        </p:txBody>
      </p:sp>
    </p:spTree>
    <p:extLst>
      <p:ext uri="{BB962C8B-B14F-4D97-AF65-F5344CB8AC3E}">
        <p14:creationId xmlns:p14="http://schemas.microsoft.com/office/powerpoint/2010/main" val="1038730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76D56-3D2A-402E-20D1-132762885BC6}"/>
              </a:ext>
            </a:extLst>
          </p:cNvPr>
          <p:cNvSpPr>
            <a:spLocks noGrp="1"/>
          </p:cNvSpPr>
          <p:nvPr>
            <p:ph type="title"/>
          </p:nvPr>
        </p:nvSpPr>
        <p:spPr>
          <a:xfrm>
            <a:off x="468313" y="260350"/>
            <a:ext cx="8207375" cy="864395"/>
          </a:xfrm>
        </p:spPr>
        <p:txBody>
          <a:bodyPr/>
          <a:lstStyle/>
          <a:p>
            <a:r>
              <a:rPr lang="en-GB" sz="2400" b="1" dirty="0"/>
              <a:t>Main findings:</a:t>
            </a:r>
          </a:p>
        </p:txBody>
      </p:sp>
      <p:sp>
        <p:nvSpPr>
          <p:cNvPr id="3" name="Content Placeholder 2">
            <a:extLst>
              <a:ext uri="{FF2B5EF4-FFF2-40B4-BE49-F238E27FC236}">
                <a16:creationId xmlns:a16="http://schemas.microsoft.com/office/drawing/2014/main" id="{FEAFB602-48F9-DC8A-7CB8-37C2F3364B29}"/>
              </a:ext>
            </a:extLst>
          </p:cNvPr>
          <p:cNvSpPr>
            <a:spLocks noGrp="1"/>
          </p:cNvSpPr>
          <p:nvPr>
            <p:ph idx="1"/>
          </p:nvPr>
        </p:nvSpPr>
        <p:spPr>
          <a:xfrm>
            <a:off x="468313" y="1124745"/>
            <a:ext cx="8229600" cy="4896644"/>
          </a:xfrm>
        </p:spPr>
        <p:txBody>
          <a:bodyPr/>
          <a:lstStyle/>
          <a:p>
            <a:pPr marL="0" indent="0">
              <a:buNone/>
            </a:pPr>
            <a:r>
              <a:rPr lang="en-GB" sz="2400" dirty="0"/>
              <a:t>4 categories</a:t>
            </a:r>
          </a:p>
          <a:p>
            <a:pPr marL="0" indent="0">
              <a:buNone/>
            </a:pPr>
            <a:r>
              <a:rPr lang="en-GB" sz="2400" dirty="0"/>
              <a:t>•Learning from the Tribunal (12 recommendations) </a:t>
            </a:r>
          </a:p>
          <a:p>
            <a:pPr marL="0" indent="0">
              <a:buNone/>
            </a:pPr>
            <a:r>
              <a:rPr lang="en-GB" sz="2400" dirty="0"/>
              <a:t>•Learning from mediation (14 recommendations)</a:t>
            </a:r>
          </a:p>
          <a:p>
            <a:pPr marL="0" indent="0">
              <a:buNone/>
            </a:pPr>
            <a:r>
              <a:rPr lang="en-GB" sz="2400" dirty="0"/>
              <a:t>•Learning from the Local Government and  Social Care Ombudsman (7 recommendations)</a:t>
            </a:r>
          </a:p>
          <a:p>
            <a:pPr marL="0" indent="0">
              <a:buNone/>
            </a:pPr>
            <a:r>
              <a:rPr lang="en-GB" sz="2400" dirty="0"/>
              <a:t>•Enhancing training (1 recommendation) </a:t>
            </a:r>
          </a:p>
          <a:p>
            <a:pPr marL="0" indent="0">
              <a:buNone/>
            </a:pPr>
            <a:endParaRPr lang="en-GB" sz="2400" dirty="0"/>
          </a:p>
          <a:p>
            <a:pPr marL="0" indent="0">
              <a:buNone/>
            </a:pPr>
            <a:r>
              <a:rPr lang="en-GB" sz="1800" i="1" dirty="0"/>
              <a:t>[ Not just England……!’The SEND Tribunal, His Majesty’s Court and Tribunal Service, and the Ministry of Justice should consider the feasibility of enhancing the sharing of learning from the Tribunal’s casework, examining the approaches used by the Ombudsman and the Additional Support Needs (ASN) Tribunal in Scotland as well as examining other examples of good practice in the administrative justice system.’] </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3819905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C6958-C981-EA16-ACF8-D647BDB7792D}"/>
              </a:ext>
            </a:extLst>
          </p:cNvPr>
          <p:cNvSpPr>
            <a:spLocks noGrp="1"/>
          </p:cNvSpPr>
          <p:nvPr>
            <p:ph type="title"/>
          </p:nvPr>
        </p:nvSpPr>
        <p:spPr/>
        <p:txBody>
          <a:bodyPr/>
          <a:lstStyle/>
          <a:p>
            <a:r>
              <a:rPr lang="en-GB" sz="2800" dirty="0"/>
              <a:t>Some additional resources for today’s presentations: </a:t>
            </a:r>
          </a:p>
        </p:txBody>
      </p:sp>
      <p:sp>
        <p:nvSpPr>
          <p:cNvPr id="3" name="Content Placeholder 2">
            <a:extLst>
              <a:ext uri="{FF2B5EF4-FFF2-40B4-BE49-F238E27FC236}">
                <a16:creationId xmlns:a16="http://schemas.microsoft.com/office/drawing/2014/main" id="{E7C25CBA-0FC8-925E-D455-A35469297166}"/>
              </a:ext>
            </a:extLst>
          </p:cNvPr>
          <p:cNvSpPr>
            <a:spLocks noGrp="1"/>
          </p:cNvSpPr>
          <p:nvPr>
            <p:ph idx="1"/>
          </p:nvPr>
        </p:nvSpPr>
        <p:spPr>
          <a:xfrm>
            <a:off x="468313" y="1052737"/>
            <a:ext cx="8229600" cy="4968652"/>
          </a:xfrm>
        </p:spPr>
        <p:txBody>
          <a:bodyPr/>
          <a:lstStyle/>
          <a:p>
            <a:endParaRPr lang="en-US" sz="1600" b="0" i="0" u="none" strike="noStrike" baseline="0" dirty="0">
              <a:latin typeface="Castledown"/>
            </a:endParaRPr>
          </a:p>
          <a:p>
            <a:r>
              <a:rPr lang="en-US" sz="1600" b="0" i="0" u="none" strike="noStrike" baseline="0" dirty="0">
                <a:latin typeface="Castledown"/>
              </a:rPr>
              <a:t>DfE. (2014). The Equality Act 2010 and schools. Departmental advice for school leaders, school staff, governing bodies and local authorities. </a:t>
            </a:r>
            <a:r>
              <a:rPr lang="en-US" sz="1600" b="0" i="0" u="none" strike="noStrike" baseline="0" dirty="0">
                <a:latin typeface="Castledown"/>
                <a:hlinkClick r:id="rId2"/>
              </a:rPr>
              <a:t>www.gov.uk/government/publications/equality-act-2010-advice-for-schools</a:t>
            </a:r>
            <a:r>
              <a:rPr lang="en-US" sz="1600" b="0" i="0" u="none" strike="noStrike" baseline="0" dirty="0">
                <a:latin typeface="Castledown"/>
              </a:rPr>
              <a:t> </a:t>
            </a:r>
          </a:p>
          <a:p>
            <a:r>
              <a:rPr lang="en-US" sz="1600" b="0" i="0" u="none" strike="noStrike" baseline="0" dirty="0">
                <a:latin typeface="Castledown"/>
              </a:rPr>
              <a:t>Equality and Human Rights Commission (2015) Technical Guidance: Reasonable Adjustments for Disabled Pupils: Guidance for Schools in England. </a:t>
            </a:r>
            <a:r>
              <a:rPr lang="en-US" sz="1600" i="0" u="none" strike="noStrike" baseline="0" dirty="0">
                <a:latin typeface="Castledown Heavy"/>
                <a:hlinkClick r:id="rId3"/>
              </a:rPr>
              <a:t>www.equalityhumanrights.com/en/publication-download/reasonable-adjustments-disabled-pupils</a:t>
            </a:r>
            <a:r>
              <a:rPr lang="en-US" sz="1600" i="0" u="none" strike="noStrike" baseline="0" dirty="0">
                <a:latin typeface="Castledown Heavy"/>
              </a:rPr>
              <a:t>  </a:t>
            </a:r>
          </a:p>
          <a:p>
            <a:r>
              <a:rPr lang="en-US" sz="1600" b="0" i="0" u="none" strike="noStrike" baseline="0" dirty="0">
                <a:latin typeface="Castledown"/>
              </a:rPr>
              <a:t>P </a:t>
            </a:r>
            <a:r>
              <a:rPr lang="en-US" sz="1600" b="0" i="0" u="none" strike="noStrike" baseline="0" dirty="0" err="1">
                <a:latin typeface="Castledown"/>
              </a:rPr>
              <a:t>Stobbs</a:t>
            </a:r>
            <a:r>
              <a:rPr lang="en-US" sz="1600" b="0" i="0" u="none" strike="noStrike" baseline="0" dirty="0">
                <a:latin typeface="Castledown"/>
              </a:rPr>
              <a:t>, Disabled Children and the Equality Act 2010: What teachers need to know and what schools need to do. Council for Disabled Children, 2022. </a:t>
            </a:r>
            <a:r>
              <a:rPr lang="en-US" sz="1600" b="0" i="0" u="none" strike="noStrike" baseline="0" dirty="0">
                <a:latin typeface="Castledown"/>
                <a:hlinkClick r:id="rId4"/>
              </a:rPr>
              <a:t>https://councilfordisabledchildren.org.uk/resources/all-resources/filter/inclusion-send/disabled-children-and-equality-act-2010-what-teachers</a:t>
            </a:r>
            <a:endParaRPr lang="en-US" sz="1600" b="0" i="0" u="none" strike="noStrike" baseline="0" dirty="0">
              <a:latin typeface="Castledown"/>
            </a:endParaRPr>
          </a:p>
          <a:p>
            <a:r>
              <a:rPr lang="en-US" sz="1600" dirty="0">
                <a:latin typeface="Castledown"/>
              </a:rPr>
              <a:t>Disability discrimination in schools in Scotland: </a:t>
            </a:r>
            <a:r>
              <a:rPr lang="en-US" sz="1600" dirty="0">
                <a:latin typeface="Castledown"/>
                <a:hlinkClick r:id="rId5"/>
              </a:rPr>
              <a:t>https://www.citizensadvice.org.uk/scotland/law-and-courts/discrimination/discrimination-because-of-disability/disability-discrimination-in-schools-s/</a:t>
            </a:r>
            <a:endParaRPr lang="en-US" sz="1600" dirty="0">
              <a:latin typeface="Castledown"/>
            </a:endParaRPr>
          </a:p>
          <a:p>
            <a:r>
              <a:rPr lang="en-US" sz="1600" b="0" i="0" u="none" strike="noStrike" baseline="0" dirty="0">
                <a:latin typeface="Castledown"/>
              </a:rPr>
              <a:t>Disability discrimination in schools in Wales:</a:t>
            </a:r>
          </a:p>
          <a:p>
            <a:pPr marL="400050" lvl="1" indent="0">
              <a:buNone/>
            </a:pPr>
            <a:r>
              <a:rPr lang="en-US" sz="1600" b="0" i="0" u="none" strike="noStrike" baseline="0" dirty="0">
                <a:latin typeface="Castledown"/>
                <a:hlinkClick r:id="rId6"/>
              </a:rPr>
              <a:t>https://specialeducationalneedstribunal.gov.wales/sites/specialeducationalneeds/files/2019-08/sentw-8.pdf</a:t>
            </a:r>
            <a:endParaRPr lang="en-US" sz="1600" b="0" i="0" u="none" strike="noStrike" baseline="0" dirty="0">
              <a:latin typeface="Castledown"/>
            </a:endParaRPr>
          </a:p>
          <a:p>
            <a:pPr marL="0" indent="0">
              <a:buNone/>
            </a:pPr>
            <a:endParaRPr lang="en-US" sz="1800" b="0" i="0" u="none" strike="noStrike" baseline="0" dirty="0">
              <a:latin typeface="Castledown"/>
            </a:endParaRPr>
          </a:p>
          <a:p>
            <a:pPr marL="0" indent="0">
              <a:buNone/>
            </a:pPr>
            <a:endParaRPr lang="en-US" sz="1800" b="0" i="0" u="none" strike="noStrike" baseline="0" dirty="0">
              <a:latin typeface="Castledown"/>
            </a:endParaRPr>
          </a:p>
        </p:txBody>
      </p:sp>
    </p:spTree>
    <p:extLst>
      <p:ext uri="{BB962C8B-B14F-4D97-AF65-F5344CB8AC3E}">
        <p14:creationId xmlns:p14="http://schemas.microsoft.com/office/powerpoint/2010/main" val="857942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982D-2042-F4E0-A415-2A28F0A225F2}"/>
              </a:ext>
            </a:extLst>
          </p:cNvPr>
          <p:cNvSpPr>
            <a:spLocks noGrp="1"/>
          </p:cNvSpPr>
          <p:nvPr>
            <p:ph type="title"/>
          </p:nvPr>
        </p:nvSpPr>
        <p:spPr>
          <a:xfrm>
            <a:off x="468313" y="260350"/>
            <a:ext cx="8207375" cy="792386"/>
          </a:xfrm>
        </p:spPr>
        <p:txBody>
          <a:bodyPr/>
          <a:lstStyle/>
          <a:p>
            <a:r>
              <a:rPr lang="en-GB" sz="3200" dirty="0"/>
              <a:t>So…………..</a:t>
            </a:r>
          </a:p>
        </p:txBody>
      </p:sp>
      <p:sp>
        <p:nvSpPr>
          <p:cNvPr id="3" name="Content Placeholder 2">
            <a:extLst>
              <a:ext uri="{FF2B5EF4-FFF2-40B4-BE49-F238E27FC236}">
                <a16:creationId xmlns:a16="http://schemas.microsoft.com/office/drawing/2014/main" id="{F501A8C5-0518-4443-BDC9-D29CCAF98D83}"/>
              </a:ext>
            </a:extLst>
          </p:cNvPr>
          <p:cNvSpPr>
            <a:spLocks noGrp="1"/>
          </p:cNvSpPr>
          <p:nvPr>
            <p:ph idx="1"/>
          </p:nvPr>
        </p:nvSpPr>
        <p:spPr>
          <a:xfrm>
            <a:off x="468313" y="1052736"/>
            <a:ext cx="8229600" cy="4968653"/>
          </a:xfrm>
        </p:spPr>
        <p:txBody>
          <a:bodyPr/>
          <a:lstStyle/>
          <a:p>
            <a:r>
              <a:rPr lang="en-GB" sz="2400" dirty="0"/>
              <a:t>Understanding the legal journey and avoiding travelling it</a:t>
            </a:r>
          </a:p>
          <a:p>
            <a:r>
              <a:rPr lang="en-GB" sz="2400" dirty="0"/>
              <a:t>Sharing good practice and innovative (legal!) solutions </a:t>
            </a:r>
          </a:p>
          <a:p>
            <a:r>
              <a:rPr lang="en-GB" sz="2400" dirty="0"/>
              <a:t>Developing and building on awareness and anticipation in schools and organisations, through training and at every opportunity</a:t>
            </a:r>
          </a:p>
          <a:p>
            <a:r>
              <a:rPr lang="en-GB" sz="2400" dirty="0"/>
              <a:t>Working together with all partners, including the children and young people themselves and their families</a:t>
            </a:r>
          </a:p>
          <a:p>
            <a:endParaRPr lang="en-GB" sz="2400" dirty="0"/>
          </a:p>
          <a:p>
            <a:pPr marL="0" indent="0" algn="ctr">
              <a:buNone/>
            </a:pPr>
            <a:r>
              <a:rPr lang="en-GB" sz="2800" b="1" dirty="0"/>
              <a:t>Thank you for attending today. </a:t>
            </a:r>
          </a:p>
          <a:p>
            <a:pPr marL="0" indent="0" algn="ctr">
              <a:buNone/>
            </a:pPr>
            <a:r>
              <a:rPr lang="en-GB" sz="2800" b="1" dirty="0"/>
              <a:t>What next? </a:t>
            </a:r>
          </a:p>
          <a:p>
            <a:pPr marL="0" indent="0" algn="ctr">
              <a:buNone/>
            </a:pPr>
            <a:r>
              <a:rPr lang="en-GB" sz="2800" b="1" dirty="0"/>
              <a:t>Evaluations please! </a:t>
            </a:r>
          </a:p>
          <a:p>
            <a:endParaRPr lang="en-GB" sz="2400" dirty="0"/>
          </a:p>
          <a:p>
            <a:endParaRPr lang="en-GB" dirty="0"/>
          </a:p>
        </p:txBody>
      </p:sp>
    </p:spTree>
    <p:extLst>
      <p:ext uri="{BB962C8B-B14F-4D97-AF65-F5344CB8AC3E}">
        <p14:creationId xmlns:p14="http://schemas.microsoft.com/office/powerpoint/2010/main" val="3146538869"/>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NatSIP Presentation</Template>
  <TotalTime>2674</TotalTime>
  <Words>589</Words>
  <Application>Microsoft Office PowerPoint</Application>
  <PresentationFormat>On-screen Show (4:3)</PresentationFormat>
  <Paragraphs>36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Castledown</vt:lpstr>
      <vt:lpstr>Castledown Heavy</vt:lpstr>
      <vt:lpstr>NatSIP Presentation</vt:lpstr>
      <vt:lpstr>Supporting Local Authority Decision Making </vt:lpstr>
      <vt:lpstr>  Report of the Administrative Justice Council’s Working Group on Special Educational Needs and Disability (July 2023)  </vt:lpstr>
      <vt:lpstr>Policy context for the report: </vt:lpstr>
      <vt:lpstr>Main findings:</vt:lpstr>
      <vt:lpstr>Some additional resources for today’s presentations: </vt:lpstr>
      <vt:lpstr>So…………..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Lamb</dc:creator>
  <cp:lastModifiedBy>Lindsey Rousseau</cp:lastModifiedBy>
  <cp:revision>79</cp:revision>
  <dcterms:created xsi:type="dcterms:W3CDTF">2023-09-07T13:13:03Z</dcterms:created>
  <dcterms:modified xsi:type="dcterms:W3CDTF">2023-10-19T09:33:30Z</dcterms:modified>
</cp:coreProperties>
</file>