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7"/>
  </p:notesMasterIdLst>
  <p:sldIdLst>
    <p:sldId id="256" r:id="rId5"/>
    <p:sldId id="277" r:id="rId6"/>
    <p:sldId id="264" r:id="rId7"/>
    <p:sldId id="265" r:id="rId8"/>
    <p:sldId id="267" r:id="rId9"/>
    <p:sldId id="272" r:id="rId10"/>
    <p:sldId id="269" r:id="rId11"/>
    <p:sldId id="268" r:id="rId12"/>
    <p:sldId id="275" r:id="rId13"/>
    <p:sldId id="270" r:id="rId14"/>
    <p:sldId id="271" r:id="rId15"/>
    <p:sldId id="257"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82" d="100"/>
          <a:sy n="82" d="100"/>
        </p:scale>
        <p:origin x="4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1564FE-999D-4C0B-BEEF-A78CAEEE7F79}" type="datetimeFigureOut">
              <a:rPr lang="en-GB" smtClean="0"/>
              <a:t>19/10/2023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EFB8E-6472-4FE6-A291-F3E81391855F}" type="slidenum">
              <a:rPr lang="en-GB" smtClean="0"/>
              <a:t>‹#›</a:t>
            </a:fld>
            <a:endParaRPr lang="en-GB"/>
          </a:p>
        </p:txBody>
      </p:sp>
    </p:spTree>
    <p:extLst>
      <p:ext uri="{BB962C8B-B14F-4D97-AF65-F5344CB8AC3E}">
        <p14:creationId xmlns:p14="http://schemas.microsoft.com/office/powerpoint/2010/main" val="30108528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Content with Caption">
    <p:spTree>
      <p:nvGrpSpPr>
        <p:cNvPr id="1" name=""/>
        <p:cNvGrpSpPr/>
        <p:nvPr/>
      </p:nvGrpSpPr>
      <p:grpSpPr>
        <a:xfrm>
          <a:off x="0" y="0"/>
          <a:ext cx="0" cy="0"/>
          <a:chOff x="0" y="0"/>
          <a:chExt cx="0" cy="0"/>
        </a:xfrm>
      </p:grpSpPr>
      <p:sp>
        <p:nvSpPr>
          <p:cNvPr id="8" name="Rectangle 7"/>
          <p:cNvSpPr/>
          <p:nvPr/>
        </p:nvSpPr>
        <p:spPr>
          <a:xfrm>
            <a:off x="8125646" y="16545"/>
            <a:ext cx="4050791" cy="682491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9" name="Rectangle 8"/>
          <p:cNvSpPr/>
          <p:nvPr/>
        </p:nvSpPr>
        <p:spPr>
          <a:xfrm>
            <a:off x="8109205"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50403" y="571500"/>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8526088" y="2969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1" y="6459785"/>
            <a:ext cx="7266503" cy="365125"/>
          </a:xfrm>
        </p:spPr>
        <p:txBody>
          <a:bodyPr/>
          <a:lstStyle>
            <a:lvl1pPr algn="ctr">
              <a:defRPr sz="2000">
                <a:solidFill>
                  <a:schemeClr val="tx2">
                    <a:lumMod val="75000"/>
                  </a:schemeClr>
                </a:solidFill>
              </a:defRPr>
            </a:lvl1pPr>
          </a:lstStyle>
          <a:p>
            <a:endParaRPr lang="en-GB" dirty="0"/>
          </a:p>
        </p:txBody>
      </p:sp>
      <p:sp>
        <p:nvSpPr>
          <p:cNvPr id="7" name="Slide Number Placeholder 6"/>
          <p:cNvSpPr>
            <a:spLocks noGrp="1"/>
          </p:cNvSpPr>
          <p:nvPr>
            <p:ph type="sldNum" sz="quarter" idx="12"/>
          </p:nvPr>
        </p:nvSpPr>
        <p:spPr>
          <a:xfrm>
            <a:off x="8526087" y="6459785"/>
            <a:ext cx="3224715" cy="365125"/>
          </a:xfrm>
        </p:spPr>
        <p:txBody>
          <a:bodyPr/>
          <a:lstStyle>
            <a:lvl1pPr>
              <a:defRPr sz="1400">
                <a:solidFill>
                  <a:schemeClr val="tx2">
                    <a:lumMod val="75000"/>
                  </a:schemeClr>
                </a:solidFill>
              </a:defRPr>
            </a:lvl1pPr>
          </a:lstStyle>
          <a:p>
            <a:fld id="{DFD562F7-307A-4260-95F2-B9B00E2D9AFD}" type="slidenum">
              <a:rPr lang="en-GB" smtClean="0"/>
              <a:t>‹#›</a:t>
            </a:fld>
            <a:endParaRPr lang="en-GB"/>
          </a:p>
        </p:txBody>
      </p:sp>
      <p:pic>
        <p:nvPicPr>
          <p:cNvPr id="6" name="Picture 5" descr="Graphical user interface&#10;&#10;Description automatically generated with medium confidence">
            <a:extLst>
              <a:ext uri="{FF2B5EF4-FFF2-40B4-BE49-F238E27FC236}">
                <a16:creationId xmlns:a16="http://schemas.microsoft.com/office/drawing/2014/main" id="{54FB83D9-F76C-4244-91B7-481C23BD0CA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6033" y="936625"/>
            <a:ext cx="7199896" cy="4368800"/>
          </a:xfrm>
          <a:prstGeom prst="rect">
            <a:avLst/>
          </a:prstGeom>
        </p:spPr>
      </p:pic>
    </p:spTree>
    <p:extLst>
      <p:ext uri="{BB962C8B-B14F-4D97-AF65-F5344CB8AC3E}">
        <p14:creationId xmlns:p14="http://schemas.microsoft.com/office/powerpoint/2010/main" val="2355110739"/>
      </p:ext>
    </p:extLst>
  </p:cSld>
  <p:clrMapOvr>
    <a:masterClrMapping/>
  </p:clrMapOvr>
  <mc:AlternateContent xmlns:mc="http://schemas.openxmlformats.org/markup-compatibility/2006" xmlns:p14="http://schemas.microsoft.com/office/powerpoint/2010/main">
    <mc:Choice Requires="p14">
      <p:transition spd="slow" p14:dur="2000" advClick="0" advTm="10951">
        <p:split orient="vert"/>
      </p:transition>
    </mc:Choice>
    <mc:Fallback xmlns="">
      <p:transition spd="slow" advClick="0" advTm="10951">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ext Placeholder 3"/>
          <p:cNvSpPr>
            <a:spLocks noGrp="1"/>
          </p:cNvSpPr>
          <p:nvPr>
            <p:ph type="body" sz="half" idx="2"/>
          </p:nvPr>
        </p:nvSpPr>
        <p:spPr>
          <a:xfrm>
            <a:off x="487679" y="433324"/>
            <a:ext cx="11212005" cy="4074668"/>
          </a:xfrm>
        </p:spPr>
        <p:txBody>
          <a:bodyPr lIns="91440" tIns="0" rIns="91440" bIns="0">
            <a:normAutofit/>
          </a:bodyPr>
          <a:lstStyle>
            <a:lvl1pPr marL="0" indent="0">
              <a:spcBef>
                <a:spcPts val="0"/>
              </a:spcBef>
              <a:spcAft>
                <a:spcPts val="600"/>
              </a:spcAft>
              <a:buNone/>
              <a:defRPr sz="66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228600" y="6288731"/>
            <a:ext cx="5867400" cy="536180"/>
          </a:xfrm>
        </p:spPr>
        <p:txBody>
          <a:bodyPr/>
          <a:lstStyle>
            <a:lvl1pPr>
              <a:defRPr sz="2000"/>
            </a:lvl1pPr>
          </a:lstStyle>
          <a:p>
            <a:fld id="{61C359AF-5052-4B17-866D-BF18042F3A91}" type="datetimeFigureOut">
              <a:rPr lang="en-GB" smtClean="0"/>
              <a:t>19/10/2023</a:t>
            </a:fld>
            <a:endParaRPr lang="en-GB"/>
          </a:p>
        </p:txBody>
      </p:sp>
      <p:sp>
        <p:nvSpPr>
          <p:cNvPr id="7" name="Slide Number Placeholder 6"/>
          <p:cNvSpPr>
            <a:spLocks noGrp="1"/>
          </p:cNvSpPr>
          <p:nvPr>
            <p:ph type="sldNum" sz="quarter" idx="12"/>
          </p:nvPr>
        </p:nvSpPr>
        <p:spPr>
          <a:xfrm>
            <a:off x="6804173" y="6288731"/>
            <a:ext cx="4994127" cy="536180"/>
          </a:xfrm>
        </p:spPr>
        <p:txBody>
          <a:bodyPr/>
          <a:lstStyle>
            <a:lvl1pPr>
              <a:defRPr sz="1600"/>
            </a:lvl1pPr>
          </a:lstStyle>
          <a:p>
            <a:fld id="{DFD562F7-307A-4260-95F2-B9B00E2D9AFD}" type="slidenum">
              <a:rPr lang="en-GB" smtClean="0"/>
              <a:t>‹#›</a:t>
            </a:fld>
            <a:endParaRPr lang="en-GB"/>
          </a:p>
        </p:txBody>
      </p:sp>
      <p:pic>
        <p:nvPicPr>
          <p:cNvPr id="11" name="Picture 10">
            <a:extLst>
              <a:ext uri="{FF2B5EF4-FFF2-40B4-BE49-F238E27FC236}">
                <a16:creationId xmlns:a16="http://schemas.microsoft.com/office/drawing/2014/main" id="{AB1A841E-AD0C-4B3D-9710-575C58491AB8}"/>
              </a:ext>
            </a:extLst>
          </p:cNvPr>
          <p:cNvPicPr>
            <a:picLocks noChangeAspect="1"/>
          </p:cNvPicPr>
          <p:nvPr/>
        </p:nvPicPr>
        <p:blipFill>
          <a:blip r:embed="rId2"/>
          <a:stretch>
            <a:fillRect/>
          </a:stretch>
        </p:blipFill>
        <p:spPr>
          <a:xfrm>
            <a:off x="6804173" y="5525319"/>
            <a:ext cx="4895512" cy="725487"/>
          </a:xfrm>
          <a:prstGeom prst="rect">
            <a:avLst/>
          </a:prstGeom>
        </p:spPr>
      </p:pic>
    </p:spTree>
    <p:extLst>
      <p:ext uri="{BB962C8B-B14F-4D97-AF65-F5344CB8AC3E}">
        <p14:creationId xmlns:p14="http://schemas.microsoft.com/office/powerpoint/2010/main" val="3847346469"/>
      </p:ext>
    </p:extLst>
  </p:cSld>
  <p:clrMapOvr>
    <a:masterClrMapping/>
  </p:clrMapOvr>
  <mc:AlternateContent xmlns:mc="http://schemas.openxmlformats.org/markup-compatibility/2006" xmlns:p14="http://schemas.microsoft.com/office/powerpoint/2010/main">
    <mc:Choice Requires="p14">
      <p:transition spd="slow" p14:dur="2000" advClick="0" advTm="10951">
        <p:split orient="vert"/>
      </p:transition>
    </mc:Choice>
    <mc:Fallback xmlns="">
      <p:transition spd="slow" advClick="0" advTm="10951">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1">
                    <a:lumMod val="65000"/>
                    <a:lumOff val="35000"/>
                  </a:schemeClr>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1C359AF-5052-4B17-866D-BF18042F3A91}" type="datetimeFigureOut">
              <a:rPr lang="en-GB" smtClean="0"/>
              <a:t>19/10/2023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D562F7-307A-4260-95F2-B9B00E2D9AFD}"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DD9957B0-107B-4F5D-ACDE-09F4D1853B72}"/>
              </a:ext>
            </a:extLst>
          </p:cNvPr>
          <p:cNvPicPr>
            <a:picLocks noChangeAspect="1"/>
          </p:cNvPicPr>
          <p:nvPr/>
        </p:nvPicPr>
        <p:blipFill>
          <a:blip r:embed="rId2"/>
          <a:stretch>
            <a:fillRect/>
          </a:stretch>
        </p:blipFill>
        <p:spPr>
          <a:xfrm>
            <a:off x="9541398" y="6520084"/>
            <a:ext cx="2030144" cy="304826"/>
          </a:xfrm>
          <a:prstGeom prst="rect">
            <a:avLst/>
          </a:prstGeom>
        </p:spPr>
      </p:pic>
      <p:sp>
        <p:nvSpPr>
          <p:cNvPr id="11" name="Title 1">
            <a:extLst>
              <a:ext uri="{FF2B5EF4-FFF2-40B4-BE49-F238E27FC236}">
                <a16:creationId xmlns:a16="http://schemas.microsoft.com/office/drawing/2014/main" id="{FC636666-6E6D-4E99-B110-4EA6CF0348CE}"/>
              </a:ext>
            </a:extLst>
          </p:cNvPr>
          <p:cNvSpPr txBox="1">
            <a:spLocks/>
          </p:cNvSpPr>
          <p:nvPr/>
        </p:nvSpPr>
        <p:spPr>
          <a:xfrm>
            <a:off x="1097280" y="777240"/>
            <a:ext cx="10058400" cy="3566160"/>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r>
              <a:rPr lang="en-US"/>
              <a:t>Click to edit Master title style</a:t>
            </a:r>
            <a:endParaRPr lang="en-US" dirty="0"/>
          </a:p>
        </p:txBody>
      </p:sp>
    </p:spTree>
    <p:extLst>
      <p:ext uri="{BB962C8B-B14F-4D97-AF65-F5344CB8AC3E}">
        <p14:creationId xmlns:p14="http://schemas.microsoft.com/office/powerpoint/2010/main" val="1553684647"/>
      </p:ext>
    </p:extLst>
  </p:cSld>
  <p:clrMapOvr>
    <a:masterClrMapping/>
  </p:clrMapOvr>
  <mc:AlternateContent xmlns:mc="http://schemas.openxmlformats.org/markup-compatibility/2006" xmlns:p14="http://schemas.microsoft.com/office/powerpoint/2010/main">
    <mc:Choice Requires="p14">
      <p:transition spd="slow" p14:dur="2000" advClick="0" advTm="10951">
        <p:split orient="vert"/>
      </p:transition>
    </mc:Choice>
    <mc:Fallback xmlns="">
      <p:transition spd="slow" advClick="0" advTm="10951">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D562F7-307A-4260-95F2-B9B00E2D9AFD}" type="slidenum">
              <a:rPr lang="en-GB" smtClean="0"/>
              <a:t>‹#›</a:t>
            </a:fld>
            <a:endParaRPr lang="en-GB"/>
          </a:p>
        </p:txBody>
      </p:sp>
    </p:spTree>
    <p:extLst>
      <p:ext uri="{BB962C8B-B14F-4D97-AF65-F5344CB8AC3E}">
        <p14:creationId xmlns:p14="http://schemas.microsoft.com/office/powerpoint/2010/main" val="3536912808"/>
      </p:ext>
    </p:extLst>
  </p:cSld>
  <p:clrMapOvr>
    <a:masterClrMapping/>
  </p:clrMapOvr>
  <mc:AlternateContent xmlns:mc="http://schemas.openxmlformats.org/markup-compatibility/2006" xmlns:p14="http://schemas.microsoft.com/office/powerpoint/2010/main">
    <mc:Choice Requires="p14">
      <p:transition spd="slow" p14:dur="2000" advClick="0" advTm="10951">
        <p:split orient="vert"/>
      </p:transition>
    </mc:Choice>
    <mc:Fallback xmlns="">
      <p:transition spd="slow" advClick="0" advTm="10951">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C359AF-5052-4B17-866D-BF18042F3A91}" type="datetimeFigureOut">
              <a:rPr lang="en-GB" smtClean="0"/>
              <a:t>19/10/2023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D562F7-307A-4260-95F2-B9B00E2D9AFD}"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7838B848-F2D1-4A24-B70E-0BF65604BBBB}"/>
              </a:ext>
            </a:extLst>
          </p:cNvPr>
          <p:cNvPicPr>
            <a:picLocks noChangeAspect="1"/>
          </p:cNvPicPr>
          <p:nvPr/>
        </p:nvPicPr>
        <p:blipFill>
          <a:blip r:embed="rId2"/>
          <a:stretch>
            <a:fillRect/>
          </a:stretch>
        </p:blipFill>
        <p:spPr>
          <a:xfrm>
            <a:off x="9842519" y="6489934"/>
            <a:ext cx="2030144" cy="304826"/>
          </a:xfrm>
          <a:prstGeom prst="rect">
            <a:avLst/>
          </a:prstGeom>
        </p:spPr>
      </p:pic>
    </p:spTree>
    <p:extLst>
      <p:ext uri="{BB962C8B-B14F-4D97-AF65-F5344CB8AC3E}">
        <p14:creationId xmlns:p14="http://schemas.microsoft.com/office/powerpoint/2010/main" val="3333025856"/>
      </p:ext>
    </p:extLst>
  </p:cSld>
  <p:clrMapOvr>
    <a:masterClrMapping/>
  </p:clrMapOvr>
  <mc:AlternateContent xmlns:mc="http://schemas.openxmlformats.org/markup-compatibility/2006" xmlns:p14="http://schemas.microsoft.com/office/powerpoint/2010/main">
    <mc:Choice Requires="p14">
      <p:transition spd="slow" p14:dur="2000" advClick="0" advTm="10951">
        <p:split orient="vert"/>
      </p:transition>
    </mc:Choice>
    <mc:Fallback xmlns="">
      <p:transition spd="slow" advClick="0" advTm="10951">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1C359AF-5052-4B17-866D-BF18042F3A91}" type="datetimeFigureOut">
              <a:rPr lang="en-GB" smtClean="0"/>
              <a:t>19/10/2023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D562F7-307A-4260-95F2-B9B00E2D9AFD}" type="slidenum">
              <a:rPr lang="en-GB" smtClean="0"/>
              <a:t>‹#›</a:t>
            </a:fld>
            <a:endParaRPr lang="en-GB"/>
          </a:p>
        </p:txBody>
      </p:sp>
    </p:spTree>
    <p:extLst>
      <p:ext uri="{BB962C8B-B14F-4D97-AF65-F5344CB8AC3E}">
        <p14:creationId xmlns:p14="http://schemas.microsoft.com/office/powerpoint/2010/main" val="3882413075"/>
      </p:ext>
    </p:extLst>
  </p:cSld>
  <p:clrMapOvr>
    <a:masterClrMapping/>
  </p:clrMapOvr>
  <mc:AlternateContent xmlns:mc="http://schemas.openxmlformats.org/markup-compatibility/2006" xmlns:p14="http://schemas.microsoft.com/office/powerpoint/2010/main">
    <mc:Choice Requires="p14">
      <p:transition spd="slow" p14:dur="2000" advClick="0" advTm="10951">
        <p:split orient="vert"/>
      </p:transition>
    </mc:Choice>
    <mc:Fallback xmlns="">
      <p:transition spd="slow" advClick="0" advTm="10951">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1C359AF-5052-4B17-866D-BF18042F3A91}" type="datetimeFigureOut">
              <a:rPr lang="en-GB" smtClean="0"/>
              <a:t>19/10/2023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FD562F7-307A-4260-95F2-B9B00E2D9AFD}" type="slidenum">
              <a:rPr lang="en-GB" smtClean="0"/>
              <a:t>‹#›</a:t>
            </a:fld>
            <a:endParaRPr lang="en-GB"/>
          </a:p>
        </p:txBody>
      </p:sp>
    </p:spTree>
    <p:extLst>
      <p:ext uri="{BB962C8B-B14F-4D97-AF65-F5344CB8AC3E}">
        <p14:creationId xmlns:p14="http://schemas.microsoft.com/office/powerpoint/2010/main" val="400862307"/>
      </p:ext>
    </p:extLst>
  </p:cSld>
  <p:clrMapOvr>
    <a:masterClrMapping/>
  </p:clrMapOvr>
  <mc:AlternateContent xmlns:mc="http://schemas.openxmlformats.org/markup-compatibility/2006" xmlns:p14="http://schemas.microsoft.com/office/powerpoint/2010/main">
    <mc:Choice Requires="p14">
      <p:transition spd="slow" p14:dur="2000" advClick="0" advTm="10951">
        <p:split orient="vert"/>
      </p:transition>
    </mc:Choice>
    <mc:Fallback xmlns="">
      <p:transition spd="slow" advClick="0" advTm="10951">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1C359AF-5052-4B17-866D-BF18042F3A91}" type="datetimeFigureOut">
              <a:rPr lang="en-GB" smtClean="0"/>
              <a:t>19/10/2023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FD562F7-307A-4260-95F2-B9B00E2D9AFD}" type="slidenum">
              <a:rPr lang="en-GB" smtClean="0"/>
              <a:t>‹#›</a:t>
            </a:fld>
            <a:endParaRPr lang="en-GB"/>
          </a:p>
        </p:txBody>
      </p:sp>
    </p:spTree>
    <p:extLst>
      <p:ext uri="{BB962C8B-B14F-4D97-AF65-F5344CB8AC3E}">
        <p14:creationId xmlns:p14="http://schemas.microsoft.com/office/powerpoint/2010/main" val="469378273"/>
      </p:ext>
    </p:extLst>
  </p:cSld>
  <p:clrMapOvr>
    <a:masterClrMapping/>
  </p:clrMapOvr>
  <mc:AlternateContent xmlns:mc="http://schemas.openxmlformats.org/markup-compatibility/2006" xmlns:p14="http://schemas.microsoft.com/office/powerpoint/2010/main">
    <mc:Choice Requires="p14">
      <p:transition spd="slow" p14:dur="2000" advClick="0" advTm="10951">
        <p:split orient="vert"/>
      </p:transition>
    </mc:Choice>
    <mc:Fallback xmlns="">
      <p:transition spd="slow" advClick="0" advTm="10951">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1C359AF-5052-4B17-866D-BF18042F3A91}" type="datetimeFigureOut">
              <a:rPr lang="en-GB" smtClean="0"/>
              <a:t>19/10/2023</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DFD562F7-307A-4260-95F2-B9B00E2D9AFD}" type="slidenum">
              <a:rPr lang="en-GB" smtClean="0"/>
              <a:t>‹#›</a:t>
            </a:fld>
            <a:endParaRPr lang="en-GB"/>
          </a:p>
        </p:txBody>
      </p:sp>
      <p:pic>
        <p:nvPicPr>
          <p:cNvPr id="2" name="Picture 1">
            <a:extLst>
              <a:ext uri="{FF2B5EF4-FFF2-40B4-BE49-F238E27FC236}">
                <a16:creationId xmlns:a16="http://schemas.microsoft.com/office/drawing/2014/main" id="{D48CB61F-A5B3-4B92-9092-92F8F1B4E8AD}"/>
              </a:ext>
            </a:extLst>
          </p:cNvPr>
          <p:cNvPicPr>
            <a:picLocks noChangeAspect="1"/>
          </p:cNvPicPr>
          <p:nvPr/>
        </p:nvPicPr>
        <p:blipFill>
          <a:blip r:embed="rId2"/>
          <a:stretch>
            <a:fillRect/>
          </a:stretch>
        </p:blipFill>
        <p:spPr>
          <a:xfrm>
            <a:off x="9842519" y="6520084"/>
            <a:ext cx="2030144" cy="304826"/>
          </a:xfrm>
          <a:prstGeom prst="rect">
            <a:avLst/>
          </a:prstGeom>
        </p:spPr>
      </p:pic>
    </p:spTree>
    <p:extLst>
      <p:ext uri="{BB962C8B-B14F-4D97-AF65-F5344CB8AC3E}">
        <p14:creationId xmlns:p14="http://schemas.microsoft.com/office/powerpoint/2010/main" val="1005733482"/>
      </p:ext>
    </p:extLst>
  </p:cSld>
  <p:clrMapOvr>
    <a:masterClrMapping/>
  </p:clrMapOvr>
  <mc:AlternateContent xmlns:mc="http://schemas.openxmlformats.org/markup-compatibility/2006" xmlns:p14="http://schemas.microsoft.com/office/powerpoint/2010/main">
    <mc:Choice Requires="p14">
      <p:transition spd="slow" p14:dur="2000" advClick="0" advTm="10951">
        <p:split orient="vert"/>
      </p:transition>
    </mc:Choice>
    <mc:Fallback xmlns="">
      <p:transition spd="slow" advClick="0" advTm="10951">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C359AF-5052-4B17-866D-BF18042F3A91}" type="datetimeFigureOut">
              <a:rPr lang="en-GB" smtClean="0"/>
              <a:t>19/10/2023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D562F7-307A-4260-95F2-B9B00E2D9AFD}" type="slidenum">
              <a:rPr lang="en-GB" smtClean="0"/>
              <a:t>‹#›</a:t>
            </a:fld>
            <a:endParaRPr lang="en-GB"/>
          </a:p>
        </p:txBody>
      </p:sp>
    </p:spTree>
    <p:extLst>
      <p:ext uri="{BB962C8B-B14F-4D97-AF65-F5344CB8AC3E}">
        <p14:creationId xmlns:p14="http://schemas.microsoft.com/office/powerpoint/2010/main" val="1849752550"/>
      </p:ext>
    </p:extLst>
  </p:cSld>
  <p:clrMapOvr>
    <a:masterClrMapping/>
  </p:clrMapOvr>
  <mc:AlternateContent xmlns:mc="http://schemas.openxmlformats.org/markup-compatibility/2006" xmlns:p14="http://schemas.microsoft.com/office/powerpoint/2010/main">
    <mc:Choice Requires="p14">
      <p:transition spd="slow" p14:dur="2000" advClick="0" advTm="10951">
        <p:split orient="vert"/>
      </p:transition>
    </mc:Choice>
    <mc:Fallback xmlns="">
      <p:transition spd="slow" advClick="0" advTm="10951">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C359AF-5052-4B17-866D-BF18042F3A91}" type="datetimeFigureOut">
              <a:rPr lang="en-GB" smtClean="0"/>
              <a:t>19/10/2023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D562F7-307A-4260-95F2-B9B00E2D9AFD}" type="slidenum">
              <a:rPr lang="en-GB" smtClean="0"/>
              <a:t>‹#›</a:t>
            </a:fld>
            <a:endParaRPr lang="en-GB"/>
          </a:p>
        </p:txBody>
      </p:sp>
      <p:pic>
        <p:nvPicPr>
          <p:cNvPr id="10" name="Picture 9">
            <a:extLst>
              <a:ext uri="{FF2B5EF4-FFF2-40B4-BE49-F238E27FC236}">
                <a16:creationId xmlns:a16="http://schemas.microsoft.com/office/drawing/2014/main" id="{3D1ACC6F-9BC2-496E-B938-72D5D6EFA852}"/>
              </a:ext>
            </a:extLst>
          </p:cNvPr>
          <p:cNvPicPr>
            <a:picLocks noChangeAspect="1"/>
          </p:cNvPicPr>
          <p:nvPr userDrawn="1"/>
        </p:nvPicPr>
        <p:blipFill>
          <a:blip r:embed="rId2"/>
          <a:stretch>
            <a:fillRect/>
          </a:stretch>
        </p:blipFill>
        <p:spPr>
          <a:xfrm>
            <a:off x="9833375" y="6476987"/>
            <a:ext cx="2036240" cy="304826"/>
          </a:xfrm>
          <a:prstGeom prst="rect">
            <a:avLst/>
          </a:prstGeom>
        </p:spPr>
      </p:pic>
    </p:spTree>
    <p:extLst>
      <p:ext uri="{BB962C8B-B14F-4D97-AF65-F5344CB8AC3E}">
        <p14:creationId xmlns:p14="http://schemas.microsoft.com/office/powerpoint/2010/main" val="129879028"/>
      </p:ext>
    </p:extLst>
  </p:cSld>
  <p:clrMapOvr>
    <a:masterClrMapping/>
  </p:clrMapOvr>
  <mc:AlternateContent xmlns:mc="http://schemas.openxmlformats.org/markup-compatibility/2006" xmlns:p14="http://schemas.microsoft.com/office/powerpoint/2010/main">
    <mc:Choice Requires="p14">
      <p:transition spd="slow" p14:dur="2000" advClick="0" advTm="10951">
        <p:split orient="vert"/>
      </p:transition>
    </mc:Choice>
    <mc:Fallback xmlns="">
      <p:transition spd="slow" advClick="0" advTm="10951">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61C359AF-5052-4B17-866D-BF18042F3A91}" type="datetimeFigureOut">
              <a:rPr lang="en-GB" smtClean="0"/>
              <a:t>19/10/2023</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FD562F7-307A-4260-95F2-B9B00E2D9AFD}"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55DA96FA-5ECB-42F4-A1F0-D09E5607B945}"/>
              </a:ext>
            </a:extLst>
          </p:cNvPr>
          <p:cNvPicPr>
            <a:picLocks noChangeAspect="1"/>
          </p:cNvPicPr>
          <p:nvPr/>
        </p:nvPicPr>
        <p:blipFill>
          <a:blip r:embed="rId13"/>
          <a:stretch>
            <a:fillRect/>
          </a:stretch>
        </p:blipFill>
        <p:spPr>
          <a:xfrm>
            <a:off x="9842520" y="6489934"/>
            <a:ext cx="2030144" cy="304826"/>
          </a:xfrm>
          <a:prstGeom prst="rect">
            <a:avLst/>
          </a:prstGeom>
        </p:spPr>
      </p:pic>
    </p:spTree>
    <p:extLst>
      <p:ext uri="{BB962C8B-B14F-4D97-AF65-F5344CB8AC3E}">
        <p14:creationId xmlns:p14="http://schemas.microsoft.com/office/powerpoint/2010/main" val="20229857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10951">
        <p:split orient="vert"/>
      </p:transition>
    </mc:Choice>
    <mc:Fallback xmlns="">
      <p:transition spd="slow" advClick="0" advTm="10951">
        <p:split orient="vert"/>
      </p:transition>
    </mc:Fallback>
  </mc:AlternateContent>
  <p:txStyles>
    <p:titleStyle>
      <a:lvl1pPr algn="l" defTabSz="914400" rtl="0" eaLnBrk="1" latinLnBrk="0" hangingPunct="1">
        <a:lnSpc>
          <a:spcPct val="85000"/>
        </a:lnSpc>
        <a:spcBef>
          <a:spcPct val="0"/>
        </a:spcBef>
        <a:buNone/>
        <a:defRPr sz="4800" kern="1200" spc="-5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baseline="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2000" kern="1200" baseline="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2000" kern="1200" baseline="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2000" kern="1200" baseline="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2000" kern="1200" baseline="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hyperlink" Target="https://eur02.safelinks.protection.outlook.com/?url=https%3A%2F%2Fwww.ipsea.org.uk%2Ffaqs%2Fmy-child-attends-and-independent-school-and-we-pay-the-fees-are-children-at-independent-settings-entitled-to-support&amp;data=05%7C01%7Camandacard%40gateshead.gov.uk%7C32d460a17ec449d3d7b208db5562a084%7C09fbb97943174d219cb6e58811169cd8%7C0%7C0%7C638197654308878800%7CUnknown%7CTWFpbGZsb3d8eyJWIjoiMC4wLjAwMDAiLCJQIjoiV2luMzIiLCJBTiI6Ik1haWwiLCJXVCI6Mn0%3D%7C3000%7C%7C%7C&amp;sdata=BMxWq6M3dVjrfZsF8lNwSUW0QJZ2AiL8echORs2wnrc%3D&amp;reserved=0" TargetMode="Externa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8FC5053-CCA4-459E-AF86-A471DD52E169}"/>
              </a:ext>
            </a:extLst>
          </p:cNvPr>
          <p:cNvSpPr>
            <a:spLocks noGrp="1"/>
          </p:cNvSpPr>
          <p:nvPr>
            <p:ph type="title"/>
          </p:nvPr>
        </p:nvSpPr>
        <p:spPr>
          <a:xfrm>
            <a:off x="8550402" y="639864"/>
            <a:ext cx="3452207" cy="2396970"/>
          </a:xfrm>
        </p:spPr>
        <p:txBody>
          <a:bodyPr>
            <a:normAutofit fontScale="90000"/>
          </a:bodyPr>
          <a:lstStyle/>
          <a:p>
            <a:pPr algn="ctr">
              <a:lnSpc>
                <a:spcPct val="150000"/>
              </a:lnSpc>
            </a:pPr>
            <a:r>
              <a:rPr lang="en-GB" sz="4400" b="1" dirty="0"/>
              <a:t>Amanda Card</a:t>
            </a:r>
            <a:br>
              <a:rPr lang="en-GB" sz="4400" b="1" dirty="0"/>
            </a:br>
            <a:r>
              <a:rPr lang="en-GB" sz="2200" b="1" dirty="0"/>
              <a:t>Low Incidence Needs Team</a:t>
            </a:r>
            <a:br>
              <a:rPr lang="en-GB" sz="2200" b="1" dirty="0"/>
            </a:br>
            <a:br>
              <a:rPr lang="en-GB" sz="2200" b="1" dirty="0"/>
            </a:br>
            <a:r>
              <a:rPr lang="en-GB" sz="2200" b="1" dirty="0"/>
              <a:t>amandacard@gateshead.gov.uk</a:t>
            </a:r>
          </a:p>
        </p:txBody>
      </p:sp>
    </p:spTree>
    <p:extLst>
      <p:ext uri="{BB962C8B-B14F-4D97-AF65-F5344CB8AC3E}">
        <p14:creationId xmlns:p14="http://schemas.microsoft.com/office/powerpoint/2010/main" val="2686307276"/>
      </p:ext>
    </p:extLst>
  </p:cSld>
  <p:clrMapOvr>
    <a:masterClrMapping/>
  </p:clrMapOvr>
  <mc:AlternateContent xmlns:mc="http://schemas.openxmlformats.org/markup-compatibility/2006">
    <mc:Choice xmlns:p14="http://schemas.microsoft.com/office/powerpoint/2010/main" Requires="p14">
      <p:transition p14:dur="0" advClick="0" advTm="10951"/>
    </mc:Choice>
    <mc:Fallback>
      <p:transition advClick="0" advTm="1095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B43A4-969D-9CB7-1218-3BEAB29AE456}"/>
              </a:ext>
            </a:extLst>
          </p:cNvPr>
          <p:cNvSpPr>
            <a:spLocks noGrp="1"/>
          </p:cNvSpPr>
          <p:nvPr>
            <p:ph type="title"/>
          </p:nvPr>
        </p:nvSpPr>
        <p:spPr/>
        <p:txBody>
          <a:bodyPr/>
          <a:lstStyle/>
          <a:p>
            <a:r>
              <a:rPr lang="en-GB" dirty="0"/>
              <a:t>Gateshead Low Incidence Needs Team</a:t>
            </a:r>
          </a:p>
        </p:txBody>
      </p:sp>
      <p:sp>
        <p:nvSpPr>
          <p:cNvPr id="3" name="Content Placeholder 2">
            <a:extLst>
              <a:ext uri="{FF2B5EF4-FFF2-40B4-BE49-F238E27FC236}">
                <a16:creationId xmlns:a16="http://schemas.microsoft.com/office/drawing/2014/main" id="{2BA0C7E8-B337-EF8D-9293-8E0A437106F5}"/>
              </a:ext>
            </a:extLst>
          </p:cNvPr>
          <p:cNvSpPr>
            <a:spLocks noGrp="1"/>
          </p:cNvSpPr>
          <p:nvPr>
            <p:ph idx="1"/>
          </p:nvPr>
        </p:nvSpPr>
        <p:spPr/>
        <p:txBody>
          <a:bodyPr/>
          <a:lstStyle/>
          <a:p>
            <a:pPr marL="0" indent="0">
              <a:buNone/>
            </a:pPr>
            <a:r>
              <a:rPr lang="en-GB" sz="2000" dirty="0"/>
              <a:t>Gateshead maintains a central team of </a:t>
            </a:r>
          </a:p>
          <a:p>
            <a:pPr>
              <a:buFont typeface="Wingdings" panose="05000000000000000000" pitchFamily="2" charset="2"/>
              <a:buChar char="§"/>
            </a:pPr>
            <a:r>
              <a:rPr lang="en-GB" sz="2000" dirty="0"/>
              <a:t>Specialist Teachers (VI, HI, MSI), </a:t>
            </a:r>
          </a:p>
          <a:p>
            <a:pPr>
              <a:buFont typeface="Wingdings" panose="05000000000000000000" pitchFamily="2" charset="2"/>
              <a:buChar char="§"/>
            </a:pPr>
            <a:r>
              <a:rPr lang="en-GB" sz="2000" dirty="0"/>
              <a:t>Teaching Assistants and Intervenors, </a:t>
            </a:r>
          </a:p>
          <a:p>
            <a:pPr>
              <a:buFont typeface="Wingdings" panose="05000000000000000000" pitchFamily="2" charset="2"/>
              <a:buChar char="§"/>
            </a:pPr>
            <a:r>
              <a:rPr lang="en-GB" sz="2000" dirty="0"/>
              <a:t>Specialist Learning Mentor, </a:t>
            </a:r>
          </a:p>
          <a:p>
            <a:pPr>
              <a:buFont typeface="Wingdings" panose="05000000000000000000" pitchFamily="2" charset="2"/>
              <a:buChar char="§"/>
            </a:pPr>
            <a:r>
              <a:rPr lang="en-GB" sz="2000" dirty="0" err="1"/>
              <a:t>SaLT</a:t>
            </a:r>
            <a:r>
              <a:rPr lang="en-GB" sz="2000" dirty="0"/>
              <a:t> (HI)  - commissioned via Health</a:t>
            </a:r>
          </a:p>
          <a:p>
            <a:pPr>
              <a:buFont typeface="Wingdings" panose="05000000000000000000" pitchFamily="2" charset="2"/>
              <a:buChar char="§"/>
            </a:pPr>
            <a:r>
              <a:rPr lang="en-GB" sz="2000" dirty="0" err="1"/>
              <a:t>Habilitation</a:t>
            </a:r>
            <a:r>
              <a:rPr lang="en-GB" sz="2000" dirty="0"/>
              <a:t> Specialist</a:t>
            </a:r>
          </a:p>
          <a:p>
            <a:pPr marL="0" indent="0">
              <a:buNone/>
            </a:pPr>
            <a:r>
              <a:rPr lang="en-GB" dirty="0"/>
              <a:t>We provide the statutory hours of support as identified in pupils EHCPs along with any specialist equipment.</a:t>
            </a:r>
          </a:p>
        </p:txBody>
      </p:sp>
    </p:spTree>
    <p:extLst>
      <p:ext uri="{BB962C8B-B14F-4D97-AF65-F5344CB8AC3E}">
        <p14:creationId xmlns:p14="http://schemas.microsoft.com/office/powerpoint/2010/main" val="1123302155"/>
      </p:ext>
    </p:extLst>
  </p:cSld>
  <p:clrMapOvr>
    <a:masterClrMapping/>
  </p:clrMapOvr>
  <mc:AlternateContent xmlns:mc="http://schemas.openxmlformats.org/markup-compatibility/2006">
    <mc:Choice xmlns:p14="http://schemas.microsoft.com/office/powerpoint/2010/main" Requires="p14">
      <p:transition p14:dur="0" advClick="0" advTm="10951"/>
    </mc:Choice>
    <mc:Fallback>
      <p:transition advClick="0" advTm="1095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47D68DEF-7961-409C-9C63-D2BAEC471F22}"/>
              </a:ext>
            </a:extLst>
          </p:cNvPr>
          <p:cNvSpPr>
            <a:spLocks noGrp="1"/>
          </p:cNvSpPr>
          <p:nvPr>
            <p:ph type="title"/>
          </p:nvPr>
        </p:nvSpPr>
        <p:spPr/>
        <p:txBody>
          <a:bodyPr/>
          <a:lstStyle/>
          <a:p>
            <a:r>
              <a:rPr lang="en-GB" dirty="0"/>
              <a:t>Support to Independent Schools </a:t>
            </a:r>
          </a:p>
        </p:txBody>
      </p:sp>
      <p:sp>
        <p:nvSpPr>
          <p:cNvPr id="11" name="Content Placeholder 10">
            <a:extLst>
              <a:ext uri="{FF2B5EF4-FFF2-40B4-BE49-F238E27FC236}">
                <a16:creationId xmlns:a16="http://schemas.microsoft.com/office/drawing/2014/main" id="{FD04B52A-68B0-44E2-A089-AD884584825A}"/>
              </a:ext>
            </a:extLst>
          </p:cNvPr>
          <p:cNvSpPr>
            <a:spLocks noGrp="1"/>
          </p:cNvSpPr>
          <p:nvPr>
            <p:ph idx="1"/>
          </p:nvPr>
        </p:nvSpPr>
        <p:spPr>
          <a:xfrm>
            <a:off x="1097280" y="1845734"/>
            <a:ext cx="10058400" cy="4250266"/>
          </a:xfrm>
        </p:spPr>
        <p:txBody>
          <a:bodyPr>
            <a:noAutofit/>
          </a:bodyPr>
          <a:lstStyle/>
          <a:p>
            <a:r>
              <a:rPr lang="en-GB" sz="1600" dirty="0"/>
              <a:t> </a:t>
            </a:r>
          </a:p>
          <a:p>
            <a:pPr marL="0" indent="0">
              <a:buNone/>
            </a:pPr>
            <a:r>
              <a:rPr lang="en-GB" sz="1600" dirty="0">
                <a:solidFill>
                  <a:schemeClr val="tx1"/>
                </a:solidFill>
              </a:rPr>
              <a:t>Numbers of Independent settings (excluding early years and colleges)</a:t>
            </a:r>
          </a:p>
          <a:p>
            <a:pPr>
              <a:buFont typeface="Wingdings" panose="05000000000000000000" pitchFamily="2" charset="2"/>
              <a:buChar char="§"/>
            </a:pPr>
            <a:r>
              <a:rPr lang="en-GB" sz="1600" dirty="0">
                <a:solidFill>
                  <a:schemeClr val="tx1"/>
                </a:solidFill>
              </a:rPr>
              <a:t>3 Primary schools</a:t>
            </a:r>
          </a:p>
          <a:p>
            <a:pPr>
              <a:buFont typeface="Wingdings" panose="05000000000000000000" pitchFamily="2" charset="2"/>
              <a:buChar char="§"/>
            </a:pPr>
            <a:r>
              <a:rPr lang="en-GB" sz="1600" dirty="0">
                <a:solidFill>
                  <a:schemeClr val="tx1"/>
                </a:solidFill>
              </a:rPr>
              <a:t>2 Secondary</a:t>
            </a:r>
          </a:p>
          <a:p>
            <a:pPr>
              <a:buFont typeface="Wingdings" panose="05000000000000000000" pitchFamily="2" charset="2"/>
              <a:buChar char="§"/>
            </a:pPr>
            <a:r>
              <a:rPr lang="en-GB" sz="1600" dirty="0">
                <a:solidFill>
                  <a:schemeClr val="tx1"/>
                </a:solidFill>
              </a:rPr>
              <a:t>1 Special</a:t>
            </a:r>
          </a:p>
          <a:p>
            <a:r>
              <a:rPr lang="en-GB" sz="1600" dirty="0">
                <a:solidFill>
                  <a:schemeClr val="tx1"/>
                </a:solidFill>
              </a:rPr>
              <a:t>These schools are supported by a representative body which – “promotes and defends schools’ interests, in addition to providing training and support to help them excel and thrive.  </a:t>
            </a:r>
          </a:p>
          <a:p>
            <a:r>
              <a:rPr lang="en-GB" sz="1600" b="0" i="0" dirty="0">
                <a:solidFill>
                  <a:schemeClr val="tx1"/>
                </a:solidFill>
                <a:effectLst/>
              </a:rPr>
              <a:t>80 schools across each of the four main UK communities: Gateshead, North London, North West, London and Manchester. </a:t>
            </a:r>
          </a:p>
          <a:p>
            <a:r>
              <a:rPr lang="en-GB" sz="1600" i="0" dirty="0">
                <a:solidFill>
                  <a:schemeClr val="tx1"/>
                </a:solidFill>
                <a:effectLst/>
              </a:rPr>
              <a:t>Funded by parental fees and are charitable organisations.</a:t>
            </a:r>
          </a:p>
        </p:txBody>
      </p:sp>
    </p:spTree>
    <p:extLst>
      <p:ext uri="{BB962C8B-B14F-4D97-AF65-F5344CB8AC3E}">
        <p14:creationId xmlns:p14="http://schemas.microsoft.com/office/powerpoint/2010/main" val="1305201223"/>
      </p:ext>
    </p:extLst>
  </p:cSld>
  <p:clrMapOvr>
    <a:masterClrMapping/>
  </p:clrMapOvr>
  <mc:AlternateContent xmlns:mc="http://schemas.openxmlformats.org/markup-compatibility/2006">
    <mc:Choice xmlns:p14="http://schemas.microsoft.com/office/powerpoint/2010/main" Requires="p14">
      <p:transition p14:dur="0" advClick="0" advTm="10951"/>
    </mc:Choice>
    <mc:Fallback>
      <p:transition advClick="0" advTm="1095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6BC09-2A8F-3570-2AB5-647DE7F08EAC}"/>
              </a:ext>
            </a:extLst>
          </p:cNvPr>
          <p:cNvSpPr>
            <a:spLocks noGrp="1"/>
          </p:cNvSpPr>
          <p:nvPr>
            <p:ph type="title"/>
          </p:nvPr>
        </p:nvSpPr>
        <p:spPr/>
        <p:txBody>
          <a:bodyPr/>
          <a:lstStyle/>
          <a:p>
            <a:r>
              <a:rPr lang="en-GB" dirty="0"/>
              <a:t>LINT Offer - SEN Support (Independent)</a:t>
            </a:r>
          </a:p>
        </p:txBody>
      </p:sp>
      <p:sp>
        <p:nvSpPr>
          <p:cNvPr id="3" name="Content Placeholder 2">
            <a:extLst>
              <a:ext uri="{FF2B5EF4-FFF2-40B4-BE49-F238E27FC236}">
                <a16:creationId xmlns:a16="http://schemas.microsoft.com/office/drawing/2014/main" id="{9D82645A-C8AB-D9E6-125E-0D3BB5E70E82}"/>
              </a:ext>
            </a:extLst>
          </p:cNvPr>
          <p:cNvSpPr>
            <a:spLocks noGrp="1"/>
          </p:cNvSpPr>
          <p:nvPr>
            <p:ph idx="1"/>
          </p:nvPr>
        </p:nvSpPr>
        <p:spPr>
          <a:xfrm>
            <a:off x="1005840" y="1984586"/>
            <a:ext cx="6197600" cy="3867573"/>
          </a:xfrm>
        </p:spPr>
        <p:txBody>
          <a:bodyPr>
            <a:normAutofit/>
          </a:bodyPr>
          <a:lstStyle/>
          <a:p>
            <a:pPr>
              <a:buFont typeface="Wingdings" panose="05000000000000000000" pitchFamily="2" charset="2"/>
              <a:buChar char="§"/>
            </a:pPr>
            <a:r>
              <a:rPr lang="en-GB" dirty="0"/>
              <a:t>Regular teacher visits in line with Eligibility Criteria  - no cost </a:t>
            </a:r>
          </a:p>
          <a:p>
            <a:pPr>
              <a:buFont typeface="Wingdings" panose="05000000000000000000" pitchFamily="2" charset="2"/>
              <a:buChar char="§"/>
            </a:pPr>
            <a:r>
              <a:rPr lang="en-GB" dirty="0"/>
              <a:t>Pupils requiring equipment e.g. Low Vision Aids, Radio Aids and receivers – minimal charge (£50 per item per half term). </a:t>
            </a:r>
          </a:p>
          <a:p>
            <a:pPr>
              <a:buFont typeface="Wingdings" panose="05000000000000000000" pitchFamily="2" charset="2"/>
              <a:buChar char="§"/>
            </a:pPr>
            <a:r>
              <a:rPr lang="en-GB" dirty="0"/>
              <a:t>Loan charge also includes training, regular equipment checks and covers costs of repair, loss and maintenance. </a:t>
            </a:r>
          </a:p>
          <a:p>
            <a:pPr>
              <a:buFont typeface="Wingdings" panose="05000000000000000000" pitchFamily="2" charset="2"/>
              <a:buChar char="§"/>
            </a:pPr>
            <a:r>
              <a:rPr lang="en-GB" dirty="0"/>
              <a:t>A couple of parents are loaning equipment from NDCS as an alternative to taking on the loan costs (however the expectation is that LINT will manage these!)</a:t>
            </a:r>
          </a:p>
          <a:p>
            <a:endParaRPr lang="en-GB" dirty="0"/>
          </a:p>
          <a:p>
            <a:endParaRPr lang="en-GB" dirty="0"/>
          </a:p>
          <a:p>
            <a:endParaRPr lang="en-GB" dirty="0"/>
          </a:p>
          <a:p>
            <a:pPr marL="0" indent="0">
              <a:buNone/>
            </a:pPr>
            <a:endParaRPr lang="en-GB" dirty="0"/>
          </a:p>
          <a:p>
            <a:endParaRPr lang="en-GB" dirty="0"/>
          </a:p>
          <a:p>
            <a:endParaRPr lang="en-GB" dirty="0"/>
          </a:p>
        </p:txBody>
      </p:sp>
      <p:pic>
        <p:nvPicPr>
          <p:cNvPr id="5" name="Picture 4">
            <a:extLst>
              <a:ext uri="{FF2B5EF4-FFF2-40B4-BE49-F238E27FC236}">
                <a16:creationId xmlns:a16="http://schemas.microsoft.com/office/drawing/2014/main" id="{593FDA8D-66D8-943B-E9EF-F352499B89E7}"/>
              </a:ext>
            </a:extLst>
          </p:cNvPr>
          <p:cNvPicPr>
            <a:picLocks noChangeAspect="1"/>
          </p:cNvPicPr>
          <p:nvPr/>
        </p:nvPicPr>
        <p:blipFill>
          <a:blip r:embed="rId2"/>
          <a:stretch>
            <a:fillRect/>
          </a:stretch>
        </p:blipFill>
        <p:spPr>
          <a:xfrm>
            <a:off x="7366504" y="1886375"/>
            <a:ext cx="4652403" cy="3234266"/>
          </a:xfrm>
          <a:prstGeom prst="rect">
            <a:avLst/>
          </a:prstGeom>
        </p:spPr>
      </p:pic>
    </p:spTree>
    <p:extLst>
      <p:ext uri="{BB962C8B-B14F-4D97-AF65-F5344CB8AC3E}">
        <p14:creationId xmlns:p14="http://schemas.microsoft.com/office/powerpoint/2010/main" val="1916883216"/>
      </p:ext>
    </p:extLst>
  </p:cSld>
  <p:clrMapOvr>
    <a:masterClrMapping/>
  </p:clrMapOvr>
  <mc:AlternateContent xmlns:mc="http://schemas.openxmlformats.org/markup-compatibility/2006">
    <mc:Choice xmlns:p14="http://schemas.microsoft.com/office/powerpoint/2010/main" Requires="p14">
      <p:transition p14:dur="0" advClick="0" advTm="10951"/>
    </mc:Choice>
    <mc:Fallback>
      <p:transition advClick="0" advTm="1095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D7F3A-BC81-1AC6-51B0-C84DBB8FE2C3}"/>
              </a:ext>
            </a:extLst>
          </p:cNvPr>
          <p:cNvSpPr>
            <a:spLocks noGrp="1"/>
          </p:cNvSpPr>
          <p:nvPr>
            <p:ph type="title"/>
          </p:nvPr>
        </p:nvSpPr>
        <p:spPr/>
        <p:txBody>
          <a:bodyPr/>
          <a:lstStyle/>
          <a:p>
            <a:r>
              <a:rPr lang="en-GB" dirty="0"/>
              <a:t>The challenges:</a:t>
            </a:r>
          </a:p>
        </p:txBody>
      </p:sp>
      <p:sp>
        <p:nvSpPr>
          <p:cNvPr id="3" name="Content Placeholder 2">
            <a:extLst>
              <a:ext uri="{FF2B5EF4-FFF2-40B4-BE49-F238E27FC236}">
                <a16:creationId xmlns:a16="http://schemas.microsoft.com/office/drawing/2014/main" id="{3092E335-FD4B-2F1D-EAE2-2A6D9E37B0E8}"/>
              </a:ext>
            </a:extLst>
          </p:cNvPr>
          <p:cNvSpPr>
            <a:spLocks noGrp="1"/>
          </p:cNvSpPr>
          <p:nvPr>
            <p:ph idx="1"/>
          </p:nvPr>
        </p:nvSpPr>
        <p:spPr>
          <a:xfrm>
            <a:off x="1097280" y="1845734"/>
            <a:ext cx="10058400" cy="3020906"/>
          </a:xfrm>
        </p:spPr>
        <p:txBody>
          <a:bodyPr/>
          <a:lstStyle/>
          <a:p>
            <a:r>
              <a:rPr lang="en-GB" sz="1800" dirty="0">
                <a:latin typeface="Calibri" panose="020F0502020204030204" pitchFamily="34" charset="0"/>
                <a:ea typeface="Calibri" panose="020F0502020204030204" pitchFamily="34" charset="0"/>
              </a:rPr>
              <a:t>1. To the Local Authority </a:t>
            </a:r>
            <a:r>
              <a:rPr lang="en-GB" sz="1800" dirty="0">
                <a:effectLst/>
                <a:latin typeface="Calibri" panose="020F0502020204030204" pitchFamily="34" charset="0"/>
                <a:ea typeface="Times New Roman" panose="02020603050405020304" pitchFamily="18" charset="0"/>
              </a:rPr>
              <a:t>in relation to wider statutory duties relating to SEN funding for independent mainstream schools  (14 day response)</a:t>
            </a:r>
          </a:p>
          <a:p>
            <a:r>
              <a:rPr lang="en-GB" sz="1800" dirty="0">
                <a:effectLst/>
                <a:latin typeface="Calibri" panose="020F0502020204030204" pitchFamily="34" charset="0"/>
                <a:ea typeface="Calibri" panose="020F0502020204030204" pitchFamily="34" charset="0"/>
              </a:rPr>
              <a:t>2. Direct to the Low Incidence Needs Team in relation to provision of equipment. (7 days response)</a:t>
            </a:r>
          </a:p>
          <a:p>
            <a:endParaRPr lang="en-GB" sz="1800" dirty="0">
              <a:effectLst/>
              <a:latin typeface="Calibri" panose="020F0502020204030204" pitchFamily="34" charset="0"/>
              <a:ea typeface="Calibri" panose="020F0502020204030204" pitchFamily="34" charset="0"/>
            </a:endParaRPr>
          </a:p>
          <a:p>
            <a:r>
              <a:rPr lang="en-GB" sz="1800" dirty="0">
                <a:latin typeface="Calibri" panose="020F0502020204030204" pitchFamily="34" charset="0"/>
                <a:ea typeface="Calibri" panose="020F0502020204030204" pitchFamily="34" charset="0"/>
              </a:rPr>
              <a:t>Required 2 separate replies – they were seen as 2 separate matters. </a:t>
            </a:r>
          </a:p>
          <a:p>
            <a:endParaRPr lang="en-GB" sz="1800" dirty="0">
              <a:effectLst/>
              <a:latin typeface="Calibri" panose="020F0502020204030204" pitchFamily="34" charset="0"/>
              <a:ea typeface="Calibri" panose="020F0502020204030204" pitchFamily="34" charset="0"/>
            </a:endParaRPr>
          </a:p>
          <a:p>
            <a:endParaRPr lang="en-GB" dirty="0"/>
          </a:p>
        </p:txBody>
      </p:sp>
    </p:spTree>
    <p:extLst>
      <p:ext uri="{BB962C8B-B14F-4D97-AF65-F5344CB8AC3E}">
        <p14:creationId xmlns:p14="http://schemas.microsoft.com/office/powerpoint/2010/main" val="3730048485"/>
      </p:ext>
    </p:extLst>
  </p:cSld>
  <p:clrMapOvr>
    <a:masterClrMapping/>
  </p:clrMapOvr>
  <mc:AlternateContent xmlns:mc="http://schemas.openxmlformats.org/markup-compatibility/2006">
    <mc:Choice xmlns:p14="http://schemas.microsoft.com/office/powerpoint/2010/main" Requires="p14">
      <p:transition p14:dur="0" advClick="0" advTm="10951"/>
    </mc:Choice>
    <mc:Fallback>
      <p:transition advClick="0" advTm="1095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3BE6E-5C72-27B1-0A62-47AF6347B422}"/>
              </a:ext>
            </a:extLst>
          </p:cNvPr>
          <p:cNvSpPr>
            <a:spLocks noGrp="1"/>
          </p:cNvSpPr>
          <p:nvPr>
            <p:ph type="title"/>
          </p:nvPr>
        </p:nvSpPr>
        <p:spPr/>
        <p:txBody>
          <a:bodyPr/>
          <a:lstStyle/>
          <a:p>
            <a:r>
              <a:rPr lang="en-GB" dirty="0"/>
              <a:t>The letter to LINT</a:t>
            </a:r>
          </a:p>
        </p:txBody>
      </p:sp>
      <p:sp>
        <p:nvSpPr>
          <p:cNvPr id="4" name="Content Placeholder 3">
            <a:extLst>
              <a:ext uri="{FF2B5EF4-FFF2-40B4-BE49-F238E27FC236}">
                <a16:creationId xmlns:a16="http://schemas.microsoft.com/office/drawing/2014/main" id="{E9D4F6F6-C0EA-2029-293F-552520EE3F52}"/>
              </a:ext>
            </a:extLst>
          </p:cNvPr>
          <p:cNvSpPr>
            <a:spLocks noGrp="1"/>
          </p:cNvSpPr>
          <p:nvPr>
            <p:ph idx="1"/>
          </p:nvPr>
        </p:nvSpPr>
        <p:spPr/>
        <p:txBody>
          <a:bodyPr/>
          <a:lstStyle/>
          <a:p>
            <a:pPr marL="0" indent="0">
              <a:buNone/>
            </a:pPr>
            <a:r>
              <a:rPr lang="en-GB" dirty="0"/>
              <a:t>Initial letter received from the school SENDCo:-</a:t>
            </a:r>
          </a:p>
          <a:p>
            <a:pPr>
              <a:buFont typeface="Wingdings" panose="05000000000000000000" pitchFamily="2" charset="2"/>
              <a:buChar char="§"/>
            </a:pPr>
            <a:r>
              <a:rPr lang="en-GB" dirty="0"/>
              <a:t>Acknowledged no EHCP is maintained</a:t>
            </a:r>
          </a:p>
          <a:p>
            <a:pPr>
              <a:buFont typeface="Wingdings" panose="05000000000000000000" pitchFamily="2" charset="2"/>
              <a:buChar char="§"/>
            </a:pPr>
            <a:r>
              <a:rPr lang="en-GB" dirty="0"/>
              <a:t>Attached the report and recommendations from the LINT HI teachers with regards equipment</a:t>
            </a:r>
          </a:p>
          <a:p>
            <a:pPr>
              <a:buFont typeface="Wingdings" panose="05000000000000000000" pitchFamily="2" charset="2"/>
              <a:buChar char="§"/>
            </a:pPr>
            <a:r>
              <a:rPr lang="en-GB" dirty="0"/>
              <a:t>Stated: </a:t>
            </a:r>
          </a:p>
          <a:p>
            <a:pPr marL="0" indent="0">
              <a:buNone/>
            </a:pPr>
            <a:r>
              <a:rPr lang="en-GB" dirty="0"/>
              <a:t>“They believe the loan charge is unlawful and that Section 63(4) CAF Act 2014 states that LAs must pay fees payable in respect of SEN provision made at the school which is required to meet the SEN of the CYP”</a:t>
            </a:r>
          </a:p>
          <a:p>
            <a:pPr>
              <a:buFont typeface="Wingdings" panose="05000000000000000000" pitchFamily="2" charset="2"/>
              <a:buChar char="§"/>
            </a:pPr>
            <a:r>
              <a:rPr lang="en-GB" dirty="0"/>
              <a:t>LINT were given 7 days to respond before they would instruct solicitors</a:t>
            </a:r>
          </a:p>
        </p:txBody>
      </p:sp>
    </p:spTree>
    <p:extLst>
      <p:ext uri="{BB962C8B-B14F-4D97-AF65-F5344CB8AC3E}">
        <p14:creationId xmlns:p14="http://schemas.microsoft.com/office/powerpoint/2010/main" val="2719443216"/>
      </p:ext>
    </p:extLst>
  </p:cSld>
  <p:clrMapOvr>
    <a:masterClrMapping/>
  </p:clrMapOvr>
  <mc:AlternateContent xmlns:mc="http://schemas.openxmlformats.org/markup-compatibility/2006">
    <mc:Choice xmlns:p14="http://schemas.microsoft.com/office/powerpoint/2010/main" Requires="p14">
      <p:transition p14:dur="0" advClick="0" advTm="10951"/>
    </mc:Choice>
    <mc:Fallback>
      <p:transition advClick="0" advTm="1095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F5D8A-978A-5B5F-FC93-BB431954DC25}"/>
              </a:ext>
            </a:extLst>
          </p:cNvPr>
          <p:cNvSpPr>
            <a:spLocks noGrp="1"/>
          </p:cNvSpPr>
          <p:nvPr>
            <p:ph type="title"/>
          </p:nvPr>
        </p:nvSpPr>
        <p:spPr/>
        <p:txBody>
          <a:bodyPr/>
          <a:lstStyle/>
          <a:p>
            <a:r>
              <a:rPr lang="en-GB" dirty="0"/>
              <a:t>Challenge 1 – to the LA SEND Manager</a:t>
            </a:r>
          </a:p>
        </p:txBody>
      </p:sp>
      <p:sp>
        <p:nvSpPr>
          <p:cNvPr id="3" name="Content Placeholder 2">
            <a:extLst>
              <a:ext uri="{FF2B5EF4-FFF2-40B4-BE49-F238E27FC236}">
                <a16:creationId xmlns:a16="http://schemas.microsoft.com/office/drawing/2014/main" id="{8AE9CC5E-258A-03E7-CF6F-9D504A4DFE93}"/>
              </a:ext>
            </a:extLst>
          </p:cNvPr>
          <p:cNvSpPr>
            <a:spLocks noGrp="1"/>
          </p:cNvSpPr>
          <p:nvPr>
            <p:ph idx="1"/>
          </p:nvPr>
        </p:nvSpPr>
        <p:spPr/>
        <p:txBody>
          <a:bodyPr>
            <a:normAutofit fontScale="77500" lnSpcReduction="20000"/>
          </a:bodyPr>
          <a:lstStyle/>
          <a:p>
            <a:pPr>
              <a:buFont typeface="Wingdings" panose="05000000000000000000" pitchFamily="2" charset="2"/>
              <a:buChar char="§"/>
            </a:pPr>
            <a:r>
              <a:rPr lang="en-GB" sz="1800" dirty="0"/>
              <a:t>Data was presented which was thought to  evidence that there was a disproportionate low number of pupils with EHCP and at SEN Support – due to lack of funding</a:t>
            </a:r>
          </a:p>
          <a:p>
            <a:pPr>
              <a:buFont typeface="Wingdings" panose="05000000000000000000" pitchFamily="2" charset="2"/>
              <a:buChar char="§"/>
            </a:pPr>
            <a:r>
              <a:rPr lang="en-GB" sz="1800" dirty="0"/>
              <a:t>Local authorities have a number of general duties under the </a:t>
            </a:r>
            <a:r>
              <a:rPr lang="en-GB" sz="1800" b="1" dirty="0"/>
              <a:t>CFA 2014 </a:t>
            </a:r>
            <a:r>
              <a:rPr lang="en-GB" sz="1800" dirty="0"/>
              <a:t>to children within their areas, including to children that attend independent schools. </a:t>
            </a:r>
            <a:r>
              <a:rPr lang="en-GB" sz="1800" b="1" dirty="0"/>
              <a:t>Section 22 </a:t>
            </a:r>
            <a:r>
              <a:rPr lang="en-GB" sz="1800" dirty="0"/>
              <a:t>states: </a:t>
            </a:r>
          </a:p>
          <a:p>
            <a:pPr marL="0" indent="0">
              <a:buNone/>
            </a:pPr>
            <a:r>
              <a:rPr lang="en-GB" sz="1800" dirty="0"/>
              <a:t>“A local authority in England must exercise its functions with a view to securing that it identifies— </a:t>
            </a:r>
          </a:p>
          <a:p>
            <a:pPr marL="457200" indent="-457200">
              <a:buAutoNum type="alphaLcParenBoth"/>
            </a:pPr>
            <a:r>
              <a:rPr lang="en-GB" sz="1800" dirty="0"/>
              <a:t>all the children and young people in its area who have or may have special educational needs, and </a:t>
            </a:r>
          </a:p>
          <a:p>
            <a:pPr marL="457200" indent="-457200">
              <a:buAutoNum type="alphaLcParenBoth"/>
            </a:pPr>
            <a:r>
              <a:rPr lang="en-GB" sz="1800" dirty="0"/>
              <a:t>all the children and young people in its area who have a disability.</a:t>
            </a:r>
            <a:endParaRPr lang="en-GB" sz="1800" dirty="0">
              <a:ea typeface="Calibri" panose="020F0502020204030204" pitchFamily="34" charset="0"/>
            </a:endParaRPr>
          </a:p>
          <a:p>
            <a:pPr>
              <a:buFont typeface="Wingdings" panose="05000000000000000000" pitchFamily="2" charset="2"/>
              <a:buChar char="§"/>
            </a:pPr>
            <a:r>
              <a:rPr lang="en-GB" sz="1800" b="1" dirty="0"/>
              <a:t>Section 24 of the CFA 2014</a:t>
            </a:r>
            <a:r>
              <a:rPr lang="en-GB" sz="1800" dirty="0"/>
              <a:t>. Local authorities have specific duties for those children for whom they are “responsible”. </a:t>
            </a:r>
          </a:p>
          <a:p>
            <a:pPr>
              <a:buFont typeface="Wingdings" panose="05000000000000000000" pitchFamily="2" charset="2"/>
              <a:buChar char="§"/>
            </a:pPr>
            <a:r>
              <a:rPr lang="en-GB" sz="1800" b="1" dirty="0"/>
              <a:t>Section 27 of the CFA 2014 to </a:t>
            </a:r>
            <a:r>
              <a:rPr lang="en-GB" sz="1800" dirty="0"/>
              <a:t>keep various matters relating to education under review, including the educational provision, training provision and social care provision made in its area for children and young people who have special educational needs or a disability</a:t>
            </a:r>
          </a:p>
          <a:p>
            <a:pPr>
              <a:buFont typeface="Wingdings" panose="05000000000000000000" pitchFamily="2" charset="2"/>
              <a:buChar char="§"/>
            </a:pPr>
            <a:r>
              <a:rPr lang="en-GB" sz="1800" dirty="0">
                <a:effectLst/>
                <a:ea typeface="Calibri" panose="020F0502020204030204" pitchFamily="34" charset="0"/>
              </a:rPr>
              <a:t>Additional challenges around </a:t>
            </a:r>
            <a:r>
              <a:rPr lang="en-GB" sz="1800" b="1" dirty="0">
                <a:effectLst/>
                <a:ea typeface="Calibri" panose="020F0502020204030204" pitchFamily="34" charset="0"/>
              </a:rPr>
              <a:t>sections 37-40 of CFA </a:t>
            </a:r>
            <a:r>
              <a:rPr lang="en-GB" sz="1800" dirty="0">
                <a:effectLst/>
                <a:ea typeface="Calibri" panose="020F0502020204030204" pitchFamily="34" charset="0"/>
              </a:rPr>
              <a:t>with regards to EHCPs</a:t>
            </a:r>
          </a:p>
          <a:p>
            <a:pPr>
              <a:buFont typeface="Wingdings" panose="05000000000000000000" pitchFamily="2" charset="2"/>
              <a:buChar char="§"/>
            </a:pPr>
            <a:r>
              <a:rPr lang="en-GB" sz="1800" b="1" dirty="0"/>
              <a:t>Sections 63(1) and (2) of the CFA, </a:t>
            </a:r>
            <a:r>
              <a:rPr lang="en-GB" sz="1800" dirty="0"/>
              <a:t>where a local authority maintains an EHC plan for a child or young person, special educational provision in respect of the child is made at a school, and the school is named in the EHC plan, the local authority must pay any fees payable in respect of the education provided for the child or young person at that school in accordance with the EHC plan. </a:t>
            </a:r>
            <a:endParaRPr lang="en-GB" sz="1800" dirty="0">
              <a:effectLst/>
              <a:ea typeface="Calibri" panose="020F0502020204030204" pitchFamily="34" charset="0"/>
            </a:endParaRPr>
          </a:p>
          <a:p>
            <a:r>
              <a:rPr lang="en-GB" sz="1800" dirty="0"/>
              <a:t>Additionally, there are intimated suggestions of discrimination (Equality Act 2010) due to the schools being Faith Schools. </a:t>
            </a:r>
          </a:p>
          <a:p>
            <a:endParaRPr lang="en-GB" dirty="0"/>
          </a:p>
        </p:txBody>
      </p:sp>
    </p:spTree>
    <p:extLst>
      <p:ext uri="{BB962C8B-B14F-4D97-AF65-F5344CB8AC3E}">
        <p14:creationId xmlns:p14="http://schemas.microsoft.com/office/powerpoint/2010/main" val="1666043294"/>
      </p:ext>
    </p:extLst>
  </p:cSld>
  <p:clrMapOvr>
    <a:masterClrMapping/>
  </p:clrMapOvr>
  <mc:AlternateContent xmlns:mc="http://schemas.openxmlformats.org/markup-compatibility/2006">
    <mc:Choice xmlns:p14="http://schemas.microsoft.com/office/powerpoint/2010/main" Requires="p14">
      <p:transition p14:dur="0" advClick="0" advTm="10951"/>
    </mc:Choice>
    <mc:Fallback>
      <p:transition advClick="0" advTm="1095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88736E-D28D-59DD-9944-83BC585CF11F}"/>
              </a:ext>
            </a:extLst>
          </p:cNvPr>
          <p:cNvSpPr>
            <a:spLocks noGrp="1"/>
          </p:cNvSpPr>
          <p:nvPr>
            <p:ph type="title"/>
          </p:nvPr>
        </p:nvSpPr>
        <p:spPr/>
        <p:txBody>
          <a:bodyPr/>
          <a:lstStyle/>
          <a:p>
            <a:r>
              <a:rPr lang="en-GB" dirty="0"/>
              <a:t>Challenge 2 (to the LINT Manager)</a:t>
            </a:r>
          </a:p>
        </p:txBody>
      </p:sp>
      <p:sp>
        <p:nvSpPr>
          <p:cNvPr id="7" name="Content Placeholder 6">
            <a:extLst>
              <a:ext uri="{FF2B5EF4-FFF2-40B4-BE49-F238E27FC236}">
                <a16:creationId xmlns:a16="http://schemas.microsoft.com/office/drawing/2014/main" id="{EF61853F-6D2E-1287-DF93-348D057B7CE0}"/>
              </a:ext>
            </a:extLst>
          </p:cNvPr>
          <p:cNvSpPr txBox="1">
            <a:spLocks noGrp="1"/>
          </p:cNvSpPr>
          <p:nvPr>
            <p:ph idx="1"/>
          </p:nvPr>
        </p:nvSpPr>
        <p:spPr>
          <a:xfrm>
            <a:off x="1096963" y="1846263"/>
            <a:ext cx="10058400" cy="2292935"/>
          </a:xfrm>
          <a:prstGeom prst="rect">
            <a:avLst/>
          </a:prstGeom>
          <a:noFill/>
        </p:spPr>
        <p:txBody>
          <a:bodyPr wrap="square">
            <a:spAutoFit/>
          </a:bodyPr>
          <a:lstStyle/>
          <a:p>
            <a:pPr>
              <a:buFont typeface="Wingdings" panose="05000000000000000000" pitchFamily="2" charset="2"/>
              <a:buChar char="§"/>
            </a:pPr>
            <a:endParaRPr lang="en-GB" sz="2000" dirty="0">
              <a:effectLst/>
              <a:latin typeface="Calibri" panose="020F0502020204030204" pitchFamily="34" charset="0"/>
              <a:ea typeface="Calibri" panose="020F0502020204030204" pitchFamily="34" charset="0"/>
            </a:endParaRPr>
          </a:p>
          <a:p>
            <a:pPr>
              <a:buFont typeface="Wingdings" panose="05000000000000000000" pitchFamily="2" charset="2"/>
              <a:buChar char="§"/>
            </a:pPr>
            <a:r>
              <a:rPr lang="en-GB" dirty="0">
                <a:latin typeface="Calibri" panose="020F0502020204030204" pitchFamily="34" charset="0"/>
                <a:ea typeface="Calibri" panose="020F0502020204030204" pitchFamily="34" charset="0"/>
              </a:rPr>
              <a:t>Charges in regard to the loan of specialist equipment.</a:t>
            </a:r>
          </a:p>
          <a:p>
            <a:pPr marL="0" indent="0">
              <a:buNone/>
            </a:pPr>
            <a:r>
              <a:rPr lang="en-GB" sz="2000" dirty="0">
                <a:effectLst/>
                <a:latin typeface="Calibri" panose="020F0502020204030204" pitchFamily="34" charset="0"/>
                <a:ea typeface="Calibri" panose="020F0502020204030204" pitchFamily="34" charset="0"/>
              </a:rPr>
              <a:t>“Section 63 (4) of the Children and Families Act states that the local authority must pay any fees payable in respect of the special educational provision made at the school which is required to meet the special educational need of the child/young person”. </a:t>
            </a:r>
          </a:p>
          <a:p>
            <a:endParaRPr lang="en-GB" dirty="0"/>
          </a:p>
        </p:txBody>
      </p:sp>
    </p:spTree>
    <p:extLst>
      <p:ext uri="{BB962C8B-B14F-4D97-AF65-F5344CB8AC3E}">
        <p14:creationId xmlns:p14="http://schemas.microsoft.com/office/powerpoint/2010/main" val="1573015302"/>
      </p:ext>
    </p:extLst>
  </p:cSld>
  <p:clrMapOvr>
    <a:masterClrMapping/>
  </p:clrMapOvr>
  <mc:AlternateContent xmlns:mc="http://schemas.openxmlformats.org/markup-compatibility/2006">
    <mc:Choice xmlns:p14="http://schemas.microsoft.com/office/powerpoint/2010/main" Requires="p14">
      <p:transition p14:dur="0" advClick="0" advTm="10951"/>
    </mc:Choice>
    <mc:Fallback>
      <p:transition advClick="0" advTm="1095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5BA94E-E729-7371-BFD4-F889B8B21B4B}"/>
              </a:ext>
            </a:extLst>
          </p:cNvPr>
          <p:cNvSpPr>
            <a:spLocks noGrp="1"/>
          </p:cNvSpPr>
          <p:nvPr>
            <p:ph type="title"/>
          </p:nvPr>
        </p:nvSpPr>
        <p:spPr/>
        <p:txBody>
          <a:bodyPr/>
          <a:lstStyle/>
          <a:p>
            <a:r>
              <a:rPr lang="en-GB" dirty="0"/>
              <a:t>Initial discussions and next steps</a:t>
            </a:r>
          </a:p>
        </p:txBody>
      </p:sp>
      <p:sp>
        <p:nvSpPr>
          <p:cNvPr id="3" name="Content Placeholder 2">
            <a:extLst>
              <a:ext uri="{FF2B5EF4-FFF2-40B4-BE49-F238E27FC236}">
                <a16:creationId xmlns:a16="http://schemas.microsoft.com/office/drawing/2014/main" id="{045871AC-5978-3FE8-ABC3-105B0778D145}"/>
              </a:ext>
            </a:extLst>
          </p:cNvPr>
          <p:cNvSpPr>
            <a:spLocks noGrp="1"/>
          </p:cNvSpPr>
          <p:nvPr>
            <p:ph idx="1"/>
          </p:nvPr>
        </p:nvSpPr>
        <p:spPr/>
        <p:txBody>
          <a:bodyPr>
            <a:normAutofit fontScale="85000" lnSpcReduction="20000"/>
          </a:bodyPr>
          <a:lstStyle/>
          <a:p>
            <a:pPr>
              <a:buFont typeface="Wingdings" panose="05000000000000000000" pitchFamily="2" charset="2"/>
              <a:buChar char="§"/>
            </a:pPr>
            <a:r>
              <a:rPr lang="en-GB" sz="1800" dirty="0">
                <a:solidFill>
                  <a:schemeClr val="tx1"/>
                </a:solidFill>
                <a:latin typeface="Calibri" panose="020F0502020204030204" pitchFamily="34" charset="0"/>
                <a:ea typeface="Calibri" panose="020F0502020204030204" pitchFamily="34" charset="0"/>
              </a:rPr>
              <a:t>Clarification of ‘independent’ school with help from the DfE SEN Advisor (as opposed to non-maintained)</a:t>
            </a:r>
          </a:p>
          <a:p>
            <a:pPr>
              <a:buFont typeface="Wingdings" panose="05000000000000000000" pitchFamily="2" charset="2"/>
              <a:buChar char="§"/>
            </a:pPr>
            <a:r>
              <a:rPr lang="en-GB" sz="1800" dirty="0">
                <a:solidFill>
                  <a:schemeClr val="tx1"/>
                </a:solidFill>
                <a:latin typeface="Calibri" panose="020F0502020204030204" pitchFamily="34" charset="0"/>
                <a:ea typeface="Calibri" panose="020F0502020204030204" pitchFamily="34" charset="0"/>
              </a:rPr>
              <a:t> Discussed what would be ‘reasonable adjustments’ </a:t>
            </a:r>
          </a:p>
          <a:p>
            <a:pPr>
              <a:buFont typeface="Wingdings" panose="05000000000000000000" pitchFamily="2" charset="2"/>
              <a:buChar char="§"/>
            </a:pPr>
            <a:r>
              <a:rPr lang="en-GB" sz="1800" dirty="0">
                <a:solidFill>
                  <a:schemeClr val="tx1"/>
                </a:solidFill>
                <a:latin typeface="Calibri" panose="020F0502020204030204" pitchFamily="34" charset="0"/>
                <a:ea typeface="Calibri" panose="020F0502020204030204" pitchFamily="34" charset="0"/>
              </a:rPr>
              <a:t>LA acknowledged that a</a:t>
            </a:r>
            <a:r>
              <a:rPr lang="en-GB" sz="1800" dirty="0">
                <a:effectLst/>
                <a:latin typeface="Calibri" panose="020F0502020204030204" pitchFamily="34" charset="0"/>
                <a:ea typeface="Calibri" panose="020F0502020204030204" pitchFamily="34" charset="0"/>
              </a:rPr>
              <a:t>s an independent school they will not be receiving the SEN notional budget of £6k per pupil and that these are the funds that maintained schools use to provide some support/equipment when required. </a:t>
            </a:r>
          </a:p>
          <a:p>
            <a:pPr>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rPr>
              <a:t>Does the term ‘fees’ within the Act include loan charges for equipment?</a:t>
            </a:r>
          </a:p>
          <a:p>
            <a:pPr>
              <a:buFont typeface="Wingdings" panose="05000000000000000000" pitchFamily="2" charset="2"/>
              <a:buChar char="§"/>
            </a:pPr>
            <a:r>
              <a:rPr lang="en-GB" sz="1800" dirty="0">
                <a:latin typeface="Calibri" panose="020F0502020204030204" pitchFamily="34" charset="0"/>
                <a:ea typeface="Calibri" panose="020F0502020204030204" pitchFamily="34" charset="0"/>
              </a:rPr>
              <a:t>Approached regional colleagues regarding local arrangements</a:t>
            </a:r>
          </a:p>
          <a:p>
            <a:pPr>
              <a:buFont typeface="Wingdings" panose="05000000000000000000" pitchFamily="2" charset="2"/>
              <a:buChar char="§"/>
            </a:pPr>
            <a:r>
              <a:rPr lang="en-GB" sz="1800" dirty="0">
                <a:latin typeface="Calibri" panose="020F0502020204030204" pitchFamily="34" charset="0"/>
                <a:ea typeface="Calibri" panose="020F0502020204030204" pitchFamily="34" charset="0"/>
              </a:rPr>
              <a:t>P</a:t>
            </a:r>
            <a:r>
              <a:rPr lang="en-GB" sz="1800" dirty="0">
                <a:effectLst/>
                <a:latin typeface="Calibri" panose="020F0502020204030204" pitchFamily="34" charset="0"/>
                <a:ea typeface="Calibri" panose="020F0502020204030204" pitchFamily="34" charset="0"/>
              </a:rPr>
              <a:t>osted on HOSS to gain national picture</a:t>
            </a:r>
          </a:p>
          <a:p>
            <a:pPr>
              <a:buFont typeface="Wingdings" panose="05000000000000000000" pitchFamily="2" charset="2"/>
              <a:buChar char="§"/>
            </a:pPr>
            <a:r>
              <a:rPr lang="en-GB" sz="1800" dirty="0">
                <a:latin typeface="Calibri" panose="020F0502020204030204" pitchFamily="34" charset="0"/>
                <a:ea typeface="Calibri" panose="020F0502020204030204" pitchFamily="34" charset="0"/>
              </a:rPr>
              <a:t>Approached </a:t>
            </a:r>
            <a:r>
              <a:rPr lang="en-GB" sz="1800" dirty="0" err="1">
                <a:latin typeface="Calibri" panose="020F0502020204030204" pitchFamily="34" charset="0"/>
                <a:ea typeface="Calibri" panose="020F0502020204030204" pitchFamily="34" charset="0"/>
              </a:rPr>
              <a:t>NatSIP</a:t>
            </a:r>
            <a:r>
              <a:rPr lang="en-GB" sz="1800" dirty="0">
                <a:latin typeface="Calibri" panose="020F0502020204030204" pitchFamily="34" charset="0"/>
                <a:ea typeface="Calibri" panose="020F0502020204030204" pitchFamily="34" charset="0"/>
              </a:rPr>
              <a:t> colleagues for advice (thank you). </a:t>
            </a:r>
          </a:p>
          <a:p>
            <a:pPr>
              <a:buFont typeface="Wingdings" panose="05000000000000000000" pitchFamily="2" charset="2"/>
              <a:buChar char="§"/>
            </a:pPr>
            <a:r>
              <a:rPr lang="en-GB" sz="1800" dirty="0">
                <a:latin typeface="Calibri" panose="020F0502020204030204" pitchFamily="34" charset="0"/>
                <a:ea typeface="Calibri" panose="020F0502020204030204" pitchFamily="34" charset="0"/>
              </a:rPr>
              <a:t>Lots of discussions around section 63 of CFA in particular. Legal – looked in detail at parliamentary questions, court rulings etc. </a:t>
            </a:r>
          </a:p>
          <a:p>
            <a:pPr>
              <a:buFont typeface="Wingdings" panose="05000000000000000000" pitchFamily="2" charset="2"/>
              <a:buChar char="§"/>
            </a:pPr>
            <a:r>
              <a:rPr lang="en-GB" sz="1800" dirty="0">
                <a:latin typeface="Calibri" panose="020F0502020204030204" pitchFamily="34" charset="0"/>
                <a:ea typeface="Calibri" panose="020F0502020204030204" pitchFamily="34" charset="0"/>
              </a:rPr>
              <a:t>On going query as to whether the school fees should be paid for too (parental choice v LA maintained school)</a:t>
            </a:r>
          </a:p>
          <a:p>
            <a:pPr>
              <a:buFont typeface="Wingdings" panose="05000000000000000000" pitchFamily="2" charset="2"/>
              <a:buChar char="§"/>
            </a:pPr>
            <a:r>
              <a:rPr lang="en-GB" sz="1800" dirty="0">
                <a:latin typeface="Calibri" panose="020F0502020204030204" pitchFamily="34" charset="0"/>
                <a:ea typeface="Calibri" panose="020F0502020204030204" pitchFamily="34" charset="0"/>
              </a:rPr>
              <a:t>Application of CAF Act 2014 and SEND COP in independent settings</a:t>
            </a:r>
          </a:p>
          <a:p>
            <a:pPr>
              <a:buFont typeface="Wingdings" panose="05000000000000000000" pitchFamily="2" charset="2"/>
              <a:buChar char="§"/>
            </a:pPr>
            <a:r>
              <a:rPr lang="en-GB" sz="1800" dirty="0">
                <a:latin typeface="Calibri" panose="020F0502020204030204" pitchFamily="34" charset="0"/>
                <a:ea typeface="Calibri" panose="020F0502020204030204" pitchFamily="34" charset="0"/>
              </a:rPr>
              <a:t>Lots of online research – e.g. IPSEA</a:t>
            </a:r>
          </a:p>
          <a:p>
            <a:pPr>
              <a:buFont typeface="Wingdings" panose="05000000000000000000" pitchFamily="2" charset="2"/>
              <a:buChar char="§"/>
            </a:pPr>
            <a:endParaRPr lang="en-GB" sz="1800" dirty="0">
              <a:latin typeface="Calibri" panose="020F0502020204030204" pitchFamily="34" charset="0"/>
              <a:ea typeface="Calibri" panose="020F0502020204030204" pitchFamily="34" charset="0"/>
            </a:endParaRPr>
          </a:p>
          <a:p>
            <a:pPr>
              <a:buFont typeface="Wingdings" panose="05000000000000000000" pitchFamily="2" charset="2"/>
              <a:buChar char="§"/>
            </a:pPr>
            <a:endParaRPr lang="en-GB" sz="1800" dirty="0">
              <a:latin typeface="Calibri" panose="020F0502020204030204" pitchFamily="34" charset="0"/>
              <a:ea typeface="Calibri" panose="020F0502020204030204" pitchFamily="34" charset="0"/>
            </a:endParaRPr>
          </a:p>
          <a:p>
            <a:pPr>
              <a:buFont typeface="Wingdings" panose="05000000000000000000" pitchFamily="2" charset="2"/>
              <a:buChar char="§"/>
            </a:pPr>
            <a:endParaRPr lang="en-GB" sz="1800" dirty="0">
              <a:effectLst/>
              <a:latin typeface="Calibri" panose="020F0502020204030204" pitchFamily="34" charset="0"/>
              <a:ea typeface="Calibri" panose="020F0502020204030204" pitchFamily="34" charset="0"/>
            </a:endParaRPr>
          </a:p>
          <a:p>
            <a:endParaRPr lang="en-GB" sz="1800" dirty="0">
              <a:effectLst/>
              <a:latin typeface="Calibri" panose="020F0502020204030204" pitchFamily="34" charset="0"/>
              <a:ea typeface="Calibri" panose="020F0502020204030204" pitchFamily="34" charset="0"/>
            </a:endParaRPr>
          </a:p>
          <a:p>
            <a:pPr>
              <a:buFont typeface="Wingdings" panose="05000000000000000000" pitchFamily="2" charset="2"/>
              <a:buChar char="§"/>
            </a:pPr>
            <a:endParaRPr lang="en-GB" sz="1800" dirty="0">
              <a:solidFill>
                <a:schemeClr val="tx1"/>
              </a:solidFill>
              <a:latin typeface="Calibri" panose="020F0502020204030204" pitchFamily="34" charset="0"/>
              <a:ea typeface="Calibri" panose="020F0502020204030204" pitchFamily="34" charset="0"/>
            </a:endParaRPr>
          </a:p>
          <a:p>
            <a:pPr>
              <a:buFont typeface="Wingdings" panose="05000000000000000000" pitchFamily="2" charset="2"/>
              <a:buChar char="§"/>
            </a:pPr>
            <a:endParaRPr lang="en-GB" sz="1800" dirty="0">
              <a:solidFill>
                <a:schemeClr val="tx1"/>
              </a:solidFill>
              <a:latin typeface="Calibri" panose="020F0502020204030204" pitchFamily="34" charset="0"/>
              <a:ea typeface="Calibri" panose="020F0502020204030204" pitchFamily="34" charset="0"/>
            </a:endParaRPr>
          </a:p>
          <a:p>
            <a:pPr>
              <a:buFont typeface="Wingdings" panose="05000000000000000000" pitchFamily="2" charset="2"/>
              <a:buChar char="§"/>
            </a:pPr>
            <a:endParaRPr lang="en-GB" sz="1800" dirty="0">
              <a:solidFill>
                <a:schemeClr val="tx1"/>
              </a:solidFill>
              <a:latin typeface="Calibri" panose="020F0502020204030204" pitchFamily="34" charset="0"/>
              <a:ea typeface="Calibri" panose="020F0502020204030204" pitchFamily="34" charset="0"/>
            </a:endParaRPr>
          </a:p>
          <a:p>
            <a:pPr>
              <a:buFont typeface="Wingdings" panose="05000000000000000000" pitchFamily="2" charset="2"/>
              <a:buChar char="§"/>
            </a:pPr>
            <a:endParaRPr lang="en-GB" sz="1800" dirty="0">
              <a:solidFill>
                <a:schemeClr val="tx1"/>
              </a:solidFill>
              <a:effectLst/>
              <a:latin typeface="Calibri" panose="020F0502020204030204" pitchFamily="34" charset="0"/>
              <a:ea typeface="Calibri" panose="020F0502020204030204" pitchFamily="34" charset="0"/>
            </a:endParaRPr>
          </a:p>
          <a:p>
            <a:endParaRPr lang="en-GB" sz="1800" u="sng" dirty="0">
              <a:solidFill>
                <a:srgbClr val="4472C4"/>
              </a:solidFill>
              <a:effectLst/>
              <a:latin typeface="Calibri" panose="020F0502020204030204" pitchFamily="34" charset="0"/>
              <a:ea typeface="Calibri" panose="020F0502020204030204" pitchFamily="34" charset="0"/>
            </a:endParaRPr>
          </a:p>
          <a:p>
            <a:endParaRPr lang="en-GB" sz="1800" u="sng" dirty="0">
              <a:solidFill>
                <a:srgbClr val="4472C4"/>
              </a:solidFill>
              <a:latin typeface="Calibri" panose="020F0502020204030204" pitchFamily="34" charset="0"/>
              <a:ea typeface="Calibri" panose="020F0502020204030204" pitchFamily="34" charset="0"/>
            </a:endParaRPr>
          </a:p>
          <a:p>
            <a:endParaRPr lang="en-GB" sz="1800" i="1" dirty="0">
              <a:solidFill>
                <a:srgbClr val="4472C4"/>
              </a:solidFill>
              <a:latin typeface="Calibri" panose="020F0502020204030204" pitchFamily="34" charset="0"/>
              <a:ea typeface="Calibri" panose="020F0502020204030204" pitchFamily="34" charset="0"/>
            </a:endParaRPr>
          </a:p>
          <a:p>
            <a:endParaRPr lang="en-GB" sz="1800" i="1" dirty="0">
              <a:solidFill>
                <a:srgbClr val="4472C4"/>
              </a:solidFill>
              <a:latin typeface="Calibri" panose="020F0502020204030204" pitchFamily="34" charset="0"/>
              <a:ea typeface="Calibri" panose="020F0502020204030204" pitchFamily="34" charset="0"/>
            </a:endParaRPr>
          </a:p>
          <a:p>
            <a:endParaRPr lang="en-GB" sz="1800" dirty="0">
              <a:effectLst/>
              <a:latin typeface="Calibri" panose="020F0502020204030204" pitchFamily="34" charset="0"/>
              <a:ea typeface="Calibri" panose="020F0502020204030204" pitchFamily="34" charset="0"/>
            </a:endParaRPr>
          </a:p>
          <a:p>
            <a:endParaRPr lang="en-GB" dirty="0"/>
          </a:p>
        </p:txBody>
      </p:sp>
    </p:spTree>
    <p:extLst>
      <p:ext uri="{BB962C8B-B14F-4D97-AF65-F5344CB8AC3E}">
        <p14:creationId xmlns:p14="http://schemas.microsoft.com/office/powerpoint/2010/main" val="1205001582"/>
      </p:ext>
    </p:extLst>
  </p:cSld>
  <p:clrMapOvr>
    <a:masterClrMapping/>
  </p:clrMapOvr>
  <mc:AlternateContent xmlns:mc="http://schemas.openxmlformats.org/markup-compatibility/2006">
    <mc:Choice xmlns:p14="http://schemas.microsoft.com/office/powerpoint/2010/main" Requires="p14">
      <p:transition p14:dur="0" advClick="0" advTm="10951"/>
    </mc:Choice>
    <mc:Fallback>
      <p:transition advClick="0" advTm="1095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EB39C3-5811-5480-7A3C-797079213D51}"/>
              </a:ext>
            </a:extLst>
          </p:cNvPr>
          <p:cNvSpPr>
            <a:spLocks noGrp="1"/>
          </p:cNvSpPr>
          <p:nvPr>
            <p:ph type="title"/>
          </p:nvPr>
        </p:nvSpPr>
        <p:spPr/>
        <p:txBody>
          <a:bodyPr/>
          <a:lstStyle/>
          <a:p>
            <a:r>
              <a:rPr lang="en-GB" dirty="0"/>
              <a:t>The response</a:t>
            </a:r>
          </a:p>
        </p:txBody>
      </p:sp>
      <p:sp>
        <p:nvSpPr>
          <p:cNvPr id="3" name="Content Placeholder 2">
            <a:extLst>
              <a:ext uri="{FF2B5EF4-FFF2-40B4-BE49-F238E27FC236}">
                <a16:creationId xmlns:a16="http://schemas.microsoft.com/office/drawing/2014/main" id="{271D8E4F-BB6A-B996-69EE-A717C0451D10}"/>
              </a:ext>
            </a:extLst>
          </p:cNvPr>
          <p:cNvSpPr>
            <a:spLocks noGrp="1"/>
          </p:cNvSpPr>
          <p:nvPr>
            <p:ph idx="1"/>
          </p:nvPr>
        </p:nvSpPr>
        <p:spPr/>
        <p:txBody>
          <a:bodyPr>
            <a:normAutofit lnSpcReduction="10000"/>
          </a:bodyPr>
          <a:lstStyle/>
          <a:p>
            <a:r>
              <a:rPr lang="en-GB" b="1" dirty="0"/>
              <a:t>Need to maintain positive relationships. </a:t>
            </a:r>
          </a:p>
          <a:p>
            <a:r>
              <a:rPr lang="en-GB" b="1" dirty="0"/>
              <a:t>Gateshead prepared a joint response (to hold until further legal advice was sought). </a:t>
            </a:r>
          </a:p>
          <a:p>
            <a:r>
              <a:rPr lang="en-GB" b="1" dirty="0"/>
              <a:t>Reminded them of what is currently in place e.g. </a:t>
            </a:r>
          </a:p>
          <a:p>
            <a:pPr lvl="1">
              <a:buFont typeface="Wingdings" panose="05000000000000000000" pitchFamily="2" charset="2"/>
              <a:buChar char="§"/>
            </a:pPr>
            <a:r>
              <a:rPr lang="en-GB" sz="1800" b="1" dirty="0"/>
              <a:t>Funding given from High Needs block for additional support</a:t>
            </a:r>
          </a:p>
          <a:p>
            <a:pPr lvl="1">
              <a:buFont typeface="Wingdings" panose="05000000000000000000" pitchFamily="2" charset="2"/>
              <a:buChar char="§"/>
            </a:pPr>
            <a:r>
              <a:rPr lang="en-GB" sz="1800" b="1" dirty="0"/>
              <a:t>The offers from HINT and LINT at no cost</a:t>
            </a:r>
          </a:p>
          <a:p>
            <a:pPr lvl="1">
              <a:buFont typeface="Wingdings" panose="05000000000000000000" pitchFamily="2" charset="2"/>
              <a:buChar char="§"/>
            </a:pPr>
            <a:r>
              <a:rPr lang="en-GB" sz="1800" b="1" dirty="0"/>
              <a:t>Support offered through attendance at SENDCo Network meetings. </a:t>
            </a:r>
          </a:p>
          <a:p>
            <a:pPr lvl="1">
              <a:buFont typeface="Wingdings" panose="05000000000000000000" pitchFamily="2" charset="2"/>
              <a:buChar char="§"/>
            </a:pPr>
            <a:r>
              <a:rPr lang="en-GB" sz="1800" b="1" dirty="0"/>
              <a:t>Invitation to be involved in development of strategic LA development</a:t>
            </a:r>
          </a:p>
          <a:p>
            <a:pPr lvl="1">
              <a:buFont typeface="Wingdings" panose="05000000000000000000" pitchFamily="2" charset="2"/>
              <a:buChar char="§"/>
            </a:pPr>
            <a:r>
              <a:rPr lang="en-GB" sz="1800" b="1" dirty="0"/>
              <a:t>Capital funding – given to support building work in settings</a:t>
            </a:r>
          </a:p>
          <a:p>
            <a:pPr marL="201168" lvl="1" indent="0">
              <a:buNone/>
            </a:pPr>
            <a:endParaRPr lang="en-GB" sz="1800" b="1" dirty="0"/>
          </a:p>
          <a:p>
            <a:pPr lvl="1">
              <a:buFont typeface="Wingdings" panose="05000000000000000000" pitchFamily="2" charset="2"/>
              <a:buChar char="§"/>
            </a:pPr>
            <a:r>
              <a:rPr lang="en-GB" sz="1800" b="1" dirty="0"/>
              <a:t>Regarding section 63 – we asked them to explain the basis on which they think equipment for use in pupils in an independent school should be funded by the LA (in the meantime we are taking external legal advice)</a:t>
            </a:r>
          </a:p>
          <a:p>
            <a:pPr>
              <a:buFont typeface="Wingdings" panose="05000000000000000000" pitchFamily="2" charset="2"/>
              <a:buChar char="§"/>
            </a:pPr>
            <a:endParaRPr lang="en-GB" sz="1800" b="1" dirty="0"/>
          </a:p>
          <a:p>
            <a:pPr>
              <a:buFont typeface="Wingdings" panose="05000000000000000000" pitchFamily="2" charset="2"/>
              <a:buChar char="§"/>
            </a:pPr>
            <a:endParaRPr lang="en-GB" sz="1800" b="1" dirty="0"/>
          </a:p>
          <a:p>
            <a:pPr>
              <a:buFont typeface="Wingdings" panose="05000000000000000000" pitchFamily="2" charset="2"/>
              <a:buChar char="§"/>
            </a:pPr>
            <a:endParaRPr lang="en-GB" sz="1800" b="1" dirty="0"/>
          </a:p>
          <a:p>
            <a:pPr>
              <a:buFont typeface="Wingdings" panose="05000000000000000000" pitchFamily="2" charset="2"/>
              <a:buChar char="§"/>
            </a:pPr>
            <a:endParaRPr lang="en-GB" sz="1800" dirty="0">
              <a:effectLst/>
              <a:ea typeface="Times New Roman" panose="02020603050405020304" pitchFamily="18" charset="0"/>
            </a:endParaRPr>
          </a:p>
          <a:p>
            <a:endParaRPr lang="en-GB" dirty="0"/>
          </a:p>
        </p:txBody>
      </p:sp>
    </p:spTree>
    <p:extLst>
      <p:ext uri="{BB962C8B-B14F-4D97-AF65-F5344CB8AC3E}">
        <p14:creationId xmlns:p14="http://schemas.microsoft.com/office/powerpoint/2010/main" val="143144134"/>
      </p:ext>
    </p:extLst>
  </p:cSld>
  <p:clrMapOvr>
    <a:masterClrMapping/>
  </p:clrMapOvr>
  <mc:AlternateContent xmlns:mc="http://schemas.openxmlformats.org/markup-compatibility/2006">
    <mc:Choice xmlns:p14="http://schemas.microsoft.com/office/powerpoint/2010/main" Requires="p14">
      <p:transition p14:dur="0" advClick="0" advTm="10951"/>
    </mc:Choice>
    <mc:Fallback>
      <p:transition advClick="0" advTm="1095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B5C829-BEB7-0CFB-3C24-6C2A28C14E71}"/>
              </a:ext>
            </a:extLst>
          </p:cNvPr>
          <p:cNvSpPr>
            <a:spLocks noGrp="1"/>
          </p:cNvSpPr>
          <p:nvPr>
            <p:ph type="title"/>
          </p:nvPr>
        </p:nvSpPr>
        <p:spPr/>
        <p:txBody>
          <a:bodyPr/>
          <a:lstStyle/>
          <a:p>
            <a:r>
              <a:rPr lang="en-GB" dirty="0"/>
              <a:t>IPSEA</a:t>
            </a:r>
          </a:p>
        </p:txBody>
      </p:sp>
      <p:sp>
        <p:nvSpPr>
          <p:cNvPr id="3" name="Content Placeholder 2">
            <a:extLst>
              <a:ext uri="{FF2B5EF4-FFF2-40B4-BE49-F238E27FC236}">
                <a16:creationId xmlns:a16="http://schemas.microsoft.com/office/drawing/2014/main" id="{8138CC93-3CC2-3AE6-9147-E8383FA142F4}"/>
              </a:ext>
            </a:extLst>
          </p:cNvPr>
          <p:cNvSpPr>
            <a:spLocks noGrp="1"/>
          </p:cNvSpPr>
          <p:nvPr>
            <p:ph idx="1"/>
          </p:nvPr>
        </p:nvSpPr>
        <p:spPr/>
        <p:txBody>
          <a:bodyPr>
            <a:normAutofit fontScale="25000" lnSpcReduction="20000"/>
          </a:bodyPr>
          <a:lstStyle/>
          <a:p>
            <a:pPr marL="0" indent="0">
              <a:buNone/>
            </a:pPr>
            <a:endParaRPr lang="en-US" sz="1800" dirty="0">
              <a:effectLst/>
              <a:latin typeface="Calibri" panose="020F0502020204030204" pitchFamily="34" charset="0"/>
              <a:ea typeface="Times New Roman" panose="02020603050405020304" pitchFamily="18" charset="0"/>
            </a:endParaRPr>
          </a:p>
          <a:p>
            <a:pPr>
              <a:lnSpc>
                <a:spcPct val="115000"/>
              </a:lnSpc>
              <a:spcAft>
                <a:spcPts val="1000"/>
              </a:spcAft>
            </a:pPr>
            <a:r>
              <a:rPr lang="en-US" sz="7200" dirty="0">
                <a:ea typeface="Times New Roman" panose="02020603050405020304" pitchFamily="18" charset="0"/>
                <a:cs typeface="Calibri" panose="020F0502020204030204" pitchFamily="34" charset="0"/>
              </a:rPr>
              <a:t>R</a:t>
            </a:r>
            <a:r>
              <a:rPr lang="en-US" sz="7200" dirty="0">
                <a:effectLst/>
                <a:ea typeface="Times New Roman" panose="02020603050405020304" pitchFamily="18" charset="0"/>
                <a:cs typeface="Calibri" panose="020F0502020204030204" pitchFamily="34" charset="0"/>
              </a:rPr>
              <a:t>eferred them to the IPSEA (Independent Provider of Special Education Advice) website</a:t>
            </a:r>
            <a:endParaRPr lang="en-GB" sz="7200" dirty="0">
              <a:effectLst/>
              <a:ea typeface="Times New Roman" panose="02020603050405020304" pitchFamily="18" charset="0"/>
              <a:cs typeface="Arial" panose="020B0604020202020204" pitchFamily="34" charset="0"/>
            </a:endParaRPr>
          </a:p>
          <a:p>
            <a:pPr marL="457200">
              <a:spcAft>
                <a:spcPts val="1200"/>
              </a:spcAft>
            </a:pPr>
            <a:r>
              <a:rPr lang="en-GB" sz="7200" dirty="0">
                <a:solidFill>
                  <a:srgbClr val="3A3A3A"/>
                </a:solidFill>
                <a:effectLst/>
                <a:ea typeface="Times New Roman" panose="02020603050405020304" pitchFamily="18" charset="0"/>
              </a:rPr>
              <a:t>“</a:t>
            </a:r>
            <a:r>
              <a:rPr lang="en-GB" sz="7200" i="1" dirty="0">
                <a:solidFill>
                  <a:srgbClr val="3A3A3A"/>
                </a:solidFill>
                <a:effectLst/>
                <a:ea typeface="Times New Roman" panose="02020603050405020304" pitchFamily="18" charset="0"/>
              </a:rPr>
              <a:t>Under Part 3 of the Children and Families Act 2014, nurseries, schools and colleges have legal duties to identify and support children and young people with special educational needs. </a:t>
            </a:r>
            <a:endParaRPr lang="en-GB" sz="7200" dirty="0">
              <a:effectLst/>
              <a:ea typeface="Times New Roman" panose="02020603050405020304" pitchFamily="18" charset="0"/>
            </a:endParaRPr>
          </a:p>
          <a:p>
            <a:pPr marL="457200">
              <a:spcAft>
                <a:spcPts val="1200"/>
              </a:spcAft>
            </a:pPr>
            <a:r>
              <a:rPr lang="en-GB" sz="7200" i="1" dirty="0">
                <a:solidFill>
                  <a:srgbClr val="3A3A3A"/>
                </a:solidFill>
                <a:effectLst/>
                <a:ea typeface="Times New Roman" panose="02020603050405020304" pitchFamily="18" charset="0"/>
              </a:rPr>
              <a:t>However, the Children and Families Act 2014 and the SEND Code of Practice do not apply to wholly independent schools, and so these duties do not apply.  If a child attends an independent school and you (parents) pay the fees, the school is not legally required to identify SEN or provide support in the same way.    </a:t>
            </a:r>
            <a:endParaRPr lang="en-GB" sz="7200" dirty="0">
              <a:effectLst/>
              <a:ea typeface="Times New Roman" panose="02020603050405020304" pitchFamily="18" charset="0"/>
            </a:endParaRPr>
          </a:p>
          <a:p>
            <a:pPr marL="457200">
              <a:spcAft>
                <a:spcPts val="1200"/>
              </a:spcAft>
            </a:pPr>
            <a:r>
              <a:rPr lang="en-GB" sz="7200" i="1" dirty="0">
                <a:solidFill>
                  <a:srgbClr val="3A3A3A"/>
                </a:solidFill>
                <a:effectLst/>
                <a:ea typeface="Times New Roman" panose="02020603050405020304" pitchFamily="18" charset="0"/>
              </a:rPr>
              <a:t>The Equality Act 2010 </a:t>
            </a:r>
            <a:r>
              <a:rPr lang="en-GB" sz="7200" b="1" i="1" dirty="0">
                <a:solidFill>
                  <a:srgbClr val="3A3A3A"/>
                </a:solidFill>
                <a:effectLst/>
                <a:ea typeface="Times New Roman" panose="02020603050405020304" pitchFamily="18" charset="0"/>
              </a:rPr>
              <a:t>does apply </a:t>
            </a:r>
            <a:r>
              <a:rPr lang="en-GB" sz="7200" i="1" dirty="0">
                <a:solidFill>
                  <a:srgbClr val="3A3A3A"/>
                </a:solidFill>
                <a:effectLst/>
                <a:ea typeface="Times New Roman" panose="02020603050405020304" pitchFamily="18" charset="0"/>
              </a:rPr>
              <a:t>to all schools and education settings. Independent schools must not discriminate against disabled pupils and must make reasonable adjustments where necessary to avoid disability discrimination.”   </a:t>
            </a:r>
            <a:endParaRPr lang="en-GB" sz="7200" dirty="0">
              <a:effectLst/>
              <a:ea typeface="Times New Roman" panose="02020603050405020304" pitchFamily="18" charset="0"/>
            </a:endParaRPr>
          </a:p>
          <a:p>
            <a:pPr>
              <a:lnSpc>
                <a:spcPct val="115000"/>
              </a:lnSpc>
              <a:spcAft>
                <a:spcPts val="1000"/>
              </a:spcAft>
            </a:pPr>
            <a:r>
              <a:rPr lang="en-GB" sz="7200" u="sng" dirty="0">
                <a:solidFill>
                  <a:srgbClr val="0000FF"/>
                </a:solidFill>
                <a:effectLst/>
                <a:ea typeface="Times New Roman" panose="02020603050405020304" pitchFamily="18" charset="0"/>
                <a:cs typeface="Arial" panose="020B0604020202020204" pitchFamily="34" charset="0"/>
                <a:hlinkClick r:id="rId2"/>
              </a:rPr>
              <a:t>https://www.ipsea.org.uk/faqs/my-child-attends-and-independent-school-and-we-pay-the-fees-are-children-at-independent-settings-entitled-to-support</a:t>
            </a:r>
            <a:endParaRPr lang="en-GB" sz="7200" dirty="0">
              <a:effectLst/>
              <a:ea typeface="Times New Roman" panose="02020603050405020304" pitchFamily="18" charset="0"/>
              <a:cs typeface="Arial" panose="020B0604020202020204" pitchFamily="34" charset="0"/>
            </a:endParaRPr>
          </a:p>
          <a:p>
            <a:endParaRPr lang="en-GB" dirty="0"/>
          </a:p>
        </p:txBody>
      </p:sp>
    </p:spTree>
    <p:extLst>
      <p:ext uri="{BB962C8B-B14F-4D97-AF65-F5344CB8AC3E}">
        <p14:creationId xmlns:p14="http://schemas.microsoft.com/office/powerpoint/2010/main" val="2391652729"/>
      </p:ext>
    </p:extLst>
  </p:cSld>
  <p:clrMapOvr>
    <a:masterClrMapping/>
  </p:clrMapOvr>
  <mc:AlternateContent xmlns:mc="http://schemas.openxmlformats.org/markup-compatibility/2006">
    <mc:Choice xmlns:p14="http://schemas.microsoft.com/office/powerpoint/2010/main" Requires="p14">
      <p:transition p14:dur="0" advClick="0" advTm="10951"/>
    </mc:Choice>
    <mc:Fallback>
      <p:transition advClick="0" advTm="1095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269738D-0976-4BC2-AA77-99DC4A64A892}"/>
              </a:ext>
            </a:extLst>
          </p:cNvPr>
          <p:cNvSpPr>
            <a:spLocks noGrp="1"/>
          </p:cNvSpPr>
          <p:nvPr>
            <p:ph type="body" sz="half" idx="2"/>
          </p:nvPr>
        </p:nvSpPr>
        <p:spPr>
          <a:xfrm>
            <a:off x="301248" y="1294458"/>
            <a:ext cx="11212005" cy="3268664"/>
          </a:xfrm>
        </p:spPr>
        <p:txBody>
          <a:bodyPr>
            <a:normAutofit/>
          </a:bodyPr>
          <a:lstStyle/>
          <a:p>
            <a:pPr algn="ctr"/>
            <a:r>
              <a:rPr lang="en-GB" sz="2800" dirty="0"/>
              <a:t>Thank you for listening</a:t>
            </a:r>
          </a:p>
        </p:txBody>
      </p:sp>
    </p:spTree>
    <p:extLst>
      <p:ext uri="{BB962C8B-B14F-4D97-AF65-F5344CB8AC3E}">
        <p14:creationId xmlns:p14="http://schemas.microsoft.com/office/powerpoint/2010/main" val="731520214"/>
      </p:ext>
    </p:extLst>
  </p:cSld>
  <p:clrMapOvr>
    <a:masterClrMapping/>
  </p:clrMapOvr>
  <mc:AlternateContent xmlns:mc="http://schemas.openxmlformats.org/markup-compatibility/2006">
    <mc:Choice xmlns:p14="http://schemas.microsoft.com/office/powerpoint/2010/main" Requires="p14">
      <p:transition p14:dur="0" advClick="0" advTm="10951"/>
    </mc:Choice>
    <mc:Fallback>
      <p:transition advClick="0" advTm="10951"/>
    </mc:Fallback>
  </mc:AlternateContent>
</p:sld>
</file>

<file path=ppt/theme/theme1.xml><?xml version="1.0" encoding="utf-8"?>
<a:theme xmlns:a="http://schemas.openxmlformats.org/drawingml/2006/main" name="edGates">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edGates" id="{7472E93C-95D5-474C-B873-CE67FF9A1D3E}" vid="{921B2816-3558-42F8-934D-F1CB4D1C9CB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51b579f-14e3-441a-8c82-f5ab898f1cf2" xsi:nil="true"/>
    <lcf76f155ced4ddcb4097134ff3c332f xmlns="53b847ae-1ef8-449e-a01e-a2f67bc96416">
      <Terms xmlns="http://schemas.microsoft.com/office/infopath/2007/PartnerControls"/>
    </lcf76f155ced4ddcb4097134ff3c332f>
    <SharedWithUsers xmlns="051b579f-14e3-441a-8c82-f5ab898f1cf2">
      <UserInfo>
        <DisplayName>Alyx Miraoui-Garrad</DisplayName>
        <AccountId>22</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4971DD76B38ED409CE933044FD4D7DC" ma:contentTypeVersion="14" ma:contentTypeDescription="Create a new document." ma:contentTypeScope="" ma:versionID="50e199386d16e0a823a615ccd5c39877">
  <xsd:schema xmlns:xsd="http://www.w3.org/2001/XMLSchema" xmlns:xs="http://www.w3.org/2001/XMLSchema" xmlns:p="http://schemas.microsoft.com/office/2006/metadata/properties" xmlns:ns2="53b847ae-1ef8-449e-a01e-a2f67bc96416" xmlns:ns3="051b579f-14e3-441a-8c82-f5ab898f1cf2" targetNamespace="http://schemas.microsoft.com/office/2006/metadata/properties" ma:root="true" ma:fieldsID="60fb6796aa0c6818a0a07108e8c69a4b" ns2:_="" ns3:_="">
    <xsd:import namespace="53b847ae-1ef8-449e-a01e-a2f67bc96416"/>
    <xsd:import namespace="051b579f-14e3-441a-8c82-f5ab898f1cf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2:MediaServiceDateTaken" minOccurs="0"/>
                <xsd:element ref="ns2:MediaServiceLocation"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3b847ae-1ef8-449e-a01e-a2f67bc9641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a063525b-ecaa-4c61-9707-36b32d000562" ma:termSetId="09814cd3-568e-fe90-9814-8d621ff8fb84" ma:anchorId="fba54fb3-c3e1-fe81-a776-ca4b69148c4d" ma:open="true" ma:isKeyword="false">
      <xsd:complexType>
        <xsd:sequence>
          <xsd:element ref="pc:Terms" minOccurs="0" maxOccurs="1"/>
        </xsd:sequence>
      </xsd:complex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51b579f-14e3-441a-8c82-f5ab898f1cf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8158c182-4b33-48ca-89fb-b6cd19d1c232}" ma:internalName="TaxCatchAll" ma:showField="CatchAllData" ma:web="051b579f-14e3-441a-8c82-f5ab898f1cf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943E511-BB43-416B-8F15-4ADA9071B4B2}">
  <ds:schemaRefs>
    <ds:schemaRef ds:uri="8d764a19-7fc0-42ad-a8d5-6ee50591a564"/>
    <ds:schemaRef ds:uri="a60bf5a2-3641-4ee6-978a-02da2a33205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051b579f-14e3-441a-8c82-f5ab898f1cf2"/>
    <ds:schemaRef ds:uri="53b847ae-1ef8-449e-a01e-a2f67bc96416"/>
  </ds:schemaRefs>
</ds:datastoreItem>
</file>

<file path=customXml/itemProps2.xml><?xml version="1.0" encoding="utf-8"?>
<ds:datastoreItem xmlns:ds="http://schemas.openxmlformats.org/officeDocument/2006/customXml" ds:itemID="{B97C4340-ABA3-46FC-A675-8887354C60AC}">
  <ds:schemaRefs>
    <ds:schemaRef ds:uri="http://schemas.microsoft.com/sharepoint/v3/contenttype/forms"/>
  </ds:schemaRefs>
</ds:datastoreItem>
</file>

<file path=customXml/itemProps3.xml><?xml version="1.0" encoding="utf-8"?>
<ds:datastoreItem xmlns:ds="http://schemas.openxmlformats.org/officeDocument/2006/customXml" ds:itemID="{E2EF81EB-8C9C-40E7-9754-31E9291A09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3b847ae-1ef8-449e-a01e-a2f67bc96416"/>
    <ds:schemaRef ds:uri="051b579f-14e3-441a-8c82-f5ab898f1cf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edGates</Template>
  <TotalTime>1003</TotalTime>
  <Words>1227</Words>
  <Application>Microsoft Office PowerPoint</Application>
  <PresentationFormat>Widescreen</PresentationFormat>
  <Paragraphs>100</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Calibri</vt:lpstr>
      <vt:lpstr>Calibri Light</vt:lpstr>
      <vt:lpstr>Wingdings</vt:lpstr>
      <vt:lpstr>edGates</vt:lpstr>
      <vt:lpstr>Amanda Card Low Incidence Needs Team  amandacard@gateshead.gov.uk</vt:lpstr>
      <vt:lpstr>Gateshead Low Incidence Needs Team</vt:lpstr>
      <vt:lpstr>Support to Independent Schools </vt:lpstr>
      <vt:lpstr>LINT Offer - SEN Support (Independent)</vt:lpstr>
      <vt:lpstr>The challenges:</vt:lpstr>
      <vt:lpstr>The letter to LINT</vt:lpstr>
      <vt:lpstr>Challenge 1 – to the LA SEND Manager</vt:lpstr>
      <vt:lpstr>Challenge 2 (to the LINT Manager)</vt:lpstr>
      <vt:lpstr>Initial discussions and next steps</vt:lpstr>
      <vt:lpstr>The response</vt:lpstr>
      <vt:lpstr>IPSEA</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Susan Burn</dc:creator>
  <cp:lastModifiedBy>Steve Johnson</cp:lastModifiedBy>
  <cp:revision>48</cp:revision>
  <dcterms:created xsi:type="dcterms:W3CDTF">2020-10-12T15:32:59Z</dcterms:created>
  <dcterms:modified xsi:type="dcterms:W3CDTF">2023-10-19T12:48:34Z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0x010100B4971DD76B38ED409CE933044FD4D7DC</vt:lpwstr>
  </property>
</Properties>
</file>