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2" r:id="rId4"/>
    <p:sldId id="263" r:id="rId5"/>
    <p:sldId id="264" r:id="rId6"/>
    <p:sldId id="265" r:id="rId7"/>
    <p:sldId id="269" r:id="rId8"/>
    <p:sldId id="270" r:id="rId9"/>
    <p:sldId id="267" r:id="rId10"/>
    <p:sldId id="268" r:id="rId11"/>
    <p:sldId id="271" r:id="rId12"/>
    <p:sldId id="275" r:id="rId13"/>
    <p:sldId id="272" r:id="rId14"/>
    <p:sldId id="276" r:id="rId15"/>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91" autoAdjust="0"/>
    <p:restoredTop sz="94624" autoAdjust="0"/>
  </p:normalViewPr>
  <p:slideViewPr>
    <p:cSldViewPr>
      <p:cViewPr varScale="1">
        <p:scale>
          <a:sx n="81" d="100"/>
          <a:sy n="81" d="100"/>
        </p:scale>
        <p:origin x="150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94A796E9-0A15-17D6-926E-DEFA6DCADD17}"/>
              </a:ext>
            </a:extLst>
          </p:cNvPr>
          <p:cNvSpPr>
            <a:spLocks noGrp="1" noChangeArrowheads="1"/>
          </p:cNvSpPr>
          <p:nvPr>
            <p:ph type="ctrTitle"/>
          </p:nvPr>
        </p:nvSpPr>
        <p:spPr>
          <a:xfrm>
            <a:off x="685800" y="2130425"/>
            <a:ext cx="7772400" cy="1470025"/>
          </a:xfrm>
        </p:spPr>
        <p:txBody>
          <a:bodyPr/>
          <a:lstStyle>
            <a:lvl1pPr algn="ctr">
              <a:defRPr b="1"/>
            </a:lvl1pPr>
          </a:lstStyle>
          <a:p>
            <a:pPr lvl="0"/>
            <a:r>
              <a:rPr lang="en-US" altLang="en-US" noProof="0"/>
              <a:t>Click to edit Master title style</a:t>
            </a:r>
            <a:endParaRPr lang="en-GB" altLang="en-US" noProof="0"/>
          </a:p>
        </p:txBody>
      </p:sp>
      <p:sp>
        <p:nvSpPr>
          <p:cNvPr id="6147" name="Rectangle 3">
            <a:extLst>
              <a:ext uri="{FF2B5EF4-FFF2-40B4-BE49-F238E27FC236}">
                <a16:creationId xmlns:a16="http://schemas.microsoft.com/office/drawing/2014/main" id="{18D0D739-16A5-773D-CA8A-F7C3EFC57D5A}"/>
              </a:ext>
            </a:extLst>
          </p:cNvPr>
          <p:cNvSpPr>
            <a:spLocks noGrp="1" noChangeArrowheads="1"/>
          </p:cNvSpPr>
          <p:nvPr>
            <p:ph type="subTitle" idx="1"/>
          </p:nvPr>
        </p:nvSpPr>
        <p:spPr>
          <a:xfrm>
            <a:off x="1371600" y="3886200"/>
            <a:ext cx="6400800" cy="1752600"/>
          </a:xfrm>
        </p:spPr>
        <p:txBody>
          <a:bodyPr/>
          <a:lstStyle>
            <a:lvl1pPr marL="0" indent="0" algn="ctr">
              <a:buFontTx/>
              <a:buNone/>
              <a:defRPr/>
            </a:lvl1pPr>
          </a:lstStyle>
          <a:p>
            <a:pPr lvl="0"/>
            <a:r>
              <a:rPr lang="en-US" altLang="en-US" noProof="0"/>
              <a:t>Click to edit Master subtitle style</a:t>
            </a:r>
            <a:endParaRPr lang="en-GB" altLang="en-US" noProof="0"/>
          </a:p>
        </p:txBody>
      </p:sp>
      <p:pic>
        <p:nvPicPr>
          <p:cNvPr id="6148" name="Picture 4">
            <a:extLst>
              <a:ext uri="{FF2B5EF4-FFF2-40B4-BE49-F238E27FC236}">
                <a16:creationId xmlns:a16="http://schemas.microsoft.com/office/drawing/2014/main" id="{51948E9B-FBF6-9046-C8C6-C0C6206024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404813"/>
            <a:ext cx="5184775"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a:extLst>
              <a:ext uri="{FF2B5EF4-FFF2-40B4-BE49-F238E27FC236}">
                <a16:creationId xmlns:a16="http://schemas.microsoft.com/office/drawing/2014/main" id="{008F6EA6-5C20-DDCC-654D-EB77334EBF84}"/>
              </a:ext>
            </a:extLst>
          </p:cNvPr>
          <p:cNvSpPr>
            <a:spLocks/>
          </p:cNvSpPr>
          <p:nvPr/>
        </p:nvSpPr>
        <p:spPr bwMode="auto">
          <a:xfrm>
            <a:off x="-7938" y="61579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23102-98BC-3714-C67A-6063FF1DE6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2A77E37-3CC1-EFC2-B37D-5E8A4D86A8B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12968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AF6FE-1776-BDE3-8041-201938D40BEE}"/>
              </a:ext>
            </a:extLst>
          </p:cNvPr>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9039AAC-FE32-5CF4-9C02-DB89EC48A2FE}"/>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Tree>
    <p:extLst>
      <p:ext uri="{BB962C8B-B14F-4D97-AF65-F5344CB8AC3E}">
        <p14:creationId xmlns:p14="http://schemas.microsoft.com/office/powerpoint/2010/main" val="42798319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AD117-E871-0677-AB92-5EB295C8842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9ED0F5F-A702-159D-3B5E-4990DB149D03}"/>
              </a:ext>
            </a:extLst>
          </p:cNvPr>
          <p:cNvSpPr>
            <a:spLocks noGrp="1"/>
          </p:cNvSpPr>
          <p:nvPr>
            <p:ph sz="half" idx="1"/>
          </p:nvPr>
        </p:nvSpPr>
        <p:spPr>
          <a:xfrm>
            <a:off x="468313" y="1628775"/>
            <a:ext cx="40386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0D03EB-75E1-F79F-96E2-773200236626}"/>
              </a:ext>
            </a:extLst>
          </p:cNvPr>
          <p:cNvSpPr>
            <a:spLocks noGrp="1"/>
          </p:cNvSpPr>
          <p:nvPr>
            <p:ph sz="half" idx="2"/>
          </p:nvPr>
        </p:nvSpPr>
        <p:spPr>
          <a:xfrm>
            <a:off x="4659313" y="1628775"/>
            <a:ext cx="4038600" cy="43926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00039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21B2F-AF98-649F-F84E-13FC7ECB0AED}"/>
              </a:ext>
            </a:extLst>
          </p:cNvPr>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1FC13B-6368-66C3-A84B-10401F4FA401}"/>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B4B7D94-85D1-C827-A954-2B43A3D6AD78}"/>
              </a:ext>
            </a:extLst>
          </p:cNvPr>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601293-D805-E3F5-18CD-ED09D14791FD}"/>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F10BFC0-3BE2-DC20-6165-025A488798FD}"/>
              </a:ext>
            </a:extLst>
          </p:cNvPr>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1684886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7FDDF-FF8D-36ED-39CC-08F2E3F43213}"/>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35264401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28625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A0019-4474-D7D2-064B-B9FFF1BDF297}"/>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1C53176-7A71-E1D3-922F-B65152B36CAC}"/>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BF58CA-E374-A488-8DA9-E138D14C741C}"/>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2639897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4862B-A924-A8E0-16EB-30D13275AC8C}"/>
              </a:ext>
            </a:extLst>
          </p:cNvPr>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62C96A-F8CD-5F5F-42B4-F7D0EBC7A4DE}"/>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880F3A13-A3C3-0571-3708-E0FB8817B07F}"/>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970627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4D91F-C0D7-E492-C682-9344307FD7E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75E2173-4D9E-3037-5DFF-0D830F0B394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348783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0B7C4DF-04F9-AA91-DACC-53989AB4A209}"/>
              </a:ext>
            </a:extLst>
          </p:cNvPr>
          <p:cNvSpPr>
            <a:spLocks noGrp="1"/>
          </p:cNvSpPr>
          <p:nvPr>
            <p:ph type="title" orient="vert"/>
          </p:nvPr>
        </p:nvSpPr>
        <p:spPr>
          <a:xfrm>
            <a:off x="6640513" y="260350"/>
            <a:ext cx="2057400" cy="57610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13ADB50-A2D6-13B2-BF2A-191573465306}"/>
              </a:ext>
            </a:extLst>
          </p:cNvPr>
          <p:cNvSpPr>
            <a:spLocks noGrp="1"/>
          </p:cNvSpPr>
          <p:nvPr>
            <p:ph type="body" orient="vert" idx="1"/>
          </p:nvPr>
        </p:nvSpPr>
        <p:spPr>
          <a:xfrm>
            <a:off x="468313" y="260350"/>
            <a:ext cx="6019800" cy="57610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2576990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F37F375-E3DC-77C0-07BA-6B19A523D0D3}"/>
              </a:ext>
            </a:extLst>
          </p:cNvPr>
          <p:cNvSpPr>
            <a:spLocks noGrp="1" noChangeArrowheads="1"/>
          </p:cNvSpPr>
          <p:nvPr>
            <p:ph type="title"/>
          </p:nvPr>
        </p:nvSpPr>
        <p:spPr bwMode="auto">
          <a:xfrm>
            <a:off x="468313" y="260350"/>
            <a:ext cx="8207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a:extLst>
              <a:ext uri="{FF2B5EF4-FFF2-40B4-BE49-F238E27FC236}">
                <a16:creationId xmlns:a16="http://schemas.microsoft.com/office/drawing/2014/main" id="{EB182453-4D6F-DECB-4C91-7675D1881DC8}"/>
              </a:ext>
            </a:extLst>
          </p:cNvPr>
          <p:cNvSpPr>
            <a:spLocks noGrp="1" noChangeArrowheads="1"/>
          </p:cNvSpPr>
          <p:nvPr>
            <p:ph type="body" idx="1"/>
          </p:nvPr>
        </p:nvSpPr>
        <p:spPr bwMode="auto">
          <a:xfrm>
            <a:off x="468313" y="1628775"/>
            <a:ext cx="8229600"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031" name="Picture 7">
            <a:extLst>
              <a:ext uri="{FF2B5EF4-FFF2-40B4-BE49-F238E27FC236}">
                <a16:creationId xmlns:a16="http://schemas.microsoft.com/office/drawing/2014/main" id="{4A983DD1-0894-465C-9E1C-338CC0B4865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7950" y="6115050"/>
            <a:ext cx="1546225" cy="473075"/>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a:extLst>
              <a:ext uri="{FF2B5EF4-FFF2-40B4-BE49-F238E27FC236}">
                <a16:creationId xmlns:a16="http://schemas.microsoft.com/office/drawing/2014/main" id="{BA60306C-68E9-744D-24B3-7CD0EAF9FEE2}"/>
              </a:ext>
            </a:extLst>
          </p:cNvPr>
          <p:cNvSpPr>
            <a:spLocks/>
          </p:cNvSpPr>
          <p:nvPr/>
        </p:nvSpPr>
        <p:spPr bwMode="auto">
          <a:xfrm>
            <a:off x="-4763" y="6400800"/>
            <a:ext cx="9148763" cy="484188"/>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kern="12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2pPr>
      <a:lvl3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3pPr>
      <a:lvl4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4pPr>
      <a:lvl5pPr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5pPr>
      <a:lvl6pPr marL="4572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6pPr>
      <a:lvl7pPr marL="9144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7pPr>
      <a:lvl8pPr marL="13716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8pPr>
      <a:lvl9pPr marL="1828800" algn="l" rtl="0" eaLnBrk="1" fontAlgn="base" hangingPunct="1">
        <a:spcBef>
          <a:spcPct val="0"/>
        </a:spcBef>
        <a:spcAft>
          <a:spcPct val="0"/>
        </a:spcAft>
        <a:defRPr sz="4400">
          <a:solidFill>
            <a:schemeClr val="tx2"/>
          </a:solidFill>
          <a:latin typeface="Calibri" panose="020F0502020204030204" pitchFamily="34" charset="0"/>
          <a:cs typeface="Arial" panose="020B0604020202020204" pitchFamily="34" charset="0"/>
        </a:defRPr>
      </a:lvl9pPr>
    </p:titleStyle>
    <p:bodyStyle>
      <a:lvl1pPr marL="342900" indent="-342900" algn="l" rtl="0" eaLnBrk="1" fontAlgn="base" hangingPunct="1">
        <a:spcBef>
          <a:spcPct val="20000"/>
        </a:spcBef>
        <a:spcAft>
          <a:spcPct val="0"/>
        </a:spcAft>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gov.uk/government/publications/school-exclusion"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gov.uk/government/publications/school-exclusions-guide-for-parents/a-guide-for-parents-on-school-behaviour-and-exclusion"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equalityhumanrights.com/en/publication-download/reasonable-adjustments-disabled-pupils" TargetMode="External"/><Relationship Id="rId2" Type="http://schemas.openxmlformats.org/officeDocument/2006/relationships/hyperlink" Target="http://www.gov.uk/government/publications/equality-act-2010-advice-for-school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4E8086D-BF46-4A9D-D5F3-2D9CD0627755}"/>
              </a:ext>
            </a:extLst>
          </p:cNvPr>
          <p:cNvSpPr>
            <a:spLocks noGrp="1" noChangeArrowheads="1"/>
          </p:cNvSpPr>
          <p:nvPr>
            <p:ph type="ctrTitle"/>
          </p:nvPr>
        </p:nvSpPr>
        <p:spPr>
          <a:xfrm>
            <a:off x="685800" y="2130425"/>
            <a:ext cx="7772400" cy="1730623"/>
          </a:xfrm>
        </p:spPr>
        <p:txBody>
          <a:bodyPr/>
          <a:lstStyle/>
          <a:p>
            <a:br>
              <a:rPr lang="en-US" altLang="en-US" dirty="0"/>
            </a:br>
            <a:r>
              <a:rPr lang="en-US" altLang="en-US" dirty="0"/>
              <a:t>The Equality Act 2010 and the Reasonable Adjustments Provision</a:t>
            </a:r>
          </a:p>
        </p:txBody>
      </p:sp>
      <p:sp>
        <p:nvSpPr>
          <p:cNvPr id="36867" name="Rectangle 3">
            <a:extLst>
              <a:ext uri="{FF2B5EF4-FFF2-40B4-BE49-F238E27FC236}">
                <a16:creationId xmlns:a16="http://schemas.microsoft.com/office/drawing/2014/main" id="{34857D9F-24A0-CBFD-C059-AE074A7AE8EB}"/>
              </a:ext>
            </a:extLst>
          </p:cNvPr>
          <p:cNvSpPr>
            <a:spLocks noGrp="1" noChangeArrowheads="1"/>
          </p:cNvSpPr>
          <p:nvPr>
            <p:ph type="subTitle" idx="1"/>
          </p:nvPr>
        </p:nvSpPr>
        <p:spPr>
          <a:xfrm>
            <a:off x="1371600" y="4653136"/>
            <a:ext cx="6400800" cy="985664"/>
          </a:xfrm>
        </p:spPr>
        <p:txBody>
          <a:bodyPr/>
          <a:lstStyle/>
          <a:p>
            <a:r>
              <a:rPr lang="en-US" altLang="en-US" dirty="0"/>
              <a:t>Brian Lamb</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9091A6-BFCD-1D9F-6C2D-D79D2CB06D9E}"/>
              </a:ext>
            </a:extLst>
          </p:cNvPr>
          <p:cNvSpPr>
            <a:spLocks noGrp="1"/>
          </p:cNvSpPr>
          <p:nvPr>
            <p:ph type="title"/>
          </p:nvPr>
        </p:nvSpPr>
        <p:spPr>
          <a:xfrm>
            <a:off x="179513" y="260350"/>
            <a:ext cx="8496176" cy="1143000"/>
          </a:xfrm>
        </p:spPr>
        <p:txBody>
          <a:bodyPr/>
          <a:lstStyle/>
          <a:p>
            <a:r>
              <a:rPr lang="en-GB" dirty="0"/>
              <a:t>SEND and the Equality Act - Context</a:t>
            </a:r>
          </a:p>
        </p:txBody>
      </p:sp>
      <p:sp>
        <p:nvSpPr>
          <p:cNvPr id="3" name="Content Placeholder 2">
            <a:extLst>
              <a:ext uri="{FF2B5EF4-FFF2-40B4-BE49-F238E27FC236}">
                <a16:creationId xmlns:a16="http://schemas.microsoft.com/office/drawing/2014/main" id="{44F1587E-581A-CEB5-1CBD-1DCD5F8C15CD}"/>
              </a:ext>
            </a:extLst>
          </p:cNvPr>
          <p:cNvSpPr>
            <a:spLocks noGrp="1"/>
          </p:cNvSpPr>
          <p:nvPr>
            <p:ph idx="1"/>
          </p:nvPr>
        </p:nvSpPr>
        <p:spPr/>
        <p:txBody>
          <a:bodyPr/>
          <a:lstStyle/>
          <a:p>
            <a:r>
              <a:rPr lang="en-GB" sz="2000" dirty="0"/>
              <a:t>Schools’ provision and DfE guidance on SEND tends to focus on the SEN legislation and entitlements and sees the Equality Act framework as a safety net;</a:t>
            </a:r>
          </a:p>
          <a:p>
            <a:r>
              <a:rPr lang="en-GB" sz="2000" dirty="0"/>
              <a:t>“</a:t>
            </a:r>
            <a:r>
              <a:rPr lang="en-US" sz="2000" dirty="0"/>
              <a:t>many disabled pupils who also have an SEN statement or EHC plan will receive all of the support they need through the SEN framework and there will be nothing extra that the school has to do” (ECHR guidance on reasonable adjustments)</a:t>
            </a:r>
          </a:p>
          <a:p>
            <a:r>
              <a:rPr lang="en-US" sz="2000" dirty="0"/>
              <a:t>Yet we know that most children with SI do not have an EHCP and that one of the drivers for parents to seek one is the legal protection of services a Plan offers</a:t>
            </a:r>
          </a:p>
          <a:p>
            <a:r>
              <a:rPr lang="en-US" sz="2000" dirty="0"/>
              <a:t>The Equality Act framework provides entitlements to services without recourse to an EHCP and so is potentially more powerful as a </a:t>
            </a:r>
            <a:r>
              <a:rPr lang="en-US" sz="2000" b="1" dirty="0"/>
              <a:t>legal protection </a:t>
            </a:r>
            <a:r>
              <a:rPr lang="en-US" sz="2000" dirty="0"/>
              <a:t>and more easily accessible for all children with a disability.   </a:t>
            </a:r>
            <a:endParaRPr lang="en-GB" sz="2000" dirty="0"/>
          </a:p>
        </p:txBody>
      </p:sp>
    </p:spTree>
    <p:extLst>
      <p:ext uri="{BB962C8B-B14F-4D97-AF65-F5344CB8AC3E}">
        <p14:creationId xmlns:p14="http://schemas.microsoft.com/office/powerpoint/2010/main" val="38612252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E4701-C996-14EA-C525-5B2326F70B96}"/>
              </a:ext>
            </a:extLst>
          </p:cNvPr>
          <p:cNvSpPr>
            <a:spLocks noGrp="1"/>
          </p:cNvSpPr>
          <p:nvPr>
            <p:ph type="title"/>
          </p:nvPr>
        </p:nvSpPr>
        <p:spPr/>
        <p:txBody>
          <a:bodyPr/>
          <a:lstStyle/>
          <a:p>
            <a:r>
              <a:rPr lang="en-GB" dirty="0"/>
              <a:t>Reasonable Adjustments Duty</a:t>
            </a:r>
          </a:p>
        </p:txBody>
      </p:sp>
      <p:sp>
        <p:nvSpPr>
          <p:cNvPr id="3" name="Content Placeholder 2">
            <a:extLst>
              <a:ext uri="{FF2B5EF4-FFF2-40B4-BE49-F238E27FC236}">
                <a16:creationId xmlns:a16="http://schemas.microsoft.com/office/drawing/2014/main" id="{807B5C40-9F68-E0BF-42E6-61B1BCF0C970}"/>
              </a:ext>
            </a:extLst>
          </p:cNvPr>
          <p:cNvSpPr>
            <a:spLocks noGrp="1"/>
          </p:cNvSpPr>
          <p:nvPr>
            <p:ph idx="1"/>
          </p:nvPr>
        </p:nvSpPr>
        <p:spPr/>
        <p:txBody>
          <a:bodyPr/>
          <a:lstStyle/>
          <a:p>
            <a:pPr marL="0" indent="0">
              <a:buNone/>
            </a:pPr>
            <a:r>
              <a:rPr lang="en-US" dirty="0"/>
              <a:t>In the Equality Act 2010 there are three parts to the reasonable adjustment’s duty:</a:t>
            </a:r>
          </a:p>
          <a:p>
            <a:r>
              <a:rPr lang="en-US" dirty="0"/>
              <a:t>1. Provisions, criteria and practices</a:t>
            </a:r>
          </a:p>
          <a:p>
            <a:r>
              <a:rPr lang="en-US" dirty="0"/>
              <a:t>2. Physical features</a:t>
            </a:r>
          </a:p>
          <a:p>
            <a:r>
              <a:rPr lang="en-US" dirty="0"/>
              <a:t>3. Auxiliary aids and services</a:t>
            </a:r>
            <a:endParaRPr lang="en-GB" dirty="0"/>
          </a:p>
        </p:txBody>
      </p:sp>
    </p:spTree>
    <p:extLst>
      <p:ext uri="{BB962C8B-B14F-4D97-AF65-F5344CB8AC3E}">
        <p14:creationId xmlns:p14="http://schemas.microsoft.com/office/powerpoint/2010/main" val="10387301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09099-B356-FBDB-5254-FD51DAF22F29}"/>
              </a:ext>
            </a:extLst>
          </p:cNvPr>
          <p:cNvSpPr>
            <a:spLocks noGrp="1"/>
          </p:cNvSpPr>
          <p:nvPr>
            <p:ph type="title"/>
          </p:nvPr>
        </p:nvSpPr>
        <p:spPr>
          <a:xfrm>
            <a:off x="179512" y="260350"/>
            <a:ext cx="8784975" cy="1143000"/>
          </a:xfrm>
        </p:spPr>
        <p:txBody>
          <a:bodyPr/>
          <a:lstStyle/>
          <a:p>
            <a:r>
              <a:rPr lang="en-GB" dirty="0"/>
              <a:t>1. Provisions, Criteria, Practices</a:t>
            </a:r>
          </a:p>
        </p:txBody>
      </p:sp>
      <p:sp>
        <p:nvSpPr>
          <p:cNvPr id="3" name="Content Placeholder 2">
            <a:extLst>
              <a:ext uri="{FF2B5EF4-FFF2-40B4-BE49-F238E27FC236}">
                <a16:creationId xmlns:a16="http://schemas.microsoft.com/office/drawing/2014/main" id="{6A18D937-4418-BB3A-775B-81508CE711A8}"/>
              </a:ext>
            </a:extLst>
          </p:cNvPr>
          <p:cNvSpPr>
            <a:spLocks noGrp="1"/>
          </p:cNvSpPr>
          <p:nvPr>
            <p:ph idx="1"/>
          </p:nvPr>
        </p:nvSpPr>
        <p:spPr/>
        <p:txBody>
          <a:bodyPr/>
          <a:lstStyle/>
          <a:p>
            <a:r>
              <a:rPr lang="en-US" dirty="0"/>
              <a:t>The requirement to make adjustments to any provision, criterion or practice relates to the way in which a school works on a daily basis, including its decisions and actions, including how they deploy resources, and the practices that they follow. This applies irrespective of whether the practice or criteria is written down.</a:t>
            </a:r>
            <a:endParaRPr lang="en-GB" dirty="0"/>
          </a:p>
        </p:txBody>
      </p:sp>
    </p:spTree>
    <p:extLst>
      <p:ext uri="{BB962C8B-B14F-4D97-AF65-F5344CB8AC3E}">
        <p14:creationId xmlns:p14="http://schemas.microsoft.com/office/powerpoint/2010/main" val="3289597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86579-5C67-D4C7-7637-B18CDF2A69DF}"/>
              </a:ext>
            </a:extLst>
          </p:cNvPr>
          <p:cNvSpPr>
            <a:spLocks noGrp="1"/>
          </p:cNvSpPr>
          <p:nvPr>
            <p:ph type="title"/>
          </p:nvPr>
        </p:nvSpPr>
        <p:spPr/>
        <p:txBody>
          <a:bodyPr/>
          <a:lstStyle/>
          <a:p>
            <a:r>
              <a:rPr lang="en-GB" dirty="0"/>
              <a:t>2. Physical features</a:t>
            </a:r>
          </a:p>
        </p:txBody>
      </p:sp>
      <p:sp>
        <p:nvSpPr>
          <p:cNvPr id="3" name="Content Placeholder 2">
            <a:extLst>
              <a:ext uri="{FF2B5EF4-FFF2-40B4-BE49-F238E27FC236}">
                <a16:creationId xmlns:a16="http://schemas.microsoft.com/office/drawing/2014/main" id="{CDD88870-A436-6C8D-95C3-855FB275894A}"/>
              </a:ext>
            </a:extLst>
          </p:cNvPr>
          <p:cNvSpPr>
            <a:spLocks noGrp="1"/>
          </p:cNvSpPr>
          <p:nvPr>
            <p:ph idx="1"/>
          </p:nvPr>
        </p:nvSpPr>
        <p:spPr/>
        <p:txBody>
          <a:bodyPr/>
          <a:lstStyle/>
          <a:p>
            <a:r>
              <a:rPr lang="en-US" sz="2800" dirty="0"/>
              <a:t>The physical features element does not apply to schools in relation to individual disabled pupils; instead, schools and other settings have a duty to plan better access for disabled pupils generally, including in relation to the physical environment of the school (EHRC 2015)</a:t>
            </a:r>
          </a:p>
          <a:p>
            <a:r>
              <a:rPr lang="en-US" sz="2800" dirty="0"/>
              <a:t>If alterations are specified as special educational provision in Section F of an Education, Health and Care plan (EHCP), the LA has a duty to make them.</a:t>
            </a:r>
            <a:endParaRPr lang="en-GB" sz="2800" dirty="0"/>
          </a:p>
        </p:txBody>
      </p:sp>
    </p:spTree>
    <p:extLst>
      <p:ext uri="{BB962C8B-B14F-4D97-AF65-F5344CB8AC3E}">
        <p14:creationId xmlns:p14="http://schemas.microsoft.com/office/powerpoint/2010/main" val="42084001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EC0EF9-B9D4-2145-D970-EC9B992A9B44}"/>
              </a:ext>
            </a:extLst>
          </p:cNvPr>
          <p:cNvSpPr>
            <a:spLocks noGrp="1"/>
          </p:cNvSpPr>
          <p:nvPr>
            <p:ph type="title"/>
          </p:nvPr>
        </p:nvSpPr>
        <p:spPr/>
        <p:txBody>
          <a:bodyPr/>
          <a:lstStyle/>
          <a:p>
            <a:r>
              <a:rPr lang="en-GB" dirty="0"/>
              <a:t>3. Auxiliary Aids</a:t>
            </a:r>
          </a:p>
        </p:txBody>
      </p:sp>
      <p:sp>
        <p:nvSpPr>
          <p:cNvPr id="3" name="Content Placeholder 2">
            <a:extLst>
              <a:ext uri="{FF2B5EF4-FFF2-40B4-BE49-F238E27FC236}">
                <a16:creationId xmlns:a16="http://schemas.microsoft.com/office/drawing/2014/main" id="{2A2FB299-E0A9-379D-8B3E-6B2D68DCABA8}"/>
              </a:ext>
            </a:extLst>
          </p:cNvPr>
          <p:cNvSpPr>
            <a:spLocks noGrp="1"/>
          </p:cNvSpPr>
          <p:nvPr>
            <p:ph idx="1"/>
          </p:nvPr>
        </p:nvSpPr>
        <p:spPr/>
        <p:txBody>
          <a:bodyPr/>
          <a:lstStyle/>
          <a:p>
            <a:r>
              <a:rPr lang="en-US" sz="2000" dirty="0"/>
              <a:t>Schools will be expected to provide an auxiliary aid or service for a learner with a disability when it would be reasonable to do so and if such an aid would alleviate any substantial disadvantage that the learner faces in comparison to learners without a disability</a:t>
            </a:r>
          </a:p>
          <a:p>
            <a:r>
              <a:rPr lang="en-US" sz="2000" dirty="0"/>
              <a:t>‘Substantial disadvantage’ is defined as anything more than minor or trivial, so it is not a high bar to meet</a:t>
            </a:r>
          </a:p>
          <a:p>
            <a:r>
              <a:rPr lang="en-US" sz="2000" dirty="0"/>
              <a:t>It is significant because it also covers “anything that constitutes additional support or assistance for a disabled pupil, such as a piece of equipment or support from a member of staff” </a:t>
            </a:r>
          </a:p>
          <a:p>
            <a:r>
              <a:rPr lang="en-US" sz="2000" dirty="0"/>
              <a:t>A failure to make reasonable adjustments so that disabled children are not placed at a substantial disadvantage is also a form of discrimination. </a:t>
            </a:r>
            <a:r>
              <a:rPr lang="en-US" sz="1600" dirty="0"/>
              <a:t>(Equality and Human Rights Commission, 2015, Reasonable Adjustments for Disabled Pupils)</a:t>
            </a:r>
            <a:endParaRPr lang="en-GB" sz="2000" dirty="0"/>
          </a:p>
        </p:txBody>
      </p:sp>
    </p:spTree>
    <p:extLst>
      <p:ext uri="{BB962C8B-B14F-4D97-AF65-F5344CB8AC3E}">
        <p14:creationId xmlns:p14="http://schemas.microsoft.com/office/powerpoint/2010/main" val="25339687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7448A-3467-159E-08CF-410B1D1A251C}"/>
              </a:ext>
            </a:extLst>
          </p:cNvPr>
          <p:cNvSpPr>
            <a:spLocks noGrp="1"/>
          </p:cNvSpPr>
          <p:nvPr>
            <p:ph type="title"/>
          </p:nvPr>
        </p:nvSpPr>
        <p:spPr/>
        <p:txBody>
          <a:bodyPr/>
          <a:lstStyle/>
          <a:p>
            <a:r>
              <a:rPr lang="en-GB" dirty="0"/>
              <a:t>Examples of Auxiliary Aids</a:t>
            </a:r>
          </a:p>
        </p:txBody>
      </p:sp>
      <p:sp>
        <p:nvSpPr>
          <p:cNvPr id="3" name="Content Placeholder 2">
            <a:extLst>
              <a:ext uri="{FF2B5EF4-FFF2-40B4-BE49-F238E27FC236}">
                <a16:creationId xmlns:a16="http://schemas.microsoft.com/office/drawing/2014/main" id="{3785D3E0-D38A-96BD-8C25-E7A65BF0124D}"/>
              </a:ext>
            </a:extLst>
          </p:cNvPr>
          <p:cNvSpPr>
            <a:spLocks noGrp="1"/>
          </p:cNvSpPr>
          <p:nvPr>
            <p:ph idx="1"/>
          </p:nvPr>
        </p:nvSpPr>
        <p:spPr>
          <a:xfrm>
            <a:off x="323528" y="1403350"/>
            <a:ext cx="8496943" cy="4761953"/>
          </a:xfrm>
        </p:spPr>
        <p:txBody>
          <a:bodyPr/>
          <a:lstStyle/>
          <a:p>
            <a:pPr marL="0" indent="0">
              <a:buNone/>
            </a:pPr>
            <a:r>
              <a:rPr lang="en-US" sz="2400" dirty="0"/>
              <a:t>The guidance from the EHRC gives examples of Auxiliary aids which includes;</a:t>
            </a:r>
          </a:p>
          <a:p>
            <a:r>
              <a:rPr lang="en-US" sz="2000" dirty="0"/>
              <a:t>A piece of equipment e.g. radio aids, </a:t>
            </a:r>
            <a:r>
              <a:rPr lang="en-US" sz="2000" dirty="0" err="1"/>
              <a:t>etc</a:t>
            </a:r>
            <a:endParaRPr lang="en-US" sz="2000" dirty="0"/>
          </a:p>
          <a:p>
            <a:r>
              <a:rPr lang="en-US" sz="2000" dirty="0"/>
              <a:t>Extra staff assistance</a:t>
            </a:r>
          </a:p>
          <a:p>
            <a:r>
              <a:rPr lang="en-US" sz="2000" dirty="0"/>
              <a:t>An electronic or manual notetaking service</a:t>
            </a:r>
          </a:p>
          <a:p>
            <a:r>
              <a:rPr lang="en-US" sz="2000" dirty="0"/>
              <a:t>Videophones</a:t>
            </a:r>
          </a:p>
          <a:p>
            <a:r>
              <a:rPr lang="en-US" sz="2000" dirty="0"/>
              <a:t>Audio-visual fire alarms</a:t>
            </a:r>
          </a:p>
          <a:p>
            <a:r>
              <a:rPr lang="en-US" sz="2000" dirty="0"/>
              <a:t>Readers, interpreters and intervenors, </a:t>
            </a:r>
            <a:r>
              <a:rPr lang="en-US" sz="2000" dirty="0" err="1"/>
              <a:t>etc</a:t>
            </a:r>
            <a:r>
              <a:rPr lang="en-US" sz="2000" dirty="0"/>
              <a:t> </a:t>
            </a:r>
          </a:p>
          <a:p>
            <a:r>
              <a:rPr lang="en-US" sz="2000" dirty="0"/>
              <a:t>An adapted keyboard</a:t>
            </a:r>
          </a:p>
          <a:p>
            <a:r>
              <a:rPr lang="en-US" sz="2000" dirty="0" err="1"/>
              <a:t>Specialised</a:t>
            </a:r>
            <a:r>
              <a:rPr lang="en-US" sz="2000" dirty="0"/>
              <a:t> computer software</a:t>
            </a:r>
          </a:p>
          <a:p>
            <a:pPr marL="0" indent="0">
              <a:buNone/>
            </a:pPr>
            <a:r>
              <a:rPr lang="en-US" sz="2400" dirty="0"/>
              <a:t>Almost any SEN provision could also be considered an auxiliary aid</a:t>
            </a:r>
          </a:p>
          <a:p>
            <a:endParaRPr lang="en-GB" sz="2000" dirty="0"/>
          </a:p>
        </p:txBody>
      </p:sp>
    </p:spTree>
    <p:extLst>
      <p:ext uri="{BB962C8B-B14F-4D97-AF65-F5344CB8AC3E}">
        <p14:creationId xmlns:p14="http://schemas.microsoft.com/office/powerpoint/2010/main" val="3204062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9C8EF4-1189-E5EC-1293-36A22F283F7A}"/>
              </a:ext>
            </a:extLst>
          </p:cNvPr>
          <p:cNvSpPr>
            <a:spLocks noGrp="1"/>
          </p:cNvSpPr>
          <p:nvPr>
            <p:ph type="title"/>
          </p:nvPr>
        </p:nvSpPr>
        <p:spPr/>
        <p:txBody>
          <a:bodyPr/>
          <a:lstStyle/>
          <a:p>
            <a:r>
              <a:rPr lang="en-GB" sz="3600" dirty="0"/>
              <a:t>Failure to make a Reasonable Adjustment</a:t>
            </a:r>
          </a:p>
        </p:txBody>
      </p:sp>
      <p:sp>
        <p:nvSpPr>
          <p:cNvPr id="3" name="Content Placeholder 2">
            <a:extLst>
              <a:ext uri="{FF2B5EF4-FFF2-40B4-BE49-F238E27FC236}">
                <a16:creationId xmlns:a16="http://schemas.microsoft.com/office/drawing/2014/main" id="{9CC1317B-080D-3F20-7409-08F8D0B28AE7}"/>
              </a:ext>
            </a:extLst>
          </p:cNvPr>
          <p:cNvSpPr>
            <a:spLocks noGrp="1"/>
          </p:cNvSpPr>
          <p:nvPr>
            <p:ph idx="1"/>
          </p:nvPr>
        </p:nvSpPr>
        <p:spPr/>
        <p:txBody>
          <a:bodyPr/>
          <a:lstStyle/>
          <a:p>
            <a:r>
              <a:rPr lang="en-US" sz="2400" dirty="0"/>
              <a:t>It is not possible for a school to justify a failure to make a reasonable adjustment. If the adjustment is reasonable, it must be provided </a:t>
            </a:r>
          </a:p>
          <a:p>
            <a:r>
              <a:rPr lang="en-US" sz="2400" dirty="0"/>
              <a:t>Schools, along with other service providers, cannot pass the cost of making a reasonable adjustment on to families</a:t>
            </a:r>
          </a:p>
          <a:p>
            <a:r>
              <a:rPr lang="en-US" sz="2400" dirty="0"/>
              <a:t>Charges should be covered from a school’s SEND budget, or through an alteration to policy or practice</a:t>
            </a:r>
          </a:p>
          <a:p>
            <a:r>
              <a:rPr lang="en-US" sz="2400" dirty="0"/>
              <a:t>The fact that a disabled pupil has SEN, or an EHCP does not take away a school’s duty to make reasonable adjustments for that pupil.</a:t>
            </a:r>
          </a:p>
        </p:txBody>
      </p:sp>
    </p:spTree>
    <p:extLst>
      <p:ext uri="{BB962C8B-B14F-4D97-AF65-F5344CB8AC3E}">
        <p14:creationId xmlns:p14="http://schemas.microsoft.com/office/powerpoint/2010/main" val="201503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D1A30E-58B3-B1B0-4523-2248A08E980D}"/>
              </a:ext>
            </a:extLst>
          </p:cNvPr>
          <p:cNvSpPr>
            <a:spLocks noGrp="1"/>
          </p:cNvSpPr>
          <p:nvPr>
            <p:ph type="title"/>
          </p:nvPr>
        </p:nvSpPr>
        <p:spPr/>
        <p:txBody>
          <a:bodyPr/>
          <a:lstStyle/>
          <a:p>
            <a:r>
              <a:rPr lang="en-GB" dirty="0"/>
              <a:t>Anticipatory Duty</a:t>
            </a:r>
          </a:p>
        </p:txBody>
      </p:sp>
      <p:sp>
        <p:nvSpPr>
          <p:cNvPr id="3" name="Content Placeholder 2">
            <a:extLst>
              <a:ext uri="{FF2B5EF4-FFF2-40B4-BE49-F238E27FC236}">
                <a16:creationId xmlns:a16="http://schemas.microsoft.com/office/drawing/2014/main" id="{67EA790F-9963-FA7D-0797-F13920371000}"/>
              </a:ext>
            </a:extLst>
          </p:cNvPr>
          <p:cNvSpPr>
            <a:spLocks noGrp="1"/>
          </p:cNvSpPr>
          <p:nvPr>
            <p:ph idx="1"/>
          </p:nvPr>
        </p:nvSpPr>
        <p:spPr>
          <a:xfrm>
            <a:off x="457200" y="1628800"/>
            <a:ext cx="8229600" cy="4392613"/>
          </a:xfrm>
        </p:spPr>
        <p:txBody>
          <a:bodyPr/>
          <a:lstStyle/>
          <a:p>
            <a:r>
              <a:rPr lang="en-US" sz="2000" dirty="0"/>
              <a:t>A school’s duty to make reasonable adjustments is an anticipatory duty and therefore schools need to plan in advance for the needs of pupils with vision impairment so that adjustments can be made for them. </a:t>
            </a:r>
          </a:p>
          <a:p>
            <a:r>
              <a:rPr lang="en-US" sz="2000" dirty="0"/>
              <a:t>The duty to make reasonable adjustments applies to </a:t>
            </a:r>
            <a:r>
              <a:rPr lang="en-US" sz="2000" b="1" dirty="0"/>
              <a:t>everything</a:t>
            </a:r>
            <a:r>
              <a:rPr lang="en-US" sz="2000" dirty="0"/>
              <a:t> that schools provide for learners, not just curriculum access, and includes all school activities such as extra-curricular and leisure activities, work experience, after school and homework clubs, sports activities and school trips (in this sense it covers most provision that would be seen as SEN provision and more).</a:t>
            </a:r>
          </a:p>
          <a:p>
            <a:r>
              <a:rPr lang="en-US" sz="2000" dirty="0"/>
              <a:t>The duty to make reasonable adjustments requires a school to take positive steps to ensure that disabled pupils can fully participate in the education provided by the school, and that they can enjoy the other benefits, facilities, and services that the school provides for pupils.</a:t>
            </a:r>
            <a:endParaRPr lang="en-GB" sz="2000" dirty="0"/>
          </a:p>
        </p:txBody>
      </p:sp>
    </p:spTree>
    <p:extLst>
      <p:ext uri="{BB962C8B-B14F-4D97-AF65-F5344CB8AC3E}">
        <p14:creationId xmlns:p14="http://schemas.microsoft.com/office/powerpoint/2010/main" val="18916753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357368-B79F-64C1-24B2-CC5879688926}"/>
              </a:ext>
            </a:extLst>
          </p:cNvPr>
          <p:cNvSpPr>
            <a:spLocks noGrp="1"/>
          </p:cNvSpPr>
          <p:nvPr>
            <p:ph type="title"/>
          </p:nvPr>
        </p:nvSpPr>
        <p:spPr/>
        <p:txBody>
          <a:bodyPr/>
          <a:lstStyle/>
          <a:p>
            <a:r>
              <a:rPr lang="en-GB" dirty="0"/>
              <a:t>Planning and Review</a:t>
            </a:r>
          </a:p>
        </p:txBody>
      </p:sp>
      <p:sp>
        <p:nvSpPr>
          <p:cNvPr id="3" name="Content Placeholder 2">
            <a:extLst>
              <a:ext uri="{FF2B5EF4-FFF2-40B4-BE49-F238E27FC236}">
                <a16:creationId xmlns:a16="http://schemas.microsoft.com/office/drawing/2014/main" id="{4D6DD387-602F-87D1-8CA6-8F696A1A771F}"/>
              </a:ext>
            </a:extLst>
          </p:cNvPr>
          <p:cNvSpPr>
            <a:spLocks noGrp="1"/>
          </p:cNvSpPr>
          <p:nvPr>
            <p:ph idx="1"/>
          </p:nvPr>
        </p:nvSpPr>
        <p:spPr/>
        <p:txBody>
          <a:bodyPr/>
          <a:lstStyle/>
          <a:p>
            <a:r>
              <a:rPr lang="en-US" sz="2800" dirty="0"/>
              <a:t>“Where a child or young person is covered by SEN and disability legislation, reasonable adjustments and access arrangements should be considered as part of SEN planning and review. Where school governors are publishing information about their arrangements for disabled children and young people, this should be brought together with the information required under the Children and Families Act 2014.” (Code of Practice, 2015)</a:t>
            </a:r>
          </a:p>
        </p:txBody>
      </p:sp>
    </p:spTree>
    <p:extLst>
      <p:ext uri="{BB962C8B-B14F-4D97-AF65-F5344CB8AC3E}">
        <p14:creationId xmlns:p14="http://schemas.microsoft.com/office/powerpoint/2010/main" val="171229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B005DC-BB9A-3168-4B69-11DDA0DF6DCC}"/>
              </a:ext>
            </a:extLst>
          </p:cNvPr>
          <p:cNvSpPr>
            <a:spLocks noGrp="1"/>
          </p:cNvSpPr>
          <p:nvPr>
            <p:ph type="title"/>
          </p:nvPr>
        </p:nvSpPr>
        <p:spPr/>
        <p:txBody>
          <a:bodyPr/>
          <a:lstStyle/>
          <a:p>
            <a:r>
              <a:rPr lang="en-GB" sz="3600" dirty="0"/>
              <a:t>Exclusions and Reasonable Adjustments</a:t>
            </a:r>
          </a:p>
        </p:txBody>
      </p:sp>
      <p:sp>
        <p:nvSpPr>
          <p:cNvPr id="3" name="Content Placeholder 2">
            <a:extLst>
              <a:ext uri="{FF2B5EF4-FFF2-40B4-BE49-F238E27FC236}">
                <a16:creationId xmlns:a16="http://schemas.microsoft.com/office/drawing/2014/main" id="{976E5504-25FD-D9BC-D17E-6BFB252D941F}"/>
              </a:ext>
            </a:extLst>
          </p:cNvPr>
          <p:cNvSpPr>
            <a:spLocks noGrp="1"/>
          </p:cNvSpPr>
          <p:nvPr>
            <p:ph idx="1"/>
          </p:nvPr>
        </p:nvSpPr>
        <p:spPr>
          <a:xfrm>
            <a:off x="468313" y="1268761"/>
            <a:ext cx="8229600" cy="4752628"/>
          </a:xfrm>
        </p:spPr>
        <p:txBody>
          <a:bodyPr/>
          <a:lstStyle/>
          <a:p>
            <a:pPr marL="0" indent="0">
              <a:buNone/>
            </a:pPr>
            <a:r>
              <a:rPr lang="en-GB" dirty="0"/>
              <a:t>New Guidance on Exclusions;</a:t>
            </a:r>
          </a:p>
          <a:p>
            <a:pPr marL="0" indent="0">
              <a:buNone/>
            </a:pPr>
            <a:r>
              <a:rPr lang="en-GB" sz="2800" dirty="0"/>
              <a:t>“</a:t>
            </a:r>
            <a:r>
              <a:rPr lang="en-US" sz="2800" dirty="0"/>
              <a:t>Schools must also ensure that any provision, criterion, or practice does not discriminate against pupils by unfairly increasing their risk of exclusion. For example, </a:t>
            </a:r>
            <a:r>
              <a:rPr lang="en-US" sz="2800" b="1" dirty="0"/>
              <a:t>if reasonable adjustments have not been made for a pupil with a disability that can manifest itself in breaches of school rules if needs are not met, a decision to exclude may be discriminatory</a:t>
            </a:r>
            <a:r>
              <a:rPr lang="en-US" sz="2800" dirty="0"/>
              <a:t>.” (DfE 2023 page 10).</a:t>
            </a:r>
          </a:p>
          <a:p>
            <a:pPr marL="0" indent="0">
              <a:buNone/>
            </a:pPr>
            <a:r>
              <a:rPr lang="en-GB" sz="2400" dirty="0">
                <a:hlinkClick r:id="rId2"/>
              </a:rPr>
              <a:t>https://www.gov.uk/government/publications/school-exclusion</a:t>
            </a:r>
            <a:endParaRPr lang="en-GB" sz="2400" dirty="0"/>
          </a:p>
          <a:p>
            <a:pPr marL="0" indent="0">
              <a:buNone/>
            </a:pPr>
            <a:endParaRPr lang="en-GB" sz="2400" dirty="0"/>
          </a:p>
        </p:txBody>
      </p:sp>
    </p:spTree>
    <p:extLst>
      <p:ext uri="{BB962C8B-B14F-4D97-AF65-F5344CB8AC3E}">
        <p14:creationId xmlns:p14="http://schemas.microsoft.com/office/powerpoint/2010/main" val="33610453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39659-CD99-BDCB-CD14-67A089AD7DFE}"/>
              </a:ext>
            </a:extLst>
          </p:cNvPr>
          <p:cNvSpPr>
            <a:spLocks noGrp="1"/>
          </p:cNvSpPr>
          <p:nvPr>
            <p:ph type="title"/>
          </p:nvPr>
        </p:nvSpPr>
        <p:spPr/>
        <p:txBody>
          <a:bodyPr/>
          <a:lstStyle/>
          <a:p>
            <a:r>
              <a:rPr lang="en-GB" dirty="0"/>
              <a:t>Parents Guide and Behaviour</a:t>
            </a:r>
          </a:p>
        </p:txBody>
      </p:sp>
      <p:sp>
        <p:nvSpPr>
          <p:cNvPr id="3" name="Content Placeholder 2">
            <a:extLst>
              <a:ext uri="{FF2B5EF4-FFF2-40B4-BE49-F238E27FC236}">
                <a16:creationId xmlns:a16="http://schemas.microsoft.com/office/drawing/2014/main" id="{DC90D881-2952-5F4E-FDF2-3273F45F0D75}"/>
              </a:ext>
            </a:extLst>
          </p:cNvPr>
          <p:cNvSpPr>
            <a:spLocks noGrp="1"/>
          </p:cNvSpPr>
          <p:nvPr>
            <p:ph idx="1"/>
          </p:nvPr>
        </p:nvSpPr>
        <p:spPr/>
        <p:txBody>
          <a:bodyPr/>
          <a:lstStyle/>
          <a:p>
            <a:pPr marL="0" indent="0">
              <a:buNone/>
            </a:pPr>
            <a:r>
              <a:rPr lang="en-GB" sz="2400" dirty="0"/>
              <a:t>“</a:t>
            </a:r>
            <a:r>
              <a:rPr lang="en-US" sz="2400" dirty="0"/>
              <a:t>A school should not assume that because your child has SEND, it must have affected their </a:t>
            </a:r>
            <a:r>
              <a:rPr lang="en-US" sz="2400" dirty="0" err="1"/>
              <a:t>behaviour</a:t>
            </a:r>
            <a:r>
              <a:rPr lang="en-US" sz="2400" dirty="0"/>
              <a:t> on a particular occasion. Schools should consider whether your child’s SEND has contributed to their </a:t>
            </a:r>
            <a:r>
              <a:rPr lang="en-US" sz="2400" dirty="0" err="1"/>
              <a:t>behaviour</a:t>
            </a:r>
            <a:r>
              <a:rPr lang="en-US" sz="2400" dirty="0"/>
              <a:t>, and whether it is therefore fair and lawful to sanction them because of this.</a:t>
            </a:r>
          </a:p>
          <a:p>
            <a:pPr marL="0" indent="0">
              <a:buNone/>
            </a:pPr>
            <a:r>
              <a:rPr lang="en-US" sz="2400" dirty="0"/>
              <a:t>Schools should think about any triggers of </a:t>
            </a:r>
            <a:r>
              <a:rPr lang="en-US" sz="2400" dirty="0" err="1"/>
              <a:t>misbehaviour</a:t>
            </a:r>
            <a:r>
              <a:rPr lang="en-US" sz="2400" dirty="0"/>
              <a:t> so they can support all pupils with SEND to behave well.</a:t>
            </a:r>
          </a:p>
          <a:p>
            <a:pPr marL="0" indent="0">
              <a:buNone/>
            </a:pPr>
            <a:r>
              <a:rPr lang="en-US" sz="2400" dirty="0"/>
              <a:t>Sometimes, pupils with a disability will need reasonable adjustments made to a rule or type of sanction.”</a:t>
            </a:r>
          </a:p>
          <a:p>
            <a:pPr marL="0" indent="0">
              <a:buNone/>
            </a:pPr>
            <a:r>
              <a:rPr lang="en-GB" sz="2000" dirty="0">
                <a:hlinkClick r:id="rId2"/>
              </a:rPr>
              <a:t>https://www.gov.uk/government/publications/school-exclusions-guide-for-parents/a-guide-for-parents-on-school-behaviour-and-exclusion</a:t>
            </a:r>
            <a:endParaRPr lang="en-GB" sz="2000" dirty="0"/>
          </a:p>
          <a:p>
            <a:pPr marL="0" indent="0">
              <a:buNone/>
            </a:pPr>
            <a:endParaRPr lang="en-GB" sz="2000" dirty="0"/>
          </a:p>
        </p:txBody>
      </p:sp>
    </p:spTree>
    <p:extLst>
      <p:ext uri="{BB962C8B-B14F-4D97-AF65-F5344CB8AC3E}">
        <p14:creationId xmlns:p14="http://schemas.microsoft.com/office/powerpoint/2010/main" val="15878490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FDB37-FAAA-CA54-7D6A-D77319C8758F}"/>
              </a:ext>
            </a:extLst>
          </p:cNvPr>
          <p:cNvSpPr>
            <a:spLocks noGrp="1"/>
          </p:cNvSpPr>
          <p:nvPr>
            <p:ph type="title"/>
          </p:nvPr>
        </p:nvSpPr>
        <p:spPr/>
        <p:txBody>
          <a:bodyPr/>
          <a:lstStyle/>
          <a:p>
            <a:r>
              <a:rPr lang="en-GB" sz="4000" dirty="0"/>
              <a:t>Some potential adjustments</a:t>
            </a:r>
          </a:p>
        </p:txBody>
      </p:sp>
      <p:sp>
        <p:nvSpPr>
          <p:cNvPr id="3" name="Content Placeholder 2">
            <a:extLst>
              <a:ext uri="{FF2B5EF4-FFF2-40B4-BE49-F238E27FC236}">
                <a16:creationId xmlns:a16="http://schemas.microsoft.com/office/drawing/2014/main" id="{8BC491F2-0095-585E-0815-7CDAA7B323B4}"/>
              </a:ext>
            </a:extLst>
          </p:cNvPr>
          <p:cNvSpPr>
            <a:spLocks noGrp="1"/>
          </p:cNvSpPr>
          <p:nvPr>
            <p:ph idx="1"/>
          </p:nvPr>
        </p:nvSpPr>
        <p:spPr>
          <a:xfrm>
            <a:off x="468313" y="1403351"/>
            <a:ext cx="8229600" cy="4689945"/>
          </a:xfrm>
        </p:spPr>
        <p:txBody>
          <a:bodyPr/>
          <a:lstStyle/>
          <a:p>
            <a:r>
              <a:rPr lang="en-GB" dirty="0"/>
              <a:t>The curriculum</a:t>
            </a:r>
          </a:p>
          <a:p>
            <a:r>
              <a:rPr lang="en-GB" dirty="0"/>
              <a:t>Assessments and examinations</a:t>
            </a:r>
          </a:p>
          <a:p>
            <a:r>
              <a:rPr lang="en-GB" dirty="0"/>
              <a:t>The extended curriculum</a:t>
            </a:r>
          </a:p>
          <a:p>
            <a:r>
              <a:rPr lang="en-GB" dirty="0"/>
              <a:t>Wider participation</a:t>
            </a:r>
          </a:p>
          <a:p>
            <a:r>
              <a:rPr lang="en-GB" dirty="0"/>
              <a:t>Classroom management</a:t>
            </a:r>
          </a:p>
          <a:p>
            <a:r>
              <a:rPr lang="en-GB" dirty="0"/>
              <a:t>Access to information</a:t>
            </a:r>
          </a:p>
          <a:p>
            <a:r>
              <a:rPr lang="en-GB" dirty="0"/>
              <a:t>The physical environment</a:t>
            </a:r>
          </a:p>
          <a:p>
            <a:endParaRPr lang="en-GB" dirty="0"/>
          </a:p>
          <a:p>
            <a:endParaRPr lang="en-GB" dirty="0"/>
          </a:p>
        </p:txBody>
      </p:sp>
    </p:spTree>
    <p:extLst>
      <p:ext uri="{BB962C8B-B14F-4D97-AF65-F5344CB8AC3E}">
        <p14:creationId xmlns:p14="http://schemas.microsoft.com/office/powerpoint/2010/main" val="3884960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C6958-C981-EA16-ACF8-D647BDB7792D}"/>
              </a:ext>
            </a:extLst>
          </p:cNvPr>
          <p:cNvSpPr>
            <a:spLocks noGrp="1"/>
          </p:cNvSpPr>
          <p:nvPr>
            <p:ph type="title"/>
          </p:nvPr>
        </p:nvSpPr>
        <p:spPr/>
        <p:txBody>
          <a:bodyPr/>
          <a:lstStyle/>
          <a:p>
            <a:r>
              <a:rPr lang="en-GB" dirty="0"/>
              <a:t>Some additional resources</a:t>
            </a:r>
          </a:p>
        </p:txBody>
      </p:sp>
      <p:sp>
        <p:nvSpPr>
          <p:cNvPr id="3" name="Content Placeholder 2">
            <a:extLst>
              <a:ext uri="{FF2B5EF4-FFF2-40B4-BE49-F238E27FC236}">
                <a16:creationId xmlns:a16="http://schemas.microsoft.com/office/drawing/2014/main" id="{E7C25CBA-0FC8-925E-D455-A35469297166}"/>
              </a:ext>
            </a:extLst>
          </p:cNvPr>
          <p:cNvSpPr>
            <a:spLocks noGrp="1"/>
          </p:cNvSpPr>
          <p:nvPr>
            <p:ph idx="1"/>
          </p:nvPr>
        </p:nvSpPr>
        <p:spPr/>
        <p:txBody>
          <a:bodyPr/>
          <a:lstStyle/>
          <a:p>
            <a:pPr algn="l"/>
            <a:endParaRPr lang="en-GB" sz="1800" b="0" i="0" u="none" strike="noStrike" baseline="0" dirty="0">
              <a:latin typeface="Castledown"/>
            </a:endParaRPr>
          </a:p>
          <a:p>
            <a:r>
              <a:rPr lang="en-US" sz="1800" b="0" i="0" u="none" strike="noStrike" baseline="0" dirty="0">
                <a:latin typeface="Castledown"/>
              </a:rPr>
              <a:t>DfE. (2014). The Equality Act 2010 and schools. Departmental advice for school leaders, school staff, governing bodies and local authorities. </a:t>
            </a:r>
            <a:r>
              <a:rPr lang="en-US" sz="1800" b="0" i="0" u="none" strike="noStrike" baseline="0" dirty="0">
                <a:latin typeface="Castledown"/>
                <a:hlinkClick r:id="rId2"/>
              </a:rPr>
              <a:t>www.gov.uk/government/publications/equality-act-2010-advice-for-schools</a:t>
            </a:r>
            <a:r>
              <a:rPr lang="en-US" sz="1800" b="0" i="0" u="none" strike="noStrike" baseline="0" dirty="0">
                <a:latin typeface="Castledown"/>
              </a:rPr>
              <a:t> </a:t>
            </a:r>
          </a:p>
          <a:p>
            <a:r>
              <a:rPr lang="en-US" sz="1800" b="0" i="0" u="none" strike="noStrike" baseline="0" dirty="0">
                <a:latin typeface="Castledown"/>
              </a:rPr>
              <a:t>Equality and Human Rights Commission (2015) Technical Guidance: Reasonable Adjustments for Disabled Pupils: Guidance for Schools in England. </a:t>
            </a:r>
            <a:r>
              <a:rPr lang="en-US" sz="1800" i="0" u="none" strike="noStrike" baseline="0" dirty="0">
                <a:latin typeface="Castledown Heavy"/>
                <a:hlinkClick r:id="rId3"/>
              </a:rPr>
              <a:t>www.equalityhumanrights.com/en/publication-download/reasonable-adjustments-disabled-pupils</a:t>
            </a:r>
            <a:r>
              <a:rPr lang="en-US" sz="1800" i="0" u="none" strike="noStrike" baseline="0" dirty="0">
                <a:latin typeface="Castledown Heavy"/>
              </a:rPr>
              <a:t>  </a:t>
            </a:r>
          </a:p>
          <a:p>
            <a:r>
              <a:rPr lang="en-US" sz="1800" b="0" i="0" u="none" strike="noStrike" baseline="0" dirty="0">
                <a:latin typeface="Castledown"/>
              </a:rPr>
              <a:t>P </a:t>
            </a:r>
            <a:r>
              <a:rPr lang="en-US" sz="1800" b="0" i="0" u="none" strike="noStrike" baseline="0" dirty="0" err="1">
                <a:latin typeface="Castledown"/>
              </a:rPr>
              <a:t>Stobbs</a:t>
            </a:r>
            <a:r>
              <a:rPr lang="en-US" sz="1800" b="0" i="0" u="none" strike="noStrike" baseline="0" dirty="0">
                <a:latin typeface="Castledown"/>
              </a:rPr>
              <a:t>, Disabled Children and the Equality Act 2010: What teachers need to know and what schools need to do. Council for Disabled Children, 2022. </a:t>
            </a:r>
          </a:p>
        </p:txBody>
      </p:sp>
    </p:spTree>
    <p:extLst>
      <p:ext uri="{BB962C8B-B14F-4D97-AF65-F5344CB8AC3E}">
        <p14:creationId xmlns:p14="http://schemas.microsoft.com/office/powerpoint/2010/main" val="857942011"/>
      </p:ext>
    </p:extLst>
  </p:cSld>
  <p:clrMapOvr>
    <a:masterClrMapping/>
  </p:clrMapOvr>
</p:sld>
</file>

<file path=ppt/theme/theme1.xml><?xml version="1.0" encoding="utf-8"?>
<a:theme xmlns:a="http://schemas.openxmlformats.org/drawingml/2006/main" name="NatSIP Presentation">
  <a:themeElements>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NatSIP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NatSIP Presentation</Template>
  <TotalTime>2521</TotalTime>
  <Words>1206</Words>
  <Application>Microsoft Office PowerPoint</Application>
  <PresentationFormat>On-screen Show (4:3)</PresentationFormat>
  <Paragraphs>66</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Castledown</vt:lpstr>
      <vt:lpstr>Castledown Heavy</vt:lpstr>
      <vt:lpstr>NatSIP Presentation</vt:lpstr>
      <vt:lpstr> The Equality Act 2010 and the Reasonable Adjustments Provision</vt:lpstr>
      <vt:lpstr>SEND and the Equality Act - Context</vt:lpstr>
      <vt:lpstr>Reasonable Adjustments Duty</vt:lpstr>
      <vt:lpstr>1. Provisions, Criteria, Practices</vt:lpstr>
      <vt:lpstr>2. Physical features</vt:lpstr>
      <vt:lpstr>3. Auxiliary Aids</vt:lpstr>
      <vt:lpstr>Examples of Auxiliary Aids</vt:lpstr>
      <vt:lpstr>Failure to make a Reasonable Adjustment</vt:lpstr>
      <vt:lpstr>Anticipatory Duty</vt:lpstr>
      <vt:lpstr>Planning and Review</vt:lpstr>
      <vt:lpstr>Exclusions and Reasonable Adjustments</vt:lpstr>
      <vt:lpstr>Parents Guide and Behaviour</vt:lpstr>
      <vt:lpstr>Some potential adjustments</vt:lpstr>
      <vt:lpstr>Some additional resources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 Lamb</dc:creator>
  <cp:lastModifiedBy>Lindsey Rousseau</cp:lastModifiedBy>
  <cp:revision>50</cp:revision>
  <dcterms:created xsi:type="dcterms:W3CDTF">2023-09-07T13:13:03Z</dcterms:created>
  <dcterms:modified xsi:type="dcterms:W3CDTF">2023-10-18T16:33:36Z</dcterms:modified>
</cp:coreProperties>
</file>