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5"/>
  </p:notesMasterIdLst>
  <p:handoutMasterIdLst>
    <p:handoutMasterId r:id="rId26"/>
  </p:handoutMasterIdLst>
  <p:sldIdLst>
    <p:sldId id="256" r:id="rId5"/>
    <p:sldId id="291" r:id="rId6"/>
    <p:sldId id="271" r:id="rId7"/>
    <p:sldId id="263" r:id="rId8"/>
    <p:sldId id="264" r:id="rId9"/>
    <p:sldId id="267" r:id="rId10"/>
    <p:sldId id="293" r:id="rId11"/>
    <p:sldId id="282" r:id="rId12"/>
    <p:sldId id="283" r:id="rId13"/>
    <p:sldId id="292" r:id="rId14"/>
    <p:sldId id="289" r:id="rId15"/>
    <p:sldId id="284" r:id="rId16"/>
    <p:sldId id="294" r:id="rId17"/>
    <p:sldId id="275" r:id="rId18"/>
    <p:sldId id="286" r:id="rId19"/>
    <p:sldId id="276" r:id="rId20"/>
    <p:sldId id="287" r:id="rId21"/>
    <p:sldId id="295" r:id="rId22"/>
    <p:sldId id="296" r:id="rId23"/>
    <p:sldId id="297"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6726" autoAdjust="0"/>
    <p:restoredTop sz="94660"/>
  </p:normalViewPr>
  <p:slideViewPr>
    <p:cSldViewPr snapToGrid="0">
      <p:cViewPr varScale="1">
        <p:scale>
          <a:sx n="80" d="100"/>
          <a:sy n="80" d="100"/>
        </p:scale>
        <p:origin x="224" y="9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CF4C7D27-7A05-FC41-B21E-922758222373}"/>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EF040611-8277-C540-A356-8B9ECBF2C5EB}"/>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59D66F-9535-A14F-BFA8-CF8DBF583ECC}" type="datetimeFigureOut">
              <a:rPr lang="en-US" smtClean="0"/>
              <a:t>10/18/23</a:t>
            </a:fld>
            <a:endParaRPr lang="en-US"/>
          </a:p>
        </p:txBody>
      </p:sp>
      <p:sp>
        <p:nvSpPr>
          <p:cNvPr id="4" name="Footer Placeholder 3">
            <a:extLst>
              <a:ext uri="{FF2B5EF4-FFF2-40B4-BE49-F238E27FC236}">
                <a16:creationId xmlns:a16="http://schemas.microsoft.com/office/drawing/2014/main" id="{BEF58E08-4989-5C45-BBA6-87AAA6D1B499}"/>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88FA89CA-D442-3A4A-B195-15B4F1CBE85F}"/>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61A93C4-8BCC-6B42-BBC1-BCF44EBF763B}" type="slidenum">
              <a:rPr lang="en-US" smtClean="0"/>
              <a:t>‹#›</a:t>
            </a:fld>
            <a:endParaRPr lang="en-US"/>
          </a:p>
        </p:txBody>
      </p:sp>
    </p:spTree>
    <p:extLst>
      <p:ext uri="{BB962C8B-B14F-4D97-AF65-F5344CB8AC3E}">
        <p14:creationId xmlns:p14="http://schemas.microsoft.com/office/powerpoint/2010/main" val="189814263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3EDCDF5-D36D-41E8-8857-93F3966BE357}" type="datetimeFigureOut">
              <a:rPr lang="en-GB" smtClean="0"/>
              <a:t>18/10/2023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B372B79-D962-4BAD-B3FC-F65FFB7462FF}" type="slidenum">
              <a:rPr lang="en-GB" smtClean="0"/>
              <a:t>‹#›</a:t>
            </a:fld>
            <a:endParaRPr lang="en-GB"/>
          </a:p>
        </p:txBody>
      </p:sp>
    </p:spTree>
    <p:extLst>
      <p:ext uri="{BB962C8B-B14F-4D97-AF65-F5344CB8AC3E}">
        <p14:creationId xmlns:p14="http://schemas.microsoft.com/office/powerpoint/2010/main" val="22483098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5A5A24-1EB1-4C75-A74A-D4F8FB151F7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6A5D629-8348-49E3-83D9-4A3747D4DBB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5D665A9-B050-47E2-B351-257418C0DEC5}"/>
              </a:ext>
            </a:extLst>
          </p:cNvPr>
          <p:cNvSpPr>
            <a:spLocks noGrp="1"/>
          </p:cNvSpPr>
          <p:nvPr>
            <p:ph type="dt" sz="half" idx="10"/>
          </p:nvPr>
        </p:nvSpPr>
        <p:spPr/>
        <p:txBody>
          <a:bodyPr/>
          <a:lstStyle/>
          <a:p>
            <a:fld id="{39358AC6-8753-4615-A81C-8E4995E3E664}" type="datetime1">
              <a:rPr lang="en-GB" smtClean="0"/>
              <a:t>18/10/2023</a:t>
            </a:fld>
            <a:endParaRPr lang="en-GB"/>
          </a:p>
        </p:txBody>
      </p:sp>
      <p:sp>
        <p:nvSpPr>
          <p:cNvPr id="5" name="Footer Placeholder 4">
            <a:extLst>
              <a:ext uri="{FF2B5EF4-FFF2-40B4-BE49-F238E27FC236}">
                <a16:creationId xmlns:a16="http://schemas.microsoft.com/office/drawing/2014/main" id="{273CA7BB-AD86-4C88-80AC-576BE854FE7D}"/>
              </a:ext>
            </a:extLst>
          </p:cNvPr>
          <p:cNvSpPr>
            <a:spLocks noGrp="1"/>
          </p:cNvSpPr>
          <p:nvPr>
            <p:ph type="ftr" sz="quarter" idx="11"/>
          </p:nvPr>
        </p:nvSpPr>
        <p:spPr/>
        <p:txBody>
          <a:bodyPr/>
          <a:lstStyle/>
          <a:p>
            <a:r>
              <a:rPr lang="en-GB"/>
              <a:t>FtT (HESC) DDIS NATSIP 19 October 2023</a:t>
            </a:r>
          </a:p>
        </p:txBody>
      </p:sp>
      <p:sp>
        <p:nvSpPr>
          <p:cNvPr id="6" name="Slide Number Placeholder 5">
            <a:extLst>
              <a:ext uri="{FF2B5EF4-FFF2-40B4-BE49-F238E27FC236}">
                <a16:creationId xmlns:a16="http://schemas.microsoft.com/office/drawing/2014/main" id="{0EF114A8-A304-42E4-A129-F44C1C1D3FE5}"/>
              </a:ext>
            </a:extLst>
          </p:cNvPr>
          <p:cNvSpPr>
            <a:spLocks noGrp="1"/>
          </p:cNvSpPr>
          <p:nvPr>
            <p:ph type="sldNum" sz="quarter" idx="12"/>
          </p:nvPr>
        </p:nvSpPr>
        <p:spPr/>
        <p:txBody>
          <a:bodyPr/>
          <a:lstStyle/>
          <a:p>
            <a:fld id="{635CC1C2-9092-4742-A7C8-0C9B284E901A}" type="slidenum">
              <a:rPr lang="en-GB" smtClean="0"/>
              <a:t>‹#›</a:t>
            </a:fld>
            <a:endParaRPr lang="en-GB"/>
          </a:p>
        </p:txBody>
      </p:sp>
    </p:spTree>
    <p:extLst>
      <p:ext uri="{BB962C8B-B14F-4D97-AF65-F5344CB8AC3E}">
        <p14:creationId xmlns:p14="http://schemas.microsoft.com/office/powerpoint/2010/main" val="39208123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457579-FD4B-4DC3-967A-706A1B7B6C7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C556210-9E48-4141-9818-64D872BFFC5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5460EA5-F08E-49F9-A685-FC8C1A26E2E3}"/>
              </a:ext>
            </a:extLst>
          </p:cNvPr>
          <p:cNvSpPr>
            <a:spLocks noGrp="1"/>
          </p:cNvSpPr>
          <p:nvPr>
            <p:ph type="dt" sz="half" idx="10"/>
          </p:nvPr>
        </p:nvSpPr>
        <p:spPr/>
        <p:txBody>
          <a:bodyPr/>
          <a:lstStyle/>
          <a:p>
            <a:fld id="{AF3C056E-DF33-471F-B2BF-1891DFFC6F52}" type="datetime1">
              <a:rPr lang="en-GB" smtClean="0"/>
              <a:t>18/10/2023</a:t>
            </a:fld>
            <a:endParaRPr lang="en-GB"/>
          </a:p>
        </p:txBody>
      </p:sp>
      <p:sp>
        <p:nvSpPr>
          <p:cNvPr id="5" name="Footer Placeholder 4">
            <a:extLst>
              <a:ext uri="{FF2B5EF4-FFF2-40B4-BE49-F238E27FC236}">
                <a16:creationId xmlns:a16="http://schemas.microsoft.com/office/drawing/2014/main" id="{FAD40682-D9D7-43E0-A954-01FF460A96A3}"/>
              </a:ext>
            </a:extLst>
          </p:cNvPr>
          <p:cNvSpPr>
            <a:spLocks noGrp="1"/>
          </p:cNvSpPr>
          <p:nvPr>
            <p:ph type="ftr" sz="quarter" idx="11"/>
          </p:nvPr>
        </p:nvSpPr>
        <p:spPr/>
        <p:txBody>
          <a:bodyPr/>
          <a:lstStyle/>
          <a:p>
            <a:r>
              <a:rPr lang="en-GB"/>
              <a:t>FtT (HESC) DDIS NATSIP 19 October 2023</a:t>
            </a:r>
          </a:p>
        </p:txBody>
      </p:sp>
      <p:sp>
        <p:nvSpPr>
          <p:cNvPr id="6" name="Slide Number Placeholder 5">
            <a:extLst>
              <a:ext uri="{FF2B5EF4-FFF2-40B4-BE49-F238E27FC236}">
                <a16:creationId xmlns:a16="http://schemas.microsoft.com/office/drawing/2014/main" id="{C6C03A1E-0614-43E5-9339-2081E2F8D20D}"/>
              </a:ext>
            </a:extLst>
          </p:cNvPr>
          <p:cNvSpPr>
            <a:spLocks noGrp="1"/>
          </p:cNvSpPr>
          <p:nvPr>
            <p:ph type="sldNum" sz="quarter" idx="12"/>
          </p:nvPr>
        </p:nvSpPr>
        <p:spPr/>
        <p:txBody>
          <a:bodyPr/>
          <a:lstStyle/>
          <a:p>
            <a:fld id="{635CC1C2-9092-4742-A7C8-0C9B284E901A}" type="slidenum">
              <a:rPr lang="en-GB" smtClean="0"/>
              <a:t>‹#›</a:t>
            </a:fld>
            <a:endParaRPr lang="en-GB"/>
          </a:p>
        </p:txBody>
      </p:sp>
    </p:spTree>
    <p:extLst>
      <p:ext uri="{BB962C8B-B14F-4D97-AF65-F5344CB8AC3E}">
        <p14:creationId xmlns:p14="http://schemas.microsoft.com/office/powerpoint/2010/main" val="5167001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11297C-F03F-4E39-8AF0-711E13673A1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3E8457F-CA9C-470C-8327-1B216FC065A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787465C-EACE-401B-B782-3BFBB87BB621}"/>
              </a:ext>
            </a:extLst>
          </p:cNvPr>
          <p:cNvSpPr>
            <a:spLocks noGrp="1"/>
          </p:cNvSpPr>
          <p:nvPr>
            <p:ph type="dt" sz="half" idx="10"/>
          </p:nvPr>
        </p:nvSpPr>
        <p:spPr/>
        <p:txBody>
          <a:bodyPr/>
          <a:lstStyle/>
          <a:p>
            <a:fld id="{DD6D8C13-9FCB-4554-BA43-F71DC710AA8E}" type="datetime1">
              <a:rPr lang="en-GB" smtClean="0"/>
              <a:t>18/10/2023</a:t>
            </a:fld>
            <a:endParaRPr lang="en-GB"/>
          </a:p>
        </p:txBody>
      </p:sp>
      <p:sp>
        <p:nvSpPr>
          <p:cNvPr id="5" name="Footer Placeholder 4">
            <a:extLst>
              <a:ext uri="{FF2B5EF4-FFF2-40B4-BE49-F238E27FC236}">
                <a16:creationId xmlns:a16="http://schemas.microsoft.com/office/drawing/2014/main" id="{639C936D-8AFC-47E5-B450-72743ADCFEBF}"/>
              </a:ext>
            </a:extLst>
          </p:cNvPr>
          <p:cNvSpPr>
            <a:spLocks noGrp="1"/>
          </p:cNvSpPr>
          <p:nvPr>
            <p:ph type="ftr" sz="quarter" idx="11"/>
          </p:nvPr>
        </p:nvSpPr>
        <p:spPr/>
        <p:txBody>
          <a:bodyPr/>
          <a:lstStyle/>
          <a:p>
            <a:r>
              <a:rPr lang="en-GB"/>
              <a:t>FtT (HESC) DDIS NATSIP 19 October 2023</a:t>
            </a:r>
          </a:p>
        </p:txBody>
      </p:sp>
      <p:sp>
        <p:nvSpPr>
          <p:cNvPr id="6" name="Slide Number Placeholder 5">
            <a:extLst>
              <a:ext uri="{FF2B5EF4-FFF2-40B4-BE49-F238E27FC236}">
                <a16:creationId xmlns:a16="http://schemas.microsoft.com/office/drawing/2014/main" id="{9403792C-989B-4314-AB0B-A068FEB78AAF}"/>
              </a:ext>
            </a:extLst>
          </p:cNvPr>
          <p:cNvSpPr>
            <a:spLocks noGrp="1"/>
          </p:cNvSpPr>
          <p:nvPr>
            <p:ph type="sldNum" sz="quarter" idx="12"/>
          </p:nvPr>
        </p:nvSpPr>
        <p:spPr/>
        <p:txBody>
          <a:bodyPr/>
          <a:lstStyle/>
          <a:p>
            <a:fld id="{635CC1C2-9092-4742-A7C8-0C9B284E901A}" type="slidenum">
              <a:rPr lang="en-GB" smtClean="0"/>
              <a:t>‹#›</a:t>
            </a:fld>
            <a:endParaRPr lang="en-GB"/>
          </a:p>
        </p:txBody>
      </p:sp>
    </p:spTree>
    <p:extLst>
      <p:ext uri="{BB962C8B-B14F-4D97-AF65-F5344CB8AC3E}">
        <p14:creationId xmlns:p14="http://schemas.microsoft.com/office/powerpoint/2010/main" val="22730695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485A87-F452-4146-AA89-E3B75E9F11C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A9D7898-D799-4424-AC10-BFF0F582407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42BF5BE-AF7D-453E-9EAA-7ADAE0270D0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F03E8BB-B310-442F-B4BE-3E54942E8A79}"/>
              </a:ext>
            </a:extLst>
          </p:cNvPr>
          <p:cNvSpPr>
            <a:spLocks noGrp="1"/>
          </p:cNvSpPr>
          <p:nvPr>
            <p:ph type="dt" sz="half" idx="10"/>
          </p:nvPr>
        </p:nvSpPr>
        <p:spPr/>
        <p:txBody>
          <a:bodyPr/>
          <a:lstStyle/>
          <a:p>
            <a:fld id="{4A58B335-1196-46ED-AFF2-AEBA29737005}" type="datetime1">
              <a:rPr lang="en-GB" smtClean="0"/>
              <a:t>18/10/2023</a:t>
            </a:fld>
            <a:endParaRPr lang="en-GB"/>
          </a:p>
        </p:txBody>
      </p:sp>
      <p:sp>
        <p:nvSpPr>
          <p:cNvPr id="6" name="Footer Placeholder 5">
            <a:extLst>
              <a:ext uri="{FF2B5EF4-FFF2-40B4-BE49-F238E27FC236}">
                <a16:creationId xmlns:a16="http://schemas.microsoft.com/office/drawing/2014/main" id="{C7C688E1-1831-4DC1-A9C1-28910BCBA01F}"/>
              </a:ext>
            </a:extLst>
          </p:cNvPr>
          <p:cNvSpPr>
            <a:spLocks noGrp="1"/>
          </p:cNvSpPr>
          <p:nvPr>
            <p:ph type="ftr" sz="quarter" idx="11"/>
          </p:nvPr>
        </p:nvSpPr>
        <p:spPr/>
        <p:txBody>
          <a:bodyPr/>
          <a:lstStyle/>
          <a:p>
            <a:r>
              <a:rPr lang="en-GB"/>
              <a:t>FtT (HESC) DDIS NATSIP 19 October 2023</a:t>
            </a:r>
          </a:p>
        </p:txBody>
      </p:sp>
      <p:sp>
        <p:nvSpPr>
          <p:cNvPr id="7" name="Slide Number Placeholder 6">
            <a:extLst>
              <a:ext uri="{FF2B5EF4-FFF2-40B4-BE49-F238E27FC236}">
                <a16:creationId xmlns:a16="http://schemas.microsoft.com/office/drawing/2014/main" id="{E4FF9A7F-8B3F-42FB-8406-71932B58053E}"/>
              </a:ext>
            </a:extLst>
          </p:cNvPr>
          <p:cNvSpPr>
            <a:spLocks noGrp="1"/>
          </p:cNvSpPr>
          <p:nvPr>
            <p:ph type="sldNum" sz="quarter" idx="12"/>
          </p:nvPr>
        </p:nvSpPr>
        <p:spPr/>
        <p:txBody>
          <a:bodyPr/>
          <a:lstStyle/>
          <a:p>
            <a:fld id="{635CC1C2-9092-4742-A7C8-0C9B284E901A}" type="slidenum">
              <a:rPr lang="en-GB" smtClean="0"/>
              <a:t>‹#›</a:t>
            </a:fld>
            <a:endParaRPr lang="en-GB"/>
          </a:p>
        </p:txBody>
      </p:sp>
    </p:spTree>
    <p:extLst>
      <p:ext uri="{BB962C8B-B14F-4D97-AF65-F5344CB8AC3E}">
        <p14:creationId xmlns:p14="http://schemas.microsoft.com/office/powerpoint/2010/main" val="21748896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3BA36E-C67A-4ADB-AE2D-F892E1BF005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40E1B0E-FD9A-4FFA-81C5-AF62CD2F29A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D636BDD-22BC-4846-9CAA-65ECE014C77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6B81A11D-976A-4A60-A968-85C609EBF5E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192D799-A4FE-4BC7-8FB2-276BD55B822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0ADDE93-94F4-49FF-86B2-1EF830C23B7E}"/>
              </a:ext>
            </a:extLst>
          </p:cNvPr>
          <p:cNvSpPr>
            <a:spLocks noGrp="1"/>
          </p:cNvSpPr>
          <p:nvPr>
            <p:ph type="dt" sz="half" idx="10"/>
          </p:nvPr>
        </p:nvSpPr>
        <p:spPr/>
        <p:txBody>
          <a:bodyPr/>
          <a:lstStyle/>
          <a:p>
            <a:fld id="{A3C693DB-5F32-49EC-A18E-464D0F4543AE}" type="datetime1">
              <a:rPr lang="en-GB" smtClean="0"/>
              <a:t>18/10/2023</a:t>
            </a:fld>
            <a:endParaRPr lang="en-GB"/>
          </a:p>
        </p:txBody>
      </p:sp>
      <p:sp>
        <p:nvSpPr>
          <p:cNvPr id="8" name="Footer Placeholder 7">
            <a:extLst>
              <a:ext uri="{FF2B5EF4-FFF2-40B4-BE49-F238E27FC236}">
                <a16:creationId xmlns:a16="http://schemas.microsoft.com/office/drawing/2014/main" id="{4E9BF99C-05FF-4737-9FF0-B5F24CB51A98}"/>
              </a:ext>
            </a:extLst>
          </p:cNvPr>
          <p:cNvSpPr>
            <a:spLocks noGrp="1"/>
          </p:cNvSpPr>
          <p:nvPr>
            <p:ph type="ftr" sz="quarter" idx="11"/>
          </p:nvPr>
        </p:nvSpPr>
        <p:spPr/>
        <p:txBody>
          <a:bodyPr/>
          <a:lstStyle/>
          <a:p>
            <a:r>
              <a:rPr lang="en-GB"/>
              <a:t>FtT (HESC) DDIS NATSIP 19 October 2023</a:t>
            </a:r>
          </a:p>
        </p:txBody>
      </p:sp>
      <p:sp>
        <p:nvSpPr>
          <p:cNvPr id="9" name="Slide Number Placeholder 8">
            <a:extLst>
              <a:ext uri="{FF2B5EF4-FFF2-40B4-BE49-F238E27FC236}">
                <a16:creationId xmlns:a16="http://schemas.microsoft.com/office/drawing/2014/main" id="{FBBDED04-5C71-4A9A-8EA8-C5BAE91D107F}"/>
              </a:ext>
            </a:extLst>
          </p:cNvPr>
          <p:cNvSpPr>
            <a:spLocks noGrp="1"/>
          </p:cNvSpPr>
          <p:nvPr>
            <p:ph type="sldNum" sz="quarter" idx="12"/>
          </p:nvPr>
        </p:nvSpPr>
        <p:spPr/>
        <p:txBody>
          <a:bodyPr/>
          <a:lstStyle/>
          <a:p>
            <a:fld id="{635CC1C2-9092-4742-A7C8-0C9B284E901A}" type="slidenum">
              <a:rPr lang="en-GB" smtClean="0"/>
              <a:t>‹#›</a:t>
            </a:fld>
            <a:endParaRPr lang="en-GB"/>
          </a:p>
        </p:txBody>
      </p:sp>
    </p:spTree>
    <p:extLst>
      <p:ext uri="{BB962C8B-B14F-4D97-AF65-F5344CB8AC3E}">
        <p14:creationId xmlns:p14="http://schemas.microsoft.com/office/powerpoint/2010/main" val="8433448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0C968B-C313-4281-8179-7B224A6E269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1312FB3-DCA9-43D9-BE4A-F0C96A438226}"/>
              </a:ext>
            </a:extLst>
          </p:cNvPr>
          <p:cNvSpPr>
            <a:spLocks noGrp="1"/>
          </p:cNvSpPr>
          <p:nvPr>
            <p:ph type="dt" sz="half" idx="10"/>
          </p:nvPr>
        </p:nvSpPr>
        <p:spPr/>
        <p:txBody>
          <a:bodyPr/>
          <a:lstStyle/>
          <a:p>
            <a:fld id="{6EB04F1D-8C43-4F9D-97C4-9284F7979611}" type="datetime1">
              <a:rPr lang="en-GB" smtClean="0"/>
              <a:t>18/10/2023</a:t>
            </a:fld>
            <a:endParaRPr lang="en-GB"/>
          </a:p>
        </p:txBody>
      </p:sp>
      <p:sp>
        <p:nvSpPr>
          <p:cNvPr id="4" name="Footer Placeholder 3">
            <a:extLst>
              <a:ext uri="{FF2B5EF4-FFF2-40B4-BE49-F238E27FC236}">
                <a16:creationId xmlns:a16="http://schemas.microsoft.com/office/drawing/2014/main" id="{C510494F-4C47-4FD8-92E8-020182B8A547}"/>
              </a:ext>
            </a:extLst>
          </p:cNvPr>
          <p:cNvSpPr>
            <a:spLocks noGrp="1"/>
          </p:cNvSpPr>
          <p:nvPr>
            <p:ph type="ftr" sz="quarter" idx="11"/>
          </p:nvPr>
        </p:nvSpPr>
        <p:spPr/>
        <p:txBody>
          <a:bodyPr/>
          <a:lstStyle/>
          <a:p>
            <a:r>
              <a:rPr lang="en-GB"/>
              <a:t>FtT (HESC) DDIS NATSIP 19 October 2023</a:t>
            </a:r>
          </a:p>
        </p:txBody>
      </p:sp>
      <p:sp>
        <p:nvSpPr>
          <p:cNvPr id="5" name="Slide Number Placeholder 4">
            <a:extLst>
              <a:ext uri="{FF2B5EF4-FFF2-40B4-BE49-F238E27FC236}">
                <a16:creationId xmlns:a16="http://schemas.microsoft.com/office/drawing/2014/main" id="{F9282B3E-CC67-4081-841C-02306322AD07}"/>
              </a:ext>
            </a:extLst>
          </p:cNvPr>
          <p:cNvSpPr>
            <a:spLocks noGrp="1"/>
          </p:cNvSpPr>
          <p:nvPr>
            <p:ph type="sldNum" sz="quarter" idx="12"/>
          </p:nvPr>
        </p:nvSpPr>
        <p:spPr/>
        <p:txBody>
          <a:bodyPr/>
          <a:lstStyle/>
          <a:p>
            <a:fld id="{635CC1C2-9092-4742-A7C8-0C9B284E901A}" type="slidenum">
              <a:rPr lang="en-GB" smtClean="0"/>
              <a:t>‹#›</a:t>
            </a:fld>
            <a:endParaRPr lang="en-GB"/>
          </a:p>
        </p:txBody>
      </p:sp>
    </p:spTree>
    <p:extLst>
      <p:ext uri="{BB962C8B-B14F-4D97-AF65-F5344CB8AC3E}">
        <p14:creationId xmlns:p14="http://schemas.microsoft.com/office/powerpoint/2010/main" val="32654465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1DF60E7-FE40-46F2-A064-FB9356137F29}"/>
              </a:ext>
            </a:extLst>
          </p:cNvPr>
          <p:cNvSpPr>
            <a:spLocks noGrp="1"/>
          </p:cNvSpPr>
          <p:nvPr>
            <p:ph type="dt" sz="half" idx="10"/>
          </p:nvPr>
        </p:nvSpPr>
        <p:spPr/>
        <p:txBody>
          <a:bodyPr/>
          <a:lstStyle/>
          <a:p>
            <a:fld id="{EAEE8DAB-98C3-450C-ACD8-13EC69ED7D69}" type="datetime1">
              <a:rPr lang="en-GB" smtClean="0"/>
              <a:t>18/10/2023</a:t>
            </a:fld>
            <a:endParaRPr lang="en-GB"/>
          </a:p>
        </p:txBody>
      </p:sp>
      <p:sp>
        <p:nvSpPr>
          <p:cNvPr id="3" name="Footer Placeholder 2">
            <a:extLst>
              <a:ext uri="{FF2B5EF4-FFF2-40B4-BE49-F238E27FC236}">
                <a16:creationId xmlns:a16="http://schemas.microsoft.com/office/drawing/2014/main" id="{421A7CDC-C546-40CA-9AAC-FBCCB7C9CDEB}"/>
              </a:ext>
            </a:extLst>
          </p:cNvPr>
          <p:cNvSpPr>
            <a:spLocks noGrp="1"/>
          </p:cNvSpPr>
          <p:nvPr>
            <p:ph type="ftr" sz="quarter" idx="11"/>
          </p:nvPr>
        </p:nvSpPr>
        <p:spPr/>
        <p:txBody>
          <a:bodyPr/>
          <a:lstStyle/>
          <a:p>
            <a:r>
              <a:rPr lang="en-GB"/>
              <a:t>FtT (HESC) DDIS NATSIP 19 October 2023</a:t>
            </a:r>
          </a:p>
        </p:txBody>
      </p:sp>
      <p:sp>
        <p:nvSpPr>
          <p:cNvPr id="4" name="Slide Number Placeholder 3">
            <a:extLst>
              <a:ext uri="{FF2B5EF4-FFF2-40B4-BE49-F238E27FC236}">
                <a16:creationId xmlns:a16="http://schemas.microsoft.com/office/drawing/2014/main" id="{2ABDCE36-BD53-4E36-AC49-EA79313F24C1}"/>
              </a:ext>
            </a:extLst>
          </p:cNvPr>
          <p:cNvSpPr>
            <a:spLocks noGrp="1"/>
          </p:cNvSpPr>
          <p:nvPr>
            <p:ph type="sldNum" sz="quarter" idx="12"/>
          </p:nvPr>
        </p:nvSpPr>
        <p:spPr/>
        <p:txBody>
          <a:bodyPr/>
          <a:lstStyle/>
          <a:p>
            <a:fld id="{635CC1C2-9092-4742-A7C8-0C9B284E901A}" type="slidenum">
              <a:rPr lang="en-GB" smtClean="0"/>
              <a:t>‹#›</a:t>
            </a:fld>
            <a:endParaRPr lang="en-GB"/>
          </a:p>
        </p:txBody>
      </p:sp>
    </p:spTree>
    <p:extLst>
      <p:ext uri="{BB962C8B-B14F-4D97-AF65-F5344CB8AC3E}">
        <p14:creationId xmlns:p14="http://schemas.microsoft.com/office/powerpoint/2010/main" val="11049957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68B5D5-17AA-4DFB-BF43-CB1BE4CB43D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A1F300C-94E7-4D6F-9F11-19A740FCF87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74FEAEC-CBA8-4BDA-B250-4DC328DB962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600BE89-7255-41FB-90E5-B011E6B738C0}"/>
              </a:ext>
            </a:extLst>
          </p:cNvPr>
          <p:cNvSpPr>
            <a:spLocks noGrp="1"/>
          </p:cNvSpPr>
          <p:nvPr>
            <p:ph type="dt" sz="half" idx="10"/>
          </p:nvPr>
        </p:nvSpPr>
        <p:spPr/>
        <p:txBody>
          <a:bodyPr/>
          <a:lstStyle/>
          <a:p>
            <a:fld id="{A6390F0A-29AB-4E1E-9D2B-71DC5178FEFE}" type="datetime1">
              <a:rPr lang="en-GB" smtClean="0"/>
              <a:t>18/10/2023</a:t>
            </a:fld>
            <a:endParaRPr lang="en-GB"/>
          </a:p>
        </p:txBody>
      </p:sp>
      <p:sp>
        <p:nvSpPr>
          <p:cNvPr id="6" name="Footer Placeholder 5">
            <a:extLst>
              <a:ext uri="{FF2B5EF4-FFF2-40B4-BE49-F238E27FC236}">
                <a16:creationId xmlns:a16="http://schemas.microsoft.com/office/drawing/2014/main" id="{E2DDFC94-9F82-4741-8C65-06A103C219AE}"/>
              </a:ext>
            </a:extLst>
          </p:cNvPr>
          <p:cNvSpPr>
            <a:spLocks noGrp="1"/>
          </p:cNvSpPr>
          <p:nvPr>
            <p:ph type="ftr" sz="quarter" idx="11"/>
          </p:nvPr>
        </p:nvSpPr>
        <p:spPr/>
        <p:txBody>
          <a:bodyPr/>
          <a:lstStyle/>
          <a:p>
            <a:r>
              <a:rPr lang="en-GB"/>
              <a:t>FtT (HESC) DDIS NATSIP 19 October 2023</a:t>
            </a:r>
          </a:p>
        </p:txBody>
      </p:sp>
      <p:sp>
        <p:nvSpPr>
          <p:cNvPr id="7" name="Slide Number Placeholder 6">
            <a:extLst>
              <a:ext uri="{FF2B5EF4-FFF2-40B4-BE49-F238E27FC236}">
                <a16:creationId xmlns:a16="http://schemas.microsoft.com/office/drawing/2014/main" id="{2A8B7EA8-8AFC-4258-832A-98DA7E7D58A8}"/>
              </a:ext>
            </a:extLst>
          </p:cNvPr>
          <p:cNvSpPr>
            <a:spLocks noGrp="1"/>
          </p:cNvSpPr>
          <p:nvPr>
            <p:ph type="sldNum" sz="quarter" idx="12"/>
          </p:nvPr>
        </p:nvSpPr>
        <p:spPr/>
        <p:txBody>
          <a:bodyPr/>
          <a:lstStyle/>
          <a:p>
            <a:fld id="{635CC1C2-9092-4742-A7C8-0C9B284E901A}" type="slidenum">
              <a:rPr lang="en-GB" smtClean="0"/>
              <a:t>‹#›</a:t>
            </a:fld>
            <a:endParaRPr lang="en-GB"/>
          </a:p>
        </p:txBody>
      </p:sp>
    </p:spTree>
    <p:extLst>
      <p:ext uri="{BB962C8B-B14F-4D97-AF65-F5344CB8AC3E}">
        <p14:creationId xmlns:p14="http://schemas.microsoft.com/office/powerpoint/2010/main" val="10206586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CCE851-C72F-4FD2-BD79-48663DB065B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70CBEF9-8A17-4892-AE4A-7EA7F560F4F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40B9785-B34C-408B-94DE-045749AB763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B7F1F2F-A0CF-489C-B4D8-B2E597F545CA}"/>
              </a:ext>
            </a:extLst>
          </p:cNvPr>
          <p:cNvSpPr>
            <a:spLocks noGrp="1"/>
          </p:cNvSpPr>
          <p:nvPr>
            <p:ph type="dt" sz="half" idx="10"/>
          </p:nvPr>
        </p:nvSpPr>
        <p:spPr/>
        <p:txBody>
          <a:bodyPr/>
          <a:lstStyle/>
          <a:p>
            <a:fld id="{2EA8CBD6-CA66-495C-94D5-C6FB79270A7C}" type="datetime1">
              <a:rPr lang="en-GB" smtClean="0"/>
              <a:t>18/10/2023</a:t>
            </a:fld>
            <a:endParaRPr lang="en-GB"/>
          </a:p>
        </p:txBody>
      </p:sp>
      <p:sp>
        <p:nvSpPr>
          <p:cNvPr id="6" name="Footer Placeholder 5">
            <a:extLst>
              <a:ext uri="{FF2B5EF4-FFF2-40B4-BE49-F238E27FC236}">
                <a16:creationId xmlns:a16="http://schemas.microsoft.com/office/drawing/2014/main" id="{D953ED11-46DA-4411-B158-490E2FDC12F9}"/>
              </a:ext>
            </a:extLst>
          </p:cNvPr>
          <p:cNvSpPr>
            <a:spLocks noGrp="1"/>
          </p:cNvSpPr>
          <p:nvPr>
            <p:ph type="ftr" sz="quarter" idx="11"/>
          </p:nvPr>
        </p:nvSpPr>
        <p:spPr/>
        <p:txBody>
          <a:bodyPr/>
          <a:lstStyle/>
          <a:p>
            <a:r>
              <a:rPr lang="en-GB"/>
              <a:t>FtT (HESC) DDIS NATSIP 19 October 2023</a:t>
            </a:r>
          </a:p>
        </p:txBody>
      </p:sp>
      <p:sp>
        <p:nvSpPr>
          <p:cNvPr id="7" name="Slide Number Placeholder 6">
            <a:extLst>
              <a:ext uri="{FF2B5EF4-FFF2-40B4-BE49-F238E27FC236}">
                <a16:creationId xmlns:a16="http://schemas.microsoft.com/office/drawing/2014/main" id="{8A6C1907-9DED-46E1-8B14-53A49EBD75FE}"/>
              </a:ext>
            </a:extLst>
          </p:cNvPr>
          <p:cNvSpPr>
            <a:spLocks noGrp="1"/>
          </p:cNvSpPr>
          <p:nvPr>
            <p:ph type="sldNum" sz="quarter" idx="12"/>
          </p:nvPr>
        </p:nvSpPr>
        <p:spPr/>
        <p:txBody>
          <a:bodyPr/>
          <a:lstStyle/>
          <a:p>
            <a:fld id="{635CC1C2-9092-4742-A7C8-0C9B284E901A}" type="slidenum">
              <a:rPr lang="en-GB" smtClean="0"/>
              <a:t>‹#›</a:t>
            </a:fld>
            <a:endParaRPr lang="en-GB"/>
          </a:p>
        </p:txBody>
      </p:sp>
    </p:spTree>
    <p:extLst>
      <p:ext uri="{BB962C8B-B14F-4D97-AF65-F5344CB8AC3E}">
        <p14:creationId xmlns:p14="http://schemas.microsoft.com/office/powerpoint/2010/main" val="644587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00899C-9B77-466C-BFC2-26F44485DA2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0C5B7C0-696E-4749-94F1-1C04B86DE04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2FBA3B1-AEC9-46A6-91F0-D82DBFEB2790}"/>
              </a:ext>
            </a:extLst>
          </p:cNvPr>
          <p:cNvSpPr>
            <a:spLocks noGrp="1"/>
          </p:cNvSpPr>
          <p:nvPr>
            <p:ph type="dt" sz="half" idx="10"/>
          </p:nvPr>
        </p:nvSpPr>
        <p:spPr/>
        <p:txBody>
          <a:bodyPr/>
          <a:lstStyle/>
          <a:p>
            <a:fld id="{9CA19F72-E24D-44B1-8B2A-83D76F1D3A20}" type="datetime1">
              <a:rPr lang="en-GB" smtClean="0"/>
              <a:t>18/10/2023</a:t>
            </a:fld>
            <a:endParaRPr lang="en-GB"/>
          </a:p>
        </p:txBody>
      </p:sp>
      <p:sp>
        <p:nvSpPr>
          <p:cNvPr id="5" name="Footer Placeholder 4">
            <a:extLst>
              <a:ext uri="{FF2B5EF4-FFF2-40B4-BE49-F238E27FC236}">
                <a16:creationId xmlns:a16="http://schemas.microsoft.com/office/drawing/2014/main" id="{A4064930-0C7E-416B-A4BC-51A785E2EDBE}"/>
              </a:ext>
            </a:extLst>
          </p:cNvPr>
          <p:cNvSpPr>
            <a:spLocks noGrp="1"/>
          </p:cNvSpPr>
          <p:nvPr>
            <p:ph type="ftr" sz="quarter" idx="11"/>
          </p:nvPr>
        </p:nvSpPr>
        <p:spPr/>
        <p:txBody>
          <a:bodyPr/>
          <a:lstStyle/>
          <a:p>
            <a:r>
              <a:rPr lang="en-GB"/>
              <a:t>FtT (HESC) DDIS NATSIP 19 October 2023</a:t>
            </a:r>
          </a:p>
        </p:txBody>
      </p:sp>
      <p:sp>
        <p:nvSpPr>
          <p:cNvPr id="6" name="Slide Number Placeholder 5">
            <a:extLst>
              <a:ext uri="{FF2B5EF4-FFF2-40B4-BE49-F238E27FC236}">
                <a16:creationId xmlns:a16="http://schemas.microsoft.com/office/drawing/2014/main" id="{61D4C7BA-8616-443F-8589-10DD1D55D085}"/>
              </a:ext>
            </a:extLst>
          </p:cNvPr>
          <p:cNvSpPr>
            <a:spLocks noGrp="1"/>
          </p:cNvSpPr>
          <p:nvPr>
            <p:ph type="sldNum" sz="quarter" idx="12"/>
          </p:nvPr>
        </p:nvSpPr>
        <p:spPr/>
        <p:txBody>
          <a:bodyPr/>
          <a:lstStyle/>
          <a:p>
            <a:fld id="{635CC1C2-9092-4742-A7C8-0C9B284E901A}" type="slidenum">
              <a:rPr lang="en-GB" smtClean="0"/>
              <a:t>‹#›</a:t>
            </a:fld>
            <a:endParaRPr lang="en-GB"/>
          </a:p>
        </p:txBody>
      </p:sp>
    </p:spTree>
    <p:extLst>
      <p:ext uri="{BB962C8B-B14F-4D97-AF65-F5344CB8AC3E}">
        <p14:creationId xmlns:p14="http://schemas.microsoft.com/office/powerpoint/2010/main" val="12152181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78219F6-6DB4-4D8E-AEC0-57A1E6CC624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B05E814-42D8-4962-A0FF-1EE95E4C6A7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16B0847-FD3C-4404-8B98-2B16A9D17276}"/>
              </a:ext>
            </a:extLst>
          </p:cNvPr>
          <p:cNvSpPr>
            <a:spLocks noGrp="1"/>
          </p:cNvSpPr>
          <p:nvPr>
            <p:ph type="dt" sz="half" idx="10"/>
          </p:nvPr>
        </p:nvSpPr>
        <p:spPr/>
        <p:txBody>
          <a:bodyPr/>
          <a:lstStyle/>
          <a:p>
            <a:fld id="{00AA8AD7-66A4-4E7E-B22A-25200AEB2722}" type="datetime1">
              <a:rPr lang="en-GB" smtClean="0"/>
              <a:t>18/10/2023</a:t>
            </a:fld>
            <a:endParaRPr lang="en-GB"/>
          </a:p>
        </p:txBody>
      </p:sp>
      <p:sp>
        <p:nvSpPr>
          <p:cNvPr id="5" name="Footer Placeholder 4">
            <a:extLst>
              <a:ext uri="{FF2B5EF4-FFF2-40B4-BE49-F238E27FC236}">
                <a16:creationId xmlns:a16="http://schemas.microsoft.com/office/drawing/2014/main" id="{D1E2CAAD-2C4D-4DCC-AD23-82918D17A9A5}"/>
              </a:ext>
            </a:extLst>
          </p:cNvPr>
          <p:cNvSpPr>
            <a:spLocks noGrp="1"/>
          </p:cNvSpPr>
          <p:nvPr>
            <p:ph type="ftr" sz="quarter" idx="11"/>
          </p:nvPr>
        </p:nvSpPr>
        <p:spPr/>
        <p:txBody>
          <a:bodyPr/>
          <a:lstStyle/>
          <a:p>
            <a:r>
              <a:rPr lang="en-GB"/>
              <a:t>FtT (HESC) DDIS NATSIP 19 October 2023</a:t>
            </a:r>
          </a:p>
        </p:txBody>
      </p:sp>
      <p:sp>
        <p:nvSpPr>
          <p:cNvPr id="6" name="Slide Number Placeholder 5">
            <a:extLst>
              <a:ext uri="{FF2B5EF4-FFF2-40B4-BE49-F238E27FC236}">
                <a16:creationId xmlns:a16="http://schemas.microsoft.com/office/drawing/2014/main" id="{086EB73B-7FFE-4AE3-8972-DB74FCF89A47}"/>
              </a:ext>
            </a:extLst>
          </p:cNvPr>
          <p:cNvSpPr>
            <a:spLocks noGrp="1"/>
          </p:cNvSpPr>
          <p:nvPr>
            <p:ph type="sldNum" sz="quarter" idx="12"/>
          </p:nvPr>
        </p:nvSpPr>
        <p:spPr/>
        <p:txBody>
          <a:bodyPr/>
          <a:lstStyle/>
          <a:p>
            <a:fld id="{635CC1C2-9092-4742-A7C8-0C9B284E901A}" type="slidenum">
              <a:rPr lang="en-GB" smtClean="0"/>
              <a:t>‹#›</a:t>
            </a:fld>
            <a:endParaRPr lang="en-GB"/>
          </a:p>
        </p:txBody>
      </p:sp>
    </p:spTree>
    <p:extLst>
      <p:ext uri="{BB962C8B-B14F-4D97-AF65-F5344CB8AC3E}">
        <p14:creationId xmlns:p14="http://schemas.microsoft.com/office/powerpoint/2010/main" val="8125335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1D0F609-8604-4D84-BDB1-10A330F053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E8B54BB-D81E-4673-92AA-CFED1595EA6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85CB103-387B-4788-A034-FDE15EF898E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B0476C-AE4D-4746-8A37-C9308A1BE0BF}" type="datetime1">
              <a:rPr lang="en-GB" smtClean="0"/>
              <a:t>18/10/2023</a:t>
            </a:fld>
            <a:endParaRPr lang="en-GB"/>
          </a:p>
        </p:txBody>
      </p:sp>
      <p:sp>
        <p:nvSpPr>
          <p:cNvPr id="5" name="Footer Placeholder 4">
            <a:extLst>
              <a:ext uri="{FF2B5EF4-FFF2-40B4-BE49-F238E27FC236}">
                <a16:creationId xmlns:a16="http://schemas.microsoft.com/office/drawing/2014/main" id="{703F8B2B-6C64-4A10-821A-BB064334772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GB"/>
              <a:t>FtT (HESC) DDIS NATSIP 19 October 2023</a:t>
            </a:r>
          </a:p>
        </p:txBody>
      </p:sp>
      <p:sp>
        <p:nvSpPr>
          <p:cNvPr id="6" name="Slide Number Placeholder 5">
            <a:extLst>
              <a:ext uri="{FF2B5EF4-FFF2-40B4-BE49-F238E27FC236}">
                <a16:creationId xmlns:a16="http://schemas.microsoft.com/office/drawing/2014/main" id="{763BB23C-AA66-4400-9841-275219D2D61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35CC1C2-9092-4742-A7C8-0C9B284E901A}" type="slidenum">
              <a:rPr lang="en-GB" smtClean="0"/>
              <a:t>‹#›</a:t>
            </a:fld>
            <a:endParaRPr lang="en-GB"/>
          </a:p>
        </p:txBody>
      </p:sp>
    </p:spTree>
    <p:extLst>
      <p:ext uri="{BB962C8B-B14F-4D97-AF65-F5344CB8AC3E}">
        <p14:creationId xmlns:p14="http://schemas.microsoft.com/office/powerpoint/2010/main" val="1846483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pngall.com/school-png/download/22801" TargetMode="External"/><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hyperlink" Target="https://www.pngall.com/school-png/download/22801" TargetMode="External"/><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hyperlink" Target="https://www.flickr.com/photos/dfid/15278030225" TargetMode="External"/><Relationship Id="rId2" Type="http://schemas.openxmlformats.org/officeDocument/2006/relationships/image" Target="../media/image2.jp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www.freeimageslive.co.uk/free_stock_image/color-blocks-jpg" TargetMode="External"/><Relationship Id="rId2" Type="http://schemas.openxmlformats.org/officeDocument/2006/relationships/image" Target="../media/image3.jp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hyperlink" Target="https://www.sath.nhs.uk/patients-visitors/advice-support/learning-disabilities/" TargetMode="External"/><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EB3D15-6BF5-49C7-88F4-F4F8179EC76F}"/>
              </a:ext>
            </a:extLst>
          </p:cNvPr>
          <p:cNvSpPr>
            <a:spLocks noGrp="1"/>
          </p:cNvSpPr>
          <p:nvPr>
            <p:ph type="ctrTitle"/>
          </p:nvPr>
        </p:nvSpPr>
        <p:spPr/>
        <p:txBody>
          <a:bodyPr/>
          <a:lstStyle/>
          <a:p>
            <a:r>
              <a:rPr lang="en-GB" sz="4800" b="0" i="0" u="none" strike="noStrike" baseline="0" dirty="0">
                <a:solidFill>
                  <a:srgbClr val="000000"/>
                </a:solidFill>
                <a:latin typeface="Calibri" panose="020F0502020204030204" pitchFamily="34" charset="0"/>
              </a:rPr>
              <a:t>Disability Discrimination in Schools: </a:t>
            </a:r>
            <a:br>
              <a:rPr lang="en-GB" sz="4800" b="0" i="0" u="none" strike="noStrike" baseline="0" dirty="0">
                <a:solidFill>
                  <a:srgbClr val="000000"/>
                </a:solidFill>
                <a:latin typeface="Calibri" panose="020F0502020204030204" pitchFamily="34" charset="0"/>
              </a:rPr>
            </a:br>
            <a:r>
              <a:rPr lang="en-US" sz="4800" b="0" i="0" u="none" strike="noStrike" baseline="0" dirty="0">
                <a:solidFill>
                  <a:srgbClr val="000000"/>
                </a:solidFill>
                <a:latin typeface="Calibri" panose="020F0502020204030204" pitchFamily="34" charset="0"/>
              </a:rPr>
              <a:t>The role of the Tribunal </a:t>
            </a:r>
            <a:r>
              <a:rPr lang="en-US" sz="1800" b="0" i="0" u="none" strike="noStrike" baseline="0" dirty="0">
                <a:solidFill>
                  <a:srgbClr val="000000"/>
                </a:solidFill>
                <a:latin typeface="Calibri" panose="020F0502020204030204" pitchFamily="34" charset="0"/>
              </a:rPr>
              <a:t>	</a:t>
            </a:r>
          </a:p>
        </p:txBody>
      </p:sp>
      <p:sp>
        <p:nvSpPr>
          <p:cNvPr id="3" name="Subtitle 2">
            <a:extLst>
              <a:ext uri="{FF2B5EF4-FFF2-40B4-BE49-F238E27FC236}">
                <a16:creationId xmlns:a16="http://schemas.microsoft.com/office/drawing/2014/main" id="{1C5359F9-20D4-4064-9542-92D96F8ADA84}"/>
              </a:ext>
            </a:extLst>
          </p:cNvPr>
          <p:cNvSpPr>
            <a:spLocks noGrp="1"/>
          </p:cNvSpPr>
          <p:nvPr>
            <p:ph type="subTitle" idx="1"/>
          </p:nvPr>
        </p:nvSpPr>
        <p:spPr>
          <a:xfrm>
            <a:off x="1524000" y="3602037"/>
            <a:ext cx="9079345" cy="1708871"/>
          </a:xfrm>
        </p:spPr>
        <p:txBody>
          <a:bodyPr>
            <a:normAutofit fontScale="85000" lnSpcReduction="20000"/>
          </a:bodyPr>
          <a:lstStyle/>
          <a:p>
            <a:pPr algn="r"/>
            <a:endParaRPr lang="en-GB" dirty="0"/>
          </a:p>
          <a:p>
            <a:pPr algn="r"/>
            <a:r>
              <a:rPr lang="en-GB" dirty="0"/>
              <a:t>District Tribunal Judge Clive Dow</a:t>
            </a:r>
          </a:p>
          <a:p>
            <a:pPr algn="r"/>
            <a:r>
              <a:rPr lang="en-GB" dirty="0"/>
              <a:t>Lead Judge</a:t>
            </a:r>
          </a:p>
          <a:p>
            <a:pPr algn="r"/>
            <a:r>
              <a:rPr lang="en-GB" dirty="0"/>
              <a:t>Disability Discrimination in Schools</a:t>
            </a:r>
          </a:p>
          <a:p>
            <a:pPr algn="r"/>
            <a:r>
              <a:rPr lang="en-GB" dirty="0"/>
              <a:t>First-tier Tribunal (Health, Education &amp; Social Care)</a:t>
            </a:r>
          </a:p>
        </p:txBody>
      </p:sp>
      <p:sp>
        <p:nvSpPr>
          <p:cNvPr id="4" name="Footer Placeholder 3">
            <a:extLst>
              <a:ext uri="{FF2B5EF4-FFF2-40B4-BE49-F238E27FC236}">
                <a16:creationId xmlns:a16="http://schemas.microsoft.com/office/drawing/2014/main" id="{448AEA92-04A3-4FF8-9540-91111E47AC8B}"/>
              </a:ext>
            </a:extLst>
          </p:cNvPr>
          <p:cNvSpPr>
            <a:spLocks noGrp="1"/>
          </p:cNvSpPr>
          <p:nvPr>
            <p:ph type="ftr" sz="quarter" idx="11"/>
          </p:nvPr>
        </p:nvSpPr>
        <p:spPr/>
        <p:txBody>
          <a:bodyPr/>
          <a:lstStyle/>
          <a:p>
            <a:r>
              <a:rPr lang="en-GB"/>
              <a:t>FtT (HESC) DDIS NATSIP 19 October 2023</a:t>
            </a:r>
            <a:endParaRPr lang="en-GB" dirty="0"/>
          </a:p>
        </p:txBody>
      </p:sp>
      <p:sp>
        <p:nvSpPr>
          <p:cNvPr id="5" name="Slide Number Placeholder 4">
            <a:extLst>
              <a:ext uri="{FF2B5EF4-FFF2-40B4-BE49-F238E27FC236}">
                <a16:creationId xmlns:a16="http://schemas.microsoft.com/office/drawing/2014/main" id="{BDD1A1FF-67C4-4C64-BAB7-E232EA63604F}"/>
              </a:ext>
            </a:extLst>
          </p:cNvPr>
          <p:cNvSpPr>
            <a:spLocks noGrp="1"/>
          </p:cNvSpPr>
          <p:nvPr>
            <p:ph type="sldNum" sz="quarter" idx="12"/>
          </p:nvPr>
        </p:nvSpPr>
        <p:spPr/>
        <p:txBody>
          <a:bodyPr/>
          <a:lstStyle/>
          <a:p>
            <a:fld id="{635CC1C2-9092-4742-A7C8-0C9B284E901A}" type="slidenum">
              <a:rPr lang="en-GB" smtClean="0"/>
              <a:t>1</a:t>
            </a:fld>
            <a:endParaRPr lang="en-GB"/>
          </a:p>
        </p:txBody>
      </p:sp>
    </p:spTree>
    <p:extLst>
      <p:ext uri="{BB962C8B-B14F-4D97-AF65-F5344CB8AC3E}">
        <p14:creationId xmlns:p14="http://schemas.microsoft.com/office/powerpoint/2010/main" val="3405621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BA1372-8F8F-2686-5A87-F9DA630D1AA3}"/>
              </a:ext>
            </a:extLst>
          </p:cNvPr>
          <p:cNvSpPr>
            <a:spLocks noGrp="1"/>
          </p:cNvSpPr>
          <p:nvPr>
            <p:ph type="title"/>
          </p:nvPr>
        </p:nvSpPr>
        <p:spPr/>
        <p:txBody>
          <a:bodyPr/>
          <a:lstStyle/>
          <a:p>
            <a:r>
              <a:rPr lang="en-GB" b="1" dirty="0"/>
              <a:t>The Equality Act 2010: Disability</a:t>
            </a:r>
          </a:p>
        </p:txBody>
      </p:sp>
      <p:sp>
        <p:nvSpPr>
          <p:cNvPr id="3" name="Content Placeholder 2">
            <a:extLst>
              <a:ext uri="{FF2B5EF4-FFF2-40B4-BE49-F238E27FC236}">
                <a16:creationId xmlns:a16="http://schemas.microsoft.com/office/drawing/2014/main" id="{1B8B9BA8-F5DC-694F-E209-DFCB884A3549}"/>
              </a:ext>
            </a:extLst>
          </p:cNvPr>
          <p:cNvSpPr>
            <a:spLocks noGrp="1"/>
          </p:cNvSpPr>
          <p:nvPr>
            <p:ph idx="1"/>
          </p:nvPr>
        </p:nvSpPr>
        <p:spPr/>
        <p:txBody>
          <a:bodyPr>
            <a:normAutofit lnSpcReduction="10000"/>
          </a:bodyPr>
          <a:lstStyle/>
          <a:p>
            <a:pPr algn="just">
              <a:buFont typeface="Arial" panose="020B0604020202020204" pitchFamily="34" charset="0"/>
              <a:buChar char="•"/>
            </a:pPr>
            <a:r>
              <a:rPr lang="en-GB" dirty="0"/>
              <a:t>Disability is a ‘protected characteristic’ under the Equality Act 2010 alongside: </a:t>
            </a:r>
            <a:r>
              <a:rPr lang="en-US" dirty="0">
                <a:solidFill>
                  <a:srgbClr val="000000"/>
                </a:solidFill>
              </a:rPr>
              <a:t>age, </a:t>
            </a:r>
            <a:r>
              <a:rPr lang="en-US" b="0" dirty="0">
                <a:solidFill>
                  <a:srgbClr val="000000"/>
                </a:solidFill>
                <a:effectLst/>
              </a:rPr>
              <a:t>gender reassignment; marriage and civil partnership; pregnancy and maternity; race; religion or belief; sex; sexual orientation (Section 4).</a:t>
            </a:r>
          </a:p>
          <a:p>
            <a:pPr algn="just">
              <a:buFont typeface="Arial" panose="020B0604020202020204" pitchFamily="34" charset="0"/>
              <a:buChar char="•"/>
            </a:pPr>
            <a:r>
              <a:rPr lang="en-US" b="0" dirty="0">
                <a:solidFill>
                  <a:srgbClr val="000000"/>
                </a:solidFill>
                <a:effectLst/>
              </a:rPr>
              <a:t>A person is </a:t>
            </a:r>
            <a:r>
              <a:rPr lang="en-US" dirty="0">
                <a:solidFill>
                  <a:srgbClr val="000000"/>
                </a:solidFill>
              </a:rPr>
              <a:t>disabled if they have a </a:t>
            </a:r>
            <a:r>
              <a:rPr lang="en-US" b="1" dirty="0">
                <a:solidFill>
                  <a:srgbClr val="000000"/>
                </a:solidFill>
              </a:rPr>
              <a:t>mental or physical impairment</a:t>
            </a:r>
            <a:r>
              <a:rPr lang="en-US" dirty="0">
                <a:solidFill>
                  <a:srgbClr val="000000"/>
                </a:solidFill>
              </a:rPr>
              <a:t> which has a </a:t>
            </a:r>
            <a:r>
              <a:rPr lang="en-US" b="1" dirty="0">
                <a:solidFill>
                  <a:srgbClr val="000000"/>
                </a:solidFill>
              </a:rPr>
              <a:t>substantial </a:t>
            </a:r>
            <a:r>
              <a:rPr lang="en-US" dirty="0">
                <a:solidFill>
                  <a:srgbClr val="000000"/>
                </a:solidFill>
              </a:rPr>
              <a:t>and</a:t>
            </a:r>
            <a:r>
              <a:rPr lang="en-US" b="1" dirty="0">
                <a:solidFill>
                  <a:srgbClr val="000000"/>
                </a:solidFill>
              </a:rPr>
              <a:t> long-term adverse effect </a:t>
            </a:r>
            <a:r>
              <a:rPr lang="en-US" dirty="0">
                <a:solidFill>
                  <a:srgbClr val="000000"/>
                </a:solidFill>
              </a:rPr>
              <a:t>on their ability to carry out </a:t>
            </a:r>
            <a:r>
              <a:rPr lang="en-US" b="1" dirty="0">
                <a:solidFill>
                  <a:srgbClr val="000000"/>
                </a:solidFill>
              </a:rPr>
              <a:t>normal day-to-day activities</a:t>
            </a:r>
            <a:r>
              <a:rPr lang="en-US" dirty="0">
                <a:solidFill>
                  <a:srgbClr val="000000"/>
                </a:solidFill>
              </a:rPr>
              <a:t>. (Section 6)</a:t>
            </a:r>
          </a:p>
          <a:p>
            <a:pPr algn="just">
              <a:buFont typeface="Arial" panose="020B0604020202020204" pitchFamily="34" charset="0"/>
              <a:buChar char="•"/>
            </a:pPr>
            <a:r>
              <a:rPr lang="en-US" dirty="0">
                <a:solidFill>
                  <a:srgbClr val="000000"/>
                </a:solidFill>
              </a:rPr>
              <a:t>A person who is registered blind, severely sight impaired, sight impaired or partially sighted as certified by a consultant </a:t>
            </a:r>
            <a:r>
              <a:rPr lang="en-US" dirty="0" err="1">
                <a:solidFill>
                  <a:srgbClr val="000000"/>
                </a:solidFill>
              </a:rPr>
              <a:t>opthalmologist</a:t>
            </a:r>
            <a:r>
              <a:rPr lang="en-US" dirty="0">
                <a:solidFill>
                  <a:srgbClr val="000000"/>
                </a:solidFill>
              </a:rPr>
              <a:t> is automatically treated as disabled (2010 Disability Regulation 3).</a:t>
            </a:r>
            <a:endParaRPr lang="en-US" b="0" dirty="0">
              <a:solidFill>
                <a:srgbClr val="000000"/>
              </a:solidFill>
              <a:effectLst/>
            </a:endParaRPr>
          </a:p>
          <a:p>
            <a:pPr algn="just">
              <a:buFont typeface="Arial" panose="020B0604020202020204" pitchFamily="34" charset="0"/>
              <a:buChar char="•"/>
            </a:pPr>
            <a:endParaRPr lang="en-US" b="0" dirty="0">
              <a:solidFill>
                <a:srgbClr val="000000"/>
              </a:solidFill>
              <a:effectLst/>
            </a:endParaRPr>
          </a:p>
          <a:p>
            <a:endParaRPr lang="en-GB" dirty="0"/>
          </a:p>
        </p:txBody>
      </p:sp>
      <p:sp>
        <p:nvSpPr>
          <p:cNvPr id="4" name="Footer Placeholder 3">
            <a:extLst>
              <a:ext uri="{FF2B5EF4-FFF2-40B4-BE49-F238E27FC236}">
                <a16:creationId xmlns:a16="http://schemas.microsoft.com/office/drawing/2014/main" id="{2CEBEEFF-56E6-BFA7-B059-67B24B6665B3}"/>
              </a:ext>
            </a:extLst>
          </p:cNvPr>
          <p:cNvSpPr>
            <a:spLocks noGrp="1"/>
          </p:cNvSpPr>
          <p:nvPr>
            <p:ph type="ftr" sz="quarter" idx="11"/>
          </p:nvPr>
        </p:nvSpPr>
        <p:spPr/>
        <p:txBody>
          <a:bodyPr/>
          <a:lstStyle/>
          <a:p>
            <a:r>
              <a:rPr lang="en-GB"/>
              <a:t>FtT (HESC) DDIS NATSIP 19 October 2023</a:t>
            </a:r>
            <a:endParaRPr lang="en-GB" dirty="0"/>
          </a:p>
        </p:txBody>
      </p:sp>
      <p:sp>
        <p:nvSpPr>
          <p:cNvPr id="5" name="Slide Number Placeholder 4">
            <a:extLst>
              <a:ext uri="{FF2B5EF4-FFF2-40B4-BE49-F238E27FC236}">
                <a16:creationId xmlns:a16="http://schemas.microsoft.com/office/drawing/2014/main" id="{11973DA3-C2A2-8E26-F6F4-AA29C0849AE4}"/>
              </a:ext>
            </a:extLst>
          </p:cNvPr>
          <p:cNvSpPr>
            <a:spLocks noGrp="1"/>
          </p:cNvSpPr>
          <p:nvPr>
            <p:ph type="sldNum" sz="quarter" idx="12"/>
          </p:nvPr>
        </p:nvSpPr>
        <p:spPr/>
        <p:txBody>
          <a:bodyPr/>
          <a:lstStyle/>
          <a:p>
            <a:fld id="{635CC1C2-9092-4742-A7C8-0C9B284E901A}" type="slidenum">
              <a:rPr lang="en-GB" smtClean="0"/>
              <a:t>2</a:t>
            </a:fld>
            <a:endParaRPr lang="en-GB"/>
          </a:p>
        </p:txBody>
      </p:sp>
    </p:spTree>
    <p:extLst>
      <p:ext uri="{BB962C8B-B14F-4D97-AF65-F5344CB8AC3E}">
        <p14:creationId xmlns:p14="http://schemas.microsoft.com/office/powerpoint/2010/main" val="19136535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DF60ED-4403-437A-9E04-5AB563639FBC}"/>
              </a:ext>
            </a:extLst>
          </p:cNvPr>
          <p:cNvSpPr>
            <a:spLocks noGrp="1"/>
          </p:cNvSpPr>
          <p:nvPr>
            <p:ph type="title"/>
          </p:nvPr>
        </p:nvSpPr>
        <p:spPr/>
        <p:txBody>
          <a:bodyPr>
            <a:normAutofit/>
          </a:bodyPr>
          <a:lstStyle/>
          <a:p>
            <a:r>
              <a:rPr lang="en-GB" b="1" dirty="0"/>
              <a:t>Chapter 1 of Part 6 of the Equality Act 2010: </a:t>
            </a:r>
            <a:br>
              <a:rPr lang="en-GB" b="1" dirty="0"/>
            </a:br>
            <a:r>
              <a:rPr lang="en-GB" b="1" dirty="0"/>
              <a:t>What schools are required to do</a:t>
            </a:r>
          </a:p>
        </p:txBody>
      </p:sp>
      <p:sp>
        <p:nvSpPr>
          <p:cNvPr id="3" name="Content Placeholder 2">
            <a:extLst>
              <a:ext uri="{FF2B5EF4-FFF2-40B4-BE49-F238E27FC236}">
                <a16:creationId xmlns:a16="http://schemas.microsoft.com/office/drawing/2014/main" id="{C04DCC71-5D7F-46D2-A20D-1090A3A242DF}"/>
              </a:ext>
            </a:extLst>
          </p:cNvPr>
          <p:cNvSpPr>
            <a:spLocks noGrp="1"/>
          </p:cNvSpPr>
          <p:nvPr>
            <p:ph idx="1"/>
          </p:nvPr>
        </p:nvSpPr>
        <p:spPr/>
        <p:txBody>
          <a:bodyPr>
            <a:normAutofit/>
          </a:bodyPr>
          <a:lstStyle/>
          <a:p>
            <a:r>
              <a:rPr lang="en-GB" dirty="0"/>
              <a:t>Schools must not discriminate against a pupil or prospective pupil because of their disability (ss 85(1)-(3))</a:t>
            </a:r>
          </a:p>
          <a:p>
            <a:r>
              <a:rPr lang="en-GB" dirty="0"/>
              <a:t>Schools must not harass or victimise a pupil or prospective pupil because of their disability (ss 85(4)-(5))</a:t>
            </a:r>
          </a:p>
          <a:p>
            <a:r>
              <a:rPr lang="en-GB" dirty="0"/>
              <a:t>Schools must remove barriers for disabled pupils so they can access and participate in education in the same way, as far as reasonably possible, as non-disabled pupils (s.85(6))</a:t>
            </a:r>
          </a:p>
          <a:p>
            <a:r>
              <a:rPr lang="en-GB" dirty="0"/>
              <a:t>Duties under Section 85 fall on the ‘Responsible Body’: normally the Governing Body of a maintained school or the Proprietor of an Academy, Free School or Independent School</a:t>
            </a:r>
          </a:p>
          <a:p>
            <a:pPr marL="0" indent="0">
              <a:buNone/>
            </a:pPr>
            <a:endParaRPr lang="en-GB" sz="3600" dirty="0"/>
          </a:p>
          <a:p>
            <a:endParaRPr lang="en-GB" dirty="0"/>
          </a:p>
        </p:txBody>
      </p:sp>
      <p:sp>
        <p:nvSpPr>
          <p:cNvPr id="4" name="Footer Placeholder 3">
            <a:extLst>
              <a:ext uri="{FF2B5EF4-FFF2-40B4-BE49-F238E27FC236}">
                <a16:creationId xmlns:a16="http://schemas.microsoft.com/office/drawing/2014/main" id="{05273FE1-2999-4C5B-AA34-32F3C74607D5}"/>
              </a:ext>
            </a:extLst>
          </p:cNvPr>
          <p:cNvSpPr>
            <a:spLocks noGrp="1"/>
          </p:cNvSpPr>
          <p:nvPr>
            <p:ph type="ftr" sz="quarter" idx="11"/>
          </p:nvPr>
        </p:nvSpPr>
        <p:spPr/>
        <p:txBody>
          <a:bodyPr/>
          <a:lstStyle/>
          <a:p>
            <a:r>
              <a:rPr lang="en-GB"/>
              <a:t>FtT (HESC) DDIS NATSIP 19 October 2023</a:t>
            </a:r>
            <a:endParaRPr lang="en-GB" dirty="0"/>
          </a:p>
        </p:txBody>
      </p:sp>
      <p:sp>
        <p:nvSpPr>
          <p:cNvPr id="5" name="Slide Number Placeholder 4">
            <a:extLst>
              <a:ext uri="{FF2B5EF4-FFF2-40B4-BE49-F238E27FC236}">
                <a16:creationId xmlns:a16="http://schemas.microsoft.com/office/drawing/2014/main" id="{4019B4F7-2424-4F22-BED9-CD3ABFB1370A}"/>
              </a:ext>
            </a:extLst>
          </p:cNvPr>
          <p:cNvSpPr>
            <a:spLocks noGrp="1"/>
          </p:cNvSpPr>
          <p:nvPr>
            <p:ph type="sldNum" sz="quarter" idx="12"/>
          </p:nvPr>
        </p:nvSpPr>
        <p:spPr/>
        <p:txBody>
          <a:bodyPr/>
          <a:lstStyle/>
          <a:p>
            <a:fld id="{635CC1C2-9092-4742-A7C8-0C9B284E901A}" type="slidenum">
              <a:rPr lang="en-GB" smtClean="0"/>
              <a:t>3</a:t>
            </a:fld>
            <a:endParaRPr lang="en-GB"/>
          </a:p>
        </p:txBody>
      </p:sp>
    </p:spTree>
    <p:extLst>
      <p:ext uri="{BB962C8B-B14F-4D97-AF65-F5344CB8AC3E}">
        <p14:creationId xmlns:p14="http://schemas.microsoft.com/office/powerpoint/2010/main" val="11114141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81CC94-E1EA-439F-B83A-D3A1E96AAF8B}"/>
              </a:ext>
            </a:extLst>
          </p:cNvPr>
          <p:cNvSpPr>
            <a:spLocks noGrp="1"/>
          </p:cNvSpPr>
          <p:nvPr>
            <p:ph type="title"/>
          </p:nvPr>
        </p:nvSpPr>
        <p:spPr/>
        <p:txBody>
          <a:bodyPr/>
          <a:lstStyle/>
          <a:p>
            <a:r>
              <a:rPr lang="en-GB" b="1" dirty="0"/>
              <a:t>What is a school?   </a:t>
            </a:r>
            <a:r>
              <a:rPr lang="en-GB" sz="2400" b="1" dirty="0"/>
              <a:t>Section 4 of the EA 1996</a:t>
            </a:r>
          </a:p>
        </p:txBody>
      </p:sp>
      <p:sp>
        <p:nvSpPr>
          <p:cNvPr id="3" name="Content Placeholder 2">
            <a:extLst>
              <a:ext uri="{FF2B5EF4-FFF2-40B4-BE49-F238E27FC236}">
                <a16:creationId xmlns:a16="http://schemas.microsoft.com/office/drawing/2014/main" id="{91A39F3C-F101-406A-905A-EF1FABD37F1B}"/>
              </a:ext>
            </a:extLst>
          </p:cNvPr>
          <p:cNvSpPr>
            <a:spLocks noGrp="1"/>
          </p:cNvSpPr>
          <p:nvPr>
            <p:ph sz="half" idx="1"/>
          </p:nvPr>
        </p:nvSpPr>
        <p:spPr>
          <a:xfrm>
            <a:off x="838199" y="1510018"/>
            <a:ext cx="6602836" cy="4666945"/>
          </a:xfrm>
        </p:spPr>
        <p:txBody>
          <a:bodyPr>
            <a:normAutofit fontScale="92500" lnSpcReduction="10000"/>
          </a:bodyPr>
          <a:lstStyle/>
          <a:p>
            <a:pPr marL="0" indent="0">
              <a:buNone/>
            </a:pPr>
            <a:r>
              <a:rPr lang="en-GB" dirty="0"/>
              <a:t>(1) In this Act (subject to subsections (1A) to (1C)) “school” means an educational institution which is …an institution for providing—</a:t>
            </a:r>
          </a:p>
          <a:p>
            <a:pPr marL="0" indent="0">
              <a:buNone/>
            </a:pPr>
            <a:r>
              <a:rPr lang="en-GB" dirty="0"/>
              <a:t>(a) primary education,</a:t>
            </a:r>
          </a:p>
          <a:p>
            <a:pPr marL="0" indent="0">
              <a:buNone/>
            </a:pPr>
            <a:r>
              <a:rPr lang="en-GB" dirty="0"/>
              <a:t>(b) secondary education, or</a:t>
            </a:r>
          </a:p>
          <a:p>
            <a:pPr marL="0" indent="0">
              <a:buNone/>
            </a:pPr>
            <a:r>
              <a:rPr lang="en-GB" dirty="0"/>
              <a:t>(c) both primary and secondary education, whether or not the institution also provides part-time education suitable to the requirements of junior pupils or further education.</a:t>
            </a:r>
          </a:p>
          <a:p>
            <a:pPr marL="0" indent="0">
              <a:buNone/>
            </a:pPr>
            <a:r>
              <a:rPr lang="en-GB" dirty="0"/>
              <a:t>(1C) An alternative provision Academy is a school.</a:t>
            </a:r>
          </a:p>
        </p:txBody>
      </p:sp>
      <p:pic>
        <p:nvPicPr>
          <p:cNvPr id="7" name="Content Placeholder 6" descr="A picture containing icon&#10;&#10;Description automatically generated">
            <a:extLst>
              <a:ext uri="{FF2B5EF4-FFF2-40B4-BE49-F238E27FC236}">
                <a16:creationId xmlns:a16="http://schemas.microsoft.com/office/drawing/2014/main" id="{30DEB288-5B10-4DCD-A931-490CB446E954}"/>
              </a:ext>
            </a:extLst>
          </p:cNvPr>
          <p:cNvPicPr>
            <a:picLocks noGrp="1" noChangeAspect="1"/>
          </p:cNvPicPr>
          <p:nvPr>
            <p:ph sz="half" idx="2"/>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789622" y="1825626"/>
            <a:ext cx="3149046" cy="3149046"/>
          </a:xfrm>
        </p:spPr>
      </p:pic>
      <p:sp>
        <p:nvSpPr>
          <p:cNvPr id="5" name="Footer Placeholder 4">
            <a:extLst>
              <a:ext uri="{FF2B5EF4-FFF2-40B4-BE49-F238E27FC236}">
                <a16:creationId xmlns:a16="http://schemas.microsoft.com/office/drawing/2014/main" id="{2E5CB577-2232-4D5E-B734-4697DB21FCF7}"/>
              </a:ext>
            </a:extLst>
          </p:cNvPr>
          <p:cNvSpPr>
            <a:spLocks noGrp="1"/>
          </p:cNvSpPr>
          <p:nvPr>
            <p:ph type="ftr" sz="quarter" idx="11"/>
          </p:nvPr>
        </p:nvSpPr>
        <p:spPr/>
        <p:txBody>
          <a:bodyPr/>
          <a:lstStyle/>
          <a:p>
            <a:r>
              <a:rPr lang="en-GB"/>
              <a:t>FtT (HESC) DDIS NATSIP 19 October 2023</a:t>
            </a:r>
            <a:endParaRPr lang="en-GB" dirty="0"/>
          </a:p>
        </p:txBody>
      </p:sp>
      <p:sp>
        <p:nvSpPr>
          <p:cNvPr id="4" name="Slide Number Placeholder 3">
            <a:extLst>
              <a:ext uri="{FF2B5EF4-FFF2-40B4-BE49-F238E27FC236}">
                <a16:creationId xmlns:a16="http://schemas.microsoft.com/office/drawing/2014/main" id="{507736A0-01EA-4EC0-AA5C-292902102C4D}"/>
              </a:ext>
            </a:extLst>
          </p:cNvPr>
          <p:cNvSpPr>
            <a:spLocks noGrp="1"/>
          </p:cNvSpPr>
          <p:nvPr>
            <p:ph type="sldNum" sz="quarter" idx="12"/>
          </p:nvPr>
        </p:nvSpPr>
        <p:spPr/>
        <p:txBody>
          <a:bodyPr/>
          <a:lstStyle/>
          <a:p>
            <a:fld id="{635CC1C2-9092-4742-A7C8-0C9B284E901A}" type="slidenum">
              <a:rPr lang="en-GB" smtClean="0"/>
              <a:t>4</a:t>
            </a:fld>
            <a:endParaRPr lang="en-GB"/>
          </a:p>
        </p:txBody>
      </p:sp>
    </p:spTree>
    <p:extLst>
      <p:ext uri="{BB962C8B-B14F-4D97-AF65-F5344CB8AC3E}">
        <p14:creationId xmlns:p14="http://schemas.microsoft.com/office/powerpoint/2010/main" val="25196943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81CC94-E1EA-439F-B83A-D3A1E96AAF8B}"/>
              </a:ext>
            </a:extLst>
          </p:cNvPr>
          <p:cNvSpPr>
            <a:spLocks noGrp="1"/>
          </p:cNvSpPr>
          <p:nvPr>
            <p:ph type="title"/>
          </p:nvPr>
        </p:nvSpPr>
        <p:spPr/>
        <p:txBody>
          <a:bodyPr/>
          <a:lstStyle/>
          <a:p>
            <a:r>
              <a:rPr lang="en-GB" b="1" dirty="0"/>
              <a:t>What is not a school?</a:t>
            </a:r>
          </a:p>
        </p:txBody>
      </p:sp>
      <p:sp>
        <p:nvSpPr>
          <p:cNvPr id="3" name="Content Placeholder 2">
            <a:extLst>
              <a:ext uri="{FF2B5EF4-FFF2-40B4-BE49-F238E27FC236}">
                <a16:creationId xmlns:a16="http://schemas.microsoft.com/office/drawing/2014/main" id="{91A39F3C-F101-406A-905A-EF1FABD37F1B}"/>
              </a:ext>
            </a:extLst>
          </p:cNvPr>
          <p:cNvSpPr>
            <a:spLocks noGrp="1"/>
          </p:cNvSpPr>
          <p:nvPr>
            <p:ph sz="half" idx="1"/>
          </p:nvPr>
        </p:nvSpPr>
        <p:spPr>
          <a:xfrm>
            <a:off x="838200" y="1523621"/>
            <a:ext cx="6485389" cy="4351338"/>
          </a:xfrm>
        </p:spPr>
        <p:txBody>
          <a:bodyPr>
            <a:normAutofit fontScale="92500" lnSpcReduction="20000"/>
          </a:bodyPr>
          <a:lstStyle/>
          <a:p>
            <a:pPr marL="0" indent="0">
              <a:buNone/>
            </a:pPr>
            <a:r>
              <a:rPr lang="en-GB" dirty="0"/>
              <a:t>(1A) An institution which—</a:t>
            </a:r>
          </a:p>
          <a:p>
            <a:pPr marL="457200" lvl="1" indent="0">
              <a:buNone/>
            </a:pPr>
            <a:r>
              <a:rPr lang="en-GB" sz="2800" dirty="0"/>
              <a:t>(a) provides only early years provision (as defined by section 96(2) of the Childcare Act 2006), and</a:t>
            </a:r>
          </a:p>
          <a:p>
            <a:pPr marL="457200" lvl="1" indent="0">
              <a:buNone/>
            </a:pPr>
            <a:r>
              <a:rPr lang="en-GB" sz="2800" dirty="0"/>
              <a:t>(b) is not a maintained nursery school, </a:t>
            </a:r>
          </a:p>
          <a:p>
            <a:pPr marL="0" indent="0">
              <a:buNone/>
            </a:pPr>
            <a:r>
              <a:rPr lang="en-GB" dirty="0"/>
              <a:t>is not a school.</a:t>
            </a:r>
          </a:p>
          <a:p>
            <a:pPr marL="0" indent="0">
              <a:buNone/>
            </a:pPr>
            <a:r>
              <a:rPr lang="en-GB" dirty="0"/>
              <a:t>(1B) A 16 to 19 Academy is not a school.</a:t>
            </a:r>
          </a:p>
          <a:p>
            <a:pPr marL="0" indent="0">
              <a:buNone/>
            </a:pPr>
            <a:endParaRPr lang="en-GB" dirty="0"/>
          </a:p>
          <a:p>
            <a:r>
              <a:rPr lang="en-GB" dirty="0"/>
              <a:t>a sixth form college is not a school </a:t>
            </a:r>
          </a:p>
          <a:p>
            <a:r>
              <a:rPr lang="en-GB" dirty="0"/>
              <a:t>a further education college is not a school</a:t>
            </a:r>
          </a:p>
          <a:p>
            <a:r>
              <a:rPr lang="en-GB" dirty="0"/>
              <a:t>a place of higher education is not a school</a:t>
            </a:r>
          </a:p>
        </p:txBody>
      </p:sp>
      <p:pic>
        <p:nvPicPr>
          <p:cNvPr id="7" name="Content Placeholder 6" descr="A picture containing icon&#10;&#10;Description automatically generated">
            <a:extLst>
              <a:ext uri="{FF2B5EF4-FFF2-40B4-BE49-F238E27FC236}">
                <a16:creationId xmlns:a16="http://schemas.microsoft.com/office/drawing/2014/main" id="{30DEB288-5B10-4DCD-A931-490CB446E954}"/>
              </a:ext>
            </a:extLst>
          </p:cNvPr>
          <p:cNvPicPr>
            <a:picLocks noGrp="1" noChangeAspect="1"/>
          </p:cNvPicPr>
          <p:nvPr>
            <p:ph sz="half" idx="2"/>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801761" y="1825625"/>
            <a:ext cx="3136908" cy="3136908"/>
          </a:xfrm>
        </p:spPr>
      </p:pic>
      <p:sp>
        <p:nvSpPr>
          <p:cNvPr id="5" name="Footer Placeholder 4">
            <a:extLst>
              <a:ext uri="{FF2B5EF4-FFF2-40B4-BE49-F238E27FC236}">
                <a16:creationId xmlns:a16="http://schemas.microsoft.com/office/drawing/2014/main" id="{2E5CB577-2232-4D5E-B734-4697DB21FCF7}"/>
              </a:ext>
            </a:extLst>
          </p:cNvPr>
          <p:cNvSpPr>
            <a:spLocks noGrp="1"/>
          </p:cNvSpPr>
          <p:nvPr>
            <p:ph type="ftr" sz="quarter" idx="11"/>
          </p:nvPr>
        </p:nvSpPr>
        <p:spPr/>
        <p:txBody>
          <a:bodyPr/>
          <a:lstStyle/>
          <a:p>
            <a:r>
              <a:rPr lang="en-GB"/>
              <a:t>FtT (HESC) DDIS NATSIP 19 October 2023</a:t>
            </a:r>
            <a:endParaRPr lang="en-GB" dirty="0"/>
          </a:p>
        </p:txBody>
      </p:sp>
      <p:sp>
        <p:nvSpPr>
          <p:cNvPr id="4" name="Slide Number Placeholder 3">
            <a:extLst>
              <a:ext uri="{FF2B5EF4-FFF2-40B4-BE49-F238E27FC236}">
                <a16:creationId xmlns:a16="http://schemas.microsoft.com/office/drawing/2014/main" id="{762B83E9-012E-415F-AF7C-D929257E8612}"/>
              </a:ext>
            </a:extLst>
          </p:cNvPr>
          <p:cNvSpPr>
            <a:spLocks noGrp="1"/>
          </p:cNvSpPr>
          <p:nvPr>
            <p:ph type="sldNum" sz="quarter" idx="12"/>
          </p:nvPr>
        </p:nvSpPr>
        <p:spPr/>
        <p:txBody>
          <a:bodyPr/>
          <a:lstStyle/>
          <a:p>
            <a:fld id="{635CC1C2-9092-4742-A7C8-0C9B284E901A}" type="slidenum">
              <a:rPr lang="en-GB" smtClean="0"/>
              <a:t>5</a:t>
            </a:fld>
            <a:endParaRPr lang="en-GB"/>
          </a:p>
        </p:txBody>
      </p:sp>
      <p:sp>
        <p:nvSpPr>
          <p:cNvPr id="6" name="TextBox 5">
            <a:extLst>
              <a:ext uri="{FF2B5EF4-FFF2-40B4-BE49-F238E27FC236}">
                <a16:creationId xmlns:a16="http://schemas.microsoft.com/office/drawing/2014/main" id="{0CD11CCB-2114-4D99-993F-0648C1349AA1}"/>
              </a:ext>
            </a:extLst>
          </p:cNvPr>
          <p:cNvSpPr txBox="1"/>
          <p:nvPr/>
        </p:nvSpPr>
        <p:spPr>
          <a:xfrm>
            <a:off x="7126160" y="4962533"/>
            <a:ext cx="4488110" cy="707886"/>
          </a:xfrm>
          <a:prstGeom prst="rect">
            <a:avLst/>
          </a:prstGeom>
          <a:noFill/>
        </p:spPr>
        <p:txBody>
          <a:bodyPr wrap="square" rtlCol="0">
            <a:spAutoFit/>
          </a:bodyPr>
          <a:lstStyle/>
          <a:p>
            <a:pPr algn="ctr"/>
            <a:r>
              <a:rPr lang="en-GB" sz="4000" dirty="0" err="1">
                <a:latin typeface="Freestyle Script" panose="030804020302050B0404" pitchFamily="66" charset="0"/>
              </a:rPr>
              <a:t>Ceci</a:t>
            </a:r>
            <a:r>
              <a:rPr lang="en-GB" sz="4000" dirty="0">
                <a:latin typeface="Freestyle Script" panose="030804020302050B0404" pitchFamily="66" charset="0"/>
              </a:rPr>
              <a:t> </a:t>
            </a:r>
            <a:r>
              <a:rPr lang="en-GB" sz="4000" dirty="0" err="1">
                <a:latin typeface="Freestyle Script" panose="030804020302050B0404" pitchFamily="66" charset="0"/>
              </a:rPr>
              <a:t>n’est</a:t>
            </a:r>
            <a:r>
              <a:rPr lang="en-GB" sz="4000" dirty="0">
                <a:latin typeface="Freestyle Script" panose="030804020302050B0404" pitchFamily="66" charset="0"/>
              </a:rPr>
              <a:t> pas </a:t>
            </a:r>
            <a:r>
              <a:rPr lang="en-GB" sz="4000" dirty="0" err="1">
                <a:latin typeface="Freestyle Script" panose="030804020302050B0404" pitchFamily="66" charset="0"/>
              </a:rPr>
              <a:t>une</a:t>
            </a:r>
            <a:r>
              <a:rPr lang="en-GB" sz="4000" dirty="0">
                <a:latin typeface="Freestyle Script" panose="030804020302050B0404" pitchFamily="66" charset="0"/>
              </a:rPr>
              <a:t> </a:t>
            </a:r>
            <a:r>
              <a:rPr lang="en-GB" sz="4000" dirty="0" err="1">
                <a:latin typeface="Freestyle Script" panose="030804020302050B0404" pitchFamily="66" charset="0"/>
              </a:rPr>
              <a:t>ecole</a:t>
            </a:r>
            <a:endParaRPr lang="en-GB" sz="4000" dirty="0">
              <a:latin typeface="Freestyle Script" panose="030804020302050B0404" pitchFamily="66" charset="0"/>
            </a:endParaRPr>
          </a:p>
        </p:txBody>
      </p:sp>
    </p:spTree>
    <p:extLst>
      <p:ext uri="{BB962C8B-B14F-4D97-AF65-F5344CB8AC3E}">
        <p14:creationId xmlns:p14="http://schemas.microsoft.com/office/powerpoint/2010/main" val="6334129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91C05D-DA4A-40C4-9CB5-E667194D2336}"/>
              </a:ext>
            </a:extLst>
          </p:cNvPr>
          <p:cNvSpPr>
            <a:spLocks noGrp="1"/>
          </p:cNvSpPr>
          <p:nvPr>
            <p:ph type="title"/>
          </p:nvPr>
        </p:nvSpPr>
        <p:spPr/>
        <p:txBody>
          <a:bodyPr/>
          <a:lstStyle/>
          <a:p>
            <a:r>
              <a:rPr lang="en-GB" b="1" dirty="0"/>
              <a:t>Who is a pupil? </a:t>
            </a:r>
            <a:r>
              <a:rPr lang="en-GB" sz="2400" b="1" dirty="0"/>
              <a:t>Section 3(1) of the EA 1996</a:t>
            </a:r>
          </a:p>
        </p:txBody>
      </p:sp>
      <p:sp>
        <p:nvSpPr>
          <p:cNvPr id="3" name="Content Placeholder 2">
            <a:extLst>
              <a:ext uri="{FF2B5EF4-FFF2-40B4-BE49-F238E27FC236}">
                <a16:creationId xmlns:a16="http://schemas.microsoft.com/office/drawing/2014/main" id="{C1ADE33A-7ABA-44B0-A13B-C5FAE1F578CC}"/>
              </a:ext>
            </a:extLst>
          </p:cNvPr>
          <p:cNvSpPr>
            <a:spLocks noGrp="1"/>
          </p:cNvSpPr>
          <p:nvPr>
            <p:ph sz="half" idx="1"/>
          </p:nvPr>
        </p:nvSpPr>
        <p:spPr>
          <a:xfrm>
            <a:off x="838200" y="1825625"/>
            <a:ext cx="4782424" cy="4351338"/>
          </a:xfrm>
        </p:spPr>
        <p:txBody>
          <a:bodyPr/>
          <a:lstStyle/>
          <a:p>
            <a:pPr marL="0" indent="0">
              <a:buNone/>
            </a:pPr>
            <a:r>
              <a:rPr lang="en-GB" dirty="0"/>
              <a:t>A person for whom education was / is / or will be provided at a school </a:t>
            </a:r>
          </a:p>
          <a:p>
            <a:pPr marL="0" indent="0">
              <a:buNone/>
            </a:pPr>
            <a:r>
              <a:rPr lang="en-GB" b="1" u="sng" dirty="0"/>
              <a:t>BUT NOT</a:t>
            </a:r>
          </a:p>
          <a:p>
            <a:r>
              <a:rPr lang="en-GB" dirty="0"/>
              <a:t>Those who have turned 19</a:t>
            </a:r>
          </a:p>
          <a:p>
            <a:r>
              <a:rPr lang="en-GB" dirty="0"/>
              <a:t>Those over compulsory school age receiving part-time education</a:t>
            </a:r>
          </a:p>
          <a:p>
            <a:endParaRPr lang="en-GB" dirty="0"/>
          </a:p>
        </p:txBody>
      </p:sp>
      <p:pic>
        <p:nvPicPr>
          <p:cNvPr id="8" name="Content Placeholder 7">
            <a:extLst>
              <a:ext uri="{FF2B5EF4-FFF2-40B4-BE49-F238E27FC236}">
                <a16:creationId xmlns:a16="http://schemas.microsoft.com/office/drawing/2014/main" id="{BFC1F91D-F42C-4C1D-A8B2-930A5C48278E}"/>
              </a:ext>
            </a:extLst>
          </p:cNvPr>
          <p:cNvPicPr>
            <a:picLocks noGrp="1" noChangeAspect="1"/>
          </p:cNvPicPr>
          <p:nvPr>
            <p:ph sz="half" idx="2"/>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172200" y="1825625"/>
            <a:ext cx="5181600" cy="3456086"/>
          </a:xfrm>
        </p:spPr>
      </p:pic>
      <p:sp>
        <p:nvSpPr>
          <p:cNvPr id="5" name="Footer Placeholder 4">
            <a:extLst>
              <a:ext uri="{FF2B5EF4-FFF2-40B4-BE49-F238E27FC236}">
                <a16:creationId xmlns:a16="http://schemas.microsoft.com/office/drawing/2014/main" id="{B07F419C-C041-48BC-B4AC-4E02DF8E4643}"/>
              </a:ext>
            </a:extLst>
          </p:cNvPr>
          <p:cNvSpPr>
            <a:spLocks noGrp="1"/>
          </p:cNvSpPr>
          <p:nvPr>
            <p:ph type="ftr" sz="quarter" idx="11"/>
          </p:nvPr>
        </p:nvSpPr>
        <p:spPr/>
        <p:txBody>
          <a:bodyPr/>
          <a:lstStyle/>
          <a:p>
            <a:r>
              <a:rPr lang="en-GB"/>
              <a:t>FtT (HESC) DDIS NATSIP 19 October 2023</a:t>
            </a:r>
            <a:endParaRPr lang="en-GB" dirty="0"/>
          </a:p>
        </p:txBody>
      </p:sp>
      <p:sp>
        <p:nvSpPr>
          <p:cNvPr id="6" name="Slide Number Placeholder 5">
            <a:extLst>
              <a:ext uri="{FF2B5EF4-FFF2-40B4-BE49-F238E27FC236}">
                <a16:creationId xmlns:a16="http://schemas.microsoft.com/office/drawing/2014/main" id="{43EE9E7E-6703-43C8-B04F-6710D39D1AEA}"/>
              </a:ext>
            </a:extLst>
          </p:cNvPr>
          <p:cNvSpPr>
            <a:spLocks noGrp="1"/>
          </p:cNvSpPr>
          <p:nvPr>
            <p:ph type="sldNum" sz="quarter" idx="12"/>
          </p:nvPr>
        </p:nvSpPr>
        <p:spPr/>
        <p:txBody>
          <a:bodyPr/>
          <a:lstStyle/>
          <a:p>
            <a:fld id="{635CC1C2-9092-4742-A7C8-0C9B284E901A}" type="slidenum">
              <a:rPr lang="en-GB" smtClean="0"/>
              <a:t>6</a:t>
            </a:fld>
            <a:endParaRPr lang="en-GB"/>
          </a:p>
        </p:txBody>
      </p:sp>
    </p:spTree>
    <p:extLst>
      <p:ext uri="{BB962C8B-B14F-4D97-AF65-F5344CB8AC3E}">
        <p14:creationId xmlns:p14="http://schemas.microsoft.com/office/powerpoint/2010/main" val="29269200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D8F9EC-1431-0AD3-F292-8D28F9138939}"/>
              </a:ext>
            </a:extLst>
          </p:cNvPr>
          <p:cNvSpPr>
            <a:spLocks noGrp="1"/>
          </p:cNvSpPr>
          <p:nvPr>
            <p:ph type="title"/>
          </p:nvPr>
        </p:nvSpPr>
        <p:spPr/>
        <p:txBody>
          <a:bodyPr/>
          <a:lstStyle/>
          <a:p>
            <a:r>
              <a:rPr lang="en-GB" b="1" dirty="0"/>
              <a:t>Who can bring a claim and when?</a:t>
            </a:r>
          </a:p>
        </p:txBody>
      </p:sp>
      <p:sp>
        <p:nvSpPr>
          <p:cNvPr id="3" name="Content Placeholder 2">
            <a:extLst>
              <a:ext uri="{FF2B5EF4-FFF2-40B4-BE49-F238E27FC236}">
                <a16:creationId xmlns:a16="http://schemas.microsoft.com/office/drawing/2014/main" id="{BA44D317-D068-2BB2-D48E-CEB7D0494841}"/>
              </a:ext>
            </a:extLst>
          </p:cNvPr>
          <p:cNvSpPr>
            <a:spLocks noGrp="1"/>
          </p:cNvSpPr>
          <p:nvPr>
            <p:ph idx="1"/>
          </p:nvPr>
        </p:nvSpPr>
        <p:spPr/>
        <p:txBody>
          <a:bodyPr>
            <a:normAutofit fontScale="92500" lnSpcReduction="10000"/>
          </a:bodyPr>
          <a:lstStyle/>
          <a:p>
            <a:r>
              <a:rPr lang="en-GB" dirty="0"/>
              <a:t>The parents of a child below compulsory school age.</a:t>
            </a:r>
          </a:p>
          <a:p>
            <a:r>
              <a:rPr lang="en-GB" dirty="0"/>
              <a:t>A young person (above compulsory school age) on their own behalf. </a:t>
            </a:r>
          </a:p>
          <a:p>
            <a:r>
              <a:rPr lang="en-GB" dirty="0"/>
              <a:t>Compulsory school age is normally the last working day of June in the academic year a child turns 16 (so the end of Year 11). </a:t>
            </a:r>
          </a:p>
          <a:p>
            <a:r>
              <a:rPr lang="en-GB" dirty="0"/>
              <a:t>Claims cannot be brought more than 6 months after the conduct complained of occurred, except with the leave of the Tribunal.</a:t>
            </a:r>
          </a:p>
          <a:p>
            <a:r>
              <a:rPr lang="en-GB" dirty="0"/>
              <a:t>There is no general requirement for a claimant to have gone through any other complaints process before making a claim although:</a:t>
            </a:r>
          </a:p>
          <a:p>
            <a:pPr lvl="1"/>
            <a:r>
              <a:rPr lang="en-GB" dirty="0"/>
              <a:t>Where a claimant has sought review of a permanent exclusion through an independent review panel, that process must have concluded; and</a:t>
            </a:r>
          </a:p>
          <a:p>
            <a:pPr lvl="1"/>
            <a:r>
              <a:rPr lang="en-GB" dirty="0"/>
              <a:t>An appeal against a refusal to admit a disabled pupil must be brought through the Local Authority’s appeal arrangements where those apply.  </a:t>
            </a:r>
          </a:p>
        </p:txBody>
      </p:sp>
      <p:sp>
        <p:nvSpPr>
          <p:cNvPr id="4" name="Footer Placeholder 3">
            <a:extLst>
              <a:ext uri="{FF2B5EF4-FFF2-40B4-BE49-F238E27FC236}">
                <a16:creationId xmlns:a16="http://schemas.microsoft.com/office/drawing/2014/main" id="{1D2170C0-36DD-1A1F-1402-721A3E23AC6D}"/>
              </a:ext>
            </a:extLst>
          </p:cNvPr>
          <p:cNvSpPr>
            <a:spLocks noGrp="1"/>
          </p:cNvSpPr>
          <p:nvPr>
            <p:ph type="ftr" sz="quarter" idx="11"/>
          </p:nvPr>
        </p:nvSpPr>
        <p:spPr/>
        <p:txBody>
          <a:bodyPr/>
          <a:lstStyle/>
          <a:p>
            <a:r>
              <a:rPr lang="en-GB"/>
              <a:t>FtT (HESC) DDIS NATSIP 19 October 2023</a:t>
            </a:r>
          </a:p>
        </p:txBody>
      </p:sp>
      <p:sp>
        <p:nvSpPr>
          <p:cNvPr id="5" name="Slide Number Placeholder 4">
            <a:extLst>
              <a:ext uri="{FF2B5EF4-FFF2-40B4-BE49-F238E27FC236}">
                <a16:creationId xmlns:a16="http://schemas.microsoft.com/office/drawing/2014/main" id="{E5E98860-5E42-E8E9-CC12-41D6E7172669}"/>
              </a:ext>
            </a:extLst>
          </p:cNvPr>
          <p:cNvSpPr>
            <a:spLocks noGrp="1"/>
          </p:cNvSpPr>
          <p:nvPr>
            <p:ph type="sldNum" sz="quarter" idx="12"/>
          </p:nvPr>
        </p:nvSpPr>
        <p:spPr/>
        <p:txBody>
          <a:bodyPr/>
          <a:lstStyle/>
          <a:p>
            <a:fld id="{635CC1C2-9092-4742-A7C8-0C9B284E901A}" type="slidenum">
              <a:rPr lang="en-GB" smtClean="0"/>
              <a:t>7</a:t>
            </a:fld>
            <a:endParaRPr lang="en-GB"/>
          </a:p>
        </p:txBody>
      </p:sp>
    </p:spTree>
    <p:extLst>
      <p:ext uri="{BB962C8B-B14F-4D97-AF65-F5344CB8AC3E}">
        <p14:creationId xmlns:p14="http://schemas.microsoft.com/office/powerpoint/2010/main" val="35622823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EF1903-B51A-4CA6-AC19-93297DBB54BF}"/>
              </a:ext>
            </a:extLst>
          </p:cNvPr>
          <p:cNvSpPr>
            <a:spLocks noGrp="1"/>
          </p:cNvSpPr>
          <p:nvPr>
            <p:ph type="title"/>
          </p:nvPr>
        </p:nvSpPr>
        <p:spPr/>
        <p:txBody>
          <a:bodyPr/>
          <a:lstStyle/>
          <a:p>
            <a:r>
              <a:rPr lang="en-GB" b="1" dirty="0"/>
              <a:t>Some building blocks</a:t>
            </a:r>
            <a:endParaRPr lang="en-GB" dirty="0"/>
          </a:p>
        </p:txBody>
      </p:sp>
      <p:sp>
        <p:nvSpPr>
          <p:cNvPr id="3" name="Content Placeholder 2">
            <a:extLst>
              <a:ext uri="{FF2B5EF4-FFF2-40B4-BE49-F238E27FC236}">
                <a16:creationId xmlns:a16="http://schemas.microsoft.com/office/drawing/2014/main" id="{EFB868D6-F267-4BFC-B34B-76F18B371F4F}"/>
              </a:ext>
            </a:extLst>
          </p:cNvPr>
          <p:cNvSpPr>
            <a:spLocks noGrp="1"/>
          </p:cNvSpPr>
          <p:nvPr>
            <p:ph sz="half" idx="1"/>
          </p:nvPr>
        </p:nvSpPr>
        <p:spPr/>
        <p:txBody>
          <a:bodyPr>
            <a:normAutofit fontScale="92500" lnSpcReduction="20000"/>
          </a:bodyPr>
          <a:lstStyle/>
          <a:p>
            <a:r>
              <a:rPr lang="en-GB" sz="3300" dirty="0"/>
              <a:t>Does the child meet the definition of a disabled person in Section 6?</a:t>
            </a:r>
          </a:p>
          <a:p>
            <a:r>
              <a:rPr lang="en-GB" sz="3300" dirty="0"/>
              <a:t>Is the conduct complained of, conduct that engages the RB’s duties under Section 85?</a:t>
            </a:r>
          </a:p>
          <a:p>
            <a:r>
              <a:rPr lang="en-GB" sz="3300" dirty="0"/>
              <a:t>Is the conduct unlawful discrimination, harassment or victimisation?</a:t>
            </a:r>
          </a:p>
          <a:p>
            <a:r>
              <a:rPr lang="en-GB" sz="3300" dirty="0"/>
              <a:t>If so, what is the appropriate remedy?</a:t>
            </a:r>
          </a:p>
          <a:p>
            <a:endParaRPr lang="en-GB" dirty="0"/>
          </a:p>
        </p:txBody>
      </p:sp>
      <p:pic>
        <p:nvPicPr>
          <p:cNvPr id="8" name="Content Placeholder 7" descr="A picture containing building, building material, brick&#10;&#10;Description automatically generated">
            <a:extLst>
              <a:ext uri="{FF2B5EF4-FFF2-40B4-BE49-F238E27FC236}">
                <a16:creationId xmlns:a16="http://schemas.microsoft.com/office/drawing/2014/main" id="{4462FC45-9D58-4AF5-AA6B-EE5AA74B4A94}"/>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3318" r="13215"/>
          <a:stretch/>
        </p:blipFill>
        <p:spPr>
          <a:xfrm>
            <a:off x="6172202" y="1690688"/>
            <a:ext cx="4883725" cy="4422657"/>
          </a:xfrm>
        </p:spPr>
      </p:pic>
      <p:sp>
        <p:nvSpPr>
          <p:cNvPr id="5" name="Footer Placeholder 4">
            <a:extLst>
              <a:ext uri="{FF2B5EF4-FFF2-40B4-BE49-F238E27FC236}">
                <a16:creationId xmlns:a16="http://schemas.microsoft.com/office/drawing/2014/main" id="{9490A31F-6D62-4F1D-BACB-5498B7DF68F0}"/>
              </a:ext>
            </a:extLst>
          </p:cNvPr>
          <p:cNvSpPr>
            <a:spLocks noGrp="1"/>
          </p:cNvSpPr>
          <p:nvPr>
            <p:ph type="ftr" sz="quarter" idx="11"/>
          </p:nvPr>
        </p:nvSpPr>
        <p:spPr/>
        <p:txBody>
          <a:bodyPr/>
          <a:lstStyle/>
          <a:p>
            <a:r>
              <a:rPr lang="en-GB"/>
              <a:t>FtT (HESC) DDIS NATSIP 19 October 2023</a:t>
            </a:r>
            <a:endParaRPr lang="en-GB" dirty="0"/>
          </a:p>
        </p:txBody>
      </p:sp>
      <p:sp>
        <p:nvSpPr>
          <p:cNvPr id="6" name="Slide Number Placeholder 5">
            <a:extLst>
              <a:ext uri="{FF2B5EF4-FFF2-40B4-BE49-F238E27FC236}">
                <a16:creationId xmlns:a16="http://schemas.microsoft.com/office/drawing/2014/main" id="{1F69C39F-27A1-4994-8C0A-FA90A0A5DF61}"/>
              </a:ext>
            </a:extLst>
          </p:cNvPr>
          <p:cNvSpPr>
            <a:spLocks noGrp="1"/>
          </p:cNvSpPr>
          <p:nvPr>
            <p:ph type="sldNum" sz="quarter" idx="12"/>
          </p:nvPr>
        </p:nvSpPr>
        <p:spPr/>
        <p:txBody>
          <a:bodyPr/>
          <a:lstStyle/>
          <a:p>
            <a:fld id="{635CC1C2-9092-4742-A7C8-0C9B284E901A}" type="slidenum">
              <a:rPr lang="en-GB" smtClean="0"/>
              <a:t>8</a:t>
            </a:fld>
            <a:endParaRPr lang="en-GB"/>
          </a:p>
        </p:txBody>
      </p:sp>
    </p:spTree>
    <p:extLst>
      <p:ext uri="{BB962C8B-B14F-4D97-AF65-F5344CB8AC3E}">
        <p14:creationId xmlns:p14="http://schemas.microsoft.com/office/powerpoint/2010/main" val="22774629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D628C9-085E-4F58-8D4B-EF110C1740BB}"/>
              </a:ext>
            </a:extLst>
          </p:cNvPr>
          <p:cNvSpPr>
            <a:spLocks noGrp="1"/>
          </p:cNvSpPr>
          <p:nvPr>
            <p:ph type="title"/>
          </p:nvPr>
        </p:nvSpPr>
        <p:spPr/>
        <p:txBody>
          <a:bodyPr/>
          <a:lstStyle/>
          <a:p>
            <a:r>
              <a:rPr lang="en-GB" b="1" dirty="0"/>
              <a:t>Is the conduct prohibited?</a:t>
            </a:r>
          </a:p>
        </p:txBody>
      </p:sp>
      <p:sp>
        <p:nvSpPr>
          <p:cNvPr id="3" name="Content Placeholder 2">
            <a:extLst>
              <a:ext uri="{FF2B5EF4-FFF2-40B4-BE49-F238E27FC236}">
                <a16:creationId xmlns:a16="http://schemas.microsoft.com/office/drawing/2014/main" id="{62BE9AC3-D7C6-4F74-94E8-4F2CBA6E0309}"/>
              </a:ext>
            </a:extLst>
          </p:cNvPr>
          <p:cNvSpPr>
            <a:spLocks noGrp="1"/>
          </p:cNvSpPr>
          <p:nvPr>
            <p:ph idx="1"/>
          </p:nvPr>
        </p:nvSpPr>
        <p:spPr>
          <a:xfrm>
            <a:off x="838200" y="1671171"/>
            <a:ext cx="5126665" cy="4351338"/>
          </a:xfrm>
        </p:spPr>
        <p:txBody>
          <a:bodyPr>
            <a:normAutofit fontScale="85000" lnSpcReduction="20000"/>
          </a:bodyPr>
          <a:lstStyle/>
          <a:p>
            <a:pPr marL="0" indent="0">
              <a:buNone/>
            </a:pPr>
            <a:r>
              <a:rPr lang="en-GB" dirty="0"/>
              <a:t>Over the next few slides we will try to identify whether there is prohibited conduct</a:t>
            </a:r>
          </a:p>
          <a:p>
            <a:pPr marL="0" indent="0">
              <a:buNone/>
            </a:pPr>
            <a:endParaRPr lang="en-GB" dirty="0"/>
          </a:p>
          <a:p>
            <a:pPr marL="0" indent="0">
              <a:buNone/>
            </a:pPr>
            <a:r>
              <a:rPr lang="en-GB" dirty="0"/>
              <a:t>We will start with School Admissions. </a:t>
            </a:r>
          </a:p>
          <a:p>
            <a:pPr marL="0" indent="0">
              <a:buNone/>
            </a:pPr>
            <a:endParaRPr lang="en-GB" dirty="0"/>
          </a:p>
          <a:p>
            <a:pPr marL="0" indent="0">
              <a:buNone/>
            </a:pPr>
            <a:r>
              <a:rPr lang="en-GB" dirty="0"/>
              <a:t>In practice the Tribunal only deals with independent schools’ admissions because complaints about admissions decisions for maintained schools, grammar schools, academies and free schools must be made through the Local Authority’s appeals process. </a:t>
            </a:r>
          </a:p>
          <a:p>
            <a:pPr marL="0" indent="0">
              <a:buNone/>
            </a:pPr>
            <a:endParaRPr lang="en-GB" dirty="0"/>
          </a:p>
          <a:p>
            <a:pPr marL="0" indent="0">
              <a:buNone/>
            </a:pPr>
            <a:endParaRPr lang="en-GB" sz="3200" dirty="0"/>
          </a:p>
          <a:p>
            <a:pPr marL="0" indent="0">
              <a:buNone/>
            </a:pPr>
            <a:endParaRPr lang="en-GB" sz="3200" dirty="0"/>
          </a:p>
        </p:txBody>
      </p:sp>
      <p:sp>
        <p:nvSpPr>
          <p:cNvPr id="4" name="Footer Placeholder 3">
            <a:extLst>
              <a:ext uri="{FF2B5EF4-FFF2-40B4-BE49-F238E27FC236}">
                <a16:creationId xmlns:a16="http://schemas.microsoft.com/office/drawing/2014/main" id="{4C8A731A-3DD8-44BA-AD74-734C30BA7D00}"/>
              </a:ext>
            </a:extLst>
          </p:cNvPr>
          <p:cNvSpPr>
            <a:spLocks noGrp="1"/>
          </p:cNvSpPr>
          <p:nvPr>
            <p:ph type="ftr" sz="quarter" idx="11"/>
          </p:nvPr>
        </p:nvSpPr>
        <p:spPr/>
        <p:txBody>
          <a:bodyPr/>
          <a:lstStyle/>
          <a:p>
            <a:r>
              <a:rPr lang="en-GB"/>
              <a:t>FtT (HESC) DDIS NATSIP 19 October 2023</a:t>
            </a:r>
            <a:endParaRPr lang="en-GB" dirty="0"/>
          </a:p>
        </p:txBody>
      </p:sp>
      <p:sp>
        <p:nvSpPr>
          <p:cNvPr id="5" name="Slide Number Placeholder 4">
            <a:extLst>
              <a:ext uri="{FF2B5EF4-FFF2-40B4-BE49-F238E27FC236}">
                <a16:creationId xmlns:a16="http://schemas.microsoft.com/office/drawing/2014/main" id="{291953A9-6EE8-4ADD-87D1-7C6175413996}"/>
              </a:ext>
            </a:extLst>
          </p:cNvPr>
          <p:cNvSpPr>
            <a:spLocks noGrp="1"/>
          </p:cNvSpPr>
          <p:nvPr>
            <p:ph type="sldNum" sz="quarter" idx="12"/>
          </p:nvPr>
        </p:nvSpPr>
        <p:spPr/>
        <p:txBody>
          <a:bodyPr/>
          <a:lstStyle/>
          <a:p>
            <a:fld id="{635CC1C2-9092-4742-A7C8-0C9B284E901A}" type="slidenum">
              <a:rPr lang="en-GB" smtClean="0"/>
              <a:t>9</a:t>
            </a:fld>
            <a:endParaRPr lang="en-GB"/>
          </a:p>
        </p:txBody>
      </p:sp>
      <p:sp>
        <p:nvSpPr>
          <p:cNvPr id="6" name="TextBox 5">
            <a:extLst>
              <a:ext uri="{FF2B5EF4-FFF2-40B4-BE49-F238E27FC236}">
                <a16:creationId xmlns:a16="http://schemas.microsoft.com/office/drawing/2014/main" id="{D69D596C-CCC3-4CBA-B6F8-35683A92FD53}"/>
              </a:ext>
            </a:extLst>
          </p:cNvPr>
          <p:cNvSpPr txBox="1"/>
          <p:nvPr/>
        </p:nvSpPr>
        <p:spPr>
          <a:xfrm>
            <a:off x="5964865" y="1357338"/>
            <a:ext cx="5699051" cy="4832092"/>
          </a:xfrm>
          <a:prstGeom prst="rect">
            <a:avLst/>
          </a:prstGeom>
          <a:noFill/>
          <a:ln>
            <a:solidFill>
              <a:schemeClr val="tx1"/>
            </a:solidFill>
          </a:ln>
        </p:spPr>
        <p:txBody>
          <a:bodyPr wrap="square" rtlCol="0">
            <a:spAutoFit/>
          </a:bodyPr>
          <a:lstStyle/>
          <a:p>
            <a:r>
              <a:rPr lang="en-GB" sz="2800" dirty="0"/>
              <a:t>Section 85(1) provides</a:t>
            </a:r>
          </a:p>
          <a:p>
            <a:r>
              <a:rPr lang="en-GB" sz="2800" dirty="0"/>
              <a:t>(1) The responsible body of a school to which this section applies must not discriminate against a person—</a:t>
            </a:r>
          </a:p>
          <a:p>
            <a:r>
              <a:rPr lang="en-GB" sz="2800" dirty="0"/>
              <a:t>(a) in the arrangements it makes for deciding who is offered admission as a pupil;</a:t>
            </a:r>
          </a:p>
          <a:p>
            <a:r>
              <a:rPr lang="en-GB" sz="2800" dirty="0"/>
              <a:t>(b) as to the terms on which it offers to admit the person as a pupil;</a:t>
            </a:r>
          </a:p>
          <a:p>
            <a:r>
              <a:rPr lang="en-GB" sz="2800" dirty="0"/>
              <a:t>(c) by not admitting the person as a pupil.</a:t>
            </a:r>
          </a:p>
        </p:txBody>
      </p:sp>
    </p:spTree>
    <p:extLst>
      <p:ext uri="{BB962C8B-B14F-4D97-AF65-F5344CB8AC3E}">
        <p14:creationId xmlns:p14="http://schemas.microsoft.com/office/powerpoint/2010/main" val="37790945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F2E85E-ECB0-F2AA-248F-D8EC9D753486}"/>
              </a:ext>
            </a:extLst>
          </p:cNvPr>
          <p:cNvSpPr>
            <a:spLocks noGrp="1"/>
          </p:cNvSpPr>
          <p:nvPr>
            <p:ph type="title"/>
          </p:nvPr>
        </p:nvSpPr>
        <p:spPr/>
        <p:txBody>
          <a:bodyPr/>
          <a:lstStyle/>
          <a:p>
            <a:r>
              <a:rPr lang="en-GB" b="1" dirty="0"/>
              <a:t>What about selective schools?</a:t>
            </a:r>
          </a:p>
        </p:txBody>
      </p:sp>
      <p:sp>
        <p:nvSpPr>
          <p:cNvPr id="3" name="Content Placeholder 2">
            <a:extLst>
              <a:ext uri="{FF2B5EF4-FFF2-40B4-BE49-F238E27FC236}">
                <a16:creationId xmlns:a16="http://schemas.microsoft.com/office/drawing/2014/main" id="{12D023AC-8452-4F39-1CB9-8E0A403694D2}"/>
              </a:ext>
            </a:extLst>
          </p:cNvPr>
          <p:cNvSpPr>
            <a:spLocks noGrp="1"/>
          </p:cNvSpPr>
          <p:nvPr>
            <p:ph idx="1"/>
          </p:nvPr>
        </p:nvSpPr>
        <p:spPr/>
        <p:txBody>
          <a:bodyPr>
            <a:normAutofit fontScale="92500"/>
          </a:bodyPr>
          <a:lstStyle/>
          <a:p>
            <a:r>
              <a:rPr lang="en-GB" sz="2800" dirty="0"/>
              <a:t>Part 3 of Schedule 11 (Schools: Exceptions) permits some forms of selection by ability and/or aptitude; AND</a:t>
            </a:r>
          </a:p>
          <a:p>
            <a:r>
              <a:rPr lang="en-GB" sz="2800" dirty="0"/>
              <a:t>Schedule 13 paragraph 2, restricts the duty to make reasonable adjustments to </a:t>
            </a:r>
            <a:r>
              <a:rPr lang="en-GB" sz="2800" b="1" dirty="0"/>
              <a:t>deciding who is offered admission </a:t>
            </a:r>
            <a:r>
              <a:rPr lang="en-GB" sz="2800" dirty="0"/>
              <a:t>as a pupil. </a:t>
            </a:r>
          </a:p>
          <a:p>
            <a:r>
              <a:rPr lang="en-GB" sz="2800" dirty="0"/>
              <a:t>So… a mainstream independent school which selects pupils by interview </a:t>
            </a:r>
            <a:r>
              <a:rPr lang="en-GB" sz="2800" u="sng" dirty="0"/>
              <a:t>must</a:t>
            </a:r>
            <a:r>
              <a:rPr lang="en-GB" sz="2800" dirty="0"/>
              <a:t> make reasonable adjustments to the interview process for a prospective pupil who is hearing-impaired. However, the school </a:t>
            </a:r>
            <a:r>
              <a:rPr lang="en-GB" sz="2800" u="sng" dirty="0"/>
              <a:t>might</a:t>
            </a:r>
            <a:r>
              <a:rPr lang="en-GB" sz="2800" dirty="0"/>
              <a:t> still be justified in refusing admission to that pupil (i.e. treating them unfavourably because of their disability) if, for example, the school did not have the resources to provide the 1:1 BSL interpreters that the pupil requires in order to access classroom learning.  </a:t>
            </a:r>
          </a:p>
          <a:p>
            <a:endParaRPr lang="en-GB" dirty="0"/>
          </a:p>
        </p:txBody>
      </p:sp>
      <p:sp>
        <p:nvSpPr>
          <p:cNvPr id="4" name="Footer Placeholder 3">
            <a:extLst>
              <a:ext uri="{FF2B5EF4-FFF2-40B4-BE49-F238E27FC236}">
                <a16:creationId xmlns:a16="http://schemas.microsoft.com/office/drawing/2014/main" id="{F6D9CB3B-0740-C17F-29FC-67C477EA5AF0}"/>
              </a:ext>
            </a:extLst>
          </p:cNvPr>
          <p:cNvSpPr>
            <a:spLocks noGrp="1"/>
          </p:cNvSpPr>
          <p:nvPr>
            <p:ph type="ftr" sz="quarter" idx="11"/>
          </p:nvPr>
        </p:nvSpPr>
        <p:spPr/>
        <p:txBody>
          <a:bodyPr/>
          <a:lstStyle/>
          <a:p>
            <a:r>
              <a:rPr lang="en-GB"/>
              <a:t>FtT (HESC) DDIS NATSIP 19 October 2023</a:t>
            </a:r>
          </a:p>
        </p:txBody>
      </p:sp>
      <p:sp>
        <p:nvSpPr>
          <p:cNvPr id="5" name="Slide Number Placeholder 4">
            <a:extLst>
              <a:ext uri="{FF2B5EF4-FFF2-40B4-BE49-F238E27FC236}">
                <a16:creationId xmlns:a16="http://schemas.microsoft.com/office/drawing/2014/main" id="{A649EC07-3DEF-AE95-7DE0-65CA0B4958EE}"/>
              </a:ext>
            </a:extLst>
          </p:cNvPr>
          <p:cNvSpPr>
            <a:spLocks noGrp="1"/>
          </p:cNvSpPr>
          <p:nvPr>
            <p:ph type="sldNum" sz="quarter" idx="12"/>
          </p:nvPr>
        </p:nvSpPr>
        <p:spPr/>
        <p:txBody>
          <a:bodyPr/>
          <a:lstStyle/>
          <a:p>
            <a:fld id="{635CC1C2-9092-4742-A7C8-0C9B284E901A}" type="slidenum">
              <a:rPr lang="en-GB" smtClean="0"/>
              <a:t>10</a:t>
            </a:fld>
            <a:endParaRPr lang="en-GB"/>
          </a:p>
        </p:txBody>
      </p:sp>
    </p:spTree>
    <p:extLst>
      <p:ext uri="{BB962C8B-B14F-4D97-AF65-F5344CB8AC3E}">
        <p14:creationId xmlns:p14="http://schemas.microsoft.com/office/powerpoint/2010/main" val="21839526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3F3C61-32D5-4F3E-B14B-820F6BDA9054}"/>
              </a:ext>
            </a:extLst>
          </p:cNvPr>
          <p:cNvSpPr>
            <a:spLocks noGrp="1"/>
          </p:cNvSpPr>
          <p:nvPr>
            <p:ph type="title"/>
          </p:nvPr>
        </p:nvSpPr>
        <p:spPr/>
        <p:txBody>
          <a:bodyPr/>
          <a:lstStyle/>
          <a:p>
            <a:r>
              <a:rPr lang="en-GB" b="1" dirty="0"/>
              <a:t>Where a child has an EHC Plan</a:t>
            </a:r>
          </a:p>
        </p:txBody>
      </p:sp>
      <p:sp>
        <p:nvSpPr>
          <p:cNvPr id="5" name="Footer Placeholder 4">
            <a:extLst>
              <a:ext uri="{FF2B5EF4-FFF2-40B4-BE49-F238E27FC236}">
                <a16:creationId xmlns:a16="http://schemas.microsoft.com/office/drawing/2014/main" id="{A926DF73-BED2-4953-B8CA-760728D3D6EC}"/>
              </a:ext>
            </a:extLst>
          </p:cNvPr>
          <p:cNvSpPr>
            <a:spLocks noGrp="1"/>
          </p:cNvSpPr>
          <p:nvPr>
            <p:ph type="ftr" sz="quarter" idx="11"/>
          </p:nvPr>
        </p:nvSpPr>
        <p:spPr/>
        <p:txBody>
          <a:bodyPr/>
          <a:lstStyle/>
          <a:p>
            <a:r>
              <a:rPr lang="en-GB"/>
              <a:t>FtT (HESC) DDIS NATSIP 19 October 2023</a:t>
            </a:r>
            <a:endParaRPr lang="en-GB" dirty="0"/>
          </a:p>
        </p:txBody>
      </p:sp>
      <p:sp>
        <p:nvSpPr>
          <p:cNvPr id="6" name="Slide Number Placeholder 5">
            <a:extLst>
              <a:ext uri="{FF2B5EF4-FFF2-40B4-BE49-F238E27FC236}">
                <a16:creationId xmlns:a16="http://schemas.microsoft.com/office/drawing/2014/main" id="{B95F758D-A805-4AAB-8D27-78B9F754FD52}"/>
              </a:ext>
            </a:extLst>
          </p:cNvPr>
          <p:cNvSpPr>
            <a:spLocks noGrp="1"/>
          </p:cNvSpPr>
          <p:nvPr>
            <p:ph type="sldNum" sz="quarter" idx="12"/>
          </p:nvPr>
        </p:nvSpPr>
        <p:spPr/>
        <p:txBody>
          <a:bodyPr/>
          <a:lstStyle/>
          <a:p>
            <a:fld id="{635CC1C2-9092-4742-A7C8-0C9B284E901A}" type="slidenum">
              <a:rPr lang="en-GB" smtClean="0"/>
              <a:t>11</a:t>
            </a:fld>
            <a:endParaRPr lang="en-GB"/>
          </a:p>
        </p:txBody>
      </p:sp>
      <p:sp>
        <p:nvSpPr>
          <p:cNvPr id="8" name="Content Placeholder 7">
            <a:extLst>
              <a:ext uri="{FF2B5EF4-FFF2-40B4-BE49-F238E27FC236}">
                <a16:creationId xmlns:a16="http://schemas.microsoft.com/office/drawing/2014/main" id="{3F2A27C6-B400-2A73-B6B3-7E055AE70680}"/>
              </a:ext>
            </a:extLst>
          </p:cNvPr>
          <p:cNvSpPr>
            <a:spLocks noGrp="1"/>
          </p:cNvSpPr>
          <p:nvPr>
            <p:ph sz="half" idx="1"/>
          </p:nvPr>
        </p:nvSpPr>
        <p:spPr>
          <a:xfrm>
            <a:off x="838200" y="1825625"/>
            <a:ext cx="10291618" cy="4351338"/>
          </a:xfrm>
        </p:spPr>
        <p:txBody>
          <a:bodyPr>
            <a:normAutofit lnSpcReduction="10000"/>
          </a:bodyPr>
          <a:lstStyle/>
          <a:p>
            <a:r>
              <a:rPr lang="en-GB" dirty="0"/>
              <a:t>Where a child has an EHC Plan, the Local Authority is responsible for naming an ‘appropriate’ placement in Section I;</a:t>
            </a:r>
          </a:p>
          <a:p>
            <a:r>
              <a:rPr lang="en-GB" dirty="0"/>
              <a:t>Appeal lies to the Tribunal under Section 51(2) of the Children and Families Act 2014 if a parent or young person disagrees with the school named. </a:t>
            </a:r>
          </a:p>
          <a:p>
            <a:r>
              <a:rPr lang="en-GB" dirty="0"/>
              <a:t>However, since neither the Local Authority nor Tribunal can name a ‘fully’ independent school in Section I against its wishes, some parents may bring both a claim (against the school for its non-admission decision) and an appeal (against the LA’s decision to name a different school in section I) which the Tribunal will hear together.  </a:t>
            </a:r>
          </a:p>
        </p:txBody>
      </p:sp>
    </p:spTree>
    <p:extLst>
      <p:ext uri="{BB962C8B-B14F-4D97-AF65-F5344CB8AC3E}">
        <p14:creationId xmlns:p14="http://schemas.microsoft.com/office/powerpoint/2010/main" val="7918844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3F3C61-32D5-4F3E-B14B-820F6BDA9054}"/>
              </a:ext>
            </a:extLst>
          </p:cNvPr>
          <p:cNvSpPr>
            <a:spLocks noGrp="1"/>
          </p:cNvSpPr>
          <p:nvPr>
            <p:ph type="title"/>
          </p:nvPr>
        </p:nvSpPr>
        <p:spPr/>
        <p:txBody>
          <a:bodyPr/>
          <a:lstStyle/>
          <a:p>
            <a:r>
              <a:rPr lang="en-GB" b="1" dirty="0"/>
              <a:t>Is the conduct prohibited?</a:t>
            </a:r>
          </a:p>
        </p:txBody>
      </p:sp>
      <p:sp>
        <p:nvSpPr>
          <p:cNvPr id="3" name="Content Placeholder 2">
            <a:extLst>
              <a:ext uri="{FF2B5EF4-FFF2-40B4-BE49-F238E27FC236}">
                <a16:creationId xmlns:a16="http://schemas.microsoft.com/office/drawing/2014/main" id="{1D6BCBB7-4A91-45CF-B9AF-2BDE915787E7}"/>
              </a:ext>
            </a:extLst>
          </p:cNvPr>
          <p:cNvSpPr>
            <a:spLocks noGrp="1"/>
          </p:cNvSpPr>
          <p:nvPr>
            <p:ph sz="half" idx="1"/>
          </p:nvPr>
        </p:nvSpPr>
        <p:spPr>
          <a:xfrm>
            <a:off x="838200" y="1382233"/>
            <a:ext cx="10515600" cy="4794730"/>
          </a:xfrm>
        </p:spPr>
        <p:txBody>
          <a:bodyPr>
            <a:normAutofit fontScale="92500" lnSpcReduction="10000"/>
          </a:bodyPr>
          <a:lstStyle/>
          <a:p>
            <a:pPr marL="0" indent="0">
              <a:buNone/>
            </a:pPr>
            <a:r>
              <a:rPr lang="en-GB" sz="3000" dirty="0"/>
              <a:t>We move on to scenarios relating to treatment in school…</a:t>
            </a:r>
          </a:p>
          <a:p>
            <a:pPr marL="0" indent="0">
              <a:buNone/>
            </a:pPr>
            <a:r>
              <a:rPr lang="en-GB" sz="3000" dirty="0"/>
              <a:t>Section 85 (1) and (2) provides:</a:t>
            </a:r>
          </a:p>
          <a:p>
            <a:pPr marL="0" indent="0">
              <a:buNone/>
            </a:pPr>
            <a:r>
              <a:rPr lang="en-GB" sz="3000" dirty="0"/>
              <a:t>The responsible body of such a school must not discriminate against a pupil—</a:t>
            </a:r>
          </a:p>
          <a:p>
            <a:pPr marL="514350" indent="-514350">
              <a:buAutoNum type="alphaLcParenBoth"/>
            </a:pPr>
            <a:r>
              <a:rPr lang="en-GB" sz="3000" dirty="0"/>
              <a:t>in the way it provides education for the pupil; </a:t>
            </a:r>
          </a:p>
          <a:p>
            <a:pPr marL="514350" indent="-514350">
              <a:buAutoNum type="alphaLcParenBoth"/>
            </a:pPr>
            <a:r>
              <a:rPr lang="en-GB" sz="3000" dirty="0"/>
              <a:t>in the way it affords the pupil access to a benefit, facility or service;</a:t>
            </a:r>
          </a:p>
          <a:p>
            <a:pPr marL="0" indent="0">
              <a:buNone/>
            </a:pPr>
            <a:r>
              <a:rPr lang="en-GB" sz="3000" dirty="0"/>
              <a:t>(c) by not providing education for the pupil;</a:t>
            </a:r>
          </a:p>
          <a:p>
            <a:pPr marL="0" indent="0">
              <a:buNone/>
            </a:pPr>
            <a:r>
              <a:rPr lang="en-GB" sz="3000" dirty="0"/>
              <a:t>(d) by not affording the pupil access to a benefit, facility or service;</a:t>
            </a:r>
          </a:p>
          <a:p>
            <a:pPr marL="0" indent="0">
              <a:buNone/>
            </a:pPr>
            <a:r>
              <a:rPr lang="en-GB" sz="3000" dirty="0"/>
              <a:t>(e) By excluding the pupil;</a:t>
            </a:r>
          </a:p>
          <a:p>
            <a:pPr marL="0" indent="0">
              <a:buNone/>
            </a:pPr>
            <a:r>
              <a:rPr lang="en-GB" sz="3000" dirty="0"/>
              <a:t>(f) by subjecting the pupil to any other detriment.</a:t>
            </a:r>
          </a:p>
          <a:p>
            <a:pPr marL="0" indent="0">
              <a:buNone/>
            </a:pPr>
            <a:endParaRPr lang="en-GB" sz="3000" dirty="0"/>
          </a:p>
          <a:p>
            <a:pPr marL="0" indent="0">
              <a:buNone/>
            </a:pPr>
            <a:endParaRPr lang="en-GB" dirty="0"/>
          </a:p>
          <a:p>
            <a:pPr marL="0" indent="0">
              <a:buNone/>
            </a:pPr>
            <a:endParaRPr lang="en-GB" dirty="0"/>
          </a:p>
        </p:txBody>
      </p:sp>
      <p:sp>
        <p:nvSpPr>
          <p:cNvPr id="5" name="Footer Placeholder 4">
            <a:extLst>
              <a:ext uri="{FF2B5EF4-FFF2-40B4-BE49-F238E27FC236}">
                <a16:creationId xmlns:a16="http://schemas.microsoft.com/office/drawing/2014/main" id="{A926DF73-BED2-4953-B8CA-760728D3D6EC}"/>
              </a:ext>
            </a:extLst>
          </p:cNvPr>
          <p:cNvSpPr>
            <a:spLocks noGrp="1"/>
          </p:cNvSpPr>
          <p:nvPr>
            <p:ph type="ftr" sz="quarter" idx="11"/>
          </p:nvPr>
        </p:nvSpPr>
        <p:spPr/>
        <p:txBody>
          <a:bodyPr/>
          <a:lstStyle/>
          <a:p>
            <a:r>
              <a:rPr lang="en-GB"/>
              <a:t>FtT (HESC) DDIS NATSIP 19 October 2023</a:t>
            </a:r>
            <a:endParaRPr lang="en-GB" dirty="0"/>
          </a:p>
        </p:txBody>
      </p:sp>
      <p:sp>
        <p:nvSpPr>
          <p:cNvPr id="6" name="Slide Number Placeholder 5">
            <a:extLst>
              <a:ext uri="{FF2B5EF4-FFF2-40B4-BE49-F238E27FC236}">
                <a16:creationId xmlns:a16="http://schemas.microsoft.com/office/drawing/2014/main" id="{B95F758D-A805-4AAB-8D27-78B9F754FD52}"/>
              </a:ext>
            </a:extLst>
          </p:cNvPr>
          <p:cNvSpPr>
            <a:spLocks noGrp="1"/>
          </p:cNvSpPr>
          <p:nvPr>
            <p:ph type="sldNum" sz="quarter" idx="12"/>
          </p:nvPr>
        </p:nvSpPr>
        <p:spPr/>
        <p:txBody>
          <a:bodyPr/>
          <a:lstStyle/>
          <a:p>
            <a:fld id="{635CC1C2-9092-4742-A7C8-0C9B284E901A}" type="slidenum">
              <a:rPr lang="en-GB" smtClean="0"/>
              <a:t>12</a:t>
            </a:fld>
            <a:endParaRPr lang="en-GB"/>
          </a:p>
        </p:txBody>
      </p:sp>
    </p:spTree>
    <p:extLst>
      <p:ext uri="{BB962C8B-B14F-4D97-AF65-F5344CB8AC3E}">
        <p14:creationId xmlns:p14="http://schemas.microsoft.com/office/powerpoint/2010/main" val="41735849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56D5B0-FE42-0A29-EFBC-3208D514D380}"/>
              </a:ext>
            </a:extLst>
          </p:cNvPr>
          <p:cNvSpPr>
            <a:spLocks noGrp="1"/>
          </p:cNvSpPr>
          <p:nvPr>
            <p:ph type="title"/>
          </p:nvPr>
        </p:nvSpPr>
        <p:spPr/>
        <p:txBody>
          <a:bodyPr/>
          <a:lstStyle/>
          <a:p>
            <a:r>
              <a:rPr lang="en-GB" b="1" dirty="0"/>
              <a:t>Discrimination arising from disability </a:t>
            </a:r>
          </a:p>
        </p:txBody>
      </p:sp>
      <p:sp>
        <p:nvSpPr>
          <p:cNvPr id="3" name="Content Placeholder 2">
            <a:extLst>
              <a:ext uri="{FF2B5EF4-FFF2-40B4-BE49-F238E27FC236}">
                <a16:creationId xmlns:a16="http://schemas.microsoft.com/office/drawing/2014/main" id="{5AE08D01-2F3E-E51F-6413-5E6BC8791494}"/>
              </a:ext>
            </a:extLst>
          </p:cNvPr>
          <p:cNvSpPr>
            <a:spLocks noGrp="1"/>
          </p:cNvSpPr>
          <p:nvPr>
            <p:ph idx="1"/>
          </p:nvPr>
        </p:nvSpPr>
        <p:spPr/>
        <p:txBody>
          <a:bodyPr/>
          <a:lstStyle/>
          <a:p>
            <a:pPr marL="0" indent="0">
              <a:buNone/>
            </a:pPr>
            <a:r>
              <a:rPr lang="en-GB" dirty="0"/>
              <a:t>Where a person (e.g.: a teacher, assistant, governor or administrator) treats a disabled pupil </a:t>
            </a:r>
            <a:r>
              <a:rPr lang="en-GB" b="1" dirty="0"/>
              <a:t>unfavourably</a:t>
            </a:r>
            <a:r>
              <a:rPr lang="en-GB" dirty="0"/>
              <a:t> ‘because of </a:t>
            </a:r>
            <a:r>
              <a:rPr lang="en-GB" b="1" dirty="0"/>
              <a:t>something arising in consequence </a:t>
            </a:r>
            <a:r>
              <a:rPr lang="en-GB" dirty="0"/>
              <a:t>of the pupil’s disability’ and the Responsible Body cannot show that the treatment is a </a:t>
            </a:r>
            <a:r>
              <a:rPr lang="en-GB" b="1" dirty="0"/>
              <a:t>proportionate means of achieving a legitimate aim</a:t>
            </a:r>
            <a:r>
              <a:rPr lang="en-GB" dirty="0"/>
              <a:t>. </a:t>
            </a:r>
          </a:p>
        </p:txBody>
      </p:sp>
      <p:sp>
        <p:nvSpPr>
          <p:cNvPr id="4" name="Footer Placeholder 3">
            <a:extLst>
              <a:ext uri="{FF2B5EF4-FFF2-40B4-BE49-F238E27FC236}">
                <a16:creationId xmlns:a16="http://schemas.microsoft.com/office/drawing/2014/main" id="{73DD2E68-C9A3-62E6-347C-2DCF11CFAF1D}"/>
              </a:ext>
            </a:extLst>
          </p:cNvPr>
          <p:cNvSpPr>
            <a:spLocks noGrp="1"/>
          </p:cNvSpPr>
          <p:nvPr>
            <p:ph type="ftr" sz="quarter" idx="11"/>
          </p:nvPr>
        </p:nvSpPr>
        <p:spPr/>
        <p:txBody>
          <a:bodyPr/>
          <a:lstStyle/>
          <a:p>
            <a:r>
              <a:rPr lang="en-GB"/>
              <a:t>FtT (HESC) DDIS NATSIP 19 October 2023</a:t>
            </a:r>
          </a:p>
        </p:txBody>
      </p:sp>
      <p:sp>
        <p:nvSpPr>
          <p:cNvPr id="5" name="Slide Number Placeholder 4">
            <a:extLst>
              <a:ext uri="{FF2B5EF4-FFF2-40B4-BE49-F238E27FC236}">
                <a16:creationId xmlns:a16="http://schemas.microsoft.com/office/drawing/2014/main" id="{131AFD0D-A941-DDC0-1158-CE1FE66EDF52}"/>
              </a:ext>
            </a:extLst>
          </p:cNvPr>
          <p:cNvSpPr>
            <a:spLocks noGrp="1"/>
          </p:cNvSpPr>
          <p:nvPr>
            <p:ph type="sldNum" sz="quarter" idx="12"/>
          </p:nvPr>
        </p:nvSpPr>
        <p:spPr/>
        <p:txBody>
          <a:bodyPr/>
          <a:lstStyle/>
          <a:p>
            <a:fld id="{635CC1C2-9092-4742-A7C8-0C9B284E901A}" type="slidenum">
              <a:rPr lang="en-GB" smtClean="0"/>
              <a:t>13</a:t>
            </a:fld>
            <a:endParaRPr lang="en-GB"/>
          </a:p>
        </p:txBody>
      </p:sp>
      <p:sp>
        <p:nvSpPr>
          <p:cNvPr id="7" name="TextBox 6">
            <a:extLst>
              <a:ext uri="{FF2B5EF4-FFF2-40B4-BE49-F238E27FC236}">
                <a16:creationId xmlns:a16="http://schemas.microsoft.com/office/drawing/2014/main" id="{486CFD7F-D5C3-3C4A-3B73-FE67A231D9B4}"/>
              </a:ext>
            </a:extLst>
          </p:cNvPr>
          <p:cNvSpPr txBox="1"/>
          <p:nvPr/>
        </p:nvSpPr>
        <p:spPr>
          <a:xfrm>
            <a:off x="6929581" y="3740726"/>
            <a:ext cx="4070927" cy="2677656"/>
          </a:xfrm>
          <a:prstGeom prst="rect">
            <a:avLst/>
          </a:prstGeom>
          <a:noFill/>
        </p:spPr>
        <p:txBody>
          <a:bodyPr wrap="square" rtlCol="0">
            <a:spAutoFit/>
          </a:bodyPr>
          <a:lstStyle/>
          <a:p>
            <a:r>
              <a:rPr lang="en-GB" sz="2400" dirty="0">
                <a:solidFill>
                  <a:srgbClr val="FF0000"/>
                </a:solidFill>
              </a:rPr>
              <a:t>Tim is 11. He attends an independent prep school. He is told he cannot join the school football team. He is not given any reason. Tim is sight impaired but enjoys playing football. </a:t>
            </a:r>
          </a:p>
        </p:txBody>
      </p:sp>
      <p:sp>
        <p:nvSpPr>
          <p:cNvPr id="9" name="TextBox 8">
            <a:extLst>
              <a:ext uri="{FF2B5EF4-FFF2-40B4-BE49-F238E27FC236}">
                <a16:creationId xmlns:a16="http://schemas.microsoft.com/office/drawing/2014/main" id="{C5DADC18-0172-2242-0046-80738D6CF71E}"/>
              </a:ext>
            </a:extLst>
          </p:cNvPr>
          <p:cNvSpPr txBox="1"/>
          <p:nvPr/>
        </p:nvSpPr>
        <p:spPr>
          <a:xfrm>
            <a:off x="1196110" y="3964346"/>
            <a:ext cx="5112326" cy="2031325"/>
          </a:xfrm>
          <a:prstGeom prst="rect">
            <a:avLst/>
          </a:prstGeom>
          <a:noFill/>
        </p:spPr>
        <p:txBody>
          <a:bodyPr wrap="square" rtlCol="0">
            <a:spAutoFit/>
          </a:bodyPr>
          <a:lstStyle/>
          <a:p>
            <a:r>
              <a:rPr lang="en-GB" dirty="0">
                <a:solidFill>
                  <a:srgbClr val="00B050"/>
                </a:solidFill>
              </a:rPr>
              <a:t>Ella is 15 and attends a mainstream secondary academy. She has a severe hearing impairment. She is suspended for ‘verbally abusing a teacher’. The teacher was chastising Ella for being late to the lesson. Ella says she did not hear the school bell but the teacher would not accept her explanation which made her angry.   </a:t>
            </a:r>
          </a:p>
        </p:txBody>
      </p:sp>
    </p:spTree>
    <p:extLst>
      <p:ext uri="{BB962C8B-B14F-4D97-AF65-F5344CB8AC3E}">
        <p14:creationId xmlns:p14="http://schemas.microsoft.com/office/powerpoint/2010/main" val="12547202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899CF1-9E36-4A46-9A6B-9AEB0390AB20}"/>
              </a:ext>
            </a:extLst>
          </p:cNvPr>
          <p:cNvSpPr>
            <a:spLocks noGrp="1"/>
          </p:cNvSpPr>
          <p:nvPr>
            <p:ph type="title"/>
          </p:nvPr>
        </p:nvSpPr>
        <p:spPr/>
        <p:txBody>
          <a:bodyPr/>
          <a:lstStyle/>
          <a:p>
            <a:r>
              <a:rPr lang="en-GB" b="1" dirty="0"/>
              <a:t>Harassment</a:t>
            </a:r>
          </a:p>
        </p:txBody>
      </p:sp>
      <p:sp>
        <p:nvSpPr>
          <p:cNvPr id="3" name="Content Placeholder 2">
            <a:extLst>
              <a:ext uri="{FF2B5EF4-FFF2-40B4-BE49-F238E27FC236}">
                <a16:creationId xmlns:a16="http://schemas.microsoft.com/office/drawing/2014/main" id="{828A416B-A7FC-462F-9769-66617E0BB3C0}"/>
              </a:ext>
            </a:extLst>
          </p:cNvPr>
          <p:cNvSpPr>
            <a:spLocks noGrp="1"/>
          </p:cNvSpPr>
          <p:nvPr>
            <p:ph sz="half" idx="1"/>
          </p:nvPr>
        </p:nvSpPr>
        <p:spPr>
          <a:xfrm>
            <a:off x="838200" y="1825625"/>
            <a:ext cx="5181600" cy="1215287"/>
          </a:xfrm>
        </p:spPr>
        <p:txBody>
          <a:bodyPr>
            <a:normAutofit/>
          </a:bodyPr>
          <a:lstStyle/>
          <a:p>
            <a:pPr marL="0" indent="0">
              <a:buNone/>
            </a:pPr>
            <a:r>
              <a:rPr lang="en-GB" dirty="0"/>
              <a:t>Is the conduct prohibited?</a:t>
            </a:r>
          </a:p>
          <a:p>
            <a:pPr marL="0" indent="0">
              <a:buNone/>
            </a:pPr>
            <a:endParaRPr lang="en-GB" dirty="0"/>
          </a:p>
        </p:txBody>
      </p:sp>
      <p:sp>
        <p:nvSpPr>
          <p:cNvPr id="4" name="Content Placeholder 3">
            <a:extLst>
              <a:ext uri="{FF2B5EF4-FFF2-40B4-BE49-F238E27FC236}">
                <a16:creationId xmlns:a16="http://schemas.microsoft.com/office/drawing/2014/main" id="{621DD627-3FF2-44F7-8B36-BC8E33F8E1C7}"/>
              </a:ext>
            </a:extLst>
          </p:cNvPr>
          <p:cNvSpPr>
            <a:spLocks noGrp="1"/>
          </p:cNvSpPr>
          <p:nvPr>
            <p:ph sz="half" idx="2"/>
          </p:nvPr>
        </p:nvSpPr>
        <p:spPr>
          <a:xfrm>
            <a:off x="6450593" y="905910"/>
            <a:ext cx="5383443" cy="2135002"/>
          </a:xfrm>
          <a:ln w="25400">
            <a:solidFill>
              <a:srgbClr val="FFFF00"/>
            </a:solidFill>
          </a:ln>
        </p:spPr>
        <p:txBody>
          <a:bodyPr>
            <a:normAutofit/>
          </a:bodyPr>
          <a:lstStyle/>
          <a:p>
            <a:pPr marL="0" indent="0">
              <a:buNone/>
            </a:pPr>
            <a:r>
              <a:rPr lang="en-GB" dirty="0"/>
              <a:t>A teacher regularly tells Suzie that if she keeps using the “Time Out” card to leave lessons, then she will never learn what she needs to know for her GCSEs.</a:t>
            </a:r>
          </a:p>
        </p:txBody>
      </p:sp>
      <p:sp>
        <p:nvSpPr>
          <p:cNvPr id="5" name="Footer Placeholder 4">
            <a:extLst>
              <a:ext uri="{FF2B5EF4-FFF2-40B4-BE49-F238E27FC236}">
                <a16:creationId xmlns:a16="http://schemas.microsoft.com/office/drawing/2014/main" id="{D16A7D85-7AD2-481B-A755-8920BAED62A9}"/>
              </a:ext>
            </a:extLst>
          </p:cNvPr>
          <p:cNvSpPr>
            <a:spLocks noGrp="1"/>
          </p:cNvSpPr>
          <p:nvPr>
            <p:ph type="ftr" sz="quarter" idx="11"/>
          </p:nvPr>
        </p:nvSpPr>
        <p:spPr/>
        <p:txBody>
          <a:bodyPr/>
          <a:lstStyle/>
          <a:p>
            <a:r>
              <a:rPr lang="en-GB"/>
              <a:t>FtT (HESC) DDIS NATSIP 19 October 2023</a:t>
            </a:r>
            <a:endParaRPr lang="en-GB" dirty="0"/>
          </a:p>
        </p:txBody>
      </p:sp>
      <p:sp>
        <p:nvSpPr>
          <p:cNvPr id="6" name="Slide Number Placeholder 5">
            <a:extLst>
              <a:ext uri="{FF2B5EF4-FFF2-40B4-BE49-F238E27FC236}">
                <a16:creationId xmlns:a16="http://schemas.microsoft.com/office/drawing/2014/main" id="{4FEF9EF4-2736-452D-994A-855E173474C8}"/>
              </a:ext>
            </a:extLst>
          </p:cNvPr>
          <p:cNvSpPr>
            <a:spLocks noGrp="1"/>
          </p:cNvSpPr>
          <p:nvPr>
            <p:ph type="sldNum" sz="quarter" idx="12"/>
          </p:nvPr>
        </p:nvSpPr>
        <p:spPr/>
        <p:txBody>
          <a:bodyPr/>
          <a:lstStyle/>
          <a:p>
            <a:fld id="{635CC1C2-9092-4742-A7C8-0C9B284E901A}" type="slidenum">
              <a:rPr lang="en-GB" smtClean="0"/>
              <a:t>14</a:t>
            </a:fld>
            <a:endParaRPr lang="en-GB"/>
          </a:p>
        </p:txBody>
      </p:sp>
      <p:sp>
        <p:nvSpPr>
          <p:cNvPr id="8" name="TextBox 7">
            <a:extLst>
              <a:ext uri="{FF2B5EF4-FFF2-40B4-BE49-F238E27FC236}">
                <a16:creationId xmlns:a16="http://schemas.microsoft.com/office/drawing/2014/main" id="{A4310689-A820-42FA-B601-11A3E834A19A}"/>
              </a:ext>
            </a:extLst>
          </p:cNvPr>
          <p:cNvSpPr txBox="1"/>
          <p:nvPr/>
        </p:nvSpPr>
        <p:spPr>
          <a:xfrm>
            <a:off x="811794" y="2432215"/>
            <a:ext cx="5181600" cy="3108543"/>
          </a:xfrm>
          <a:prstGeom prst="rect">
            <a:avLst/>
          </a:prstGeom>
          <a:noFill/>
          <a:ln>
            <a:solidFill>
              <a:schemeClr val="tx1"/>
            </a:solidFill>
          </a:ln>
        </p:spPr>
        <p:txBody>
          <a:bodyPr wrap="square" rtlCol="0">
            <a:spAutoFit/>
          </a:bodyPr>
          <a:lstStyle/>
          <a:p>
            <a:r>
              <a:rPr lang="en-GB" sz="2800" dirty="0"/>
              <a:t>Section 85(3) provides:</a:t>
            </a:r>
          </a:p>
          <a:p>
            <a:r>
              <a:rPr lang="en-GB" sz="2800" dirty="0"/>
              <a:t>(3) The responsible body of such a school must not harass—</a:t>
            </a:r>
          </a:p>
          <a:p>
            <a:r>
              <a:rPr lang="en-GB" sz="2800" dirty="0"/>
              <a:t>(a) a pupil;</a:t>
            </a:r>
          </a:p>
          <a:p>
            <a:r>
              <a:rPr lang="en-GB" sz="2800" dirty="0"/>
              <a:t>(b) a person who has applied for admission as a pupil.</a:t>
            </a:r>
          </a:p>
          <a:p>
            <a:r>
              <a:rPr lang="en-GB" sz="2800" dirty="0"/>
              <a:t>[NB Harassment is defined in s.26]</a:t>
            </a:r>
          </a:p>
        </p:txBody>
      </p:sp>
      <p:sp>
        <p:nvSpPr>
          <p:cNvPr id="7" name="TextBox 6">
            <a:extLst>
              <a:ext uri="{FF2B5EF4-FFF2-40B4-BE49-F238E27FC236}">
                <a16:creationId xmlns:a16="http://schemas.microsoft.com/office/drawing/2014/main" id="{0030E0A9-3418-4CFE-B4FA-A2BE8F97B17D}"/>
              </a:ext>
            </a:extLst>
          </p:cNvPr>
          <p:cNvSpPr txBox="1"/>
          <p:nvPr/>
        </p:nvSpPr>
        <p:spPr>
          <a:xfrm>
            <a:off x="6450593" y="3359803"/>
            <a:ext cx="5383443" cy="2677656"/>
          </a:xfrm>
          <a:prstGeom prst="rect">
            <a:avLst/>
          </a:prstGeom>
          <a:noFill/>
          <a:ln w="25400">
            <a:solidFill>
              <a:schemeClr val="accent1"/>
            </a:solidFill>
          </a:ln>
        </p:spPr>
        <p:txBody>
          <a:bodyPr wrap="square" rtlCol="0">
            <a:spAutoFit/>
          </a:bodyPr>
          <a:lstStyle/>
          <a:p>
            <a:r>
              <a:rPr lang="en-GB" sz="2800" dirty="0"/>
              <a:t>A school secretary makes a point of reminding students of the uniform policy where she sees they are not dressed properly.  Sam has sensory issues and is wearing trainers when he is told off.</a:t>
            </a:r>
          </a:p>
        </p:txBody>
      </p:sp>
    </p:spTree>
    <p:extLst>
      <p:ext uri="{BB962C8B-B14F-4D97-AF65-F5344CB8AC3E}">
        <p14:creationId xmlns:p14="http://schemas.microsoft.com/office/powerpoint/2010/main" val="4822271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5DCAF1-2B88-4510-AB67-6C13BAF6E643}"/>
              </a:ext>
            </a:extLst>
          </p:cNvPr>
          <p:cNvSpPr>
            <a:spLocks noGrp="1"/>
          </p:cNvSpPr>
          <p:nvPr>
            <p:ph type="title"/>
          </p:nvPr>
        </p:nvSpPr>
        <p:spPr/>
        <p:txBody>
          <a:bodyPr/>
          <a:lstStyle/>
          <a:p>
            <a:r>
              <a:rPr lang="en-GB" b="1" dirty="0"/>
              <a:t>Is the conduct prohibited?</a:t>
            </a:r>
          </a:p>
        </p:txBody>
      </p:sp>
      <p:sp>
        <p:nvSpPr>
          <p:cNvPr id="3" name="Content Placeholder 2">
            <a:extLst>
              <a:ext uri="{FF2B5EF4-FFF2-40B4-BE49-F238E27FC236}">
                <a16:creationId xmlns:a16="http://schemas.microsoft.com/office/drawing/2014/main" id="{40D6B346-5E43-42A2-8384-5252F3C78412}"/>
              </a:ext>
            </a:extLst>
          </p:cNvPr>
          <p:cNvSpPr>
            <a:spLocks noGrp="1"/>
          </p:cNvSpPr>
          <p:nvPr>
            <p:ph sz="half" idx="1"/>
          </p:nvPr>
        </p:nvSpPr>
        <p:spPr/>
        <p:txBody>
          <a:bodyPr>
            <a:normAutofit/>
          </a:bodyPr>
          <a:lstStyle/>
          <a:p>
            <a:pPr marL="0" indent="0">
              <a:buNone/>
            </a:pPr>
            <a:r>
              <a:rPr lang="en-GB" dirty="0"/>
              <a:t>The provisions relating to victimisation are in sections 85(4) and 85(5)</a:t>
            </a:r>
          </a:p>
        </p:txBody>
      </p:sp>
      <p:sp>
        <p:nvSpPr>
          <p:cNvPr id="4" name="Content Placeholder 3">
            <a:extLst>
              <a:ext uri="{FF2B5EF4-FFF2-40B4-BE49-F238E27FC236}">
                <a16:creationId xmlns:a16="http://schemas.microsoft.com/office/drawing/2014/main" id="{247F31DB-1B91-443E-8B2B-2ED5510015BD}"/>
              </a:ext>
            </a:extLst>
          </p:cNvPr>
          <p:cNvSpPr>
            <a:spLocks noGrp="1"/>
          </p:cNvSpPr>
          <p:nvPr>
            <p:ph sz="half" idx="2"/>
          </p:nvPr>
        </p:nvSpPr>
        <p:spPr>
          <a:xfrm>
            <a:off x="6172200" y="1825625"/>
            <a:ext cx="5181600" cy="3841528"/>
          </a:xfrm>
          <a:ln>
            <a:solidFill>
              <a:schemeClr val="tx1"/>
            </a:solidFill>
          </a:ln>
        </p:spPr>
        <p:txBody>
          <a:bodyPr>
            <a:normAutofit/>
          </a:bodyPr>
          <a:lstStyle/>
          <a:p>
            <a:pPr marL="0" indent="0">
              <a:buNone/>
            </a:pPr>
            <a:r>
              <a:rPr lang="en-GB" dirty="0"/>
              <a:t>27 Victimisation</a:t>
            </a:r>
          </a:p>
          <a:p>
            <a:pPr marL="0" indent="0">
              <a:buNone/>
            </a:pPr>
            <a:r>
              <a:rPr lang="en-GB" dirty="0"/>
              <a:t>(1) A person (A) victimises another person (B) if A subjects B to a detriment</a:t>
            </a:r>
          </a:p>
          <a:p>
            <a:pPr marL="0" indent="0">
              <a:buNone/>
            </a:pPr>
            <a:r>
              <a:rPr lang="en-GB" dirty="0"/>
              <a:t>because—</a:t>
            </a:r>
          </a:p>
          <a:p>
            <a:pPr marL="0" indent="0">
              <a:buNone/>
            </a:pPr>
            <a:r>
              <a:rPr lang="en-GB" dirty="0"/>
              <a:t>(a) B does a protected act, or</a:t>
            </a:r>
          </a:p>
          <a:p>
            <a:pPr marL="0" indent="0">
              <a:buNone/>
            </a:pPr>
            <a:r>
              <a:rPr lang="en-GB" dirty="0"/>
              <a:t>(b) A believes that B has done, or may do, a protected act.</a:t>
            </a:r>
          </a:p>
        </p:txBody>
      </p:sp>
      <p:sp>
        <p:nvSpPr>
          <p:cNvPr id="5" name="Footer Placeholder 4">
            <a:extLst>
              <a:ext uri="{FF2B5EF4-FFF2-40B4-BE49-F238E27FC236}">
                <a16:creationId xmlns:a16="http://schemas.microsoft.com/office/drawing/2014/main" id="{D1C83A86-F3CA-4EBB-96AC-44252010A46A}"/>
              </a:ext>
            </a:extLst>
          </p:cNvPr>
          <p:cNvSpPr>
            <a:spLocks noGrp="1"/>
          </p:cNvSpPr>
          <p:nvPr>
            <p:ph type="ftr" sz="quarter" idx="11"/>
          </p:nvPr>
        </p:nvSpPr>
        <p:spPr/>
        <p:txBody>
          <a:bodyPr/>
          <a:lstStyle/>
          <a:p>
            <a:r>
              <a:rPr lang="en-GB"/>
              <a:t>FtT (HESC) DDIS NATSIP 19 October 2023</a:t>
            </a:r>
            <a:endParaRPr lang="en-GB" dirty="0"/>
          </a:p>
        </p:txBody>
      </p:sp>
      <p:sp>
        <p:nvSpPr>
          <p:cNvPr id="6" name="Slide Number Placeholder 5">
            <a:extLst>
              <a:ext uri="{FF2B5EF4-FFF2-40B4-BE49-F238E27FC236}">
                <a16:creationId xmlns:a16="http://schemas.microsoft.com/office/drawing/2014/main" id="{652C5C10-EFC5-4EF3-9E05-7DDA0899B9C9}"/>
              </a:ext>
            </a:extLst>
          </p:cNvPr>
          <p:cNvSpPr>
            <a:spLocks noGrp="1"/>
          </p:cNvSpPr>
          <p:nvPr>
            <p:ph type="sldNum" sz="quarter" idx="12"/>
          </p:nvPr>
        </p:nvSpPr>
        <p:spPr/>
        <p:txBody>
          <a:bodyPr/>
          <a:lstStyle/>
          <a:p>
            <a:fld id="{635CC1C2-9092-4742-A7C8-0C9B284E901A}" type="slidenum">
              <a:rPr lang="en-GB" smtClean="0"/>
              <a:t>15</a:t>
            </a:fld>
            <a:endParaRPr lang="en-GB"/>
          </a:p>
        </p:txBody>
      </p:sp>
    </p:spTree>
    <p:extLst>
      <p:ext uri="{BB962C8B-B14F-4D97-AF65-F5344CB8AC3E}">
        <p14:creationId xmlns:p14="http://schemas.microsoft.com/office/powerpoint/2010/main" val="10767749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899CF1-9E36-4A46-9A6B-9AEB0390AB20}"/>
              </a:ext>
            </a:extLst>
          </p:cNvPr>
          <p:cNvSpPr>
            <a:spLocks noGrp="1"/>
          </p:cNvSpPr>
          <p:nvPr>
            <p:ph type="title"/>
          </p:nvPr>
        </p:nvSpPr>
        <p:spPr/>
        <p:txBody>
          <a:bodyPr/>
          <a:lstStyle/>
          <a:p>
            <a:r>
              <a:rPr lang="en-GB" b="1" dirty="0"/>
              <a:t>Victimisation</a:t>
            </a:r>
          </a:p>
        </p:txBody>
      </p:sp>
      <p:sp>
        <p:nvSpPr>
          <p:cNvPr id="3" name="Content Placeholder 2">
            <a:extLst>
              <a:ext uri="{FF2B5EF4-FFF2-40B4-BE49-F238E27FC236}">
                <a16:creationId xmlns:a16="http://schemas.microsoft.com/office/drawing/2014/main" id="{828A416B-A7FC-462F-9769-66617E0BB3C0}"/>
              </a:ext>
            </a:extLst>
          </p:cNvPr>
          <p:cNvSpPr>
            <a:spLocks noGrp="1"/>
          </p:cNvSpPr>
          <p:nvPr>
            <p:ph sz="half" idx="1"/>
          </p:nvPr>
        </p:nvSpPr>
        <p:spPr>
          <a:xfrm>
            <a:off x="762000" y="1407726"/>
            <a:ext cx="4414284" cy="4761466"/>
          </a:xfrm>
          <a:ln w="25400">
            <a:solidFill>
              <a:srgbClr val="00B050"/>
            </a:solidFill>
          </a:ln>
        </p:spPr>
        <p:txBody>
          <a:bodyPr>
            <a:noAutofit/>
          </a:bodyPr>
          <a:lstStyle/>
          <a:p>
            <a:pPr marL="0" indent="0">
              <a:buNone/>
            </a:pPr>
            <a:r>
              <a:rPr lang="en-GB" dirty="0"/>
              <a:t>Parents have made accusations on social media about how staff at an independent school have mistreated their 15-year-old sight-impaired son. School staff have told their son that if he continues to tell lies to his parents, they will have no option but to terminate his place, even though that will mess up his GCSE year.</a:t>
            </a:r>
          </a:p>
        </p:txBody>
      </p:sp>
      <p:sp>
        <p:nvSpPr>
          <p:cNvPr id="4" name="Content Placeholder 3">
            <a:extLst>
              <a:ext uri="{FF2B5EF4-FFF2-40B4-BE49-F238E27FC236}">
                <a16:creationId xmlns:a16="http://schemas.microsoft.com/office/drawing/2014/main" id="{621DD627-3FF2-44F7-8B36-BC8E33F8E1C7}"/>
              </a:ext>
            </a:extLst>
          </p:cNvPr>
          <p:cNvSpPr>
            <a:spLocks noGrp="1"/>
          </p:cNvSpPr>
          <p:nvPr>
            <p:ph sz="half" idx="2"/>
          </p:nvPr>
        </p:nvSpPr>
        <p:spPr>
          <a:xfrm>
            <a:off x="5521842" y="688807"/>
            <a:ext cx="6177516" cy="5480385"/>
          </a:xfrm>
          <a:ln w="25400">
            <a:solidFill>
              <a:srgbClr val="FFC000"/>
            </a:solidFill>
          </a:ln>
        </p:spPr>
        <p:txBody>
          <a:bodyPr>
            <a:noAutofit/>
          </a:bodyPr>
          <a:lstStyle/>
          <a:p>
            <a:pPr marL="0" indent="0">
              <a:buNone/>
            </a:pPr>
            <a:r>
              <a:rPr lang="en-GB" dirty="0"/>
              <a:t>Jaswinder is starting primary school in September.  His mother wanted him to go to the nearest primary school but the LA has given him a place at a school which is at least ½ hour away on foot and there are no direct buses.  Jaswinder’s mother has mobility issues and will be unable to take him to and from school like non-disabled mothers.  She says Jaswinder did not get a place in the nearest school because she had complained that it did not have a disabled toilet she could use when Jaswinder’s stepsister used to attend.</a:t>
            </a:r>
          </a:p>
        </p:txBody>
      </p:sp>
      <p:sp>
        <p:nvSpPr>
          <p:cNvPr id="5" name="Footer Placeholder 4">
            <a:extLst>
              <a:ext uri="{FF2B5EF4-FFF2-40B4-BE49-F238E27FC236}">
                <a16:creationId xmlns:a16="http://schemas.microsoft.com/office/drawing/2014/main" id="{D16A7D85-7AD2-481B-A755-8920BAED62A9}"/>
              </a:ext>
            </a:extLst>
          </p:cNvPr>
          <p:cNvSpPr>
            <a:spLocks noGrp="1"/>
          </p:cNvSpPr>
          <p:nvPr>
            <p:ph type="ftr" sz="quarter" idx="11"/>
          </p:nvPr>
        </p:nvSpPr>
        <p:spPr/>
        <p:txBody>
          <a:bodyPr/>
          <a:lstStyle/>
          <a:p>
            <a:r>
              <a:rPr lang="en-GB"/>
              <a:t>FtT (HESC) DDIS NATSIP 19 October 2023</a:t>
            </a:r>
            <a:endParaRPr lang="en-GB" dirty="0"/>
          </a:p>
        </p:txBody>
      </p:sp>
      <p:sp>
        <p:nvSpPr>
          <p:cNvPr id="6" name="Slide Number Placeholder 5">
            <a:extLst>
              <a:ext uri="{FF2B5EF4-FFF2-40B4-BE49-F238E27FC236}">
                <a16:creationId xmlns:a16="http://schemas.microsoft.com/office/drawing/2014/main" id="{4FEF9EF4-2736-452D-994A-855E173474C8}"/>
              </a:ext>
            </a:extLst>
          </p:cNvPr>
          <p:cNvSpPr>
            <a:spLocks noGrp="1"/>
          </p:cNvSpPr>
          <p:nvPr>
            <p:ph type="sldNum" sz="quarter" idx="12"/>
          </p:nvPr>
        </p:nvSpPr>
        <p:spPr/>
        <p:txBody>
          <a:bodyPr/>
          <a:lstStyle/>
          <a:p>
            <a:fld id="{635CC1C2-9092-4742-A7C8-0C9B284E901A}" type="slidenum">
              <a:rPr lang="en-GB" smtClean="0"/>
              <a:t>16</a:t>
            </a:fld>
            <a:endParaRPr lang="en-GB"/>
          </a:p>
        </p:txBody>
      </p:sp>
    </p:spTree>
    <p:extLst>
      <p:ext uri="{BB962C8B-B14F-4D97-AF65-F5344CB8AC3E}">
        <p14:creationId xmlns:p14="http://schemas.microsoft.com/office/powerpoint/2010/main" val="394579644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F5E842-D141-4016-8DE4-F705ACE7539E}"/>
              </a:ext>
            </a:extLst>
          </p:cNvPr>
          <p:cNvSpPr>
            <a:spLocks noGrp="1"/>
          </p:cNvSpPr>
          <p:nvPr>
            <p:ph type="title"/>
          </p:nvPr>
        </p:nvSpPr>
        <p:spPr/>
        <p:txBody>
          <a:bodyPr/>
          <a:lstStyle/>
          <a:p>
            <a:r>
              <a:rPr lang="en-GB" b="1" dirty="0"/>
              <a:t>A duty to make reasonable adjustments</a:t>
            </a:r>
          </a:p>
        </p:txBody>
      </p:sp>
      <p:sp>
        <p:nvSpPr>
          <p:cNvPr id="3" name="Content Placeholder 2">
            <a:extLst>
              <a:ext uri="{FF2B5EF4-FFF2-40B4-BE49-F238E27FC236}">
                <a16:creationId xmlns:a16="http://schemas.microsoft.com/office/drawing/2014/main" id="{A7951412-BCBF-4DCE-AA40-7A0EF1634246}"/>
              </a:ext>
            </a:extLst>
          </p:cNvPr>
          <p:cNvSpPr>
            <a:spLocks noGrp="1"/>
          </p:cNvSpPr>
          <p:nvPr>
            <p:ph sz="half" idx="1"/>
          </p:nvPr>
        </p:nvSpPr>
        <p:spPr>
          <a:xfrm>
            <a:off x="838200" y="1825625"/>
            <a:ext cx="8049126" cy="4351338"/>
          </a:xfrm>
        </p:spPr>
        <p:txBody>
          <a:bodyPr>
            <a:normAutofit fontScale="85000" lnSpcReduction="20000"/>
          </a:bodyPr>
          <a:lstStyle/>
          <a:p>
            <a:pPr marL="0" indent="0">
              <a:buNone/>
            </a:pPr>
            <a:r>
              <a:rPr lang="en-GB" dirty="0"/>
              <a:t>Section 85(6):</a:t>
            </a:r>
          </a:p>
          <a:p>
            <a:r>
              <a:rPr lang="en-GB" dirty="0"/>
              <a:t>To mitigate or overcome the </a:t>
            </a:r>
            <a:r>
              <a:rPr lang="en-GB" b="1" dirty="0"/>
              <a:t>substantial disadvantage</a:t>
            </a:r>
            <a:r>
              <a:rPr lang="en-GB" dirty="0"/>
              <a:t> suffered by disabled pupils compared with non-disabled pupils when a </a:t>
            </a:r>
            <a:r>
              <a:rPr lang="en-GB" b="1" dirty="0"/>
              <a:t>provision, criterion or practice </a:t>
            </a:r>
            <a:r>
              <a:rPr lang="en-GB" dirty="0"/>
              <a:t>is applied to </a:t>
            </a:r>
            <a:r>
              <a:rPr lang="en-GB" b="1" dirty="0"/>
              <a:t>pupils generally </a:t>
            </a:r>
            <a:r>
              <a:rPr lang="en-GB" dirty="0"/>
              <a:t>(e.g. a school uniform policy). </a:t>
            </a:r>
          </a:p>
          <a:p>
            <a:r>
              <a:rPr lang="en-GB" dirty="0"/>
              <a:t>The duty to make reasonable adjustments includes the duty to provide auxiliary aids (which may include equipment or personal assistance). </a:t>
            </a:r>
          </a:p>
          <a:p>
            <a:r>
              <a:rPr lang="en-GB" dirty="0"/>
              <a:t>But excludes a requirement to make physical alterations to school buildings.</a:t>
            </a:r>
          </a:p>
          <a:p>
            <a:r>
              <a:rPr lang="en-GB" dirty="0"/>
              <a:t>The duty to make reasonable adjustments does not extend to exclusions (although the school must take reasonable steps to ensure a disabled pupil is able to comply with its behaviour policy). </a:t>
            </a:r>
          </a:p>
        </p:txBody>
      </p:sp>
      <p:sp>
        <p:nvSpPr>
          <p:cNvPr id="5" name="Footer Placeholder 4">
            <a:extLst>
              <a:ext uri="{FF2B5EF4-FFF2-40B4-BE49-F238E27FC236}">
                <a16:creationId xmlns:a16="http://schemas.microsoft.com/office/drawing/2014/main" id="{F099EED8-B4FE-4994-BB5C-AEDD640E8AE2}"/>
              </a:ext>
            </a:extLst>
          </p:cNvPr>
          <p:cNvSpPr>
            <a:spLocks noGrp="1"/>
          </p:cNvSpPr>
          <p:nvPr>
            <p:ph type="ftr" sz="quarter" idx="11"/>
          </p:nvPr>
        </p:nvSpPr>
        <p:spPr/>
        <p:txBody>
          <a:bodyPr/>
          <a:lstStyle/>
          <a:p>
            <a:r>
              <a:rPr lang="en-GB"/>
              <a:t>FtT (HESC) DDIS NATSIP 19 October 2023</a:t>
            </a:r>
            <a:endParaRPr lang="en-GB" dirty="0"/>
          </a:p>
        </p:txBody>
      </p:sp>
      <p:sp>
        <p:nvSpPr>
          <p:cNvPr id="6" name="Slide Number Placeholder 5">
            <a:extLst>
              <a:ext uri="{FF2B5EF4-FFF2-40B4-BE49-F238E27FC236}">
                <a16:creationId xmlns:a16="http://schemas.microsoft.com/office/drawing/2014/main" id="{57C4B2F4-CA4A-44AE-A756-8ED507CB6F5A}"/>
              </a:ext>
            </a:extLst>
          </p:cNvPr>
          <p:cNvSpPr>
            <a:spLocks noGrp="1"/>
          </p:cNvSpPr>
          <p:nvPr>
            <p:ph type="sldNum" sz="quarter" idx="12"/>
          </p:nvPr>
        </p:nvSpPr>
        <p:spPr/>
        <p:txBody>
          <a:bodyPr/>
          <a:lstStyle/>
          <a:p>
            <a:fld id="{635CC1C2-9092-4742-A7C8-0C9B284E901A}" type="slidenum">
              <a:rPr lang="en-GB" smtClean="0"/>
              <a:t>17</a:t>
            </a:fld>
            <a:endParaRPr lang="en-GB"/>
          </a:p>
        </p:txBody>
      </p:sp>
      <p:pic>
        <p:nvPicPr>
          <p:cNvPr id="14" name="Content Placeholder 13" descr="A picture containing square&#10;&#10;Description automatically generated">
            <a:extLst>
              <a:ext uri="{FF2B5EF4-FFF2-40B4-BE49-F238E27FC236}">
                <a16:creationId xmlns:a16="http://schemas.microsoft.com/office/drawing/2014/main" id="{87B487F3-89D9-4561-955C-3E27A503F22C}"/>
              </a:ext>
            </a:extLst>
          </p:cNvPr>
          <p:cNvPicPr>
            <a:picLocks noGrp="1" noChangeAspect="1"/>
          </p:cNvPicPr>
          <p:nvPr>
            <p:ph sz="half" idx="2"/>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9099621" y="1825625"/>
            <a:ext cx="1839047" cy="2698249"/>
          </a:xfrm>
        </p:spPr>
      </p:pic>
    </p:spTree>
    <p:extLst>
      <p:ext uri="{BB962C8B-B14F-4D97-AF65-F5344CB8AC3E}">
        <p14:creationId xmlns:p14="http://schemas.microsoft.com/office/powerpoint/2010/main" val="380049009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BB89F7-1D00-47C1-DC9E-BFB500406AC9}"/>
              </a:ext>
            </a:extLst>
          </p:cNvPr>
          <p:cNvSpPr>
            <a:spLocks noGrp="1"/>
          </p:cNvSpPr>
          <p:nvPr>
            <p:ph type="title"/>
          </p:nvPr>
        </p:nvSpPr>
        <p:spPr/>
        <p:txBody>
          <a:bodyPr/>
          <a:lstStyle/>
          <a:p>
            <a:r>
              <a:rPr lang="en-GB" b="1" dirty="0"/>
              <a:t>What adjustments are reasonable?</a:t>
            </a:r>
          </a:p>
        </p:txBody>
      </p:sp>
      <p:sp>
        <p:nvSpPr>
          <p:cNvPr id="3" name="Content Placeholder 2">
            <a:extLst>
              <a:ext uri="{FF2B5EF4-FFF2-40B4-BE49-F238E27FC236}">
                <a16:creationId xmlns:a16="http://schemas.microsoft.com/office/drawing/2014/main" id="{5E0AAA8D-5486-B522-2490-4D05A40438DE}"/>
              </a:ext>
            </a:extLst>
          </p:cNvPr>
          <p:cNvSpPr>
            <a:spLocks noGrp="1"/>
          </p:cNvSpPr>
          <p:nvPr>
            <p:ph idx="1"/>
          </p:nvPr>
        </p:nvSpPr>
        <p:spPr/>
        <p:txBody>
          <a:bodyPr>
            <a:normAutofit fontScale="92500"/>
          </a:bodyPr>
          <a:lstStyle/>
          <a:p>
            <a:r>
              <a:rPr lang="en-GB" dirty="0"/>
              <a:t>Considerations might include (</a:t>
            </a:r>
            <a:r>
              <a:rPr lang="en-GB" i="1" dirty="0"/>
              <a:t>per</a:t>
            </a:r>
            <a:r>
              <a:rPr lang="en-GB" dirty="0"/>
              <a:t> EHRC Technical Guidance for Schools):</a:t>
            </a:r>
          </a:p>
          <a:p>
            <a:pPr lvl="1"/>
            <a:r>
              <a:rPr lang="en-GB" dirty="0"/>
              <a:t>The extent to which special educational provision will be provided to the pupil under Part 3 of the Children and Families Act 2014;</a:t>
            </a:r>
          </a:p>
          <a:p>
            <a:pPr lvl="1"/>
            <a:r>
              <a:rPr lang="en-GB" dirty="0"/>
              <a:t>The resources of the school and the availability of financial and other assistance;</a:t>
            </a:r>
          </a:p>
          <a:p>
            <a:pPr lvl="1"/>
            <a:r>
              <a:rPr lang="en-GB" dirty="0"/>
              <a:t>The financial and other costs of making the adjustment;</a:t>
            </a:r>
          </a:p>
          <a:p>
            <a:pPr lvl="1"/>
            <a:r>
              <a:rPr lang="en-GB" dirty="0"/>
              <a:t>The extent to which any particular step would be effective in overcoming the substantial disadvantage suffered by a disabled pupil;</a:t>
            </a:r>
          </a:p>
          <a:p>
            <a:pPr lvl="1"/>
            <a:r>
              <a:rPr lang="en-GB" dirty="0"/>
              <a:t>The practicability of the adjustment;</a:t>
            </a:r>
          </a:p>
          <a:p>
            <a:pPr lvl="1"/>
            <a:r>
              <a:rPr lang="en-GB" dirty="0"/>
              <a:t>The effect of the disability on the pupil;</a:t>
            </a:r>
          </a:p>
          <a:p>
            <a:pPr lvl="1"/>
            <a:r>
              <a:rPr lang="en-GB" dirty="0"/>
              <a:t>Health and safety requirements;</a:t>
            </a:r>
          </a:p>
          <a:p>
            <a:pPr lvl="1"/>
            <a:r>
              <a:rPr lang="en-GB" dirty="0"/>
              <a:t>The need to maintain academic, musical, sporting or other standards;</a:t>
            </a:r>
          </a:p>
          <a:p>
            <a:pPr lvl="1"/>
            <a:r>
              <a:rPr lang="en-GB" dirty="0"/>
              <a:t>The interests of other pupils and prospective pupils.</a:t>
            </a:r>
          </a:p>
          <a:p>
            <a:endParaRPr lang="en-GB" dirty="0"/>
          </a:p>
        </p:txBody>
      </p:sp>
      <p:sp>
        <p:nvSpPr>
          <p:cNvPr id="4" name="Footer Placeholder 3">
            <a:extLst>
              <a:ext uri="{FF2B5EF4-FFF2-40B4-BE49-F238E27FC236}">
                <a16:creationId xmlns:a16="http://schemas.microsoft.com/office/drawing/2014/main" id="{75EE5F70-75C1-DA7E-33E2-0B709DC162E2}"/>
              </a:ext>
            </a:extLst>
          </p:cNvPr>
          <p:cNvSpPr>
            <a:spLocks noGrp="1"/>
          </p:cNvSpPr>
          <p:nvPr>
            <p:ph type="ftr" sz="quarter" idx="11"/>
          </p:nvPr>
        </p:nvSpPr>
        <p:spPr/>
        <p:txBody>
          <a:bodyPr/>
          <a:lstStyle/>
          <a:p>
            <a:r>
              <a:rPr lang="en-GB"/>
              <a:t>FtT (HESC) DDIS NATSIP 19 October 2023</a:t>
            </a:r>
          </a:p>
        </p:txBody>
      </p:sp>
      <p:sp>
        <p:nvSpPr>
          <p:cNvPr id="5" name="Slide Number Placeholder 4">
            <a:extLst>
              <a:ext uri="{FF2B5EF4-FFF2-40B4-BE49-F238E27FC236}">
                <a16:creationId xmlns:a16="http://schemas.microsoft.com/office/drawing/2014/main" id="{C3E7E6AA-6F78-FCB6-C926-9F7AC6DE3BB3}"/>
              </a:ext>
            </a:extLst>
          </p:cNvPr>
          <p:cNvSpPr>
            <a:spLocks noGrp="1"/>
          </p:cNvSpPr>
          <p:nvPr>
            <p:ph type="sldNum" sz="quarter" idx="12"/>
          </p:nvPr>
        </p:nvSpPr>
        <p:spPr/>
        <p:txBody>
          <a:bodyPr/>
          <a:lstStyle/>
          <a:p>
            <a:fld id="{635CC1C2-9092-4742-A7C8-0C9B284E901A}" type="slidenum">
              <a:rPr lang="en-GB" smtClean="0"/>
              <a:t>18</a:t>
            </a:fld>
            <a:endParaRPr lang="en-GB"/>
          </a:p>
        </p:txBody>
      </p:sp>
    </p:spTree>
    <p:extLst>
      <p:ext uri="{BB962C8B-B14F-4D97-AF65-F5344CB8AC3E}">
        <p14:creationId xmlns:p14="http://schemas.microsoft.com/office/powerpoint/2010/main" val="1799817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6B217F-FA8C-5009-1DEB-FFB22F47574E}"/>
              </a:ext>
            </a:extLst>
          </p:cNvPr>
          <p:cNvSpPr>
            <a:spLocks noGrp="1"/>
          </p:cNvSpPr>
          <p:nvPr>
            <p:ph type="title"/>
          </p:nvPr>
        </p:nvSpPr>
        <p:spPr/>
        <p:txBody>
          <a:bodyPr/>
          <a:lstStyle/>
          <a:p>
            <a:r>
              <a:rPr lang="en-GB" b="1" dirty="0"/>
              <a:t>Remedies</a:t>
            </a:r>
          </a:p>
        </p:txBody>
      </p:sp>
      <p:sp>
        <p:nvSpPr>
          <p:cNvPr id="3" name="Content Placeholder 2">
            <a:extLst>
              <a:ext uri="{FF2B5EF4-FFF2-40B4-BE49-F238E27FC236}">
                <a16:creationId xmlns:a16="http://schemas.microsoft.com/office/drawing/2014/main" id="{5DD98A7D-F77A-6826-27AD-F7F69A17FEE6}"/>
              </a:ext>
            </a:extLst>
          </p:cNvPr>
          <p:cNvSpPr>
            <a:spLocks noGrp="1"/>
          </p:cNvSpPr>
          <p:nvPr>
            <p:ph idx="1"/>
          </p:nvPr>
        </p:nvSpPr>
        <p:spPr/>
        <p:txBody>
          <a:bodyPr>
            <a:normAutofit lnSpcReduction="10000"/>
          </a:bodyPr>
          <a:lstStyle/>
          <a:p>
            <a:r>
              <a:rPr lang="en-GB" dirty="0"/>
              <a:t>The Tribunal has a broad discretion to direct remedies.</a:t>
            </a:r>
          </a:p>
          <a:p>
            <a:r>
              <a:rPr lang="en-GB" dirty="0"/>
              <a:t>Primarily to mitigate the impact of discrimination for the disabled pupil named in the claim (e.g.: to make the adjustments sought, reinstatement following exclusion, provide catch-up tuition or provision of school trips missed).</a:t>
            </a:r>
          </a:p>
          <a:p>
            <a:r>
              <a:rPr lang="en-GB" dirty="0"/>
              <a:t>May include training for staff or governors, requirement to review policies and arrangements.</a:t>
            </a:r>
          </a:p>
          <a:p>
            <a:r>
              <a:rPr lang="en-GB" dirty="0"/>
              <a:t>Must be directed at the Responsible Body corporately (not an individual employee). </a:t>
            </a:r>
          </a:p>
          <a:p>
            <a:r>
              <a:rPr lang="en-GB" dirty="0"/>
              <a:t>Cannot include financial compensation.  </a:t>
            </a:r>
          </a:p>
        </p:txBody>
      </p:sp>
      <p:sp>
        <p:nvSpPr>
          <p:cNvPr id="4" name="Footer Placeholder 3">
            <a:extLst>
              <a:ext uri="{FF2B5EF4-FFF2-40B4-BE49-F238E27FC236}">
                <a16:creationId xmlns:a16="http://schemas.microsoft.com/office/drawing/2014/main" id="{BF879714-5280-A991-5291-06D81532E7CA}"/>
              </a:ext>
            </a:extLst>
          </p:cNvPr>
          <p:cNvSpPr>
            <a:spLocks noGrp="1"/>
          </p:cNvSpPr>
          <p:nvPr>
            <p:ph type="ftr" sz="quarter" idx="11"/>
          </p:nvPr>
        </p:nvSpPr>
        <p:spPr/>
        <p:txBody>
          <a:bodyPr/>
          <a:lstStyle/>
          <a:p>
            <a:r>
              <a:rPr lang="en-GB"/>
              <a:t>FtT (HESC) DDIS NATSIP 19 October 2023</a:t>
            </a:r>
          </a:p>
        </p:txBody>
      </p:sp>
      <p:sp>
        <p:nvSpPr>
          <p:cNvPr id="5" name="Slide Number Placeholder 4">
            <a:extLst>
              <a:ext uri="{FF2B5EF4-FFF2-40B4-BE49-F238E27FC236}">
                <a16:creationId xmlns:a16="http://schemas.microsoft.com/office/drawing/2014/main" id="{FB5AB328-36A8-36EF-3535-50082C3CD1C7}"/>
              </a:ext>
            </a:extLst>
          </p:cNvPr>
          <p:cNvSpPr>
            <a:spLocks noGrp="1"/>
          </p:cNvSpPr>
          <p:nvPr>
            <p:ph type="sldNum" sz="quarter" idx="12"/>
          </p:nvPr>
        </p:nvSpPr>
        <p:spPr/>
        <p:txBody>
          <a:bodyPr/>
          <a:lstStyle/>
          <a:p>
            <a:fld id="{635CC1C2-9092-4742-A7C8-0C9B284E901A}" type="slidenum">
              <a:rPr lang="en-GB" smtClean="0"/>
              <a:t>19</a:t>
            </a:fld>
            <a:endParaRPr lang="en-GB"/>
          </a:p>
        </p:txBody>
      </p:sp>
    </p:spTree>
    <p:extLst>
      <p:ext uri="{BB962C8B-B14F-4D97-AF65-F5344CB8AC3E}">
        <p14:creationId xmlns:p14="http://schemas.microsoft.com/office/powerpoint/2010/main" val="247741942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FEE608-7E2F-934D-6FDC-506FADED29AF}"/>
              </a:ext>
            </a:extLst>
          </p:cNvPr>
          <p:cNvSpPr>
            <a:spLocks noGrp="1"/>
          </p:cNvSpPr>
          <p:nvPr>
            <p:ph type="ctrTitle"/>
          </p:nvPr>
        </p:nvSpPr>
        <p:spPr/>
        <p:txBody>
          <a:bodyPr/>
          <a:lstStyle/>
          <a:p>
            <a:r>
              <a:rPr lang="en-GB" b="1" dirty="0"/>
              <a:t>Questions…</a:t>
            </a:r>
          </a:p>
        </p:txBody>
      </p:sp>
      <p:sp>
        <p:nvSpPr>
          <p:cNvPr id="3" name="Subtitle 2">
            <a:extLst>
              <a:ext uri="{FF2B5EF4-FFF2-40B4-BE49-F238E27FC236}">
                <a16:creationId xmlns:a16="http://schemas.microsoft.com/office/drawing/2014/main" id="{D04E583B-33C0-B7AB-3147-231AFBEDF917}"/>
              </a:ext>
            </a:extLst>
          </p:cNvPr>
          <p:cNvSpPr>
            <a:spLocks noGrp="1"/>
          </p:cNvSpPr>
          <p:nvPr>
            <p:ph type="subTitle" idx="1"/>
          </p:nvPr>
        </p:nvSpPr>
        <p:spPr/>
        <p:txBody>
          <a:bodyPr/>
          <a:lstStyle/>
          <a:p>
            <a:endParaRPr lang="en-GB" dirty="0"/>
          </a:p>
        </p:txBody>
      </p:sp>
      <p:sp>
        <p:nvSpPr>
          <p:cNvPr id="4" name="Footer Placeholder 3">
            <a:extLst>
              <a:ext uri="{FF2B5EF4-FFF2-40B4-BE49-F238E27FC236}">
                <a16:creationId xmlns:a16="http://schemas.microsoft.com/office/drawing/2014/main" id="{771F69EE-2528-92D1-7336-BB0AEE6881E8}"/>
              </a:ext>
            </a:extLst>
          </p:cNvPr>
          <p:cNvSpPr>
            <a:spLocks noGrp="1"/>
          </p:cNvSpPr>
          <p:nvPr>
            <p:ph type="ftr" sz="quarter" idx="11"/>
          </p:nvPr>
        </p:nvSpPr>
        <p:spPr/>
        <p:txBody>
          <a:bodyPr/>
          <a:lstStyle/>
          <a:p>
            <a:r>
              <a:rPr lang="en-GB"/>
              <a:t>FtT (HESC) DDIS NATSIP 19 October 2023</a:t>
            </a:r>
          </a:p>
        </p:txBody>
      </p:sp>
      <p:sp>
        <p:nvSpPr>
          <p:cNvPr id="5" name="Slide Number Placeholder 4">
            <a:extLst>
              <a:ext uri="{FF2B5EF4-FFF2-40B4-BE49-F238E27FC236}">
                <a16:creationId xmlns:a16="http://schemas.microsoft.com/office/drawing/2014/main" id="{0CE57811-79F6-97E3-BB47-76ECCC7256D3}"/>
              </a:ext>
            </a:extLst>
          </p:cNvPr>
          <p:cNvSpPr>
            <a:spLocks noGrp="1"/>
          </p:cNvSpPr>
          <p:nvPr>
            <p:ph type="sldNum" sz="quarter" idx="12"/>
          </p:nvPr>
        </p:nvSpPr>
        <p:spPr/>
        <p:txBody>
          <a:bodyPr/>
          <a:lstStyle/>
          <a:p>
            <a:fld id="{635CC1C2-9092-4742-A7C8-0C9B284E901A}" type="slidenum">
              <a:rPr lang="en-GB" smtClean="0"/>
              <a:t>20</a:t>
            </a:fld>
            <a:endParaRPr lang="en-GB"/>
          </a:p>
        </p:txBody>
      </p:sp>
    </p:spTree>
    <p:extLst>
      <p:ext uri="{BB962C8B-B14F-4D97-AF65-F5344CB8AC3E}">
        <p14:creationId xmlns:p14="http://schemas.microsoft.com/office/powerpoint/2010/main" val="422408808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9B21107D55D4F418915AE89F8B0C09B" ma:contentTypeVersion="14" ma:contentTypeDescription="Create a new document." ma:contentTypeScope="" ma:versionID="6625de701ffa8f8d17bd0c57b7cfc8b8">
  <xsd:schema xmlns:xsd="http://www.w3.org/2001/XMLSchema" xmlns:xs="http://www.w3.org/2001/XMLSchema" xmlns:p="http://schemas.microsoft.com/office/2006/metadata/properties" xmlns:ns3="22b9fc00-1a44-40cf-ac95-f4380d2e67ae" xmlns:ns4="280bcbf3-fdfc-4eb0-b96b-cab686b14d5d" targetNamespace="http://schemas.microsoft.com/office/2006/metadata/properties" ma:root="true" ma:fieldsID="14b1891a89caa2bd07fc469c166dc4a9" ns3:_="" ns4:_="">
    <xsd:import namespace="22b9fc00-1a44-40cf-ac95-f4380d2e67ae"/>
    <xsd:import namespace="280bcbf3-fdfc-4eb0-b96b-cab686b14d5d"/>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DateTaken" minOccurs="0"/>
                <xsd:element ref="ns4:MediaServiceAutoTags" minOccurs="0"/>
                <xsd:element ref="ns4:MediaServiceOCR" minOccurs="0"/>
                <xsd:element ref="ns4:MediaServiceAutoKeyPoints" minOccurs="0"/>
                <xsd:element ref="ns4:MediaServiceKeyPoints" minOccurs="0"/>
                <xsd:element ref="ns4:MediaServiceGenerationTime" minOccurs="0"/>
                <xsd:element ref="ns4:MediaServiceEventHashCode" minOccurs="0"/>
                <xsd:element ref="ns4:MediaLengthInSeconds" minOccurs="0"/>
                <xsd:element ref="ns4: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2b9fc00-1a44-40cf-ac95-f4380d2e67ae"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280bcbf3-fdfc-4eb0-b96b-cab686b14d5d"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MediaServiceLocation" ma:index="21" nillable="true" ma:displayNam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BE7CB74-0A4D-4FC4-8A2A-A65F6000EBF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2b9fc00-1a44-40cf-ac95-f4380d2e67ae"/>
    <ds:schemaRef ds:uri="280bcbf3-fdfc-4eb0-b96b-cab686b14d5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B0EB8E1-260F-40B3-A30D-20C7B505E497}">
  <ds:schemaRefs>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2B85DC0E-0F56-4A7E-8B0B-40DEBB06AC85}">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3600</TotalTime>
  <Words>2240</Words>
  <Application>Microsoft Macintosh PowerPoint</Application>
  <PresentationFormat>Widescreen</PresentationFormat>
  <Paragraphs>168</Paragraphs>
  <Slides>20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Arial</vt:lpstr>
      <vt:lpstr>Calibri</vt:lpstr>
      <vt:lpstr>Calibri Light</vt:lpstr>
      <vt:lpstr>Freestyle Script</vt:lpstr>
      <vt:lpstr>Office Theme</vt:lpstr>
      <vt:lpstr>Disability Discrimination in Schools:  The role of the Tribunal  </vt:lpstr>
      <vt:lpstr>The Equality Act 2010: Disability</vt:lpstr>
      <vt:lpstr>Chapter 1 of Part 6 of the Equality Act 2010:  What schools are required to do</vt:lpstr>
      <vt:lpstr>What is a school?   Section 4 of the EA 1996</vt:lpstr>
      <vt:lpstr>What is not a school?</vt:lpstr>
      <vt:lpstr>Who is a pupil? Section 3(1) of the EA 1996</vt:lpstr>
      <vt:lpstr>Who can bring a claim and when?</vt:lpstr>
      <vt:lpstr>Some building blocks</vt:lpstr>
      <vt:lpstr>Is the conduct prohibited?</vt:lpstr>
      <vt:lpstr>What about selective schools?</vt:lpstr>
      <vt:lpstr>Where a child has an EHC Plan</vt:lpstr>
      <vt:lpstr>Is the conduct prohibited?</vt:lpstr>
      <vt:lpstr>Discrimination arising from disability </vt:lpstr>
      <vt:lpstr>Harassment</vt:lpstr>
      <vt:lpstr>Is the conduct prohibited?</vt:lpstr>
      <vt:lpstr>Victimisation</vt:lpstr>
      <vt:lpstr>A duty to make reasonable adjustments</vt:lpstr>
      <vt:lpstr>What adjustments are reasonable?</vt:lpstr>
      <vt:lpstr>Remedies</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Applying the Equality Act 2010 in schools</dc:title>
  <dc:creator>McCarthy, Tribunal Judge</dc:creator>
  <cp:lastModifiedBy>Microsoft Office User</cp:lastModifiedBy>
  <cp:revision>7</cp:revision>
  <cp:lastPrinted>2023-10-18T21:39:12Z</cp:lastPrinted>
  <dcterms:created xsi:type="dcterms:W3CDTF">2022-04-04T15:36:15Z</dcterms:created>
  <dcterms:modified xsi:type="dcterms:W3CDTF">2023-10-19T13:33:04Z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0x01010039B21107D55D4F418915AE89F8B0C09B</vt:lpwstr>
  </property>
</Properties>
</file>