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4"/>
  </p:sldMasterIdLst>
  <p:sldIdLst>
    <p:sldId id="256" r:id="rId5"/>
    <p:sldId id="257" r:id="rId6"/>
    <p:sldId id="262" r:id="rId7"/>
    <p:sldId id="258" r:id="rId8"/>
    <p:sldId id="263" r:id="rId9"/>
    <p:sldId id="259" r:id="rId10"/>
    <p:sldId id="261" r:id="rId11"/>
    <p:sldId id="269" r:id="rId12"/>
    <p:sldId id="264" r:id="rId13"/>
    <p:sldId id="265" r:id="rId14"/>
    <p:sldId id="266" r:id="rId15"/>
    <p:sldId id="268" r:id="rId16"/>
    <p:sldId id="267" r:id="rId17"/>
    <p:sldId id="27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3103FD-2D5E-67B6-7DAC-C748CED3F960}" v="4" dt="2023-04-18T19:59:21.587"/>
    <p1510:client id="{AC487735-F34C-4E24-84AF-4BB7D3926593}" v="346" dt="2023-04-18T15:27:23.632"/>
    <p1510:client id="{C2C7DCD2-50DA-25FB-45A5-4996E3DB6F99}" v="14" dt="2023-04-18T19:50:59.8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0AB388-33B4-46D3-9985-952AE617D92B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1E2D7FC5-3EFF-4AE3-AE7A-F5ED85072F7B}">
      <dgm:prSet phldrT="[Text]"/>
      <dgm:spPr/>
      <dgm:t>
        <a:bodyPr/>
        <a:lstStyle/>
        <a:p>
          <a:pPr algn="l"/>
          <a:r>
            <a:rPr lang="en-US" dirty="0"/>
            <a:t>Standard 1 The current legislative and educational framework</a:t>
          </a:r>
          <a:br>
            <a:rPr lang="en-US" dirty="0"/>
          </a:br>
          <a:r>
            <a:rPr lang="en-US" dirty="0"/>
            <a:t>Standard 2 Personal professional development</a:t>
          </a:r>
          <a:br>
            <a:rPr lang="en-US" dirty="0"/>
          </a:br>
          <a:r>
            <a:rPr lang="en-US" dirty="0"/>
            <a:t>Standard 3 Working in Partnership with families</a:t>
          </a:r>
        </a:p>
      </dgm:t>
    </dgm:pt>
    <dgm:pt modelId="{B22D9274-E3A8-4B43-93F1-A0CEEDFECCFC}" type="parTrans" cxnId="{1621CE9A-9CF1-4E3D-B93C-55FF690634B1}">
      <dgm:prSet/>
      <dgm:spPr/>
      <dgm:t>
        <a:bodyPr/>
        <a:lstStyle/>
        <a:p>
          <a:endParaRPr lang="en-US"/>
        </a:p>
      </dgm:t>
    </dgm:pt>
    <dgm:pt modelId="{20D22ACC-79F4-4CD7-951D-6A958E339A3A}" type="sibTrans" cxnId="{1621CE9A-9CF1-4E3D-B93C-55FF690634B1}">
      <dgm:prSet/>
      <dgm:spPr/>
      <dgm:t>
        <a:bodyPr/>
        <a:lstStyle/>
        <a:p>
          <a:endParaRPr lang="en-US"/>
        </a:p>
      </dgm:t>
    </dgm:pt>
    <dgm:pt modelId="{4D7E3722-ED6F-47E0-8428-BECF9B60E45E}">
      <dgm:prSet phldrT="[Text]"/>
      <dgm:spPr/>
      <dgm:t>
        <a:bodyPr/>
        <a:lstStyle/>
        <a:p>
          <a:r>
            <a:rPr lang="en-US" dirty="0"/>
            <a:t>QTVI </a:t>
          </a:r>
          <a:br>
            <a:rPr lang="en-US" dirty="0"/>
          </a:br>
          <a:r>
            <a:rPr lang="en-US" dirty="0"/>
            <a:t>specific standards 4-9</a:t>
          </a:r>
        </a:p>
      </dgm:t>
    </dgm:pt>
    <dgm:pt modelId="{C323111D-63E6-490F-A7B4-96DF07EEF1F1}" type="parTrans" cxnId="{62C3BB6F-C5E1-49FF-9319-9E83B8323136}">
      <dgm:prSet/>
      <dgm:spPr/>
      <dgm:t>
        <a:bodyPr/>
        <a:lstStyle/>
        <a:p>
          <a:endParaRPr lang="en-US"/>
        </a:p>
      </dgm:t>
    </dgm:pt>
    <dgm:pt modelId="{2C889136-39CD-42E0-A865-1721115537DA}" type="sibTrans" cxnId="{62C3BB6F-C5E1-49FF-9319-9E83B8323136}">
      <dgm:prSet/>
      <dgm:spPr/>
      <dgm:t>
        <a:bodyPr/>
        <a:lstStyle/>
        <a:p>
          <a:endParaRPr lang="en-US"/>
        </a:p>
      </dgm:t>
    </dgm:pt>
    <dgm:pt modelId="{C108C5A9-241B-435E-90D5-266F21F25949}">
      <dgm:prSet phldrT="[Text]"/>
      <dgm:spPr/>
      <dgm:t>
        <a:bodyPr/>
        <a:lstStyle/>
        <a:p>
          <a:r>
            <a:rPr lang="en-US" dirty="0"/>
            <a:t>QTOD </a:t>
          </a:r>
          <a:br>
            <a:rPr lang="en-US" dirty="0"/>
          </a:br>
          <a:r>
            <a:rPr lang="en-US" dirty="0"/>
            <a:t>specific standards 4-9</a:t>
          </a:r>
        </a:p>
      </dgm:t>
    </dgm:pt>
    <dgm:pt modelId="{103FE1B7-276F-4AD3-BC85-786BD980FFFB}" type="parTrans" cxnId="{60B4392D-5B56-4A76-880F-C257DA4E1692}">
      <dgm:prSet/>
      <dgm:spPr/>
      <dgm:t>
        <a:bodyPr/>
        <a:lstStyle/>
        <a:p>
          <a:endParaRPr lang="en-US"/>
        </a:p>
      </dgm:t>
    </dgm:pt>
    <dgm:pt modelId="{D5ABF4E9-98D8-4964-B51D-26C2BF5AC991}" type="sibTrans" cxnId="{60B4392D-5B56-4A76-880F-C257DA4E1692}">
      <dgm:prSet/>
      <dgm:spPr/>
      <dgm:t>
        <a:bodyPr/>
        <a:lstStyle/>
        <a:p>
          <a:endParaRPr lang="en-US"/>
        </a:p>
      </dgm:t>
    </dgm:pt>
    <dgm:pt modelId="{330CBF37-52DC-4930-9A48-88958447A521}">
      <dgm:prSet phldrT="[Text]"/>
      <dgm:spPr/>
      <dgm:t>
        <a:bodyPr/>
        <a:lstStyle/>
        <a:p>
          <a:r>
            <a:rPr lang="en-US" dirty="0"/>
            <a:t>QTMSI</a:t>
          </a:r>
          <a:br>
            <a:rPr lang="en-US" dirty="0"/>
          </a:br>
          <a:r>
            <a:rPr lang="en-US" dirty="0"/>
            <a:t>specific standards 4-9</a:t>
          </a:r>
        </a:p>
      </dgm:t>
    </dgm:pt>
    <dgm:pt modelId="{D99B016C-8C8E-4344-A24B-EA5D69141BC5}" type="parTrans" cxnId="{141FA80C-6FA2-4E1E-A9F2-D51C6BD005E1}">
      <dgm:prSet/>
      <dgm:spPr/>
      <dgm:t>
        <a:bodyPr/>
        <a:lstStyle/>
        <a:p>
          <a:endParaRPr lang="en-US"/>
        </a:p>
      </dgm:t>
    </dgm:pt>
    <dgm:pt modelId="{C2AD5505-465A-4F1E-80E4-26F5C3290654}" type="sibTrans" cxnId="{141FA80C-6FA2-4E1E-A9F2-D51C6BD005E1}">
      <dgm:prSet/>
      <dgm:spPr/>
      <dgm:t>
        <a:bodyPr/>
        <a:lstStyle/>
        <a:p>
          <a:endParaRPr lang="en-US"/>
        </a:p>
      </dgm:t>
    </dgm:pt>
    <dgm:pt modelId="{61C85812-D10B-47AF-8852-B84B4B6DB9C7}" type="pres">
      <dgm:prSet presAssocID="{AD0AB388-33B4-46D3-9985-952AE617D9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9FEC40A-F105-4605-86A2-3E98CD161429}" type="pres">
      <dgm:prSet presAssocID="{1E2D7FC5-3EFF-4AE3-AE7A-F5ED85072F7B}" presName="hierRoot1" presStyleCnt="0">
        <dgm:presLayoutVars>
          <dgm:hierBranch val="init"/>
        </dgm:presLayoutVars>
      </dgm:prSet>
      <dgm:spPr/>
    </dgm:pt>
    <dgm:pt modelId="{2E61D12A-A7D1-48DB-87F1-D36486D31922}" type="pres">
      <dgm:prSet presAssocID="{1E2D7FC5-3EFF-4AE3-AE7A-F5ED85072F7B}" presName="rootComposite1" presStyleCnt="0"/>
      <dgm:spPr/>
    </dgm:pt>
    <dgm:pt modelId="{232641DC-137A-45F7-979A-0F621017445D}" type="pres">
      <dgm:prSet presAssocID="{1E2D7FC5-3EFF-4AE3-AE7A-F5ED85072F7B}" presName="rootText1" presStyleLbl="node0" presStyleIdx="0" presStyleCnt="1" custScaleX="281530">
        <dgm:presLayoutVars>
          <dgm:chPref val="3"/>
        </dgm:presLayoutVars>
      </dgm:prSet>
      <dgm:spPr/>
    </dgm:pt>
    <dgm:pt modelId="{D497568B-2862-47A5-A6D3-59955EAE34E8}" type="pres">
      <dgm:prSet presAssocID="{1E2D7FC5-3EFF-4AE3-AE7A-F5ED85072F7B}" presName="rootConnector1" presStyleLbl="node1" presStyleIdx="0" presStyleCnt="0"/>
      <dgm:spPr/>
    </dgm:pt>
    <dgm:pt modelId="{4341DB21-8961-4F2D-A5C6-15D58D55F2AB}" type="pres">
      <dgm:prSet presAssocID="{1E2D7FC5-3EFF-4AE3-AE7A-F5ED85072F7B}" presName="hierChild2" presStyleCnt="0"/>
      <dgm:spPr/>
    </dgm:pt>
    <dgm:pt modelId="{1739382A-2C7A-4E10-B885-210F6223FEE8}" type="pres">
      <dgm:prSet presAssocID="{C323111D-63E6-490F-A7B4-96DF07EEF1F1}" presName="Name37" presStyleLbl="parChTrans1D2" presStyleIdx="0" presStyleCnt="3"/>
      <dgm:spPr/>
    </dgm:pt>
    <dgm:pt modelId="{121207B8-B8E5-4744-8D22-71275355FB18}" type="pres">
      <dgm:prSet presAssocID="{4D7E3722-ED6F-47E0-8428-BECF9B60E45E}" presName="hierRoot2" presStyleCnt="0">
        <dgm:presLayoutVars>
          <dgm:hierBranch val="init"/>
        </dgm:presLayoutVars>
      </dgm:prSet>
      <dgm:spPr/>
    </dgm:pt>
    <dgm:pt modelId="{30E89DCE-6693-4DA4-B06C-D4B4ACE79A02}" type="pres">
      <dgm:prSet presAssocID="{4D7E3722-ED6F-47E0-8428-BECF9B60E45E}" presName="rootComposite" presStyleCnt="0"/>
      <dgm:spPr/>
    </dgm:pt>
    <dgm:pt modelId="{00475B78-7BC3-4F5F-8034-58AEC1FC910C}" type="pres">
      <dgm:prSet presAssocID="{4D7E3722-ED6F-47E0-8428-BECF9B60E45E}" presName="rootText" presStyleLbl="node2" presStyleIdx="0" presStyleCnt="3">
        <dgm:presLayoutVars>
          <dgm:chPref val="3"/>
        </dgm:presLayoutVars>
      </dgm:prSet>
      <dgm:spPr/>
    </dgm:pt>
    <dgm:pt modelId="{E043E0A5-F9A6-465C-BCCE-CAF6E64B7C8F}" type="pres">
      <dgm:prSet presAssocID="{4D7E3722-ED6F-47E0-8428-BECF9B60E45E}" presName="rootConnector" presStyleLbl="node2" presStyleIdx="0" presStyleCnt="3"/>
      <dgm:spPr/>
    </dgm:pt>
    <dgm:pt modelId="{C36E92B9-0A72-4707-82EC-D98BC791553E}" type="pres">
      <dgm:prSet presAssocID="{4D7E3722-ED6F-47E0-8428-BECF9B60E45E}" presName="hierChild4" presStyleCnt="0"/>
      <dgm:spPr/>
    </dgm:pt>
    <dgm:pt modelId="{1653DB35-5EFA-4842-9558-0C4642A53DCD}" type="pres">
      <dgm:prSet presAssocID="{4D7E3722-ED6F-47E0-8428-BECF9B60E45E}" presName="hierChild5" presStyleCnt="0"/>
      <dgm:spPr/>
    </dgm:pt>
    <dgm:pt modelId="{EA54F1C9-177B-4612-8E16-11C4DD6CD445}" type="pres">
      <dgm:prSet presAssocID="{103FE1B7-276F-4AD3-BC85-786BD980FFFB}" presName="Name37" presStyleLbl="parChTrans1D2" presStyleIdx="1" presStyleCnt="3"/>
      <dgm:spPr/>
    </dgm:pt>
    <dgm:pt modelId="{6D4D95A9-0881-4422-962A-1BEAC52B96CB}" type="pres">
      <dgm:prSet presAssocID="{C108C5A9-241B-435E-90D5-266F21F25949}" presName="hierRoot2" presStyleCnt="0">
        <dgm:presLayoutVars>
          <dgm:hierBranch val="init"/>
        </dgm:presLayoutVars>
      </dgm:prSet>
      <dgm:spPr/>
    </dgm:pt>
    <dgm:pt modelId="{2A795819-D6CF-4F46-9339-106AB55EED82}" type="pres">
      <dgm:prSet presAssocID="{C108C5A9-241B-435E-90D5-266F21F25949}" presName="rootComposite" presStyleCnt="0"/>
      <dgm:spPr/>
    </dgm:pt>
    <dgm:pt modelId="{977F266A-B51F-4193-88FF-B13427E05811}" type="pres">
      <dgm:prSet presAssocID="{C108C5A9-241B-435E-90D5-266F21F25949}" presName="rootText" presStyleLbl="node2" presStyleIdx="1" presStyleCnt="3">
        <dgm:presLayoutVars>
          <dgm:chPref val="3"/>
        </dgm:presLayoutVars>
      </dgm:prSet>
      <dgm:spPr/>
    </dgm:pt>
    <dgm:pt modelId="{7D5B71CE-6CAA-4355-9E45-EAF6C8CBE2FF}" type="pres">
      <dgm:prSet presAssocID="{C108C5A9-241B-435E-90D5-266F21F25949}" presName="rootConnector" presStyleLbl="node2" presStyleIdx="1" presStyleCnt="3"/>
      <dgm:spPr/>
    </dgm:pt>
    <dgm:pt modelId="{3E77C5D3-C2B7-44A8-9CB7-F0CD4BB93F79}" type="pres">
      <dgm:prSet presAssocID="{C108C5A9-241B-435E-90D5-266F21F25949}" presName="hierChild4" presStyleCnt="0"/>
      <dgm:spPr/>
    </dgm:pt>
    <dgm:pt modelId="{85BD1121-70AB-4ADA-AA22-0F2DEFE0A9B0}" type="pres">
      <dgm:prSet presAssocID="{C108C5A9-241B-435E-90D5-266F21F25949}" presName="hierChild5" presStyleCnt="0"/>
      <dgm:spPr/>
    </dgm:pt>
    <dgm:pt modelId="{CC935741-5D48-480E-BD7C-65745B3C8E78}" type="pres">
      <dgm:prSet presAssocID="{D99B016C-8C8E-4344-A24B-EA5D69141BC5}" presName="Name37" presStyleLbl="parChTrans1D2" presStyleIdx="2" presStyleCnt="3"/>
      <dgm:spPr/>
    </dgm:pt>
    <dgm:pt modelId="{BAEACAB1-D0A8-485A-9F1B-BF9D6615BAB3}" type="pres">
      <dgm:prSet presAssocID="{330CBF37-52DC-4930-9A48-88958447A521}" presName="hierRoot2" presStyleCnt="0">
        <dgm:presLayoutVars>
          <dgm:hierBranch val="init"/>
        </dgm:presLayoutVars>
      </dgm:prSet>
      <dgm:spPr/>
    </dgm:pt>
    <dgm:pt modelId="{C15CBDD9-3A96-46B8-A8BC-159F2489CAFC}" type="pres">
      <dgm:prSet presAssocID="{330CBF37-52DC-4930-9A48-88958447A521}" presName="rootComposite" presStyleCnt="0"/>
      <dgm:spPr/>
    </dgm:pt>
    <dgm:pt modelId="{830D1857-C91C-44E5-A50D-E530F03A12BB}" type="pres">
      <dgm:prSet presAssocID="{330CBF37-52DC-4930-9A48-88958447A521}" presName="rootText" presStyleLbl="node2" presStyleIdx="2" presStyleCnt="3">
        <dgm:presLayoutVars>
          <dgm:chPref val="3"/>
        </dgm:presLayoutVars>
      </dgm:prSet>
      <dgm:spPr/>
    </dgm:pt>
    <dgm:pt modelId="{62A148EA-70B4-4A85-A5F3-4E9DE11AFBF1}" type="pres">
      <dgm:prSet presAssocID="{330CBF37-52DC-4930-9A48-88958447A521}" presName="rootConnector" presStyleLbl="node2" presStyleIdx="2" presStyleCnt="3"/>
      <dgm:spPr/>
    </dgm:pt>
    <dgm:pt modelId="{13BB1C93-C9F1-41B6-AFA1-D6EF206E0AC9}" type="pres">
      <dgm:prSet presAssocID="{330CBF37-52DC-4930-9A48-88958447A521}" presName="hierChild4" presStyleCnt="0"/>
      <dgm:spPr/>
    </dgm:pt>
    <dgm:pt modelId="{3B3C8525-5994-4878-9688-0CF2CD7EA5D0}" type="pres">
      <dgm:prSet presAssocID="{330CBF37-52DC-4930-9A48-88958447A521}" presName="hierChild5" presStyleCnt="0"/>
      <dgm:spPr/>
    </dgm:pt>
    <dgm:pt modelId="{4DFAC9C7-26B4-4234-A4D1-260ECEF99A1C}" type="pres">
      <dgm:prSet presAssocID="{1E2D7FC5-3EFF-4AE3-AE7A-F5ED85072F7B}" presName="hierChild3" presStyleCnt="0"/>
      <dgm:spPr/>
    </dgm:pt>
  </dgm:ptLst>
  <dgm:cxnLst>
    <dgm:cxn modelId="{096F5408-3967-4B32-AC64-8AB80E2A03BB}" type="presOf" srcId="{4D7E3722-ED6F-47E0-8428-BECF9B60E45E}" destId="{E043E0A5-F9A6-465C-BCCE-CAF6E64B7C8F}" srcOrd="1" destOrd="0" presId="urn:microsoft.com/office/officeart/2005/8/layout/orgChart1"/>
    <dgm:cxn modelId="{0BA6A409-A42D-48C6-86A0-A77AC5FA5DA6}" type="presOf" srcId="{330CBF37-52DC-4930-9A48-88958447A521}" destId="{62A148EA-70B4-4A85-A5F3-4E9DE11AFBF1}" srcOrd="1" destOrd="0" presId="urn:microsoft.com/office/officeart/2005/8/layout/orgChart1"/>
    <dgm:cxn modelId="{141FA80C-6FA2-4E1E-A9F2-D51C6BD005E1}" srcId="{1E2D7FC5-3EFF-4AE3-AE7A-F5ED85072F7B}" destId="{330CBF37-52DC-4930-9A48-88958447A521}" srcOrd="2" destOrd="0" parTransId="{D99B016C-8C8E-4344-A24B-EA5D69141BC5}" sibTransId="{C2AD5505-465A-4F1E-80E4-26F5C3290654}"/>
    <dgm:cxn modelId="{60B4392D-5B56-4A76-880F-C257DA4E1692}" srcId="{1E2D7FC5-3EFF-4AE3-AE7A-F5ED85072F7B}" destId="{C108C5A9-241B-435E-90D5-266F21F25949}" srcOrd="1" destOrd="0" parTransId="{103FE1B7-276F-4AD3-BC85-786BD980FFFB}" sibTransId="{D5ABF4E9-98D8-4964-B51D-26C2BF5AC991}"/>
    <dgm:cxn modelId="{C0C8A569-704A-437C-BEEE-D10D327EC69C}" type="presOf" srcId="{C108C5A9-241B-435E-90D5-266F21F25949}" destId="{7D5B71CE-6CAA-4355-9E45-EAF6C8CBE2FF}" srcOrd="1" destOrd="0" presId="urn:microsoft.com/office/officeart/2005/8/layout/orgChart1"/>
    <dgm:cxn modelId="{62C3BB6F-C5E1-49FF-9319-9E83B8323136}" srcId="{1E2D7FC5-3EFF-4AE3-AE7A-F5ED85072F7B}" destId="{4D7E3722-ED6F-47E0-8428-BECF9B60E45E}" srcOrd="0" destOrd="0" parTransId="{C323111D-63E6-490F-A7B4-96DF07EEF1F1}" sibTransId="{2C889136-39CD-42E0-A865-1721115537DA}"/>
    <dgm:cxn modelId="{E5440451-BC23-4B44-8ABE-F42D71BDBC47}" type="presOf" srcId="{103FE1B7-276F-4AD3-BC85-786BD980FFFB}" destId="{EA54F1C9-177B-4612-8E16-11C4DD6CD445}" srcOrd="0" destOrd="0" presId="urn:microsoft.com/office/officeart/2005/8/layout/orgChart1"/>
    <dgm:cxn modelId="{164AA77D-DEA6-4376-ABE5-675CFDA6AD42}" type="presOf" srcId="{C323111D-63E6-490F-A7B4-96DF07EEF1F1}" destId="{1739382A-2C7A-4E10-B885-210F6223FEE8}" srcOrd="0" destOrd="0" presId="urn:microsoft.com/office/officeart/2005/8/layout/orgChart1"/>
    <dgm:cxn modelId="{75410D8D-1DD9-4E2D-AC5F-A7ED6D4266FE}" type="presOf" srcId="{C108C5A9-241B-435E-90D5-266F21F25949}" destId="{977F266A-B51F-4193-88FF-B13427E05811}" srcOrd="0" destOrd="0" presId="urn:microsoft.com/office/officeart/2005/8/layout/orgChart1"/>
    <dgm:cxn modelId="{1621CE9A-9CF1-4E3D-B93C-55FF690634B1}" srcId="{AD0AB388-33B4-46D3-9985-952AE617D92B}" destId="{1E2D7FC5-3EFF-4AE3-AE7A-F5ED85072F7B}" srcOrd="0" destOrd="0" parTransId="{B22D9274-E3A8-4B43-93F1-A0CEEDFECCFC}" sibTransId="{20D22ACC-79F4-4CD7-951D-6A958E339A3A}"/>
    <dgm:cxn modelId="{CE0018AB-6B97-473E-86B0-B83B020101C7}" type="presOf" srcId="{D99B016C-8C8E-4344-A24B-EA5D69141BC5}" destId="{CC935741-5D48-480E-BD7C-65745B3C8E78}" srcOrd="0" destOrd="0" presId="urn:microsoft.com/office/officeart/2005/8/layout/orgChart1"/>
    <dgm:cxn modelId="{1D8C15BE-88DF-4197-922E-BA6E2FE8E878}" type="presOf" srcId="{AD0AB388-33B4-46D3-9985-952AE617D92B}" destId="{61C85812-D10B-47AF-8852-B84B4B6DB9C7}" srcOrd="0" destOrd="0" presId="urn:microsoft.com/office/officeart/2005/8/layout/orgChart1"/>
    <dgm:cxn modelId="{0247ADC0-C2B9-4AA9-933D-8E2B09A8E971}" type="presOf" srcId="{1E2D7FC5-3EFF-4AE3-AE7A-F5ED85072F7B}" destId="{232641DC-137A-45F7-979A-0F621017445D}" srcOrd="0" destOrd="0" presId="urn:microsoft.com/office/officeart/2005/8/layout/orgChart1"/>
    <dgm:cxn modelId="{357855CE-7EBF-45CD-B183-0DAE2E852D36}" type="presOf" srcId="{330CBF37-52DC-4930-9A48-88958447A521}" destId="{830D1857-C91C-44E5-A50D-E530F03A12BB}" srcOrd="0" destOrd="0" presId="urn:microsoft.com/office/officeart/2005/8/layout/orgChart1"/>
    <dgm:cxn modelId="{F0AF58E1-77DF-4955-BF4D-BB09E021FB0A}" type="presOf" srcId="{4D7E3722-ED6F-47E0-8428-BECF9B60E45E}" destId="{00475B78-7BC3-4F5F-8034-58AEC1FC910C}" srcOrd="0" destOrd="0" presId="urn:microsoft.com/office/officeart/2005/8/layout/orgChart1"/>
    <dgm:cxn modelId="{2660B4E1-EA04-41F1-A479-FCF13C4B1A4F}" type="presOf" srcId="{1E2D7FC5-3EFF-4AE3-AE7A-F5ED85072F7B}" destId="{D497568B-2862-47A5-A6D3-59955EAE34E8}" srcOrd="1" destOrd="0" presId="urn:microsoft.com/office/officeart/2005/8/layout/orgChart1"/>
    <dgm:cxn modelId="{58D9487B-1CEB-41DB-9DB6-F3C93B472A95}" type="presParOf" srcId="{61C85812-D10B-47AF-8852-B84B4B6DB9C7}" destId="{29FEC40A-F105-4605-86A2-3E98CD161429}" srcOrd="0" destOrd="0" presId="urn:microsoft.com/office/officeart/2005/8/layout/orgChart1"/>
    <dgm:cxn modelId="{2BAD900A-1777-447B-ADC8-21244FCAC30F}" type="presParOf" srcId="{29FEC40A-F105-4605-86A2-3E98CD161429}" destId="{2E61D12A-A7D1-48DB-87F1-D36486D31922}" srcOrd="0" destOrd="0" presId="urn:microsoft.com/office/officeart/2005/8/layout/orgChart1"/>
    <dgm:cxn modelId="{0C30DA55-FA56-4215-8942-955E69832A0B}" type="presParOf" srcId="{2E61D12A-A7D1-48DB-87F1-D36486D31922}" destId="{232641DC-137A-45F7-979A-0F621017445D}" srcOrd="0" destOrd="0" presId="urn:microsoft.com/office/officeart/2005/8/layout/orgChart1"/>
    <dgm:cxn modelId="{A5F48436-B22F-491A-A7EB-1CF0627F1BE6}" type="presParOf" srcId="{2E61D12A-A7D1-48DB-87F1-D36486D31922}" destId="{D497568B-2862-47A5-A6D3-59955EAE34E8}" srcOrd="1" destOrd="0" presId="urn:microsoft.com/office/officeart/2005/8/layout/orgChart1"/>
    <dgm:cxn modelId="{BDC9DC19-DDFC-4483-9C70-52728DBAF6D9}" type="presParOf" srcId="{29FEC40A-F105-4605-86A2-3E98CD161429}" destId="{4341DB21-8961-4F2D-A5C6-15D58D55F2AB}" srcOrd="1" destOrd="0" presId="urn:microsoft.com/office/officeart/2005/8/layout/orgChart1"/>
    <dgm:cxn modelId="{098301F5-9E5B-4092-8823-3BFE48845778}" type="presParOf" srcId="{4341DB21-8961-4F2D-A5C6-15D58D55F2AB}" destId="{1739382A-2C7A-4E10-B885-210F6223FEE8}" srcOrd="0" destOrd="0" presId="urn:microsoft.com/office/officeart/2005/8/layout/orgChart1"/>
    <dgm:cxn modelId="{B11DFEF3-0CA6-40EF-9C31-8F30943A1D9A}" type="presParOf" srcId="{4341DB21-8961-4F2D-A5C6-15D58D55F2AB}" destId="{121207B8-B8E5-4744-8D22-71275355FB18}" srcOrd="1" destOrd="0" presId="urn:microsoft.com/office/officeart/2005/8/layout/orgChart1"/>
    <dgm:cxn modelId="{A0212203-3F2D-4A35-9312-4A9CA13EF130}" type="presParOf" srcId="{121207B8-B8E5-4744-8D22-71275355FB18}" destId="{30E89DCE-6693-4DA4-B06C-D4B4ACE79A02}" srcOrd="0" destOrd="0" presId="urn:microsoft.com/office/officeart/2005/8/layout/orgChart1"/>
    <dgm:cxn modelId="{5F8B09E0-AA59-41E7-B989-A7BCFCA7FA20}" type="presParOf" srcId="{30E89DCE-6693-4DA4-B06C-D4B4ACE79A02}" destId="{00475B78-7BC3-4F5F-8034-58AEC1FC910C}" srcOrd="0" destOrd="0" presId="urn:microsoft.com/office/officeart/2005/8/layout/orgChart1"/>
    <dgm:cxn modelId="{84176A92-F166-4539-858B-AAF79F4653B7}" type="presParOf" srcId="{30E89DCE-6693-4DA4-B06C-D4B4ACE79A02}" destId="{E043E0A5-F9A6-465C-BCCE-CAF6E64B7C8F}" srcOrd="1" destOrd="0" presId="urn:microsoft.com/office/officeart/2005/8/layout/orgChart1"/>
    <dgm:cxn modelId="{24E3E69B-0494-4C27-8649-42A502EAA693}" type="presParOf" srcId="{121207B8-B8E5-4744-8D22-71275355FB18}" destId="{C36E92B9-0A72-4707-82EC-D98BC791553E}" srcOrd="1" destOrd="0" presId="urn:microsoft.com/office/officeart/2005/8/layout/orgChart1"/>
    <dgm:cxn modelId="{D79766B5-D49D-4D7E-852B-BEE22459FDA5}" type="presParOf" srcId="{121207B8-B8E5-4744-8D22-71275355FB18}" destId="{1653DB35-5EFA-4842-9558-0C4642A53DCD}" srcOrd="2" destOrd="0" presId="urn:microsoft.com/office/officeart/2005/8/layout/orgChart1"/>
    <dgm:cxn modelId="{3E4B6AAD-5E7D-4BB5-8E58-CB2709FEAE45}" type="presParOf" srcId="{4341DB21-8961-4F2D-A5C6-15D58D55F2AB}" destId="{EA54F1C9-177B-4612-8E16-11C4DD6CD445}" srcOrd="2" destOrd="0" presId="urn:microsoft.com/office/officeart/2005/8/layout/orgChart1"/>
    <dgm:cxn modelId="{11E5860D-A87B-4C94-929C-68BC6E47D7D7}" type="presParOf" srcId="{4341DB21-8961-4F2D-A5C6-15D58D55F2AB}" destId="{6D4D95A9-0881-4422-962A-1BEAC52B96CB}" srcOrd="3" destOrd="0" presId="urn:microsoft.com/office/officeart/2005/8/layout/orgChart1"/>
    <dgm:cxn modelId="{68276F20-EFBB-47D5-BCAD-0FF80572536C}" type="presParOf" srcId="{6D4D95A9-0881-4422-962A-1BEAC52B96CB}" destId="{2A795819-D6CF-4F46-9339-106AB55EED82}" srcOrd="0" destOrd="0" presId="urn:microsoft.com/office/officeart/2005/8/layout/orgChart1"/>
    <dgm:cxn modelId="{7DCBEA36-C816-4479-8FD7-65122893ADFC}" type="presParOf" srcId="{2A795819-D6CF-4F46-9339-106AB55EED82}" destId="{977F266A-B51F-4193-88FF-B13427E05811}" srcOrd="0" destOrd="0" presId="urn:microsoft.com/office/officeart/2005/8/layout/orgChart1"/>
    <dgm:cxn modelId="{03F01E9D-5626-4B65-B48E-1AEF45632559}" type="presParOf" srcId="{2A795819-D6CF-4F46-9339-106AB55EED82}" destId="{7D5B71CE-6CAA-4355-9E45-EAF6C8CBE2FF}" srcOrd="1" destOrd="0" presId="urn:microsoft.com/office/officeart/2005/8/layout/orgChart1"/>
    <dgm:cxn modelId="{0400EDA8-E025-4745-896A-E6728AD7EE9A}" type="presParOf" srcId="{6D4D95A9-0881-4422-962A-1BEAC52B96CB}" destId="{3E77C5D3-C2B7-44A8-9CB7-F0CD4BB93F79}" srcOrd="1" destOrd="0" presId="urn:microsoft.com/office/officeart/2005/8/layout/orgChart1"/>
    <dgm:cxn modelId="{87E947A5-E307-49A0-9AA2-B8D93C41A723}" type="presParOf" srcId="{6D4D95A9-0881-4422-962A-1BEAC52B96CB}" destId="{85BD1121-70AB-4ADA-AA22-0F2DEFE0A9B0}" srcOrd="2" destOrd="0" presId="urn:microsoft.com/office/officeart/2005/8/layout/orgChart1"/>
    <dgm:cxn modelId="{6EBB45FA-F1DD-4F9A-8CFB-6B6565534631}" type="presParOf" srcId="{4341DB21-8961-4F2D-A5C6-15D58D55F2AB}" destId="{CC935741-5D48-480E-BD7C-65745B3C8E78}" srcOrd="4" destOrd="0" presId="urn:microsoft.com/office/officeart/2005/8/layout/orgChart1"/>
    <dgm:cxn modelId="{11074170-3314-44F7-830E-25348DF531F5}" type="presParOf" srcId="{4341DB21-8961-4F2D-A5C6-15D58D55F2AB}" destId="{BAEACAB1-D0A8-485A-9F1B-BF9D6615BAB3}" srcOrd="5" destOrd="0" presId="urn:microsoft.com/office/officeart/2005/8/layout/orgChart1"/>
    <dgm:cxn modelId="{058C6004-1705-4E86-A63C-E38C7E766730}" type="presParOf" srcId="{BAEACAB1-D0A8-485A-9F1B-BF9D6615BAB3}" destId="{C15CBDD9-3A96-46B8-A8BC-159F2489CAFC}" srcOrd="0" destOrd="0" presId="urn:microsoft.com/office/officeart/2005/8/layout/orgChart1"/>
    <dgm:cxn modelId="{3913712F-2B70-4D72-8D9B-60505CF44933}" type="presParOf" srcId="{C15CBDD9-3A96-46B8-A8BC-159F2489CAFC}" destId="{830D1857-C91C-44E5-A50D-E530F03A12BB}" srcOrd="0" destOrd="0" presId="urn:microsoft.com/office/officeart/2005/8/layout/orgChart1"/>
    <dgm:cxn modelId="{3A1D5B1A-B575-4BBB-ABE9-9EF5E6A0A6EF}" type="presParOf" srcId="{C15CBDD9-3A96-46B8-A8BC-159F2489CAFC}" destId="{62A148EA-70B4-4A85-A5F3-4E9DE11AFBF1}" srcOrd="1" destOrd="0" presId="urn:microsoft.com/office/officeart/2005/8/layout/orgChart1"/>
    <dgm:cxn modelId="{9F5AFAF4-BE41-4D6A-BF8B-EE5C3A2DE1D3}" type="presParOf" srcId="{BAEACAB1-D0A8-485A-9F1B-BF9D6615BAB3}" destId="{13BB1C93-C9F1-41B6-AFA1-D6EF206E0AC9}" srcOrd="1" destOrd="0" presId="urn:microsoft.com/office/officeart/2005/8/layout/orgChart1"/>
    <dgm:cxn modelId="{463AB134-BB5F-456E-88CA-9BDA38E34AB4}" type="presParOf" srcId="{BAEACAB1-D0A8-485A-9F1B-BF9D6615BAB3}" destId="{3B3C8525-5994-4878-9688-0CF2CD7EA5D0}" srcOrd="2" destOrd="0" presId="urn:microsoft.com/office/officeart/2005/8/layout/orgChart1"/>
    <dgm:cxn modelId="{25EFD3B8-CA6C-4BD7-96FE-0535191DB7B1}" type="presParOf" srcId="{29FEC40A-F105-4605-86A2-3E98CD161429}" destId="{4DFAC9C7-26B4-4234-A4D1-260ECEF99A1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935741-5D48-480E-BD7C-65745B3C8E78}">
      <dsp:nvSpPr>
        <dsp:cNvPr id="0" name=""/>
        <dsp:cNvSpPr/>
      </dsp:nvSpPr>
      <dsp:spPr>
        <a:xfrm>
          <a:off x="5029199" y="1702593"/>
          <a:ext cx="3558195" cy="6175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8769"/>
              </a:lnTo>
              <a:lnTo>
                <a:pt x="3558195" y="308769"/>
              </a:lnTo>
              <a:lnTo>
                <a:pt x="3558195" y="617538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54F1C9-177B-4612-8E16-11C4DD6CD445}">
      <dsp:nvSpPr>
        <dsp:cNvPr id="0" name=""/>
        <dsp:cNvSpPr/>
      </dsp:nvSpPr>
      <dsp:spPr>
        <a:xfrm>
          <a:off x="4983479" y="1702593"/>
          <a:ext cx="91440" cy="6175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7538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39382A-2C7A-4E10-B885-210F6223FEE8}">
      <dsp:nvSpPr>
        <dsp:cNvPr id="0" name=""/>
        <dsp:cNvSpPr/>
      </dsp:nvSpPr>
      <dsp:spPr>
        <a:xfrm>
          <a:off x="1471004" y="1702593"/>
          <a:ext cx="3558195" cy="617538"/>
        </a:xfrm>
        <a:custGeom>
          <a:avLst/>
          <a:gdLst/>
          <a:ahLst/>
          <a:cxnLst/>
          <a:rect l="0" t="0" r="0" b="0"/>
          <a:pathLst>
            <a:path>
              <a:moveTo>
                <a:pt x="3558195" y="0"/>
              </a:moveTo>
              <a:lnTo>
                <a:pt x="3558195" y="308769"/>
              </a:lnTo>
              <a:lnTo>
                <a:pt x="0" y="308769"/>
              </a:lnTo>
              <a:lnTo>
                <a:pt x="0" y="617538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2641DC-137A-45F7-979A-0F621017445D}">
      <dsp:nvSpPr>
        <dsp:cNvPr id="0" name=""/>
        <dsp:cNvSpPr/>
      </dsp:nvSpPr>
      <dsp:spPr>
        <a:xfrm>
          <a:off x="889783" y="232264"/>
          <a:ext cx="8278833" cy="147032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2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Standard 1 The current legislative and educational framework</a:t>
          </a:r>
          <a:br>
            <a:rPr lang="en-US" sz="2500" kern="1200" dirty="0"/>
          </a:br>
          <a:r>
            <a:rPr lang="en-US" sz="2500" kern="1200" dirty="0"/>
            <a:t>Standard 2 Personal professional development</a:t>
          </a:r>
          <a:br>
            <a:rPr lang="en-US" sz="2500" kern="1200" dirty="0"/>
          </a:br>
          <a:r>
            <a:rPr lang="en-US" sz="2500" kern="1200" dirty="0"/>
            <a:t>Standard 3 Working in Partnership with families</a:t>
          </a:r>
        </a:p>
      </dsp:txBody>
      <dsp:txXfrm>
        <a:off x="889783" y="232264"/>
        <a:ext cx="8278833" cy="1470328"/>
      </dsp:txXfrm>
    </dsp:sp>
    <dsp:sp modelId="{00475B78-7BC3-4F5F-8034-58AEC1FC910C}">
      <dsp:nvSpPr>
        <dsp:cNvPr id="0" name=""/>
        <dsp:cNvSpPr/>
      </dsp:nvSpPr>
      <dsp:spPr>
        <a:xfrm>
          <a:off x="675" y="2320131"/>
          <a:ext cx="2940657" cy="147032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4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QTVI </a:t>
          </a:r>
          <a:br>
            <a:rPr lang="en-US" sz="2500" kern="1200" dirty="0"/>
          </a:br>
          <a:r>
            <a:rPr lang="en-US" sz="2500" kern="1200" dirty="0"/>
            <a:t>specific standards 4-9</a:t>
          </a:r>
        </a:p>
      </dsp:txBody>
      <dsp:txXfrm>
        <a:off x="675" y="2320131"/>
        <a:ext cx="2940657" cy="1470328"/>
      </dsp:txXfrm>
    </dsp:sp>
    <dsp:sp modelId="{977F266A-B51F-4193-88FF-B13427E05811}">
      <dsp:nvSpPr>
        <dsp:cNvPr id="0" name=""/>
        <dsp:cNvSpPr/>
      </dsp:nvSpPr>
      <dsp:spPr>
        <a:xfrm>
          <a:off x="3558871" y="2320131"/>
          <a:ext cx="2940657" cy="147032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4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QTOD </a:t>
          </a:r>
          <a:br>
            <a:rPr lang="en-US" sz="2500" kern="1200" dirty="0"/>
          </a:br>
          <a:r>
            <a:rPr lang="en-US" sz="2500" kern="1200" dirty="0"/>
            <a:t>specific standards 4-9</a:t>
          </a:r>
        </a:p>
      </dsp:txBody>
      <dsp:txXfrm>
        <a:off x="3558871" y="2320131"/>
        <a:ext cx="2940657" cy="1470328"/>
      </dsp:txXfrm>
    </dsp:sp>
    <dsp:sp modelId="{830D1857-C91C-44E5-A50D-E530F03A12BB}">
      <dsp:nvSpPr>
        <dsp:cNvPr id="0" name=""/>
        <dsp:cNvSpPr/>
      </dsp:nvSpPr>
      <dsp:spPr>
        <a:xfrm>
          <a:off x="7117066" y="2320131"/>
          <a:ext cx="2940657" cy="147032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4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QTMSI</a:t>
          </a:r>
          <a:br>
            <a:rPr lang="en-US" sz="2500" kern="1200" dirty="0"/>
          </a:br>
          <a:r>
            <a:rPr lang="en-US" sz="2500" kern="1200" dirty="0"/>
            <a:t>specific standards 4-9</a:t>
          </a:r>
        </a:p>
      </dsp:txBody>
      <dsp:txXfrm>
        <a:off x="7117066" y="2320131"/>
        <a:ext cx="2940657" cy="14703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0132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F3B-A037-46D0-B02C-1428F07E9383}" type="datetimeFigureOut">
              <a:rPr lang="en-US" dirty="0"/>
              <a:t>4/19/2023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482DC-2269-4F26-9D2A-7E44B1A4CD8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157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0541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032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450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748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4/19/2023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361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dirty="0"/>
              <a:pPr/>
              <a:t>4/19/2023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40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514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214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4/19/2023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502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48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EE362070-691D-44DB-98D4-BC61774B0E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10">
            <a:extLst>
              <a:ext uri="{FF2B5EF4-FFF2-40B4-BE49-F238E27FC236}">
                <a16:creationId xmlns:a16="http://schemas.microsoft.com/office/drawing/2014/main" id="{5A7EFE9C-DAE7-4ECA-BDB2-34E2534B8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944603" y="4325112"/>
            <a:ext cx="71323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36504" y="758952"/>
            <a:ext cx="7319175" cy="3566160"/>
          </a:xfrm>
        </p:spPr>
        <p:txBody>
          <a:bodyPr>
            <a:normAutofit/>
          </a:bodyPr>
          <a:lstStyle/>
          <a:p>
            <a:r>
              <a:rPr lang="en-US" sz="6200" dirty="0">
                <a:cs typeface="Calibri Light"/>
              </a:rPr>
              <a:t>Updating the  Mandatory Qualifications for QTSI</a:t>
            </a:r>
            <a:endParaRPr lang="en-US" sz="6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36504" y="4455620"/>
            <a:ext cx="7321946" cy="1143000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dirty="0">
                <a:cs typeface="Calibri"/>
              </a:rPr>
              <a:t>Dr Jackie Salter</a:t>
            </a:r>
          </a:p>
          <a:p>
            <a:r>
              <a:rPr lang="en-US" dirty="0">
                <a:cs typeface="Calibri"/>
              </a:rPr>
              <a:t>President-Elect BATOD, </a:t>
            </a:r>
          </a:p>
          <a:p>
            <a:r>
              <a:rPr lang="en-US" dirty="0" err="1">
                <a:cs typeface="Calibri"/>
              </a:rPr>
              <a:t>MQToD</a:t>
            </a:r>
            <a:r>
              <a:rPr lang="en-US" dirty="0">
                <a:cs typeface="Calibri"/>
              </a:rPr>
              <a:t> Working Group Lead</a:t>
            </a:r>
            <a:endParaRPr lang="en-US" dirty="0"/>
          </a:p>
        </p:txBody>
      </p:sp>
      <p:pic>
        <p:nvPicPr>
          <p:cNvPr id="4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177D6466-7650-D62F-FE74-9D0632D1A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818" y="2600145"/>
            <a:ext cx="2449486" cy="113901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F0CE275-BAEC-48E9-B00C-1B635C68F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rgbClr val="031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2C524A-01E1-4209-AE20-DA64F7CB1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6D03E2-B3AA-E5B5-EA12-0DD36F272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  <a:cs typeface="Calibri Light"/>
              </a:rPr>
              <a:t>Aims</a:t>
            </a:r>
            <a:endParaRPr lang="en-US" sz="3600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9A6DD-9D6E-59FE-4972-EEAC1B69B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2016" y="605896"/>
            <a:ext cx="7023263" cy="5803217"/>
          </a:xfrm>
        </p:spPr>
        <p:txBody>
          <a:bodyPr vert="horz" lIns="0" tIns="45720" rIns="0" bIns="45720" rtlCol="0" anchor="ctr">
            <a:normAutofit/>
          </a:bodyPr>
          <a:lstStyle/>
          <a:p>
            <a:pPr marL="383540" lvl="1"/>
            <a:endParaRPr lang="en-US" sz="3200" dirty="0">
              <a:cs typeface="Calibri"/>
            </a:endParaRPr>
          </a:p>
          <a:p>
            <a:pPr marL="383540" lvl="1"/>
            <a:endParaRPr lang="en-US" sz="3200" dirty="0">
              <a:cs typeface="Calibri"/>
            </a:endParaRPr>
          </a:p>
          <a:p>
            <a:pPr marL="383540" lvl="1"/>
            <a:r>
              <a:rPr lang="en-US" sz="3200" dirty="0">
                <a:cs typeface="Calibri"/>
              </a:rPr>
              <a:t>Context of the update</a:t>
            </a:r>
          </a:p>
          <a:p>
            <a:pPr marL="383540" lvl="1"/>
            <a:r>
              <a:rPr lang="en-US" sz="3200" dirty="0">
                <a:cs typeface="Calibri"/>
              </a:rPr>
              <a:t>Key objectives </a:t>
            </a:r>
          </a:p>
          <a:p>
            <a:pPr marL="383540" lvl="1"/>
            <a:r>
              <a:rPr lang="en-US" sz="3200" dirty="0">
                <a:cs typeface="Calibri"/>
              </a:rPr>
              <a:t>Format of the new MQ documentation</a:t>
            </a:r>
          </a:p>
          <a:p>
            <a:pPr marL="383540" lvl="1"/>
            <a:r>
              <a:rPr lang="en-US" sz="3200" dirty="0">
                <a:cs typeface="Calibri"/>
              </a:rPr>
              <a:t>Maintaining the specialist teacher workforce</a:t>
            </a:r>
          </a:p>
          <a:p>
            <a:pPr marL="383540" lvl="1"/>
            <a:endParaRPr lang="en-US" sz="3200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42068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Optimising outcomes for children with 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Support the development of highly specialised teaching workforce with knowledge, understanding and skills required to ensure children and young people with SI have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equality of access to education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opportunities to develop their independence and personal agency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be prepared for adult life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provides QTSIs with the tools to maintain the knowledge, understanding and skills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 within our dynamic educational context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in response to a growing research informed evidence base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0507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59ED5-9BD9-F575-A5BA-94FE16027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Context of the update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874F6-505A-18D2-18BA-0593E699E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1705" y="1920549"/>
            <a:ext cx="10058400" cy="4023360"/>
          </a:xfrm>
        </p:spPr>
        <p:txBody>
          <a:bodyPr vert="horz" lIns="0" tIns="45720" rIns="0" bIns="45720" rtlCol="0" anchor="t"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NatSIP engaged in work for DfE on the Future of the SI workforce 2018/2019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DfE engaged NatSIP in the revision of MQ Standards 2109/2020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Working group/s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QTVI - Professor Graeme Douglas 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QTMSI - Dr Liz Hodges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QToD - Dr Jackie Salter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Collaboration across the groups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Individual work on specific areas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Wide consultation </a:t>
            </a:r>
            <a:r>
              <a:rPr lang="en-GB"/>
              <a:t>that included a </a:t>
            </a:r>
            <a:r>
              <a:rPr lang="en-GB" dirty="0"/>
              <a:t>number of different stages</a:t>
            </a:r>
          </a:p>
          <a:p>
            <a:endParaRPr lang="en-GB" dirty="0"/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618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DfE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2400" dirty="0">
                <a:cs typeface="Calibri"/>
              </a:rPr>
              <a:t>Reflect the changing landscape in education</a:t>
            </a:r>
          </a:p>
          <a:p>
            <a:pPr lvl="1"/>
            <a:r>
              <a:rPr lang="en-US" sz="2400" dirty="0">
                <a:cs typeface="Calibri"/>
              </a:rPr>
              <a:t>Flexible in order to continue to meet the needs of SI children</a:t>
            </a:r>
          </a:p>
          <a:p>
            <a:pPr lvl="1"/>
            <a:r>
              <a:rPr lang="en-US" sz="2400" dirty="0">
                <a:cs typeface="Calibri"/>
              </a:rPr>
              <a:t>Align DfE priorities to co design and deliver training in an increasingly school led system</a:t>
            </a:r>
          </a:p>
          <a:p>
            <a:pPr lvl="1"/>
            <a:r>
              <a:rPr lang="en-US" sz="2400" dirty="0">
                <a:cs typeface="Calibri"/>
              </a:rPr>
              <a:t>Raise aspirations for children and young people with SI</a:t>
            </a:r>
          </a:p>
          <a:p>
            <a:endParaRPr lang="en-GB" dirty="0"/>
          </a:p>
        </p:txBody>
      </p:sp>
      <p:pic>
        <p:nvPicPr>
          <p:cNvPr id="4" name="Picture 3" descr="Text&#10;&#10;Description automatically generated with low confidenc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461" y="3933738"/>
            <a:ext cx="1800225" cy="1800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6356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02398-4E9D-30DD-2415-E3F2139B1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NatSIP working group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3915A-3553-094A-001E-D0F246D22B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04171"/>
            <a:ext cx="10058400" cy="4023360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Qualified specialist teachers developed the necessary knowledge, understanding and skills to optimise outcomes for children and young people with SI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Acknowledge the common areas of knowledge, understanding and skills in the SI sector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Ensure the specific knowledge, understanding and skills for the different specialisms are clearly articulated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Reflect the different contexts in which QTSIs now work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Reflect the full age profile of the population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Align  specifications with current discourses in education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Provide a set of competencies that supports continual professional development /learning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5135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B48C-77EA-CD32-81C1-4E401C43D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Format of the new MQSIs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396916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3708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Early Career Framework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6000" y="2704668"/>
            <a:ext cx="9305925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578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Narrative for each standard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b="1" dirty="0"/>
          </a:p>
          <a:p>
            <a:r>
              <a:rPr lang="en-GB" b="1" dirty="0"/>
              <a:t>Standard 1: The current legislative and educational framework</a:t>
            </a:r>
            <a:endParaRPr lang="en-GB" dirty="0"/>
          </a:p>
          <a:p>
            <a:r>
              <a:rPr lang="en-GB" dirty="0"/>
              <a:t> </a:t>
            </a:r>
          </a:p>
          <a:p>
            <a:r>
              <a:rPr lang="en-GB" dirty="0"/>
              <a:t>Specialist teachers must have detailed knowledge and understanding of current educational legislation and practice and recognise that this will change over time (both in terms of legal frameworks and guidance/codes of practice at national and local levels). QTSIs, as determined by their specialism, must be able to apply this knowledge and understanding when working with learners with sensory impairment 0-25 years, in a range of educational contexts, and working with other professionals and families.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3923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Format of the individual components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9808045"/>
              </p:ext>
            </p:extLst>
          </p:nvPr>
        </p:nvGraphicFramePr>
        <p:xfrm>
          <a:off x="523702" y="2236124"/>
          <a:ext cx="10906298" cy="31251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64979">
                  <a:extLst>
                    <a:ext uri="{9D8B030D-6E8A-4147-A177-3AD203B41FA5}">
                      <a16:colId xmlns:a16="http://schemas.microsoft.com/office/drawing/2014/main" val="2499496732"/>
                    </a:ext>
                  </a:extLst>
                </a:gridCol>
                <a:gridCol w="6641319">
                  <a:extLst>
                    <a:ext uri="{9D8B030D-6E8A-4147-A177-3AD203B41FA5}">
                      <a16:colId xmlns:a16="http://schemas.microsoft.com/office/drawing/2014/main" val="2061840391"/>
                    </a:ext>
                  </a:extLst>
                </a:gridCol>
              </a:tblGrid>
              <a:tr h="515389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Knowledge and Understanding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Skills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184649"/>
                  </a:ext>
                </a:extLst>
              </a:tr>
              <a:tr h="2161309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3K2 Understand the importance of early intervention. 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3S2a To work in partnership with families to understand and implement strategies to support the development of their child.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3S2b To work in partnership with families to adjust to family life with their child.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3S2c To work in partnership with families to understand and navigate the systems and transitions they engage with to support their child.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4634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9228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Standard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fontAlgn="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b="1" dirty="0">
                <a:solidFill>
                  <a:srgbClr val="FFFFFF"/>
                </a:solidFill>
                <a:latin typeface="Calibri" panose="020F0502020204030204" pitchFamily="34" charset="0"/>
              </a:rPr>
              <a:t>3K3a Understand the range of education, training and employment opportunities available to SI learners, as well as the support available to them as they leave school.</a:t>
            </a:r>
            <a:endParaRPr lang="en-GB" sz="2400" dirty="0">
              <a:latin typeface="Arial" panose="020B0604020202020204" pitchFamily="34" charset="0"/>
            </a:endParaRPr>
          </a:p>
          <a:p>
            <a:pPr marL="0" fontAlgn="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b="1" dirty="0">
                <a:solidFill>
                  <a:srgbClr val="FFFFFF"/>
                </a:solidFill>
                <a:latin typeface="Calibri" panose="020F0502020204030204" pitchFamily="34" charset="0"/>
              </a:rPr>
              <a:t> </a:t>
            </a:r>
            <a:endParaRPr lang="en-GB" sz="2400" dirty="0">
              <a:latin typeface="Arial" panose="020B0604020202020204" pitchFamily="34" charset="0"/>
            </a:endParaRPr>
          </a:p>
          <a:p>
            <a:pPr marL="0" fontAlgn="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b="1" dirty="0">
                <a:solidFill>
                  <a:srgbClr val="FFFFFF"/>
                </a:solidFill>
                <a:latin typeface="Calibri" panose="020F0502020204030204" pitchFamily="34" charset="0"/>
              </a:rPr>
              <a:t>3K3b Have up to date knowledge of services and supporting organisations available for families at both a local and national level. Including local charities, national professional bodies.</a:t>
            </a:r>
            <a:endParaRPr lang="en-GB" sz="2400" dirty="0">
              <a:latin typeface="Arial" panose="020B0604020202020204" pitchFamily="34" charset="0"/>
            </a:endParaRPr>
          </a:p>
          <a:p>
            <a:pPr marL="0" fontAlgn="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b="1" dirty="0">
                <a:solidFill>
                  <a:srgbClr val="FFFFFF"/>
                </a:solidFill>
                <a:latin typeface="Calibri" panose="020F0502020204030204" pitchFamily="34" charset="0"/>
              </a:rPr>
              <a:t>3S3 To work with families in making an informed choice on appropriate provision for their child or young person.</a:t>
            </a:r>
            <a:endParaRPr lang="en-GB" sz="24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121307"/>
              </p:ext>
            </p:extLst>
          </p:nvPr>
        </p:nvGraphicFramePr>
        <p:xfrm>
          <a:off x="598518" y="2029538"/>
          <a:ext cx="10873046" cy="3947930"/>
        </p:xfrm>
        <a:graphic>
          <a:graphicData uri="http://schemas.openxmlformats.org/drawingml/2006/table">
            <a:tbl>
              <a:tblPr firstRow="1" firstCol="1" bandRow="1">
                <a:tableStyleId>{793D81CF-94F2-401A-BA57-92F5A7B2D0C5}</a:tableStyleId>
              </a:tblPr>
              <a:tblGrid>
                <a:gridCol w="5433728">
                  <a:extLst>
                    <a:ext uri="{9D8B030D-6E8A-4147-A177-3AD203B41FA5}">
                      <a16:colId xmlns:a16="http://schemas.microsoft.com/office/drawing/2014/main" val="2950034864"/>
                    </a:ext>
                  </a:extLst>
                </a:gridCol>
                <a:gridCol w="5439318">
                  <a:extLst>
                    <a:ext uri="{9D8B030D-6E8A-4147-A177-3AD203B41FA5}">
                      <a16:colId xmlns:a16="http://schemas.microsoft.com/office/drawing/2014/main" val="826318031"/>
                    </a:ext>
                  </a:extLst>
                </a:gridCol>
              </a:tblGrid>
              <a:tr h="42333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Knowledge and Understanding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Skills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731482"/>
                  </a:ext>
                </a:extLst>
              </a:tr>
              <a:tr h="3524597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3K3a Understand the range of education, training and employment opportunities available to SI learners, as well as the support available to them as they leave school.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3K3b Have up to date knowledge of services and supporting organisations available for families at both a local and national level, including local charities and national professional bodies.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3S3 To work with families in making an informed choice on appropriate provision for their child or young person.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99264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3501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has happened since 2020?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5527964" cy="4023360"/>
          </a:xfrm>
        </p:spPr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</a:t>
            </a:r>
            <a:r>
              <a:rPr lang="en-GB" sz="2400" dirty="0"/>
              <a:t>Covid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/>
              <a:t> DfE process to accredit programmes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/>
              <a:t> Development of new programme materials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/>
              <a:t> New programmes available from September 2023</a:t>
            </a:r>
          </a:p>
        </p:txBody>
      </p:sp>
      <p:sp>
        <p:nvSpPr>
          <p:cNvPr id="4" name="Rectangle 3"/>
          <p:cNvSpPr/>
          <p:nvPr/>
        </p:nvSpPr>
        <p:spPr>
          <a:xfrm>
            <a:off x="6964439" y="5278134"/>
            <a:ext cx="273651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solidFill>
                  <a:srgbClr val="70757A"/>
                </a:solidFill>
                <a:latin typeface="arial" panose="020B0604020202020204" pitchFamily="34" charset="0"/>
              </a:rPr>
              <a:t>Image by </a:t>
            </a:r>
            <a:r>
              <a:rPr lang="en-GB" sz="1100" dirty="0" err="1">
                <a:solidFill>
                  <a:srgbClr val="70757A"/>
                </a:solidFill>
                <a:latin typeface="arial" panose="020B0604020202020204" pitchFamily="34" charset="0"/>
              </a:rPr>
              <a:t>MiroslavaChrienova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4021185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Maintaining the specialist workforce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5730631" cy="4023360"/>
          </a:xfrm>
        </p:spPr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Reduced number of applications to the QTSI programmes in recent years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Children with SI need a full specialist teaching workforce to optimise outcomes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Need experienced colleagues to mentor trainees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September 2023 new programmes reflecting current practice, new curricula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dirty="0"/>
              <a:t> Need to support these programmes - or lose them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8887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71261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3060dd4-3e4f-4fe5-b88f-a928187c0ac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4C567A2D451840A1A3172B79D13EA9" ma:contentTypeVersion="15" ma:contentTypeDescription="Create a new document." ma:contentTypeScope="" ma:versionID="532d15061a3c95cbd0fb3d33092a077b">
  <xsd:schema xmlns:xsd="http://www.w3.org/2001/XMLSchema" xmlns:xs="http://www.w3.org/2001/XMLSchema" xmlns:p="http://schemas.microsoft.com/office/2006/metadata/properties" xmlns:ns3="e3060dd4-3e4f-4fe5-b88f-a928187c0acd" xmlns:ns4="1366faf1-a34f-495a-a47c-445217ffe5b3" targetNamespace="http://schemas.microsoft.com/office/2006/metadata/properties" ma:root="true" ma:fieldsID="c9eb3a74ff874a75408fb01441456602" ns3:_="" ns4:_="">
    <xsd:import namespace="e3060dd4-3e4f-4fe5-b88f-a928187c0acd"/>
    <xsd:import namespace="1366faf1-a34f-495a-a47c-445217ffe5b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060dd4-3e4f-4fe5-b88f-a928187c0a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66faf1-a34f-495a-a47c-445217ffe5b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DFA4D0-5FA7-49FC-8577-946976798777}">
  <ds:schemaRefs>
    <ds:schemaRef ds:uri="http://schemas.microsoft.com/office/2006/documentManagement/types"/>
    <ds:schemaRef ds:uri="1366faf1-a34f-495a-a47c-445217ffe5b3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e3060dd4-3e4f-4fe5-b88f-a928187c0acd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EC53818-D2CE-46FC-B10C-0C276ECAA79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FB4016-CF89-4403-89FE-67250A4676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060dd4-3e4f-4fe5-b88f-a928187c0acd"/>
    <ds:schemaRef ds:uri="1366faf1-a34f-495a-a47c-445217ffe5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</TotalTime>
  <Words>802</Words>
  <Application>Microsoft Office PowerPoint</Application>
  <PresentationFormat>Widescreen</PresentationFormat>
  <Paragraphs>94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arial</vt:lpstr>
      <vt:lpstr>Calibri</vt:lpstr>
      <vt:lpstr>Calibri Light</vt:lpstr>
      <vt:lpstr>Courier New</vt:lpstr>
      <vt:lpstr>Retrospect</vt:lpstr>
      <vt:lpstr>Updating the  Mandatory Qualifications for QTSI</vt:lpstr>
      <vt:lpstr>Aims</vt:lpstr>
      <vt:lpstr>Optimising outcomes for children with SI</vt:lpstr>
      <vt:lpstr>Context of the update</vt:lpstr>
      <vt:lpstr>DfE requirements</vt:lpstr>
      <vt:lpstr>NatSIP working group objectives</vt:lpstr>
      <vt:lpstr>Format of the new MQSIs</vt:lpstr>
      <vt:lpstr>Early Career Framework</vt:lpstr>
      <vt:lpstr> Narrative for each standard</vt:lpstr>
      <vt:lpstr>Format of the individual components</vt:lpstr>
      <vt:lpstr>Example Standard 3</vt:lpstr>
      <vt:lpstr>What has happened since 2020?</vt:lpstr>
      <vt:lpstr>Maintaining the specialist workforce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Jackie Salter</dc:creator>
  <cp:lastModifiedBy>Lindsey Rousseau</cp:lastModifiedBy>
  <cp:revision>155</cp:revision>
  <dcterms:created xsi:type="dcterms:W3CDTF">2023-04-18T15:06:55Z</dcterms:created>
  <dcterms:modified xsi:type="dcterms:W3CDTF">2023-04-19T11:02:24Z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0x010100DB4C567A2D451840A1A3172B79D13EA9</vt:lpwstr>
  </property>
</Properties>
</file>