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446" r:id="rId2"/>
    <p:sldId id="455" r:id="rId3"/>
    <p:sldId id="449" r:id="rId4"/>
    <p:sldId id="453" r:id="rId5"/>
    <p:sldId id="451" r:id="rId6"/>
    <p:sldId id="454" r:id="rId7"/>
    <p:sldId id="456" r:id="rId8"/>
    <p:sldId id="452" r:id="rId9"/>
    <p:sldId id="450" r:id="rId10"/>
    <p:sldId id="448" r:id="rId11"/>
    <p:sldId id="457" r:id="rId12"/>
    <p:sldId id="458" r:id="rId13"/>
    <p:sldId id="459" r:id="rId14"/>
  </p:sldIdLst>
  <p:sldSz cx="12192000" cy="6858000"/>
  <p:notesSz cx="6858000" cy="9144000"/>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B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24" autoAdjust="0"/>
  </p:normalViewPr>
  <p:slideViewPr>
    <p:cSldViewPr>
      <p:cViewPr varScale="1">
        <p:scale>
          <a:sx n="86" d="100"/>
          <a:sy n="86" d="100"/>
        </p:scale>
        <p:origin x="51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0FF777-9404-4898-96A2-4D82C9402180}" type="datetimeFigureOut">
              <a:rPr lang="en-GB" smtClean="0"/>
              <a:t>19/04/2023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50F60C-0BD4-441F-80D2-EDDAC9E44DC5}" type="slidenum">
              <a:rPr lang="en-GB" smtClean="0"/>
              <a:t>‹#›</a:t>
            </a:fld>
            <a:endParaRPr lang="en-GB"/>
          </a:p>
        </p:txBody>
      </p:sp>
    </p:spTree>
    <p:extLst>
      <p:ext uri="{BB962C8B-B14F-4D97-AF65-F5344CB8AC3E}">
        <p14:creationId xmlns:p14="http://schemas.microsoft.com/office/powerpoint/2010/main" val="11645516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FEB9C0DE-8989-409D-83AF-2F484C8065D7}"/>
              </a:ext>
            </a:extLst>
          </p:cNvPr>
          <p:cNvSpPr>
            <a:spLocks noGrp="1" noChangeArrowheads="1"/>
          </p:cNvSpPr>
          <p:nvPr>
            <p:ph type="ctrTitle"/>
          </p:nvPr>
        </p:nvSpPr>
        <p:spPr>
          <a:xfrm>
            <a:off x="914400" y="2130426"/>
            <a:ext cx="10363200" cy="1470025"/>
          </a:xfrm>
        </p:spPr>
        <p:txBody>
          <a:bodyPr/>
          <a:lstStyle>
            <a:lvl1pPr algn="ctr">
              <a:defRPr b="1"/>
            </a:lvl1pPr>
          </a:lstStyle>
          <a:p>
            <a:pPr lvl="0"/>
            <a:r>
              <a:rPr lang="en-US" altLang="en-US" noProof="0"/>
              <a:t>Click to edit Master title style</a:t>
            </a:r>
            <a:endParaRPr lang="en-GB" altLang="en-US" noProof="0"/>
          </a:p>
        </p:txBody>
      </p:sp>
      <p:sp>
        <p:nvSpPr>
          <p:cNvPr id="6147" name="Rectangle 3">
            <a:extLst>
              <a:ext uri="{FF2B5EF4-FFF2-40B4-BE49-F238E27FC236}">
                <a16:creationId xmlns:a16="http://schemas.microsoft.com/office/drawing/2014/main" id="{6F23630A-F6FF-4922-9D6B-30E17407656D}"/>
              </a:ext>
            </a:extLst>
          </p:cNvPr>
          <p:cNvSpPr>
            <a:spLocks noGrp="1" noChangeArrowheads="1"/>
          </p:cNvSpPr>
          <p:nvPr>
            <p:ph type="subTitle" idx="1"/>
          </p:nvPr>
        </p:nvSpPr>
        <p:spPr>
          <a:xfrm>
            <a:off x="1828800" y="3886200"/>
            <a:ext cx="8534400" cy="1752600"/>
          </a:xfrm>
        </p:spPr>
        <p:txBody>
          <a:bodyPr/>
          <a:lstStyle>
            <a:lvl1pPr marL="0" indent="0" algn="ctr">
              <a:buFontTx/>
              <a:buNone/>
              <a:defRPr/>
            </a:lvl1pPr>
          </a:lstStyle>
          <a:p>
            <a:pPr lvl="0"/>
            <a:r>
              <a:rPr lang="en-US" altLang="en-US" noProof="0"/>
              <a:t>Click to edit Master subtitle style</a:t>
            </a:r>
            <a:endParaRPr lang="en-GB" altLang="en-US" noProof="0"/>
          </a:p>
        </p:txBody>
      </p:sp>
      <p:pic>
        <p:nvPicPr>
          <p:cNvPr id="6148" name="Picture 4">
            <a:extLst>
              <a:ext uri="{FF2B5EF4-FFF2-40B4-BE49-F238E27FC236}">
                <a16:creationId xmlns:a16="http://schemas.microsoft.com/office/drawing/2014/main" id="{365717D6-2F4B-4817-BE74-91B64FAB0D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3712" y="258765"/>
            <a:ext cx="5076630" cy="1585912"/>
          </a:xfrm>
          <a:prstGeom prst="rect">
            <a:avLst/>
          </a:prstGeom>
          <a:noFill/>
          <a:extLst>
            <a:ext uri="{909E8E84-426E-40DD-AFC4-6F175D3DCCD1}">
              <a14:hiddenFill xmlns:a14="http://schemas.microsoft.com/office/drawing/2010/main">
                <a:solidFill>
                  <a:srgbClr val="FFFFFF"/>
                </a:solidFill>
              </a14:hiddenFill>
            </a:ext>
          </a:extLst>
        </p:spPr>
      </p:pic>
      <p:sp>
        <p:nvSpPr>
          <p:cNvPr id="6152" name="Freeform 8">
            <a:extLst>
              <a:ext uri="{FF2B5EF4-FFF2-40B4-BE49-F238E27FC236}">
                <a16:creationId xmlns:a16="http://schemas.microsoft.com/office/drawing/2014/main" id="{47370484-4CD9-4A08-B6B2-564EC411F3A6}"/>
              </a:ext>
            </a:extLst>
          </p:cNvPr>
          <p:cNvSpPr>
            <a:spLocks/>
          </p:cNvSpPr>
          <p:nvPr/>
        </p:nvSpPr>
        <p:spPr bwMode="auto">
          <a:xfrm>
            <a:off x="-10583" y="6157914"/>
            <a:ext cx="12215284" cy="714375"/>
          </a:xfrm>
          <a:custGeom>
            <a:avLst/>
            <a:gdLst>
              <a:gd name="T0" fmla="*/ 0 w 5771"/>
              <a:gd name="T1" fmla="*/ 183 h 450"/>
              <a:gd name="T2" fmla="*/ 0 w 5771"/>
              <a:gd name="T3" fmla="*/ 442 h 450"/>
              <a:gd name="T4" fmla="*/ 5771 w 5771"/>
              <a:gd name="T5" fmla="*/ 450 h 450"/>
              <a:gd name="T6" fmla="*/ 5768 w 5771"/>
              <a:gd name="T7" fmla="*/ 0 h 450"/>
              <a:gd name="T8" fmla="*/ 0 w 5771"/>
              <a:gd name="T9" fmla="*/ 183 h 450"/>
            </a:gdLst>
            <a:ahLst/>
            <a:cxnLst>
              <a:cxn ang="0">
                <a:pos x="T0" y="T1"/>
              </a:cxn>
              <a:cxn ang="0">
                <a:pos x="T2" y="T3"/>
              </a:cxn>
              <a:cxn ang="0">
                <a:pos x="T4" y="T5"/>
              </a:cxn>
              <a:cxn ang="0">
                <a:pos x="T6" y="T7"/>
              </a:cxn>
              <a:cxn ang="0">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E717B-CFA7-42F9-A741-481728C607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0F271E8-37F5-4A27-8B2A-9E3317C9749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574506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3A1DD-E980-4F72-98CB-136E3ADAFFFB}"/>
              </a:ext>
            </a:extLst>
          </p:cNvPr>
          <p:cNvSpPr>
            <a:spLocks noGrp="1"/>
          </p:cNvSpPr>
          <p:nvPr>
            <p:ph type="title"/>
          </p:nvPr>
        </p:nvSpPr>
        <p:spPr>
          <a:xfrm>
            <a:off x="831851" y="1709739"/>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D58B6FD-8028-4F5C-B32C-BFED0C5C3A30}"/>
              </a:ext>
            </a:extLst>
          </p:cNvPr>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3242729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76A9B-2D6A-4A05-9249-15C9249BE5D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14FF29-CDCC-49FD-B88A-7311EC67799C}"/>
              </a:ext>
            </a:extLst>
          </p:cNvPr>
          <p:cNvSpPr>
            <a:spLocks noGrp="1"/>
          </p:cNvSpPr>
          <p:nvPr>
            <p:ph sz="half" idx="1"/>
          </p:nvPr>
        </p:nvSpPr>
        <p:spPr>
          <a:xfrm>
            <a:off x="624417" y="1628776"/>
            <a:ext cx="5384800" cy="43926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4308CD8-1C45-4D9C-8896-3229CFC4E00C}"/>
              </a:ext>
            </a:extLst>
          </p:cNvPr>
          <p:cNvSpPr>
            <a:spLocks noGrp="1"/>
          </p:cNvSpPr>
          <p:nvPr>
            <p:ph sz="half" idx="2"/>
          </p:nvPr>
        </p:nvSpPr>
        <p:spPr>
          <a:xfrm>
            <a:off x="6212417" y="1628776"/>
            <a:ext cx="5384800" cy="43926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04782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17F8A-F481-46D3-9E7F-928F330ECACF}"/>
              </a:ext>
            </a:extLst>
          </p:cNvPr>
          <p:cNvSpPr>
            <a:spLocks noGrp="1"/>
          </p:cNvSpPr>
          <p:nvPr>
            <p:ph type="title"/>
          </p:nvPr>
        </p:nvSpPr>
        <p:spPr>
          <a:xfrm>
            <a:off x="840317" y="365126"/>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C3DE17-0B3C-48C6-AF1C-2CE666170762}"/>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A090930-772A-4D30-9B32-46DEFFEDD96B}"/>
              </a:ext>
            </a:extLst>
          </p:cNvPr>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FA45E67-5D74-423D-AC67-B6914BB3CF1B}"/>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6492FB-03B5-4206-B68B-3A7D221E001D}"/>
              </a:ext>
            </a:extLst>
          </p:cNvPr>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249337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7270A-9865-42AF-B13A-11AB14A0B3E3}"/>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387219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38138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CF3B3-A799-4325-8CDA-A26F8513BBFF}"/>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32A82E8-FECB-4B03-B34D-2B56464B3F8C}"/>
              </a:ext>
            </a:extLst>
          </p:cNvPr>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ED8D476-42AC-4FC0-9320-B39230023E20}"/>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25748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D5C11-ED38-4A04-BBA1-7AA436E1679D}"/>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39B6DC5-059B-481F-ACD7-13AA5A0B3089}"/>
              </a:ext>
            </a:extLst>
          </p:cNvPr>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C309B233-2481-4B0E-9505-6D8C51490CDC}"/>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593088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2532C-7DD2-4D39-829E-76FFF137AAF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0826F3-7F60-4E9D-864C-7F26C53883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54433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E153E2-0F2C-4B6D-9B93-08D42016DE17}"/>
              </a:ext>
            </a:extLst>
          </p:cNvPr>
          <p:cNvSpPr>
            <a:spLocks noGrp="1"/>
          </p:cNvSpPr>
          <p:nvPr>
            <p:ph type="title" orient="vert"/>
          </p:nvPr>
        </p:nvSpPr>
        <p:spPr>
          <a:xfrm>
            <a:off x="8854017" y="260350"/>
            <a:ext cx="2743200" cy="57610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24B548-BA1D-4E93-8C8A-6B970B58ECDB}"/>
              </a:ext>
            </a:extLst>
          </p:cNvPr>
          <p:cNvSpPr>
            <a:spLocks noGrp="1"/>
          </p:cNvSpPr>
          <p:nvPr>
            <p:ph type="body" orient="vert" idx="1"/>
          </p:nvPr>
        </p:nvSpPr>
        <p:spPr>
          <a:xfrm>
            <a:off x="624417" y="260350"/>
            <a:ext cx="8026400" cy="57610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624436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8F3BCF66-4ADB-4079-AF0A-068C105336E0}"/>
              </a:ext>
            </a:extLst>
          </p:cNvPr>
          <p:cNvSpPr>
            <a:spLocks noGrp="1" noChangeArrowheads="1"/>
          </p:cNvSpPr>
          <p:nvPr>
            <p:ph type="title"/>
          </p:nvPr>
        </p:nvSpPr>
        <p:spPr bwMode="auto">
          <a:xfrm>
            <a:off x="624418" y="260350"/>
            <a:ext cx="1094316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Rectangle 3">
            <a:extLst>
              <a:ext uri="{FF2B5EF4-FFF2-40B4-BE49-F238E27FC236}">
                <a16:creationId xmlns:a16="http://schemas.microsoft.com/office/drawing/2014/main" id="{177EE926-19A5-4622-B356-6D60B6539C7F}"/>
              </a:ext>
            </a:extLst>
          </p:cNvPr>
          <p:cNvSpPr>
            <a:spLocks noGrp="1" noChangeArrowheads="1"/>
          </p:cNvSpPr>
          <p:nvPr>
            <p:ph type="body" idx="1"/>
          </p:nvPr>
        </p:nvSpPr>
        <p:spPr bwMode="auto">
          <a:xfrm>
            <a:off x="624417" y="1628776"/>
            <a:ext cx="10972800"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pic>
        <p:nvPicPr>
          <p:cNvPr id="1031" name="Picture 7">
            <a:extLst>
              <a:ext uri="{FF2B5EF4-FFF2-40B4-BE49-F238E27FC236}">
                <a16:creationId xmlns:a16="http://schemas.microsoft.com/office/drawing/2014/main" id="{9B22F110-CF81-4944-8299-3F4BEC69408D}"/>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43339" y="6434967"/>
            <a:ext cx="768085" cy="226978"/>
          </a:xfrm>
          <a:prstGeom prst="rect">
            <a:avLst/>
          </a:prstGeom>
          <a:noFill/>
          <a:extLst>
            <a:ext uri="{909E8E84-426E-40DD-AFC4-6F175D3DCCD1}">
              <a14:hiddenFill xmlns:a14="http://schemas.microsoft.com/office/drawing/2010/main">
                <a:solidFill>
                  <a:srgbClr val="FFFFFF"/>
                </a:solidFill>
              </a14:hiddenFill>
            </a:ext>
          </a:extLst>
        </p:spPr>
      </p:pic>
      <p:sp>
        <p:nvSpPr>
          <p:cNvPr id="1032" name="Freeform 8">
            <a:extLst>
              <a:ext uri="{FF2B5EF4-FFF2-40B4-BE49-F238E27FC236}">
                <a16:creationId xmlns:a16="http://schemas.microsoft.com/office/drawing/2014/main" id="{50A10CD5-EDAE-4C27-B8B2-7C3C07A1C26B}"/>
              </a:ext>
            </a:extLst>
          </p:cNvPr>
          <p:cNvSpPr>
            <a:spLocks/>
          </p:cNvSpPr>
          <p:nvPr/>
        </p:nvSpPr>
        <p:spPr bwMode="auto">
          <a:xfrm>
            <a:off x="-6350" y="6524626"/>
            <a:ext cx="12198351" cy="333375"/>
          </a:xfrm>
          <a:custGeom>
            <a:avLst/>
            <a:gdLst>
              <a:gd name="T0" fmla="*/ 0 w 5763"/>
              <a:gd name="T1" fmla="*/ 211 h 305"/>
              <a:gd name="T2" fmla="*/ 0 w 5763"/>
              <a:gd name="T3" fmla="*/ 305 h 305"/>
              <a:gd name="T4" fmla="*/ 5763 w 5763"/>
              <a:gd name="T5" fmla="*/ 300 h 305"/>
              <a:gd name="T6" fmla="*/ 5763 w 5763"/>
              <a:gd name="T7" fmla="*/ 0 h 305"/>
              <a:gd name="T8" fmla="*/ 0 w 5763"/>
              <a:gd name="T9" fmla="*/ 211 h 305"/>
            </a:gdLst>
            <a:ahLst/>
            <a:cxnLst>
              <a:cxn ang="0">
                <a:pos x="T0" y="T1"/>
              </a:cxn>
              <a:cxn ang="0">
                <a:pos x="T2" y="T3"/>
              </a:cxn>
              <a:cxn ang="0">
                <a:pos x="T4" y="T5"/>
              </a:cxn>
              <a:cxn ang="0">
                <a:pos x="T6" y="T7"/>
              </a:cxn>
              <a:cxn ang="0">
                <a:pos x="T8" y="T9"/>
              </a:cxn>
            </a:cxnLst>
            <a:rect l="0" t="0" r="r" b="b"/>
            <a:pathLst>
              <a:path w="5763" h="305">
                <a:moveTo>
                  <a:pt x="0" y="211"/>
                </a:moveTo>
                <a:lnTo>
                  <a:pt x="0" y="305"/>
                </a:lnTo>
                <a:lnTo>
                  <a:pt x="5763" y="300"/>
                </a:lnTo>
                <a:lnTo>
                  <a:pt x="5763" y="0"/>
                </a:lnTo>
                <a:lnTo>
                  <a:pt x="0" y="211"/>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defRPr sz="4400" kern="12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2pPr>
      <a:lvl3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3pPr>
      <a:lvl4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4pPr>
      <a:lvl5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5pPr>
      <a:lvl6pPr marL="4572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6pPr>
      <a:lvl7pPr marL="9144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7pPr>
      <a:lvl8pPr marL="13716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8pPr>
      <a:lvl9pPr marL="18288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FBEB3-41C6-3312-9AA0-69A42780BF1C}"/>
              </a:ext>
            </a:extLst>
          </p:cNvPr>
          <p:cNvSpPr>
            <a:spLocks noGrp="1"/>
          </p:cNvSpPr>
          <p:nvPr>
            <p:ph type="ctrTitle"/>
          </p:nvPr>
        </p:nvSpPr>
        <p:spPr/>
        <p:txBody>
          <a:bodyPr>
            <a:noAutofit/>
          </a:bodyPr>
          <a:lstStyle/>
          <a:p>
            <a:r>
              <a:rPr lang="en-US" sz="3600" dirty="0"/>
              <a:t> Implications and Opportunities to influence developing specialist sensory impairment provision</a:t>
            </a:r>
            <a:endParaRPr lang="en-GB" sz="3600" dirty="0"/>
          </a:p>
        </p:txBody>
      </p:sp>
      <p:sp>
        <p:nvSpPr>
          <p:cNvPr id="3" name="Subtitle 2">
            <a:extLst>
              <a:ext uri="{FF2B5EF4-FFF2-40B4-BE49-F238E27FC236}">
                <a16:creationId xmlns:a16="http://schemas.microsoft.com/office/drawing/2014/main" id="{02672D86-BBAB-3B69-B51F-AA223636CAFE}"/>
              </a:ext>
            </a:extLst>
          </p:cNvPr>
          <p:cNvSpPr>
            <a:spLocks noGrp="1"/>
          </p:cNvSpPr>
          <p:nvPr>
            <p:ph type="subTitle" idx="1"/>
          </p:nvPr>
        </p:nvSpPr>
        <p:spPr/>
        <p:txBody>
          <a:bodyPr>
            <a:normAutofit/>
          </a:bodyPr>
          <a:lstStyle/>
          <a:p>
            <a:endParaRPr lang="en-GB" sz="2800" dirty="0"/>
          </a:p>
          <a:p>
            <a:r>
              <a:rPr lang="en-GB" sz="2800" dirty="0"/>
              <a:t>Brian Lamb</a:t>
            </a:r>
          </a:p>
          <a:p>
            <a:r>
              <a:rPr lang="en-GB" sz="2800" dirty="0" err="1"/>
              <a:t>NatSIP</a:t>
            </a:r>
            <a:r>
              <a:rPr lang="en-GB" sz="2800" dirty="0"/>
              <a:t> Associate</a:t>
            </a:r>
          </a:p>
        </p:txBody>
      </p:sp>
    </p:spTree>
    <p:extLst>
      <p:ext uri="{BB962C8B-B14F-4D97-AF65-F5344CB8AC3E}">
        <p14:creationId xmlns:p14="http://schemas.microsoft.com/office/powerpoint/2010/main" val="17281344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BC780-ED4D-4D83-F4BD-BBD68CCCB3B8}"/>
              </a:ext>
            </a:extLst>
          </p:cNvPr>
          <p:cNvSpPr>
            <a:spLocks noGrp="1"/>
          </p:cNvSpPr>
          <p:nvPr>
            <p:ph type="title"/>
          </p:nvPr>
        </p:nvSpPr>
        <p:spPr/>
        <p:txBody>
          <a:bodyPr/>
          <a:lstStyle/>
          <a:p>
            <a:r>
              <a:rPr lang="en-GB" dirty="0"/>
              <a:t>Context</a:t>
            </a:r>
          </a:p>
        </p:txBody>
      </p:sp>
      <p:sp>
        <p:nvSpPr>
          <p:cNvPr id="3" name="Content Placeholder 2">
            <a:extLst>
              <a:ext uri="{FF2B5EF4-FFF2-40B4-BE49-F238E27FC236}">
                <a16:creationId xmlns:a16="http://schemas.microsoft.com/office/drawing/2014/main" id="{3F271C5C-791C-C52E-5B34-B964152F86A2}"/>
              </a:ext>
            </a:extLst>
          </p:cNvPr>
          <p:cNvSpPr>
            <a:spLocks noGrp="1"/>
          </p:cNvSpPr>
          <p:nvPr>
            <p:ph idx="1"/>
          </p:nvPr>
        </p:nvSpPr>
        <p:spPr/>
        <p:txBody>
          <a:bodyPr/>
          <a:lstStyle/>
          <a:p>
            <a:r>
              <a:rPr lang="en-GB" dirty="0"/>
              <a:t>No new legislation this side of an election in 2024/5?</a:t>
            </a:r>
          </a:p>
          <a:p>
            <a:r>
              <a:rPr lang="en-GB" dirty="0"/>
              <a:t>Introduction of new legislation (plus pre legislative scrutiny?), new CoP plus implementation time 2026/7?</a:t>
            </a:r>
          </a:p>
          <a:p>
            <a:r>
              <a:rPr lang="en-GB" dirty="0"/>
              <a:t>New Government might review all/not implement?</a:t>
            </a:r>
          </a:p>
          <a:p>
            <a:r>
              <a:rPr lang="en-GB" dirty="0"/>
              <a:t>But there will be change-SENCO qualification, funding changes, banding etc. do not need primary legislation</a:t>
            </a:r>
          </a:p>
          <a:p>
            <a:r>
              <a:rPr lang="en-GB" dirty="0"/>
              <a:t>There will be significant piloting of new approaches</a:t>
            </a:r>
          </a:p>
          <a:p>
            <a:pPr marL="0" indent="0">
              <a:buNone/>
            </a:pPr>
            <a:r>
              <a:rPr lang="en-GB" dirty="0"/>
              <a:t> </a:t>
            </a:r>
          </a:p>
        </p:txBody>
      </p:sp>
    </p:spTree>
    <p:extLst>
      <p:ext uri="{BB962C8B-B14F-4D97-AF65-F5344CB8AC3E}">
        <p14:creationId xmlns:p14="http://schemas.microsoft.com/office/powerpoint/2010/main" val="22840417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2C0D8-7C29-373D-597F-221030E4F74F}"/>
              </a:ext>
            </a:extLst>
          </p:cNvPr>
          <p:cNvSpPr>
            <a:spLocks noGrp="1"/>
          </p:cNvSpPr>
          <p:nvPr>
            <p:ph type="title"/>
          </p:nvPr>
        </p:nvSpPr>
        <p:spPr/>
        <p:txBody>
          <a:bodyPr/>
          <a:lstStyle/>
          <a:p>
            <a:r>
              <a:rPr lang="en-GB" dirty="0"/>
              <a:t>National Standards and Sensory Impairment</a:t>
            </a:r>
          </a:p>
        </p:txBody>
      </p:sp>
      <p:sp>
        <p:nvSpPr>
          <p:cNvPr id="3" name="Content Placeholder 2">
            <a:extLst>
              <a:ext uri="{FF2B5EF4-FFF2-40B4-BE49-F238E27FC236}">
                <a16:creationId xmlns:a16="http://schemas.microsoft.com/office/drawing/2014/main" id="{05235DDB-3956-C098-208C-BCA0F897F4E8}"/>
              </a:ext>
            </a:extLst>
          </p:cNvPr>
          <p:cNvSpPr>
            <a:spLocks noGrp="1"/>
          </p:cNvSpPr>
          <p:nvPr>
            <p:ph idx="1"/>
          </p:nvPr>
        </p:nvSpPr>
        <p:spPr/>
        <p:txBody>
          <a:bodyPr/>
          <a:lstStyle/>
          <a:p>
            <a:pPr marL="0" indent="0">
              <a:buNone/>
            </a:pPr>
            <a:r>
              <a:rPr lang="en-US" sz="2400" dirty="0">
                <a:solidFill>
                  <a:srgbClr val="000000"/>
                </a:solidFill>
                <a:latin typeface="Calibri" panose="020F0502020204030204" pitchFamily="34" charset="0"/>
              </a:rPr>
              <a:t>The National Standards will have significant implications for SI;</a:t>
            </a:r>
          </a:p>
          <a:p>
            <a:r>
              <a:rPr lang="en-US" sz="1800" i="1" dirty="0">
                <a:solidFill>
                  <a:srgbClr val="000000"/>
                </a:solidFill>
                <a:latin typeface="Calibri" panose="020F0502020204030204" pitchFamily="34" charset="0"/>
              </a:rPr>
              <a:t>“National Standards will cover the evidence-based approaches to identification and intervention for those with SEN Support and for those with EHCPs. For example, standards will set out how nurseries, schools and colleges must adapt the physical and sensory environment of the setting to enable children and young people with SEND to learn alongside their peers and the role of the local authority in supporting this.”  </a:t>
            </a:r>
          </a:p>
          <a:p>
            <a:r>
              <a:rPr lang="en-US" sz="1800" dirty="0"/>
              <a:t>“</a:t>
            </a:r>
            <a:r>
              <a:rPr lang="en-US" sz="1800" i="1" dirty="0"/>
              <a:t>Standards will improve early identification of needs and intervention, and set out clear expectations for the types of support that should be </a:t>
            </a:r>
            <a:r>
              <a:rPr lang="en-US" sz="1800" b="1" i="1" dirty="0"/>
              <a:t>ordinarily available </a:t>
            </a:r>
            <a:r>
              <a:rPr lang="en-US" sz="1800" i="1" dirty="0"/>
              <a:t>in mainstream settings</a:t>
            </a:r>
            <a:r>
              <a:rPr lang="en-US" sz="1800" dirty="0"/>
              <a:t>.”</a:t>
            </a:r>
          </a:p>
          <a:p>
            <a:r>
              <a:rPr lang="en-US" sz="1800" i="1" dirty="0"/>
              <a:t>“They will provide clarity for children, young people and their families on what provision should be available through </a:t>
            </a:r>
            <a:r>
              <a:rPr lang="en-US" sz="1800" b="1" i="1" dirty="0"/>
              <a:t>ordinarily available provision </a:t>
            </a:r>
            <a:r>
              <a:rPr lang="en-US" sz="1800" i="1" dirty="0"/>
              <a:t>and for those with EHCPs. National Standards will clarify what good evidence-based provision looks like, who is responsible for securing it and from which budgets.”</a:t>
            </a:r>
          </a:p>
          <a:p>
            <a:r>
              <a:rPr lang="en-US" sz="1800" i="1" dirty="0"/>
              <a:t>“National Standards will play a key role… by clarifying who is responsible for delivering provision and from which budgets.</a:t>
            </a:r>
          </a:p>
          <a:p>
            <a:r>
              <a:rPr lang="en-US" sz="1800" i="1" dirty="0">
                <a:solidFill>
                  <a:srgbClr val="000000"/>
                </a:solidFill>
                <a:latin typeface="Calibri" panose="020F0502020204030204" pitchFamily="34" charset="0"/>
              </a:rPr>
              <a:t>“by the end of 2023, start testing some elements of the National Standards with </a:t>
            </a:r>
            <a:r>
              <a:rPr lang="en-US" sz="1800" b="1" i="1" dirty="0">
                <a:solidFill>
                  <a:srgbClr val="000000"/>
                </a:solidFill>
                <a:latin typeface="Calibri" panose="020F0502020204030204" pitchFamily="34" charset="0"/>
              </a:rPr>
              <a:t>Regional Expert Partnerships</a:t>
            </a:r>
            <a:r>
              <a:rPr lang="en-US" sz="1800" i="1" dirty="0">
                <a:solidFill>
                  <a:srgbClr val="000000"/>
                </a:solidFill>
                <a:latin typeface="Calibri" panose="020F0502020204030204" pitchFamily="34" charset="0"/>
              </a:rPr>
              <a:t>” </a:t>
            </a:r>
          </a:p>
          <a:p>
            <a:r>
              <a:rPr lang="en-US" sz="1800" i="1" dirty="0">
                <a:solidFill>
                  <a:srgbClr val="000000"/>
                </a:solidFill>
                <a:latin typeface="Calibri" panose="020F0502020204030204" pitchFamily="34" charset="0"/>
              </a:rPr>
              <a:t>“publish, by the end of 2025, a significant proportion of the National Standards with a focus on those that are most deliverable in the current system.”</a:t>
            </a:r>
          </a:p>
          <a:p>
            <a:endParaRPr lang="en-GB" sz="1100" dirty="0"/>
          </a:p>
          <a:p>
            <a:pPr marL="0" indent="0">
              <a:buNone/>
            </a:pPr>
            <a:endParaRPr lang="en-US" sz="1800" b="0" u="none" strike="noStrike" baseline="0" dirty="0">
              <a:solidFill>
                <a:srgbClr val="000000"/>
              </a:solidFill>
              <a:latin typeface="Calibri" panose="020F0502020204030204" pitchFamily="34" charset="0"/>
            </a:endParaRPr>
          </a:p>
          <a:p>
            <a:endParaRPr lang="en-US" sz="1800" i="1" dirty="0">
              <a:solidFill>
                <a:srgbClr val="000000"/>
              </a:solidFill>
              <a:latin typeface="Calibri" panose="020F0502020204030204" pitchFamily="34" charset="0"/>
            </a:endParaRPr>
          </a:p>
        </p:txBody>
      </p:sp>
    </p:spTree>
    <p:extLst>
      <p:ext uri="{BB962C8B-B14F-4D97-AF65-F5344CB8AC3E}">
        <p14:creationId xmlns:p14="http://schemas.microsoft.com/office/powerpoint/2010/main" val="14924692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2AA0B-0061-A18D-BD13-209E48BB7C0A}"/>
              </a:ext>
            </a:extLst>
          </p:cNvPr>
          <p:cNvSpPr>
            <a:spLocks noGrp="1"/>
          </p:cNvSpPr>
          <p:nvPr>
            <p:ph type="title"/>
          </p:nvPr>
        </p:nvSpPr>
        <p:spPr/>
        <p:txBody>
          <a:bodyPr/>
          <a:lstStyle/>
          <a:p>
            <a:r>
              <a:rPr lang="en-GB" dirty="0"/>
              <a:t>National Standards - Key Questions</a:t>
            </a:r>
          </a:p>
        </p:txBody>
      </p:sp>
      <p:sp>
        <p:nvSpPr>
          <p:cNvPr id="3" name="Content Placeholder 2">
            <a:extLst>
              <a:ext uri="{FF2B5EF4-FFF2-40B4-BE49-F238E27FC236}">
                <a16:creationId xmlns:a16="http://schemas.microsoft.com/office/drawing/2014/main" id="{DA6A708B-194A-3D7E-E651-9714B49DD968}"/>
              </a:ext>
            </a:extLst>
          </p:cNvPr>
          <p:cNvSpPr>
            <a:spLocks noGrp="1"/>
          </p:cNvSpPr>
          <p:nvPr>
            <p:ph idx="1"/>
          </p:nvPr>
        </p:nvSpPr>
        <p:spPr/>
        <p:txBody>
          <a:bodyPr/>
          <a:lstStyle/>
          <a:p>
            <a:r>
              <a:rPr lang="en-US" dirty="0"/>
              <a:t>What will be a national standard as opposed to pre-existing legislative requirements?</a:t>
            </a:r>
          </a:p>
          <a:p>
            <a:r>
              <a:rPr lang="en-US" dirty="0"/>
              <a:t>What could these look like for SI?</a:t>
            </a:r>
          </a:p>
          <a:p>
            <a:r>
              <a:rPr lang="en-US" dirty="0"/>
              <a:t>How do we ensure that they reflect SI?</a:t>
            </a:r>
          </a:p>
          <a:p>
            <a:endParaRPr lang="en-GB" dirty="0"/>
          </a:p>
        </p:txBody>
      </p:sp>
    </p:spTree>
    <p:extLst>
      <p:ext uri="{BB962C8B-B14F-4D97-AF65-F5344CB8AC3E}">
        <p14:creationId xmlns:p14="http://schemas.microsoft.com/office/powerpoint/2010/main" val="3132984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25908-A5C2-D93F-C6A4-7D1F627A5D43}"/>
              </a:ext>
            </a:extLst>
          </p:cNvPr>
          <p:cNvSpPr>
            <a:spLocks noGrp="1"/>
          </p:cNvSpPr>
          <p:nvPr>
            <p:ph type="title"/>
          </p:nvPr>
        </p:nvSpPr>
        <p:spPr/>
        <p:txBody>
          <a:bodyPr/>
          <a:lstStyle/>
          <a:p>
            <a:r>
              <a:rPr lang="en-GB" dirty="0"/>
              <a:t>‘Ordinarily Available’? </a:t>
            </a:r>
          </a:p>
        </p:txBody>
      </p:sp>
      <p:sp>
        <p:nvSpPr>
          <p:cNvPr id="3" name="Content Placeholder 2">
            <a:extLst>
              <a:ext uri="{FF2B5EF4-FFF2-40B4-BE49-F238E27FC236}">
                <a16:creationId xmlns:a16="http://schemas.microsoft.com/office/drawing/2014/main" id="{A7C550EB-ED64-4CC1-3708-97F118BA75C1}"/>
              </a:ext>
            </a:extLst>
          </p:cNvPr>
          <p:cNvSpPr>
            <a:spLocks noGrp="1"/>
          </p:cNvSpPr>
          <p:nvPr>
            <p:ph idx="1"/>
          </p:nvPr>
        </p:nvSpPr>
        <p:spPr/>
        <p:txBody>
          <a:bodyPr/>
          <a:lstStyle/>
          <a:p>
            <a:pPr marL="0" indent="0">
              <a:buNone/>
            </a:pPr>
            <a:r>
              <a:rPr lang="en-US" i="1" dirty="0"/>
              <a:t>“Together, the National Standards, practice guides and amended version of the SEND Code of Practice will set clear and consistent expectations for what should be </a:t>
            </a:r>
            <a:r>
              <a:rPr lang="en-US" b="1" i="1" dirty="0"/>
              <a:t>ordinarily available</a:t>
            </a:r>
            <a:r>
              <a:rPr lang="en-US" i="1" dirty="0"/>
              <a:t> for all children, young people and their families, from early years to further education”</a:t>
            </a:r>
          </a:p>
          <a:p>
            <a:pPr marL="0" indent="0">
              <a:buNone/>
            </a:pPr>
            <a:r>
              <a:rPr lang="en-US" dirty="0"/>
              <a:t>Ordinarily Available provision is referred to 12 times in the Improvement Plan-the concept will be crucial to show what SI provision we consider should be </a:t>
            </a:r>
            <a:r>
              <a:rPr lang="en-US" b="1" dirty="0"/>
              <a:t>ordinarily available </a:t>
            </a:r>
            <a:r>
              <a:rPr lang="en-US" dirty="0"/>
              <a:t>to schools</a:t>
            </a:r>
          </a:p>
          <a:p>
            <a:endParaRPr lang="en-US" i="1" dirty="0"/>
          </a:p>
          <a:p>
            <a:pPr marL="0" indent="0">
              <a:buNone/>
            </a:pPr>
            <a:endParaRPr lang="en-GB" i="1" dirty="0"/>
          </a:p>
        </p:txBody>
      </p:sp>
    </p:spTree>
    <p:extLst>
      <p:ext uri="{BB962C8B-B14F-4D97-AF65-F5344CB8AC3E}">
        <p14:creationId xmlns:p14="http://schemas.microsoft.com/office/powerpoint/2010/main" val="2532087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44997-AE06-8E77-987B-A7E6693E40C3}"/>
              </a:ext>
            </a:extLst>
          </p:cNvPr>
          <p:cNvSpPr>
            <a:spLocks noGrp="1"/>
          </p:cNvSpPr>
          <p:nvPr>
            <p:ph type="title"/>
          </p:nvPr>
        </p:nvSpPr>
        <p:spPr/>
        <p:txBody>
          <a:bodyPr/>
          <a:lstStyle/>
          <a:p>
            <a:r>
              <a:rPr lang="en-GB" dirty="0"/>
              <a:t>Ordinarily Available - Key Questions</a:t>
            </a:r>
          </a:p>
        </p:txBody>
      </p:sp>
      <p:sp>
        <p:nvSpPr>
          <p:cNvPr id="3" name="Content Placeholder 2">
            <a:extLst>
              <a:ext uri="{FF2B5EF4-FFF2-40B4-BE49-F238E27FC236}">
                <a16:creationId xmlns:a16="http://schemas.microsoft.com/office/drawing/2014/main" id="{5BF0F55D-7406-CC5F-DFE2-848E061130B1}"/>
              </a:ext>
            </a:extLst>
          </p:cNvPr>
          <p:cNvSpPr>
            <a:spLocks noGrp="1"/>
          </p:cNvSpPr>
          <p:nvPr>
            <p:ph idx="1"/>
          </p:nvPr>
        </p:nvSpPr>
        <p:spPr/>
        <p:txBody>
          <a:bodyPr/>
          <a:lstStyle/>
          <a:p>
            <a:r>
              <a:rPr lang="en-GB" dirty="0"/>
              <a:t>What level and type of “Ordinarily Available” provision for SI should be available in schools and settings?</a:t>
            </a:r>
          </a:p>
          <a:p>
            <a:r>
              <a:rPr lang="en-GB" dirty="0"/>
              <a:t>How prescriptive should this be?</a:t>
            </a:r>
          </a:p>
          <a:p>
            <a:r>
              <a:rPr lang="en-GB" dirty="0"/>
              <a:t>How can it be delivered and monitored for low incidence SEND (LISEND) – locally/regionally/nationally? </a:t>
            </a:r>
          </a:p>
        </p:txBody>
      </p:sp>
    </p:spTree>
    <p:extLst>
      <p:ext uri="{BB962C8B-B14F-4D97-AF65-F5344CB8AC3E}">
        <p14:creationId xmlns:p14="http://schemas.microsoft.com/office/powerpoint/2010/main" val="4135635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E01C3-7CC1-B6B3-B80D-5BB9BB06D714}"/>
              </a:ext>
            </a:extLst>
          </p:cNvPr>
          <p:cNvSpPr>
            <a:spLocks noGrp="1"/>
          </p:cNvSpPr>
          <p:nvPr>
            <p:ph type="title"/>
          </p:nvPr>
        </p:nvSpPr>
        <p:spPr/>
        <p:txBody>
          <a:bodyPr/>
          <a:lstStyle/>
          <a:p>
            <a:r>
              <a:rPr lang="en-GB" dirty="0"/>
              <a:t>Inclusion Plan</a:t>
            </a:r>
          </a:p>
        </p:txBody>
      </p:sp>
      <p:sp>
        <p:nvSpPr>
          <p:cNvPr id="3" name="Content Placeholder 2">
            <a:extLst>
              <a:ext uri="{FF2B5EF4-FFF2-40B4-BE49-F238E27FC236}">
                <a16:creationId xmlns:a16="http://schemas.microsoft.com/office/drawing/2014/main" id="{A5B7489D-7A0A-8EB8-E90B-F953E852AAD6}"/>
              </a:ext>
            </a:extLst>
          </p:cNvPr>
          <p:cNvSpPr>
            <a:spLocks noGrp="1"/>
          </p:cNvSpPr>
          <p:nvPr>
            <p:ph idx="1"/>
          </p:nvPr>
        </p:nvSpPr>
        <p:spPr>
          <a:xfrm>
            <a:off x="624417" y="1628776"/>
            <a:ext cx="10972800" cy="4752552"/>
          </a:xfrm>
        </p:spPr>
        <p:txBody>
          <a:bodyPr/>
          <a:lstStyle/>
          <a:p>
            <a:r>
              <a:rPr lang="en-US" sz="2400" i="1" dirty="0"/>
              <a:t>“introduce local </a:t>
            </a:r>
            <a:r>
              <a:rPr lang="en-US" sz="2400" b="1" i="1" dirty="0"/>
              <a:t>SEND and alternative provision partnerships </a:t>
            </a:r>
            <a:r>
              <a:rPr lang="en-US" sz="2400" i="1" dirty="0"/>
              <a:t>that bring together partners to plan and commission support for children and young people with SEND and in alternative provision, meeting the National Standards.”</a:t>
            </a:r>
          </a:p>
          <a:p>
            <a:r>
              <a:rPr lang="en-US" sz="2400" dirty="0"/>
              <a:t>“</a:t>
            </a:r>
            <a:r>
              <a:rPr lang="en-US" sz="2400" i="1" dirty="0"/>
              <a:t>expect local SEND and alternative provision partnerships to create evidence based </a:t>
            </a:r>
            <a:r>
              <a:rPr lang="en-US" sz="2400" b="1" i="1" dirty="0"/>
              <a:t>local inclusion plans </a:t>
            </a:r>
            <a:r>
              <a:rPr lang="en-US" sz="2400" i="1" dirty="0"/>
              <a:t>that will set out how the needs of children and young people in the local area will be met in line with National Standards</a:t>
            </a:r>
            <a:r>
              <a:rPr lang="en-US" sz="2400" dirty="0"/>
              <a:t>.”</a:t>
            </a:r>
          </a:p>
          <a:p>
            <a:r>
              <a:rPr lang="en-US" sz="2400" i="1" dirty="0"/>
              <a:t>“develop and spread best practice of partnerships and plans through our Change </a:t>
            </a:r>
            <a:r>
              <a:rPr lang="en-US" sz="2400" i="1" dirty="0" err="1"/>
              <a:t>Programme</a:t>
            </a:r>
            <a:r>
              <a:rPr lang="en-US" sz="2400" i="1" dirty="0"/>
              <a:t>, starting with the </a:t>
            </a:r>
            <a:r>
              <a:rPr lang="en-US" sz="2400" b="1" i="1" dirty="0"/>
              <a:t>Regional Expert Partnership areas </a:t>
            </a:r>
            <a:r>
              <a:rPr lang="en-US" sz="2400" i="1" dirty="0"/>
              <a:t>from spring 2023.”</a:t>
            </a:r>
          </a:p>
          <a:p>
            <a:endParaRPr lang="en-US" i="1" dirty="0"/>
          </a:p>
          <a:p>
            <a:pPr marL="0" indent="0">
              <a:buNone/>
            </a:pPr>
            <a:r>
              <a:rPr lang="en-US" dirty="0"/>
              <a:t>What should the Inclusion Plan include for low incidence needs and how do we ensure they are reflected in the Inclusion Plan?</a:t>
            </a:r>
            <a:endParaRPr lang="en-GB" dirty="0"/>
          </a:p>
        </p:txBody>
      </p:sp>
    </p:spTree>
    <p:extLst>
      <p:ext uri="{BB962C8B-B14F-4D97-AF65-F5344CB8AC3E}">
        <p14:creationId xmlns:p14="http://schemas.microsoft.com/office/powerpoint/2010/main" val="1458504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F4D64-4633-9314-BE74-0EC1AF0AAAD8}"/>
              </a:ext>
            </a:extLst>
          </p:cNvPr>
          <p:cNvSpPr>
            <a:spLocks noGrp="1"/>
          </p:cNvSpPr>
          <p:nvPr>
            <p:ph type="title"/>
          </p:nvPr>
        </p:nvSpPr>
        <p:spPr/>
        <p:txBody>
          <a:bodyPr/>
          <a:lstStyle/>
          <a:p>
            <a:r>
              <a:rPr lang="en-GB" dirty="0"/>
              <a:t>Inclusion Dashboard</a:t>
            </a:r>
          </a:p>
        </p:txBody>
      </p:sp>
      <p:sp>
        <p:nvSpPr>
          <p:cNvPr id="3" name="Content Placeholder 2">
            <a:extLst>
              <a:ext uri="{FF2B5EF4-FFF2-40B4-BE49-F238E27FC236}">
                <a16:creationId xmlns:a16="http://schemas.microsoft.com/office/drawing/2014/main" id="{7283481F-1CF7-D47C-408C-AD55AA2F126B}"/>
              </a:ext>
            </a:extLst>
          </p:cNvPr>
          <p:cNvSpPr>
            <a:spLocks noGrp="1"/>
          </p:cNvSpPr>
          <p:nvPr>
            <p:ph idx="1"/>
          </p:nvPr>
        </p:nvSpPr>
        <p:spPr>
          <a:xfrm>
            <a:off x="624417" y="1628776"/>
            <a:ext cx="10972800" cy="4608536"/>
          </a:xfrm>
        </p:spPr>
        <p:txBody>
          <a:bodyPr/>
          <a:lstStyle/>
          <a:p>
            <a:r>
              <a:rPr lang="en-US" dirty="0"/>
              <a:t>“</a:t>
            </a:r>
            <a:r>
              <a:rPr lang="en-US" i="1" dirty="0"/>
              <a:t>publish a local and national inclusion dashboard from autumn 2023 to support the development of local inclusion plans, giving parents improved transparency of local performance, informing decision-making and driving self-improvement across the system with ongoing updates and iterations in response to user feedback.” </a:t>
            </a:r>
          </a:p>
          <a:p>
            <a:endParaRPr lang="en-US" i="1" dirty="0"/>
          </a:p>
          <a:p>
            <a:pPr marL="0" indent="0">
              <a:buNone/>
            </a:pPr>
            <a:r>
              <a:rPr lang="en-US" dirty="0"/>
              <a:t>What are the key measures that should be included as part of any inclusion dashboard? </a:t>
            </a:r>
          </a:p>
          <a:p>
            <a:endParaRPr lang="en-GB" dirty="0"/>
          </a:p>
        </p:txBody>
      </p:sp>
    </p:spTree>
    <p:extLst>
      <p:ext uri="{BB962C8B-B14F-4D97-AF65-F5344CB8AC3E}">
        <p14:creationId xmlns:p14="http://schemas.microsoft.com/office/powerpoint/2010/main" val="386869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1C302-47C3-7E6D-9651-0012ABC89712}"/>
              </a:ext>
            </a:extLst>
          </p:cNvPr>
          <p:cNvSpPr>
            <a:spLocks noGrp="1"/>
          </p:cNvSpPr>
          <p:nvPr>
            <p:ph type="title"/>
          </p:nvPr>
        </p:nvSpPr>
        <p:spPr/>
        <p:txBody>
          <a:bodyPr/>
          <a:lstStyle/>
          <a:p>
            <a:r>
              <a:rPr lang="en-GB" dirty="0"/>
              <a:t>EHCP Plan</a:t>
            </a:r>
          </a:p>
        </p:txBody>
      </p:sp>
      <p:sp>
        <p:nvSpPr>
          <p:cNvPr id="3" name="Content Placeholder 2">
            <a:extLst>
              <a:ext uri="{FF2B5EF4-FFF2-40B4-BE49-F238E27FC236}">
                <a16:creationId xmlns:a16="http://schemas.microsoft.com/office/drawing/2014/main" id="{FAA62AE7-F605-A9D2-B639-0871E8F49F30}"/>
              </a:ext>
            </a:extLst>
          </p:cNvPr>
          <p:cNvSpPr>
            <a:spLocks noGrp="1"/>
          </p:cNvSpPr>
          <p:nvPr>
            <p:ph idx="1"/>
          </p:nvPr>
        </p:nvSpPr>
        <p:spPr>
          <a:xfrm>
            <a:off x="624417" y="1628776"/>
            <a:ext cx="10972800" cy="4536528"/>
          </a:xfrm>
        </p:spPr>
        <p:txBody>
          <a:bodyPr/>
          <a:lstStyle/>
          <a:p>
            <a:r>
              <a:rPr lang="en-US" i="1" dirty="0"/>
              <a:t>“work with stakeholders to deliver a standard EHCP template, with supporting processes and guidance from 2025. This will include testing the impact of a consistent approach to supporting local authority decision-making through the use of multi-agency panels.” </a:t>
            </a:r>
          </a:p>
          <a:p>
            <a:pPr marL="0" indent="0">
              <a:buNone/>
            </a:pPr>
            <a:endParaRPr lang="en-US" i="1" dirty="0"/>
          </a:p>
          <a:p>
            <a:pPr marL="0" indent="0">
              <a:buNone/>
            </a:pPr>
            <a:r>
              <a:rPr lang="en-US" dirty="0"/>
              <a:t>What are the key considerations for an EHCP template to ensure that the needs of children and young people with SI are addressed?</a:t>
            </a:r>
            <a:endParaRPr lang="en-GB" dirty="0"/>
          </a:p>
        </p:txBody>
      </p:sp>
    </p:spTree>
    <p:extLst>
      <p:ext uri="{BB962C8B-B14F-4D97-AF65-F5344CB8AC3E}">
        <p14:creationId xmlns:p14="http://schemas.microsoft.com/office/powerpoint/2010/main" val="4229594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DF6AB-B834-E22D-6D0E-19C8F69A4C54}"/>
              </a:ext>
            </a:extLst>
          </p:cNvPr>
          <p:cNvSpPr>
            <a:spLocks noGrp="1"/>
          </p:cNvSpPr>
          <p:nvPr>
            <p:ph type="title"/>
          </p:nvPr>
        </p:nvSpPr>
        <p:spPr/>
        <p:txBody>
          <a:bodyPr/>
          <a:lstStyle/>
          <a:p>
            <a:r>
              <a:rPr lang="en-GB" dirty="0"/>
              <a:t>Parental Engagement</a:t>
            </a:r>
          </a:p>
        </p:txBody>
      </p:sp>
      <p:sp>
        <p:nvSpPr>
          <p:cNvPr id="3" name="Content Placeholder 2">
            <a:extLst>
              <a:ext uri="{FF2B5EF4-FFF2-40B4-BE49-F238E27FC236}">
                <a16:creationId xmlns:a16="http://schemas.microsoft.com/office/drawing/2014/main" id="{65ED05FB-4B0C-2125-398D-13408098BA45}"/>
              </a:ext>
            </a:extLst>
          </p:cNvPr>
          <p:cNvSpPr>
            <a:spLocks noGrp="1"/>
          </p:cNvSpPr>
          <p:nvPr>
            <p:ph idx="1"/>
          </p:nvPr>
        </p:nvSpPr>
        <p:spPr/>
        <p:txBody>
          <a:bodyPr>
            <a:normAutofit fontScale="92500"/>
          </a:bodyPr>
          <a:lstStyle/>
          <a:p>
            <a:r>
              <a:rPr lang="en-US" dirty="0"/>
              <a:t>“</a:t>
            </a:r>
            <a:r>
              <a:rPr lang="en-US" i="1" dirty="0"/>
              <a:t>To help maintain positive relationships locally, we will refresh the model set for coproduction at a local level including clear and transparent communication with parents. This will set out expectations for how local areas should work with families in their area to engage constructively and, as a result, prevent issues from escalating</a:t>
            </a:r>
            <a:r>
              <a:rPr lang="en-US" dirty="0"/>
              <a:t>.” </a:t>
            </a:r>
          </a:p>
          <a:p>
            <a:pPr marL="0" indent="0">
              <a:buNone/>
            </a:pPr>
            <a:endParaRPr lang="en-US" dirty="0"/>
          </a:p>
          <a:p>
            <a:pPr marL="0" indent="0">
              <a:buNone/>
            </a:pPr>
            <a:r>
              <a:rPr lang="en-US" dirty="0"/>
              <a:t>What are the key elements of working with parents in a low incidence context that we need to ensure are part of any new model?  </a:t>
            </a:r>
          </a:p>
        </p:txBody>
      </p:sp>
    </p:spTree>
    <p:extLst>
      <p:ext uri="{BB962C8B-B14F-4D97-AF65-F5344CB8AC3E}">
        <p14:creationId xmlns:p14="http://schemas.microsoft.com/office/powerpoint/2010/main" val="1654459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4327D0-B3D4-2775-3B75-974705A66FBF}"/>
              </a:ext>
            </a:extLst>
          </p:cNvPr>
          <p:cNvSpPr>
            <a:spLocks noGrp="1"/>
          </p:cNvSpPr>
          <p:nvPr>
            <p:ph type="title"/>
          </p:nvPr>
        </p:nvSpPr>
        <p:spPr/>
        <p:txBody>
          <a:bodyPr/>
          <a:lstStyle/>
          <a:p>
            <a:r>
              <a:rPr lang="en-GB" dirty="0"/>
              <a:t>Mediation</a:t>
            </a:r>
          </a:p>
        </p:txBody>
      </p:sp>
      <p:sp>
        <p:nvSpPr>
          <p:cNvPr id="3" name="Content Placeholder 2">
            <a:extLst>
              <a:ext uri="{FF2B5EF4-FFF2-40B4-BE49-F238E27FC236}">
                <a16:creationId xmlns:a16="http://schemas.microsoft.com/office/drawing/2014/main" id="{5760FCA2-1DBD-A91A-6D36-374A1920E9AE}"/>
              </a:ext>
            </a:extLst>
          </p:cNvPr>
          <p:cNvSpPr>
            <a:spLocks noGrp="1"/>
          </p:cNvSpPr>
          <p:nvPr>
            <p:ph idx="1"/>
          </p:nvPr>
        </p:nvSpPr>
        <p:spPr/>
        <p:txBody>
          <a:bodyPr/>
          <a:lstStyle/>
          <a:p>
            <a:r>
              <a:rPr lang="en-US" dirty="0"/>
              <a:t>“</a:t>
            </a:r>
            <a:r>
              <a:rPr lang="en-US" i="1" dirty="0"/>
              <a:t>We will continue to explore options for strengthening mediation and will test and evaluate approaches further before deciding whether to bring forward legislation to make these strengthened processes statutory and make mediation mandatory.”</a:t>
            </a:r>
          </a:p>
          <a:p>
            <a:pPr marL="0" indent="0">
              <a:buNone/>
            </a:pPr>
            <a:endParaRPr lang="en-US" i="1" dirty="0"/>
          </a:p>
          <a:p>
            <a:pPr marL="0" indent="0">
              <a:buNone/>
            </a:pPr>
            <a:r>
              <a:rPr lang="en-US" dirty="0"/>
              <a:t>What role should the sector play in supporting parents and families in respect of mediation? </a:t>
            </a:r>
            <a:endParaRPr lang="en-GB" dirty="0"/>
          </a:p>
        </p:txBody>
      </p:sp>
    </p:spTree>
    <p:extLst>
      <p:ext uri="{BB962C8B-B14F-4D97-AF65-F5344CB8AC3E}">
        <p14:creationId xmlns:p14="http://schemas.microsoft.com/office/powerpoint/2010/main" val="28256951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50424-255A-471E-03B4-EAA737D41EDA}"/>
              </a:ext>
            </a:extLst>
          </p:cNvPr>
          <p:cNvSpPr>
            <a:spLocks noGrp="1"/>
          </p:cNvSpPr>
          <p:nvPr>
            <p:ph type="title"/>
          </p:nvPr>
        </p:nvSpPr>
        <p:spPr/>
        <p:txBody>
          <a:bodyPr/>
          <a:lstStyle/>
          <a:p>
            <a:r>
              <a:rPr lang="en-GB" dirty="0"/>
              <a:t>Specialist Workforce</a:t>
            </a:r>
          </a:p>
        </p:txBody>
      </p:sp>
      <p:sp>
        <p:nvSpPr>
          <p:cNvPr id="3" name="Content Placeholder 2">
            <a:extLst>
              <a:ext uri="{FF2B5EF4-FFF2-40B4-BE49-F238E27FC236}">
                <a16:creationId xmlns:a16="http://schemas.microsoft.com/office/drawing/2014/main" id="{4C270D67-5C11-41C5-3E6E-5C38D2878141}"/>
              </a:ext>
            </a:extLst>
          </p:cNvPr>
          <p:cNvSpPr>
            <a:spLocks noGrp="1"/>
          </p:cNvSpPr>
          <p:nvPr>
            <p:ph idx="1"/>
          </p:nvPr>
        </p:nvSpPr>
        <p:spPr/>
        <p:txBody>
          <a:bodyPr/>
          <a:lstStyle/>
          <a:p>
            <a:r>
              <a:rPr lang="en-US" sz="2800" i="1" dirty="0"/>
              <a:t>“We are committed to ensuring a secure supply of teachers of children and young people with visual, hearing and multi-sensory impairments in both specialist and mainstream settings”</a:t>
            </a:r>
          </a:p>
          <a:p>
            <a:pPr marL="0" indent="0">
              <a:buNone/>
            </a:pPr>
            <a:endParaRPr lang="en-US" sz="2800" i="1" dirty="0"/>
          </a:p>
          <a:p>
            <a:r>
              <a:rPr lang="en-US" sz="2800" i="1" dirty="0"/>
              <a:t>“To support the supply of teachers with an MQSI, we have already developed a new approval process to determine providers of MQSIs from the start of the academic year 2023/24 and issued contracts. The Institute for Apprenticeships and Technical Education (</a:t>
            </a:r>
            <a:r>
              <a:rPr lang="en-US" sz="2800" i="1" dirty="0" err="1"/>
              <a:t>IfATE</a:t>
            </a:r>
            <a:r>
              <a:rPr lang="en-US" sz="2800" i="1" dirty="0"/>
              <a:t>) are also developing an occupational standard for teachers of Sensory Impairment.” </a:t>
            </a:r>
            <a:endParaRPr lang="en-GB" sz="2800" i="1" dirty="0"/>
          </a:p>
        </p:txBody>
      </p:sp>
    </p:spTree>
    <p:extLst>
      <p:ext uri="{BB962C8B-B14F-4D97-AF65-F5344CB8AC3E}">
        <p14:creationId xmlns:p14="http://schemas.microsoft.com/office/powerpoint/2010/main" val="7664431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D6F79-830A-0C24-C155-48AD1EA9676F}"/>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BB8B0650-5133-4893-FCEF-227AE6984062}"/>
              </a:ext>
            </a:extLst>
          </p:cNvPr>
          <p:cNvSpPr>
            <a:spLocks noGrp="1"/>
          </p:cNvSpPr>
          <p:nvPr>
            <p:ph idx="1"/>
          </p:nvPr>
        </p:nvSpPr>
        <p:spPr/>
        <p:txBody>
          <a:bodyPr/>
          <a:lstStyle/>
          <a:p>
            <a:r>
              <a:rPr lang="en-GB" dirty="0"/>
              <a:t>There will be no substantive changes to legislation in the next two years</a:t>
            </a:r>
          </a:p>
          <a:p>
            <a:r>
              <a:rPr lang="en-GB" dirty="0"/>
              <a:t>There will be significant piloting of additional approaches to accountability, planning, parental engagement, assessment, training and changes to workforce</a:t>
            </a:r>
          </a:p>
          <a:p>
            <a:r>
              <a:rPr lang="en-GB" dirty="0"/>
              <a:t>It is therefore crucial to ensure that locally and nationally we continue to make the case for specialist support on SI.  </a:t>
            </a:r>
          </a:p>
          <a:p>
            <a:endParaRPr lang="en-GB" dirty="0"/>
          </a:p>
        </p:txBody>
      </p:sp>
    </p:spTree>
    <p:extLst>
      <p:ext uri="{BB962C8B-B14F-4D97-AF65-F5344CB8AC3E}">
        <p14:creationId xmlns:p14="http://schemas.microsoft.com/office/powerpoint/2010/main" val="3869414798"/>
      </p:ext>
    </p:extLst>
  </p:cSld>
  <p:clrMapOvr>
    <a:masterClrMapping/>
  </p:clrMapOvr>
</p:sld>
</file>

<file path=ppt/theme/theme1.xml><?xml version="1.0" encoding="utf-8"?>
<a:theme xmlns:a="http://schemas.openxmlformats.org/drawingml/2006/main" name="NatSIP Presentation">
  <a:themeElements>
    <a:clrScheme name="NatSIP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atSIP Presentation">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NatSIP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atSIP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atSIP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atSIP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atSIP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atSIP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atSIP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atSIP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atSIP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atSIP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atSIP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atSIP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NatSIP Presentation v4.potx" id="{5ABA4E9F-C1D2-409A-B0C5-F65293991D20}" vid="{046213B8-E02B-4E8C-9AE8-7C77EE02B4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1734</TotalTime>
  <Words>1029</Words>
  <Application>Microsoft Office PowerPoint</Application>
  <PresentationFormat>Widescreen</PresentationFormat>
  <Paragraphs>61</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NatSIP Presentation</vt:lpstr>
      <vt:lpstr> Implications and Opportunities to influence developing specialist sensory impairment provision</vt:lpstr>
      <vt:lpstr>Context</vt:lpstr>
      <vt:lpstr>National Standards and Sensory Impairment</vt:lpstr>
      <vt:lpstr>National Standards - Key Questions</vt:lpstr>
      <vt:lpstr>‘Ordinarily Available’? </vt:lpstr>
      <vt:lpstr>Ordinarily Available - Key Questions</vt:lpstr>
      <vt:lpstr>Inclusion Plan</vt:lpstr>
      <vt:lpstr>Inclusion Dashboard</vt:lpstr>
      <vt:lpstr>EHCP Plan</vt:lpstr>
      <vt:lpstr>Parental Engagement</vt:lpstr>
      <vt:lpstr>Mediation</vt:lpstr>
      <vt:lpstr>Specialist Workforce</vt:lpstr>
      <vt:lpstr>Summary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Johnson</dc:creator>
  <cp:lastModifiedBy>Lindsey Rousseau</cp:lastModifiedBy>
  <cp:revision>44</cp:revision>
  <dcterms:created xsi:type="dcterms:W3CDTF">2023-03-07T23:26:52Z</dcterms:created>
  <dcterms:modified xsi:type="dcterms:W3CDTF">2023-04-19T08:22:18Z</dcterms:modified>
</cp:coreProperties>
</file>