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handoutMasterIdLst>
    <p:handoutMasterId r:id="rId34"/>
  </p:handoutMasterIdLst>
  <p:sldIdLst>
    <p:sldId id="333" r:id="rId5"/>
    <p:sldId id="5340" r:id="rId6"/>
    <p:sldId id="3433" r:id="rId7"/>
    <p:sldId id="1184" r:id="rId8"/>
    <p:sldId id="5332" r:id="rId9"/>
    <p:sldId id="5343" r:id="rId10"/>
    <p:sldId id="5333" r:id="rId11"/>
    <p:sldId id="5344" r:id="rId12"/>
    <p:sldId id="5346" r:id="rId13"/>
    <p:sldId id="5347" r:id="rId14"/>
    <p:sldId id="5348" r:id="rId15"/>
    <p:sldId id="3434" r:id="rId16"/>
    <p:sldId id="3422" r:id="rId17"/>
    <p:sldId id="865" r:id="rId18"/>
    <p:sldId id="867" r:id="rId19"/>
    <p:sldId id="866" r:id="rId20"/>
    <p:sldId id="827" r:id="rId21"/>
    <p:sldId id="807" r:id="rId22"/>
    <p:sldId id="803" r:id="rId23"/>
    <p:sldId id="5342" r:id="rId24"/>
    <p:sldId id="795" r:id="rId25"/>
    <p:sldId id="823" r:id="rId26"/>
    <p:sldId id="1114" r:id="rId27"/>
    <p:sldId id="1178" r:id="rId28"/>
    <p:sldId id="5336" r:id="rId29"/>
    <p:sldId id="1210" r:id="rId30"/>
    <p:sldId id="1055" r:id="rId31"/>
    <p:sldId id="402" r:id="rId32"/>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60F3B4-4CC4-4281-ACF6-6EDF4FD13358}" v="4" dt="2023-04-18T06:17:26.1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autoAdjust="0"/>
    <p:restoredTop sz="84529" autoAdjust="0"/>
  </p:normalViewPr>
  <p:slideViewPr>
    <p:cSldViewPr showGuides="1">
      <p:cViewPr varScale="1">
        <p:scale>
          <a:sx n="72" d="100"/>
          <a:sy n="72" d="100"/>
        </p:scale>
        <p:origin x="1762" y="67"/>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outlineViewPr>
    <p:cViewPr>
      <p:scale>
        <a:sx n="33" d="100"/>
        <a:sy n="33" d="100"/>
      </p:scale>
      <p:origin x="0" y="-3828"/>
    </p:cViewPr>
  </p:outlineViewPr>
  <p:notesTextViewPr>
    <p:cViewPr>
      <p:scale>
        <a:sx n="1" d="1"/>
        <a:sy n="1" d="1"/>
      </p:scale>
      <p:origin x="0" y="0"/>
    </p:cViewPr>
  </p:notesTextViewPr>
  <p:sorterViewPr>
    <p:cViewPr>
      <p:scale>
        <a:sx n="100" d="100"/>
        <a:sy n="100" d="100"/>
      </p:scale>
      <p:origin x="0" y="-3810"/>
    </p:cViewPr>
  </p:sorterViewPr>
  <p:notesViewPr>
    <p:cSldViewPr showGuides="1">
      <p:cViewPr varScale="1">
        <p:scale>
          <a:sx n="66" d="100"/>
          <a:sy n="66" d="100"/>
        </p:scale>
        <p:origin x="-1146" y="-114"/>
      </p:cViewPr>
      <p:guideLst>
        <p:guide orient="horz" pos="3132"/>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2200" b="1" dirty="0"/>
              <a:t>% of pupils at SEN Support,</a:t>
            </a:r>
            <a:r>
              <a:rPr lang="en-GB" sz="2200" b="1" baseline="0" dirty="0"/>
              <a:t> by LA</a:t>
            </a:r>
            <a:endParaRPr lang="en-GB" sz="2200" b="1" dirty="0"/>
          </a:p>
        </c:rich>
      </c:tx>
      <c:layout>
        <c:manualLayout>
          <c:xMode val="edge"/>
          <c:yMode val="edge"/>
          <c:x val="0.18165884027796225"/>
          <c:y val="1.175644714613017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Sheet2!$A$1:$A$150</c:f>
              <c:strCache>
                <c:ptCount val="150"/>
                <c:pt idx="0">
                  <c:v>LA1</c:v>
                </c:pt>
                <c:pt idx="1">
                  <c:v>LA2</c:v>
                </c:pt>
                <c:pt idx="2">
                  <c:v>LA3</c:v>
                </c:pt>
                <c:pt idx="3">
                  <c:v>LA4</c:v>
                </c:pt>
                <c:pt idx="4">
                  <c:v>LA5</c:v>
                </c:pt>
                <c:pt idx="5">
                  <c:v>LA6</c:v>
                </c:pt>
                <c:pt idx="6">
                  <c:v>LA7</c:v>
                </c:pt>
                <c:pt idx="7">
                  <c:v>LA8</c:v>
                </c:pt>
                <c:pt idx="8">
                  <c:v>LA9</c:v>
                </c:pt>
                <c:pt idx="9">
                  <c:v>LA10</c:v>
                </c:pt>
                <c:pt idx="10">
                  <c:v>LA11</c:v>
                </c:pt>
                <c:pt idx="11">
                  <c:v>LA12</c:v>
                </c:pt>
                <c:pt idx="12">
                  <c:v>LA13</c:v>
                </c:pt>
                <c:pt idx="13">
                  <c:v>LA14</c:v>
                </c:pt>
                <c:pt idx="14">
                  <c:v>LA15</c:v>
                </c:pt>
                <c:pt idx="15">
                  <c:v>LA16</c:v>
                </c:pt>
                <c:pt idx="16">
                  <c:v>LA17</c:v>
                </c:pt>
                <c:pt idx="17">
                  <c:v>LA18</c:v>
                </c:pt>
                <c:pt idx="18">
                  <c:v>LA19</c:v>
                </c:pt>
                <c:pt idx="19">
                  <c:v>LA20</c:v>
                </c:pt>
                <c:pt idx="20">
                  <c:v>LA21</c:v>
                </c:pt>
                <c:pt idx="21">
                  <c:v>LA22</c:v>
                </c:pt>
                <c:pt idx="22">
                  <c:v>LA23</c:v>
                </c:pt>
                <c:pt idx="23">
                  <c:v>LA24</c:v>
                </c:pt>
                <c:pt idx="24">
                  <c:v>LA25</c:v>
                </c:pt>
                <c:pt idx="25">
                  <c:v>LA26</c:v>
                </c:pt>
                <c:pt idx="26">
                  <c:v>LA27</c:v>
                </c:pt>
                <c:pt idx="27">
                  <c:v>LA28</c:v>
                </c:pt>
                <c:pt idx="28">
                  <c:v>LA29</c:v>
                </c:pt>
                <c:pt idx="29">
                  <c:v>LA30</c:v>
                </c:pt>
                <c:pt idx="30">
                  <c:v>LA31</c:v>
                </c:pt>
                <c:pt idx="31">
                  <c:v>LA32</c:v>
                </c:pt>
                <c:pt idx="32">
                  <c:v>LA33</c:v>
                </c:pt>
                <c:pt idx="33">
                  <c:v>LA34</c:v>
                </c:pt>
                <c:pt idx="34">
                  <c:v>LA35</c:v>
                </c:pt>
                <c:pt idx="35">
                  <c:v>LA36</c:v>
                </c:pt>
                <c:pt idx="36">
                  <c:v>LA37</c:v>
                </c:pt>
                <c:pt idx="37">
                  <c:v>LA38</c:v>
                </c:pt>
                <c:pt idx="38">
                  <c:v>LA39</c:v>
                </c:pt>
                <c:pt idx="39">
                  <c:v>LA40</c:v>
                </c:pt>
                <c:pt idx="40">
                  <c:v>LA41</c:v>
                </c:pt>
                <c:pt idx="41">
                  <c:v>LA42</c:v>
                </c:pt>
                <c:pt idx="42">
                  <c:v>LA43</c:v>
                </c:pt>
                <c:pt idx="43">
                  <c:v>LA44</c:v>
                </c:pt>
                <c:pt idx="44">
                  <c:v>LA45</c:v>
                </c:pt>
                <c:pt idx="45">
                  <c:v>LA46</c:v>
                </c:pt>
                <c:pt idx="46">
                  <c:v>LA47</c:v>
                </c:pt>
                <c:pt idx="47">
                  <c:v>LA48</c:v>
                </c:pt>
                <c:pt idx="48">
                  <c:v>LA49</c:v>
                </c:pt>
                <c:pt idx="49">
                  <c:v>LA50</c:v>
                </c:pt>
                <c:pt idx="50">
                  <c:v>LA51</c:v>
                </c:pt>
                <c:pt idx="51">
                  <c:v>LA52</c:v>
                </c:pt>
                <c:pt idx="52">
                  <c:v>LA53</c:v>
                </c:pt>
                <c:pt idx="53">
                  <c:v>LA54</c:v>
                </c:pt>
                <c:pt idx="54">
                  <c:v>LA55</c:v>
                </c:pt>
                <c:pt idx="55">
                  <c:v>LA56</c:v>
                </c:pt>
                <c:pt idx="56">
                  <c:v>LA57</c:v>
                </c:pt>
                <c:pt idx="57">
                  <c:v>LA58</c:v>
                </c:pt>
                <c:pt idx="58">
                  <c:v>LA59</c:v>
                </c:pt>
                <c:pt idx="59">
                  <c:v>LA60</c:v>
                </c:pt>
                <c:pt idx="60">
                  <c:v>LA61</c:v>
                </c:pt>
                <c:pt idx="61">
                  <c:v>LA62</c:v>
                </c:pt>
                <c:pt idx="62">
                  <c:v>LA63</c:v>
                </c:pt>
                <c:pt idx="63">
                  <c:v>LA64</c:v>
                </c:pt>
                <c:pt idx="64">
                  <c:v>LA65</c:v>
                </c:pt>
                <c:pt idx="65">
                  <c:v>LA66</c:v>
                </c:pt>
                <c:pt idx="66">
                  <c:v>LA67</c:v>
                </c:pt>
                <c:pt idx="67">
                  <c:v>LA68</c:v>
                </c:pt>
                <c:pt idx="68">
                  <c:v>LA69</c:v>
                </c:pt>
                <c:pt idx="69">
                  <c:v>LA70</c:v>
                </c:pt>
                <c:pt idx="70">
                  <c:v>LA71</c:v>
                </c:pt>
                <c:pt idx="71">
                  <c:v>LA72</c:v>
                </c:pt>
                <c:pt idx="72">
                  <c:v>LA73</c:v>
                </c:pt>
                <c:pt idx="73">
                  <c:v>LA74</c:v>
                </c:pt>
                <c:pt idx="74">
                  <c:v>LA75</c:v>
                </c:pt>
                <c:pt idx="75">
                  <c:v>LA76</c:v>
                </c:pt>
                <c:pt idx="76">
                  <c:v>LA77</c:v>
                </c:pt>
                <c:pt idx="77">
                  <c:v>LA78</c:v>
                </c:pt>
                <c:pt idx="78">
                  <c:v>LA79</c:v>
                </c:pt>
                <c:pt idx="79">
                  <c:v>LA80</c:v>
                </c:pt>
                <c:pt idx="80">
                  <c:v>LA81</c:v>
                </c:pt>
                <c:pt idx="81">
                  <c:v>LA82</c:v>
                </c:pt>
                <c:pt idx="82">
                  <c:v>LA83</c:v>
                </c:pt>
                <c:pt idx="83">
                  <c:v>LA84</c:v>
                </c:pt>
                <c:pt idx="84">
                  <c:v>LA85</c:v>
                </c:pt>
                <c:pt idx="85">
                  <c:v>LA86</c:v>
                </c:pt>
                <c:pt idx="86">
                  <c:v>LA87</c:v>
                </c:pt>
                <c:pt idx="87">
                  <c:v>LA88</c:v>
                </c:pt>
                <c:pt idx="88">
                  <c:v>LA89</c:v>
                </c:pt>
                <c:pt idx="89">
                  <c:v>LA90</c:v>
                </c:pt>
                <c:pt idx="90">
                  <c:v>LA91</c:v>
                </c:pt>
                <c:pt idx="91">
                  <c:v>LA92</c:v>
                </c:pt>
                <c:pt idx="92">
                  <c:v>LA93</c:v>
                </c:pt>
                <c:pt idx="93">
                  <c:v>LA94</c:v>
                </c:pt>
                <c:pt idx="94">
                  <c:v>LA95</c:v>
                </c:pt>
                <c:pt idx="95">
                  <c:v>LA96</c:v>
                </c:pt>
                <c:pt idx="96">
                  <c:v>LA97</c:v>
                </c:pt>
                <c:pt idx="97">
                  <c:v>LA98</c:v>
                </c:pt>
                <c:pt idx="98">
                  <c:v>LA99</c:v>
                </c:pt>
                <c:pt idx="99">
                  <c:v>LA100</c:v>
                </c:pt>
                <c:pt idx="100">
                  <c:v>LA101</c:v>
                </c:pt>
                <c:pt idx="101">
                  <c:v>LA102</c:v>
                </c:pt>
                <c:pt idx="102">
                  <c:v>LA103</c:v>
                </c:pt>
                <c:pt idx="103">
                  <c:v>LA104</c:v>
                </c:pt>
                <c:pt idx="104">
                  <c:v>LA105</c:v>
                </c:pt>
                <c:pt idx="105">
                  <c:v>LA106</c:v>
                </c:pt>
                <c:pt idx="106">
                  <c:v>LA107</c:v>
                </c:pt>
                <c:pt idx="107">
                  <c:v>LA108</c:v>
                </c:pt>
                <c:pt idx="108">
                  <c:v>LA109</c:v>
                </c:pt>
                <c:pt idx="109">
                  <c:v>LA110</c:v>
                </c:pt>
                <c:pt idx="110">
                  <c:v>LA111</c:v>
                </c:pt>
                <c:pt idx="111">
                  <c:v>LA112</c:v>
                </c:pt>
                <c:pt idx="112">
                  <c:v>LA113</c:v>
                </c:pt>
                <c:pt idx="113">
                  <c:v>LA114</c:v>
                </c:pt>
                <c:pt idx="114">
                  <c:v>LA115</c:v>
                </c:pt>
                <c:pt idx="115">
                  <c:v>LA116</c:v>
                </c:pt>
                <c:pt idx="116">
                  <c:v>LA117</c:v>
                </c:pt>
                <c:pt idx="117">
                  <c:v>LA118</c:v>
                </c:pt>
                <c:pt idx="118">
                  <c:v>LA119</c:v>
                </c:pt>
                <c:pt idx="119">
                  <c:v>LA120</c:v>
                </c:pt>
                <c:pt idx="120">
                  <c:v>LA121</c:v>
                </c:pt>
                <c:pt idx="121">
                  <c:v>LA122</c:v>
                </c:pt>
                <c:pt idx="122">
                  <c:v>LA123</c:v>
                </c:pt>
                <c:pt idx="123">
                  <c:v>LA124</c:v>
                </c:pt>
                <c:pt idx="124">
                  <c:v>LA125</c:v>
                </c:pt>
                <c:pt idx="125">
                  <c:v>LA126</c:v>
                </c:pt>
                <c:pt idx="126">
                  <c:v>LA127</c:v>
                </c:pt>
                <c:pt idx="127">
                  <c:v>LA128</c:v>
                </c:pt>
                <c:pt idx="128">
                  <c:v>LA129</c:v>
                </c:pt>
                <c:pt idx="129">
                  <c:v>LA130</c:v>
                </c:pt>
                <c:pt idx="130">
                  <c:v>LA131</c:v>
                </c:pt>
                <c:pt idx="131">
                  <c:v>LA132</c:v>
                </c:pt>
                <c:pt idx="132">
                  <c:v>LA133</c:v>
                </c:pt>
                <c:pt idx="133">
                  <c:v>LA134</c:v>
                </c:pt>
                <c:pt idx="134">
                  <c:v>LA135</c:v>
                </c:pt>
                <c:pt idx="135">
                  <c:v>LA136</c:v>
                </c:pt>
                <c:pt idx="136">
                  <c:v>LA137</c:v>
                </c:pt>
                <c:pt idx="137">
                  <c:v>LA138</c:v>
                </c:pt>
                <c:pt idx="138">
                  <c:v>LA139</c:v>
                </c:pt>
                <c:pt idx="139">
                  <c:v>LA140</c:v>
                </c:pt>
                <c:pt idx="140">
                  <c:v>LA141</c:v>
                </c:pt>
                <c:pt idx="141">
                  <c:v>LA142</c:v>
                </c:pt>
                <c:pt idx="142">
                  <c:v>LA143</c:v>
                </c:pt>
                <c:pt idx="143">
                  <c:v>LA144</c:v>
                </c:pt>
                <c:pt idx="144">
                  <c:v>LA145</c:v>
                </c:pt>
                <c:pt idx="145">
                  <c:v>LA146</c:v>
                </c:pt>
                <c:pt idx="146">
                  <c:v>LA147</c:v>
                </c:pt>
                <c:pt idx="147">
                  <c:v>LA148</c:v>
                </c:pt>
                <c:pt idx="148">
                  <c:v>LA149</c:v>
                </c:pt>
                <c:pt idx="149">
                  <c:v>LA150</c:v>
                </c:pt>
              </c:strCache>
            </c:strRef>
          </c:cat>
          <c:val>
            <c:numRef>
              <c:f>Sheet2!$B$1:$B$150</c:f>
              <c:numCache>
                <c:formatCode>0.0</c:formatCode>
                <c:ptCount val="150"/>
                <c:pt idx="0">
                  <c:v>6.083650190114068</c:v>
                </c:pt>
                <c:pt idx="1">
                  <c:v>8.2264779350541222</c:v>
                </c:pt>
                <c:pt idx="2">
                  <c:v>8.827872709864824</c:v>
                </c:pt>
                <c:pt idx="3">
                  <c:v>9.0388692579505303</c:v>
                </c:pt>
                <c:pt idx="4">
                  <c:v>9.1888485430483442</c:v>
                </c:pt>
                <c:pt idx="5">
                  <c:v>9.2496725503648722</c:v>
                </c:pt>
                <c:pt idx="6">
                  <c:v>9.4227790125951376</c:v>
                </c:pt>
                <c:pt idx="7">
                  <c:v>9.7358224727016562</c:v>
                </c:pt>
                <c:pt idx="8">
                  <c:v>9.8380217886106998</c:v>
                </c:pt>
                <c:pt idx="9">
                  <c:v>9.8831308180842736</c:v>
                </c:pt>
                <c:pt idx="10">
                  <c:v>9.889817510251353</c:v>
                </c:pt>
                <c:pt idx="11">
                  <c:v>9.9358872125291064</c:v>
                </c:pt>
                <c:pt idx="12">
                  <c:v>10.215702138702735</c:v>
                </c:pt>
                <c:pt idx="13">
                  <c:v>10.292457922371069</c:v>
                </c:pt>
                <c:pt idx="14">
                  <c:v>10.316281464757491</c:v>
                </c:pt>
                <c:pt idx="15">
                  <c:v>10.349341969268931</c:v>
                </c:pt>
                <c:pt idx="16">
                  <c:v>10.377406238928348</c:v>
                </c:pt>
                <c:pt idx="17">
                  <c:v>10.39167768984149</c:v>
                </c:pt>
                <c:pt idx="18">
                  <c:v>10.418299575100038</c:v>
                </c:pt>
                <c:pt idx="19">
                  <c:v>10.429360413326208</c:v>
                </c:pt>
                <c:pt idx="20">
                  <c:v>10.466977398645678</c:v>
                </c:pt>
                <c:pt idx="21">
                  <c:v>10.623440681368473</c:v>
                </c:pt>
                <c:pt idx="22">
                  <c:v>10.776965265082266</c:v>
                </c:pt>
                <c:pt idx="23">
                  <c:v>10.871959047521848</c:v>
                </c:pt>
                <c:pt idx="24">
                  <c:v>10.879529872673849</c:v>
                </c:pt>
                <c:pt idx="25">
                  <c:v>10.912647784298716</c:v>
                </c:pt>
                <c:pt idx="26">
                  <c:v>11.080378120555395</c:v>
                </c:pt>
                <c:pt idx="27">
                  <c:v>11.095219520651844</c:v>
                </c:pt>
                <c:pt idx="28">
                  <c:v>11.17752032405178</c:v>
                </c:pt>
                <c:pt idx="29">
                  <c:v>11.21736882915482</c:v>
                </c:pt>
                <c:pt idx="30">
                  <c:v>11.265358945998209</c:v>
                </c:pt>
                <c:pt idx="31">
                  <c:v>11.266838891033446</c:v>
                </c:pt>
                <c:pt idx="32">
                  <c:v>11.289166280099524</c:v>
                </c:pt>
                <c:pt idx="33">
                  <c:v>11.474420421060106</c:v>
                </c:pt>
                <c:pt idx="34">
                  <c:v>11.484763055443684</c:v>
                </c:pt>
                <c:pt idx="35">
                  <c:v>11.496411988180666</c:v>
                </c:pt>
                <c:pt idx="36">
                  <c:v>11.534842979496496</c:v>
                </c:pt>
                <c:pt idx="37">
                  <c:v>11.538020086083213</c:v>
                </c:pt>
                <c:pt idx="38">
                  <c:v>11.54995865928894</c:v>
                </c:pt>
                <c:pt idx="39">
                  <c:v>11.559610606492607</c:v>
                </c:pt>
                <c:pt idx="40">
                  <c:v>11.578492455072569</c:v>
                </c:pt>
                <c:pt idx="41">
                  <c:v>11.62036470444254</c:v>
                </c:pt>
                <c:pt idx="42">
                  <c:v>11.653164533360679</c:v>
                </c:pt>
                <c:pt idx="43">
                  <c:v>11.670594071685477</c:v>
                </c:pt>
                <c:pt idx="44">
                  <c:v>11.688258163783985</c:v>
                </c:pt>
                <c:pt idx="45">
                  <c:v>11.691401769972098</c:v>
                </c:pt>
                <c:pt idx="46">
                  <c:v>11.706863331340111</c:v>
                </c:pt>
                <c:pt idx="47">
                  <c:v>11.888801261829652</c:v>
                </c:pt>
                <c:pt idx="48">
                  <c:v>11.902738258009682</c:v>
                </c:pt>
                <c:pt idx="49">
                  <c:v>11.923584838318224</c:v>
                </c:pt>
                <c:pt idx="50">
                  <c:v>11.980589794968324</c:v>
                </c:pt>
                <c:pt idx="51">
                  <c:v>12.005126949608998</c:v>
                </c:pt>
                <c:pt idx="52">
                  <c:v>12.041511771995044</c:v>
                </c:pt>
                <c:pt idx="53">
                  <c:v>12.046425610611568</c:v>
                </c:pt>
                <c:pt idx="54">
                  <c:v>12.055422439837484</c:v>
                </c:pt>
                <c:pt idx="55">
                  <c:v>12.105227716549573</c:v>
                </c:pt>
                <c:pt idx="56">
                  <c:v>12.125748502994012</c:v>
                </c:pt>
                <c:pt idx="57">
                  <c:v>12.183891761705745</c:v>
                </c:pt>
                <c:pt idx="58">
                  <c:v>12.258023229769941</c:v>
                </c:pt>
                <c:pt idx="59">
                  <c:v>12.332008881617389</c:v>
                </c:pt>
                <c:pt idx="60">
                  <c:v>12.356577775449258</c:v>
                </c:pt>
                <c:pt idx="61">
                  <c:v>12.393171979094234</c:v>
                </c:pt>
                <c:pt idx="62">
                  <c:v>12.403865115361862</c:v>
                </c:pt>
                <c:pt idx="63">
                  <c:v>12.423388085315029</c:v>
                </c:pt>
                <c:pt idx="64">
                  <c:v>12.536866140234041</c:v>
                </c:pt>
                <c:pt idx="65">
                  <c:v>12.539761193075558</c:v>
                </c:pt>
                <c:pt idx="66">
                  <c:v>12.565490365880061</c:v>
                </c:pt>
                <c:pt idx="67">
                  <c:v>12.580777888036401</c:v>
                </c:pt>
                <c:pt idx="68">
                  <c:v>12.582224587546568</c:v>
                </c:pt>
                <c:pt idx="69">
                  <c:v>12.592592592592593</c:v>
                </c:pt>
                <c:pt idx="70">
                  <c:v>12.606267452683834</c:v>
                </c:pt>
                <c:pt idx="71">
                  <c:v>12.616438356164384</c:v>
                </c:pt>
                <c:pt idx="72">
                  <c:v>12.633610721634467</c:v>
                </c:pt>
                <c:pt idx="73">
                  <c:v>12.690248027057498</c:v>
                </c:pt>
                <c:pt idx="74">
                  <c:v>12.693151016039089</c:v>
                </c:pt>
                <c:pt idx="75">
                  <c:v>12.734262373858721</c:v>
                </c:pt>
                <c:pt idx="76">
                  <c:v>12.760630438351667</c:v>
                </c:pt>
                <c:pt idx="77">
                  <c:v>12.775234163586838</c:v>
                </c:pt>
                <c:pt idx="78">
                  <c:v>12.781657662406115</c:v>
                </c:pt>
                <c:pt idx="79">
                  <c:v>12.867974362185361</c:v>
                </c:pt>
                <c:pt idx="80">
                  <c:v>12.878994810161158</c:v>
                </c:pt>
                <c:pt idx="81">
                  <c:v>12.886347699444414</c:v>
                </c:pt>
                <c:pt idx="82">
                  <c:v>12.889848812095032</c:v>
                </c:pt>
                <c:pt idx="83">
                  <c:v>12.965364542147714</c:v>
                </c:pt>
                <c:pt idx="84">
                  <c:v>13.028509128468006</c:v>
                </c:pt>
                <c:pt idx="85">
                  <c:v>13.057189868368567</c:v>
                </c:pt>
                <c:pt idx="86">
                  <c:v>13.073383726935537</c:v>
                </c:pt>
                <c:pt idx="87">
                  <c:v>13.098152000979072</c:v>
                </c:pt>
                <c:pt idx="88">
                  <c:v>13.10442334881842</c:v>
                </c:pt>
                <c:pt idx="89">
                  <c:v>13.116312225258406</c:v>
                </c:pt>
                <c:pt idx="90">
                  <c:v>13.180789743037225</c:v>
                </c:pt>
                <c:pt idx="91">
                  <c:v>13.218345437322387</c:v>
                </c:pt>
                <c:pt idx="92">
                  <c:v>13.231824289322024</c:v>
                </c:pt>
                <c:pt idx="93">
                  <c:v>13.237377198994745</c:v>
                </c:pt>
                <c:pt idx="94">
                  <c:v>13.284745606347157</c:v>
                </c:pt>
                <c:pt idx="95">
                  <c:v>13.287988082170299</c:v>
                </c:pt>
                <c:pt idx="96">
                  <c:v>13.316482639350804</c:v>
                </c:pt>
                <c:pt idx="97">
                  <c:v>13.400081884840139</c:v>
                </c:pt>
                <c:pt idx="98">
                  <c:v>13.511361223189637</c:v>
                </c:pt>
                <c:pt idx="99">
                  <c:v>13.548580593842503</c:v>
                </c:pt>
                <c:pt idx="100">
                  <c:v>13.559700160628235</c:v>
                </c:pt>
                <c:pt idx="101">
                  <c:v>13.561641338494164</c:v>
                </c:pt>
                <c:pt idx="102">
                  <c:v>13.568189745378444</c:v>
                </c:pt>
                <c:pt idx="103">
                  <c:v>13.608981380065718</c:v>
                </c:pt>
                <c:pt idx="104">
                  <c:v>13.685492801771872</c:v>
                </c:pt>
                <c:pt idx="105">
                  <c:v>13.703876940455913</c:v>
                </c:pt>
                <c:pt idx="106">
                  <c:v>13.716700057524845</c:v>
                </c:pt>
                <c:pt idx="107">
                  <c:v>13.719587425356561</c:v>
                </c:pt>
                <c:pt idx="108">
                  <c:v>13.767764651851095</c:v>
                </c:pt>
                <c:pt idx="109">
                  <c:v>13.79857015914048</c:v>
                </c:pt>
                <c:pt idx="110">
                  <c:v>13.802151299354984</c:v>
                </c:pt>
                <c:pt idx="111">
                  <c:v>13.817908075781022</c:v>
                </c:pt>
                <c:pt idx="112">
                  <c:v>13.856019643183659</c:v>
                </c:pt>
                <c:pt idx="113">
                  <c:v>13.879577509328948</c:v>
                </c:pt>
                <c:pt idx="114">
                  <c:v>13.894519131334023</c:v>
                </c:pt>
                <c:pt idx="115">
                  <c:v>13.999635485487765</c:v>
                </c:pt>
                <c:pt idx="116">
                  <c:v>14.063726259613876</c:v>
                </c:pt>
                <c:pt idx="117">
                  <c:v>14.068820045663688</c:v>
                </c:pt>
                <c:pt idx="118">
                  <c:v>14.08081304811081</c:v>
                </c:pt>
                <c:pt idx="119">
                  <c:v>14.143621824654163</c:v>
                </c:pt>
                <c:pt idx="120">
                  <c:v>14.210287848946342</c:v>
                </c:pt>
                <c:pt idx="121">
                  <c:v>14.313795996643893</c:v>
                </c:pt>
                <c:pt idx="122">
                  <c:v>14.384214013582906</c:v>
                </c:pt>
                <c:pt idx="123">
                  <c:v>14.409524103260031</c:v>
                </c:pt>
                <c:pt idx="124">
                  <c:v>14.416606273941401</c:v>
                </c:pt>
                <c:pt idx="125">
                  <c:v>14.501662803587624</c:v>
                </c:pt>
                <c:pt idx="126">
                  <c:v>14.524742773150416</c:v>
                </c:pt>
                <c:pt idx="127">
                  <c:v>14.526202589237705</c:v>
                </c:pt>
                <c:pt idx="128">
                  <c:v>14.552881033729802</c:v>
                </c:pt>
                <c:pt idx="129">
                  <c:v>14.605423195249339</c:v>
                </c:pt>
                <c:pt idx="130">
                  <c:v>14.650515083386464</c:v>
                </c:pt>
                <c:pt idx="131">
                  <c:v>14.683711020724385</c:v>
                </c:pt>
                <c:pt idx="132">
                  <c:v>14.688197071089128</c:v>
                </c:pt>
                <c:pt idx="133">
                  <c:v>14.746061834106804</c:v>
                </c:pt>
                <c:pt idx="134">
                  <c:v>14.851768476477545</c:v>
                </c:pt>
                <c:pt idx="135">
                  <c:v>14.878931255218481</c:v>
                </c:pt>
                <c:pt idx="136">
                  <c:v>14.894815927873779</c:v>
                </c:pt>
                <c:pt idx="137">
                  <c:v>14.933355273983874</c:v>
                </c:pt>
                <c:pt idx="138">
                  <c:v>14.940326507803457</c:v>
                </c:pt>
                <c:pt idx="139">
                  <c:v>14.948119325551232</c:v>
                </c:pt>
                <c:pt idx="140">
                  <c:v>14.962439735396345</c:v>
                </c:pt>
                <c:pt idx="141">
                  <c:v>14.991866206227346</c:v>
                </c:pt>
                <c:pt idx="142">
                  <c:v>15.035104515717249</c:v>
                </c:pt>
                <c:pt idx="143">
                  <c:v>15.132044548739151</c:v>
                </c:pt>
                <c:pt idx="144">
                  <c:v>15.174812374153396</c:v>
                </c:pt>
                <c:pt idx="145">
                  <c:v>15.339908418457203</c:v>
                </c:pt>
                <c:pt idx="146">
                  <c:v>15.534922394678492</c:v>
                </c:pt>
                <c:pt idx="147">
                  <c:v>16.198565544849178</c:v>
                </c:pt>
                <c:pt idx="148">
                  <c:v>16.526172328504366</c:v>
                </c:pt>
                <c:pt idx="149">
                  <c:v>17.561575273302015</c:v>
                </c:pt>
              </c:numCache>
            </c:numRef>
          </c:val>
          <c:extLst>
            <c:ext xmlns:c16="http://schemas.microsoft.com/office/drawing/2014/chart" uri="{C3380CC4-5D6E-409C-BE32-E72D297353CC}">
              <c16:uniqueId val="{00000000-64EB-45C1-8999-EDBAC6256256}"/>
            </c:ext>
          </c:extLst>
        </c:ser>
        <c:dLbls>
          <c:showLegendKey val="0"/>
          <c:showVal val="0"/>
          <c:showCatName val="0"/>
          <c:showSerName val="0"/>
          <c:showPercent val="0"/>
          <c:showBubbleSize val="0"/>
        </c:dLbls>
        <c:gapWidth val="219"/>
        <c:overlap val="-27"/>
        <c:axId val="1991529744"/>
        <c:axId val="1991531408"/>
      </c:barChart>
      <c:catAx>
        <c:axId val="1991529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91531408"/>
        <c:crosses val="autoZero"/>
        <c:auto val="1"/>
        <c:lblAlgn val="ctr"/>
        <c:lblOffset val="100"/>
        <c:noMultiLvlLbl val="0"/>
      </c:catAx>
      <c:valAx>
        <c:axId val="1991531408"/>
        <c:scaling>
          <c:orientation val="minMax"/>
          <c:max val="18"/>
          <c:min val="5"/>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9915297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2200" b="1" dirty="0"/>
              <a:t>% of pupils</a:t>
            </a:r>
            <a:r>
              <a:rPr lang="en-GB" sz="2200" b="1" baseline="0" dirty="0"/>
              <a:t> with EHC plans by LA</a:t>
            </a:r>
            <a:endParaRPr lang="en-GB" sz="2200" b="1"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7.8723044919000174E-2"/>
          <c:y val="0.19588462393067438"/>
          <c:w val="0.89851962364391169"/>
          <c:h val="0.68786995889345626"/>
        </c:manualLayout>
      </c:layout>
      <c:barChart>
        <c:barDir val="col"/>
        <c:grouping val="clustered"/>
        <c:varyColors val="0"/>
        <c:ser>
          <c:idx val="0"/>
          <c:order val="0"/>
          <c:spPr>
            <a:solidFill>
              <a:schemeClr val="accent1"/>
            </a:solidFill>
            <a:ln>
              <a:noFill/>
            </a:ln>
            <a:effectLst/>
          </c:spPr>
          <c:invertIfNegative val="0"/>
          <c:cat>
            <c:strRef>
              <c:f>Sheet1!$A$1:$A$149</c:f>
              <c:strCache>
                <c:ptCount val="149"/>
                <c:pt idx="0">
                  <c:v>LA1</c:v>
                </c:pt>
                <c:pt idx="1">
                  <c:v>LA2</c:v>
                </c:pt>
                <c:pt idx="2">
                  <c:v>LA3</c:v>
                </c:pt>
                <c:pt idx="3">
                  <c:v>LA4</c:v>
                </c:pt>
                <c:pt idx="4">
                  <c:v>LA5</c:v>
                </c:pt>
                <c:pt idx="5">
                  <c:v>LA6</c:v>
                </c:pt>
                <c:pt idx="6">
                  <c:v>LA7</c:v>
                </c:pt>
                <c:pt idx="7">
                  <c:v>LA8</c:v>
                </c:pt>
                <c:pt idx="8">
                  <c:v>LA9</c:v>
                </c:pt>
                <c:pt idx="9">
                  <c:v>LA10</c:v>
                </c:pt>
                <c:pt idx="10">
                  <c:v>LA11</c:v>
                </c:pt>
                <c:pt idx="11">
                  <c:v>LA12</c:v>
                </c:pt>
                <c:pt idx="12">
                  <c:v>LA13</c:v>
                </c:pt>
                <c:pt idx="13">
                  <c:v>LA14</c:v>
                </c:pt>
                <c:pt idx="14">
                  <c:v>LA15</c:v>
                </c:pt>
                <c:pt idx="15">
                  <c:v>LA16</c:v>
                </c:pt>
                <c:pt idx="16">
                  <c:v>LA17</c:v>
                </c:pt>
                <c:pt idx="17">
                  <c:v>LA18</c:v>
                </c:pt>
                <c:pt idx="18">
                  <c:v>LA19</c:v>
                </c:pt>
                <c:pt idx="19">
                  <c:v>LA20</c:v>
                </c:pt>
                <c:pt idx="20">
                  <c:v>LA21</c:v>
                </c:pt>
                <c:pt idx="21">
                  <c:v>LA22</c:v>
                </c:pt>
                <c:pt idx="22">
                  <c:v>LA23</c:v>
                </c:pt>
                <c:pt idx="23">
                  <c:v>LA24</c:v>
                </c:pt>
                <c:pt idx="24">
                  <c:v>LA25</c:v>
                </c:pt>
                <c:pt idx="25">
                  <c:v>LA26</c:v>
                </c:pt>
                <c:pt idx="26">
                  <c:v>LA27</c:v>
                </c:pt>
                <c:pt idx="27">
                  <c:v>LA28</c:v>
                </c:pt>
                <c:pt idx="28">
                  <c:v>LA29</c:v>
                </c:pt>
                <c:pt idx="29">
                  <c:v>LA30</c:v>
                </c:pt>
                <c:pt idx="30">
                  <c:v>LA31</c:v>
                </c:pt>
                <c:pt idx="31">
                  <c:v>LA32</c:v>
                </c:pt>
                <c:pt idx="32">
                  <c:v>LA33</c:v>
                </c:pt>
                <c:pt idx="33">
                  <c:v>LA34</c:v>
                </c:pt>
                <c:pt idx="34">
                  <c:v>LA35</c:v>
                </c:pt>
                <c:pt idx="35">
                  <c:v>LA36</c:v>
                </c:pt>
                <c:pt idx="36">
                  <c:v>LA37</c:v>
                </c:pt>
                <c:pt idx="37">
                  <c:v>LA38</c:v>
                </c:pt>
                <c:pt idx="38">
                  <c:v>LA39</c:v>
                </c:pt>
                <c:pt idx="39">
                  <c:v>LA40</c:v>
                </c:pt>
                <c:pt idx="40">
                  <c:v>LA41</c:v>
                </c:pt>
                <c:pt idx="41">
                  <c:v>LA42</c:v>
                </c:pt>
                <c:pt idx="42">
                  <c:v>LA43</c:v>
                </c:pt>
                <c:pt idx="43">
                  <c:v>LA44</c:v>
                </c:pt>
                <c:pt idx="44">
                  <c:v>LA45</c:v>
                </c:pt>
                <c:pt idx="45">
                  <c:v>LA46</c:v>
                </c:pt>
                <c:pt idx="46">
                  <c:v>LA47</c:v>
                </c:pt>
                <c:pt idx="47">
                  <c:v>LA48</c:v>
                </c:pt>
                <c:pt idx="48">
                  <c:v>LA49</c:v>
                </c:pt>
                <c:pt idx="49">
                  <c:v>LA50</c:v>
                </c:pt>
                <c:pt idx="50">
                  <c:v>LA51</c:v>
                </c:pt>
                <c:pt idx="51">
                  <c:v>LA52</c:v>
                </c:pt>
                <c:pt idx="52">
                  <c:v>LA53</c:v>
                </c:pt>
                <c:pt idx="53">
                  <c:v>LA54</c:v>
                </c:pt>
                <c:pt idx="54">
                  <c:v>LA55</c:v>
                </c:pt>
                <c:pt idx="55">
                  <c:v>LA56</c:v>
                </c:pt>
                <c:pt idx="56">
                  <c:v>LA57</c:v>
                </c:pt>
                <c:pt idx="57">
                  <c:v>LA58</c:v>
                </c:pt>
                <c:pt idx="58">
                  <c:v>LA59</c:v>
                </c:pt>
                <c:pt idx="59">
                  <c:v>LA60</c:v>
                </c:pt>
                <c:pt idx="60">
                  <c:v>LA61</c:v>
                </c:pt>
                <c:pt idx="61">
                  <c:v>LA62</c:v>
                </c:pt>
                <c:pt idx="62">
                  <c:v>LA63</c:v>
                </c:pt>
                <c:pt idx="63">
                  <c:v>LA64</c:v>
                </c:pt>
                <c:pt idx="64">
                  <c:v>LA65</c:v>
                </c:pt>
                <c:pt idx="65">
                  <c:v>LA66</c:v>
                </c:pt>
                <c:pt idx="66">
                  <c:v>LA67</c:v>
                </c:pt>
                <c:pt idx="67">
                  <c:v>LA68</c:v>
                </c:pt>
                <c:pt idx="68">
                  <c:v>LA69</c:v>
                </c:pt>
                <c:pt idx="69">
                  <c:v>LA70</c:v>
                </c:pt>
                <c:pt idx="70">
                  <c:v>LA71</c:v>
                </c:pt>
                <c:pt idx="71">
                  <c:v>LA72</c:v>
                </c:pt>
                <c:pt idx="72">
                  <c:v>LA73</c:v>
                </c:pt>
                <c:pt idx="73">
                  <c:v>LA74</c:v>
                </c:pt>
                <c:pt idx="74">
                  <c:v>LA75</c:v>
                </c:pt>
                <c:pt idx="75">
                  <c:v>LA76</c:v>
                </c:pt>
                <c:pt idx="76">
                  <c:v>LA77</c:v>
                </c:pt>
                <c:pt idx="77">
                  <c:v>LA78</c:v>
                </c:pt>
                <c:pt idx="78">
                  <c:v>LA79</c:v>
                </c:pt>
                <c:pt idx="79">
                  <c:v>LA80</c:v>
                </c:pt>
                <c:pt idx="80">
                  <c:v>LA81</c:v>
                </c:pt>
                <c:pt idx="81">
                  <c:v>LA82</c:v>
                </c:pt>
                <c:pt idx="82">
                  <c:v>LA83</c:v>
                </c:pt>
                <c:pt idx="83">
                  <c:v>LA84</c:v>
                </c:pt>
                <c:pt idx="84">
                  <c:v>LA85</c:v>
                </c:pt>
                <c:pt idx="85">
                  <c:v>LA86</c:v>
                </c:pt>
                <c:pt idx="86">
                  <c:v>LA87</c:v>
                </c:pt>
                <c:pt idx="87">
                  <c:v>LA88</c:v>
                </c:pt>
                <c:pt idx="88">
                  <c:v>LA89</c:v>
                </c:pt>
                <c:pt idx="89">
                  <c:v>LA90</c:v>
                </c:pt>
                <c:pt idx="90">
                  <c:v>LA91</c:v>
                </c:pt>
                <c:pt idx="91">
                  <c:v>LA92</c:v>
                </c:pt>
                <c:pt idx="92">
                  <c:v>LA93</c:v>
                </c:pt>
                <c:pt idx="93">
                  <c:v>LA94</c:v>
                </c:pt>
                <c:pt idx="94">
                  <c:v>LA95</c:v>
                </c:pt>
                <c:pt idx="95">
                  <c:v>LA96</c:v>
                </c:pt>
                <c:pt idx="96">
                  <c:v>LA97</c:v>
                </c:pt>
                <c:pt idx="97">
                  <c:v>LA98</c:v>
                </c:pt>
                <c:pt idx="98">
                  <c:v>LA99</c:v>
                </c:pt>
                <c:pt idx="99">
                  <c:v>LA100</c:v>
                </c:pt>
                <c:pt idx="100">
                  <c:v>LA101</c:v>
                </c:pt>
                <c:pt idx="101">
                  <c:v>LA102</c:v>
                </c:pt>
                <c:pt idx="102">
                  <c:v>LA103</c:v>
                </c:pt>
                <c:pt idx="103">
                  <c:v>LA104</c:v>
                </c:pt>
                <c:pt idx="104">
                  <c:v>LA105</c:v>
                </c:pt>
                <c:pt idx="105">
                  <c:v>LA106</c:v>
                </c:pt>
                <c:pt idx="106">
                  <c:v>LA107</c:v>
                </c:pt>
                <c:pt idx="107">
                  <c:v>LA108</c:v>
                </c:pt>
                <c:pt idx="108">
                  <c:v>LA109</c:v>
                </c:pt>
                <c:pt idx="109">
                  <c:v>LA110</c:v>
                </c:pt>
                <c:pt idx="110">
                  <c:v>LA111</c:v>
                </c:pt>
                <c:pt idx="111">
                  <c:v>LA112</c:v>
                </c:pt>
                <c:pt idx="112">
                  <c:v>LA113</c:v>
                </c:pt>
                <c:pt idx="113">
                  <c:v>LA114</c:v>
                </c:pt>
                <c:pt idx="114">
                  <c:v>LA115</c:v>
                </c:pt>
                <c:pt idx="115">
                  <c:v>LA116</c:v>
                </c:pt>
                <c:pt idx="116">
                  <c:v>LA117</c:v>
                </c:pt>
                <c:pt idx="117">
                  <c:v>LA118</c:v>
                </c:pt>
                <c:pt idx="118">
                  <c:v>LA119</c:v>
                </c:pt>
                <c:pt idx="119">
                  <c:v>LA120</c:v>
                </c:pt>
                <c:pt idx="120">
                  <c:v>LA121</c:v>
                </c:pt>
                <c:pt idx="121">
                  <c:v>LA122</c:v>
                </c:pt>
                <c:pt idx="122">
                  <c:v>LA123</c:v>
                </c:pt>
                <c:pt idx="123">
                  <c:v>LA124</c:v>
                </c:pt>
                <c:pt idx="124">
                  <c:v>LA125</c:v>
                </c:pt>
                <c:pt idx="125">
                  <c:v>LA126</c:v>
                </c:pt>
                <c:pt idx="126">
                  <c:v>LA127</c:v>
                </c:pt>
                <c:pt idx="127">
                  <c:v>LA128</c:v>
                </c:pt>
                <c:pt idx="128">
                  <c:v>LA129</c:v>
                </c:pt>
                <c:pt idx="129">
                  <c:v>LA130</c:v>
                </c:pt>
                <c:pt idx="130">
                  <c:v>LA131</c:v>
                </c:pt>
                <c:pt idx="131">
                  <c:v>LA132</c:v>
                </c:pt>
                <c:pt idx="132">
                  <c:v>LA133</c:v>
                </c:pt>
                <c:pt idx="133">
                  <c:v>LA134</c:v>
                </c:pt>
                <c:pt idx="134">
                  <c:v>LA135</c:v>
                </c:pt>
                <c:pt idx="135">
                  <c:v>LA136</c:v>
                </c:pt>
                <c:pt idx="136">
                  <c:v>LA137</c:v>
                </c:pt>
                <c:pt idx="137">
                  <c:v>LA138</c:v>
                </c:pt>
                <c:pt idx="138">
                  <c:v>LA139</c:v>
                </c:pt>
                <c:pt idx="139">
                  <c:v>LA140</c:v>
                </c:pt>
                <c:pt idx="140">
                  <c:v>LA141</c:v>
                </c:pt>
                <c:pt idx="141">
                  <c:v>LA142</c:v>
                </c:pt>
                <c:pt idx="142">
                  <c:v>LA143</c:v>
                </c:pt>
                <c:pt idx="143">
                  <c:v>LA144</c:v>
                </c:pt>
                <c:pt idx="144">
                  <c:v>LA145</c:v>
                </c:pt>
                <c:pt idx="145">
                  <c:v>LA146</c:v>
                </c:pt>
                <c:pt idx="146">
                  <c:v>LA147</c:v>
                </c:pt>
                <c:pt idx="147">
                  <c:v>LA148</c:v>
                </c:pt>
                <c:pt idx="148">
                  <c:v>LA149</c:v>
                </c:pt>
              </c:strCache>
            </c:strRef>
          </c:cat>
          <c:val>
            <c:numRef>
              <c:f>Sheet1!$B$1:$B$149</c:f>
              <c:numCache>
                <c:formatCode>0.0</c:formatCode>
                <c:ptCount val="149"/>
                <c:pt idx="0">
                  <c:v>1.7411650546217172</c:v>
                </c:pt>
                <c:pt idx="1">
                  <c:v>2.1365846009095186</c:v>
                </c:pt>
                <c:pt idx="2">
                  <c:v>2.4608057154197263</c:v>
                </c:pt>
                <c:pt idx="3">
                  <c:v>2.48036624855771</c:v>
                </c:pt>
                <c:pt idx="4">
                  <c:v>2.9151177199504339</c:v>
                </c:pt>
                <c:pt idx="5">
                  <c:v>3.0447363703874419</c:v>
                </c:pt>
                <c:pt idx="6">
                  <c:v>3.052668640056333</c:v>
                </c:pt>
                <c:pt idx="7">
                  <c:v>3.0667516684573513</c:v>
                </c:pt>
                <c:pt idx="8">
                  <c:v>3.0762600558200623</c:v>
                </c:pt>
                <c:pt idx="9">
                  <c:v>3.15397773309726</c:v>
                </c:pt>
                <c:pt idx="10">
                  <c:v>3.1735665557624593</c:v>
                </c:pt>
                <c:pt idx="11">
                  <c:v>3.2009151880846098</c:v>
                </c:pt>
                <c:pt idx="12">
                  <c:v>3.2175307322287545</c:v>
                </c:pt>
                <c:pt idx="13">
                  <c:v>3.2565410564423236</c:v>
                </c:pt>
                <c:pt idx="14">
                  <c:v>3.2869440459110475</c:v>
                </c:pt>
                <c:pt idx="15">
                  <c:v>3.300711544073085</c:v>
                </c:pt>
                <c:pt idx="16">
                  <c:v>3.3216276670954881</c:v>
                </c:pt>
                <c:pt idx="17">
                  <c:v>3.3333333333333335</c:v>
                </c:pt>
                <c:pt idx="18">
                  <c:v>3.345525317942351</c:v>
                </c:pt>
                <c:pt idx="19">
                  <c:v>3.3688720120734144</c:v>
                </c:pt>
                <c:pt idx="20">
                  <c:v>3.409472354981538</c:v>
                </c:pt>
                <c:pt idx="21">
                  <c:v>3.411821239788563</c:v>
                </c:pt>
                <c:pt idx="22">
                  <c:v>3.4423694540264065</c:v>
                </c:pt>
                <c:pt idx="23">
                  <c:v>3.4495714453446049</c:v>
                </c:pt>
                <c:pt idx="24">
                  <c:v>3.4642948191371836</c:v>
                </c:pt>
                <c:pt idx="25">
                  <c:v>3.4680299021244894</c:v>
                </c:pt>
                <c:pt idx="26">
                  <c:v>3.471852399031111</c:v>
                </c:pt>
                <c:pt idx="27">
                  <c:v>3.4770668615595861</c:v>
                </c:pt>
                <c:pt idx="28">
                  <c:v>3.500727341724116</c:v>
                </c:pt>
                <c:pt idx="29">
                  <c:v>3.5162153795728099</c:v>
                </c:pt>
                <c:pt idx="30">
                  <c:v>3.5299699509726397</c:v>
                </c:pt>
                <c:pt idx="31">
                  <c:v>3.5350098803176615</c:v>
                </c:pt>
                <c:pt idx="32">
                  <c:v>3.542776374510856</c:v>
                </c:pt>
                <c:pt idx="33">
                  <c:v>3.5715828736840591</c:v>
                </c:pt>
                <c:pt idx="34">
                  <c:v>3.5718715118442268</c:v>
                </c:pt>
                <c:pt idx="35">
                  <c:v>3.5752852246584346</c:v>
                </c:pt>
                <c:pt idx="36">
                  <c:v>3.5819334597032486</c:v>
                </c:pt>
                <c:pt idx="37">
                  <c:v>3.5965948433872348</c:v>
                </c:pt>
                <c:pt idx="38">
                  <c:v>3.6104747266769133</c:v>
                </c:pt>
                <c:pt idx="39">
                  <c:v>3.6188709199238738</c:v>
                </c:pt>
                <c:pt idx="40">
                  <c:v>3.6213749447961137</c:v>
                </c:pt>
                <c:pt idx="41">
                  <c:v>3.6216641625527655</c:v>
                </c:pt>
                <c:pt idx="42">
                  <c:v>3.6247885062085974</c:v>
                </c:pt>
                <c:pt idx="43">
                  <c:v>3.6395690499510285</c:v>
                </c:pt>
                <c:pt idx="44">
                  <c:v>3.6856895806312147</c:v>
                </c:pt>
                <c:pt idx="45">
                  <c:v>3.6976241900647948</c:v>
                </c:pt>
                <c:pt idx="46">
                  <c:v>3.7142144327324891</c:v>
                </c:pt>
                <c:pt idx="47">
                  <c:v>3.7351016339444372</c:v>
                </c:pt>
                <c:pt idx="48">
                  <c:v>3.7361660877292189</c:v>
                </c:pt>
                <c:pt idx="49">
                  <c:v>3.7466418181378125</c:v>
                </c:pt>
                <c:pt idx="50">
                  <c:v>3.7668972857903138</c:v>
                </c:pt>
                <c:pt idx="51">
                  <c:v>3.7673806839534008</c:v>
                </c:pt>
                <c:pt idx="52">
                  <c:v>3.7800147972109501</c:v>
                </c:pt>
                <c:pt idx="53">
                  <c:v>3.790371724558196</c:v>
                </c:pt>
                <c:pt idx="54">
                  <c:v>3.7934462314055457</c:v>
                </c:pt>
                <c:pt idx="55">
                  <c:v>3.8022813688212929</c:v>
                </c:pt>
                <c:pt idx="56">
                  <c:v>3.8059402276161984</c:v>
                </c:pt>
                <c:pt idx="57">
                  <c:v>3.8174106241163401</c:v>
                </c:pt>
                <c:pt idx="58">
                  <c:v>3.8263939856782971</c:v>
                </c:pt>
                <c:pt idx="59">
                  <c:v>3.8496997869455742</c:v>
                </c:pt>
                <c:pt idx="60">
                  <c:v>3.860910843029481</c:v>
                </c:pt>
                <c:pt idx="61">
                  <c:v>3.8618689864241467</c:v>
                </c:pt>
                <c:pt idx="62">
                  <c:v>3.8633686690223792</c:v>
                </c:pt>
                <c:pt idx="63">
                  <c:v>3.8638689866939613</c:v>
                </c:pt>
                <c:pt idx="64">
                  <c:v>3.8785025878993395</c:v>
                </c:pt>
                <c:pt idx="65">
                  <c:v>3.9160045402951194</c:v>
                </c:pt>
                <c:pt idx="66">
                  <c:v>3.9231501013359806</c:v>
                </c:pt>
                <c:pt idx="67">
                  <c:v>3.9242245030333094</c:v>
                </c:pt>
                <c:pt idx="68">
                  <c:v>3.9452688686771982</c:v>
                </c:pt>
                <c:pt idx="69">
                  <c:v>3.9568494285241012</c:v>
                </c:pt>
                <c:pt idx="70">
                  <c:v>3.9679755031737423</c:v>
                </c:pt>
                <c:pt idx="71">
                  <c:v>3.9827442248817144</c:v>
                </c:pt>
                <c:pt idx="72">
                  <c:v>3.9836005384897808</c:v>
                </c:pt>
                <c:pt idx="73">
                  <c:v>3.9865755723360903</c:v>
                </c:pt>
                <c:pt idx="74">
                  <c:v>3.9879608728367195</c:v>
                </c:pt>
                <c:pt idx="75">
                  <c:v>3.9884475359489087</c:v>
                </c:pt>
                <c:pt idx="76">
                  <c:v>3.9906521696076682</c:v>
                </c:pt>
                <c:pt idx="77">
                  <c:v>3.992148953794072</c:v>
                </c:pt>
                <c:pt idx="78">
                  <c:v>4.0017833450611544</c:v>
                </c:pt>
                <c:pt idx="79">
                  <c:v>4.048350385609794</c:v>
                </c:pt>
                <c:pt idx="80">
                  <c:v>4.0491216714313971</c:v>
                </c:pt>
                <c:pt idx="81">
                  <c:v>4.0568464555307218</c:v>
                </c:pt>
                <c:pt idx="82">
                  <c:v>4.0731439334484385</c:v>
                </c:pt>
                <c:pt idx="83">
                  <c:v>4.0769469438411416</c:v>
                </c:pt>
                <c:pt idx="84">
                  <c:v>4.0779442691903256</c:v>
                </c:pt>
                <c:pt idx="85">
                  <c:v>4.0912091085351268</c:v>
                </c:pt>
                <c:pt idx="86">
                  <c:v>4.114461669144192</c:v>
                </c:pt>
                <c:pt idx="87">
                  <c:v>4.1170027704400489</c:v>
                </c:pt>
                <c:pt idx="88">
                  <c:v>4.1298983731337042</c:v>
                </c:pt>
                <c:pt idx="89">
                  <c:v>4.1473024853505756</c:v>
                </c:pt>
                <c:pt idx="90">
                  <c:v>4.1570972170543632</c:v>
                </c:pt>
                <c:pt idx="91">
                  <c:v>4.1719292706030942</c:v>
                </c:pt>
                <c:pt idx="92">
                  <c:v>4.1733147187873953</c:v>
                </c:pt>
                <c:pt idx="93">
                  <c:v>4.2333430317137042</c:v>
                </c:pt>
                <c:pt idx="94">
                  <c:v>4.2339525324291376</c:v>
                </c:pt>
                <c:pt idx="95">
                  <c:v>4.2592496676507654</c:v>
                </c:pt>
                <c:pt idx="96">
                  <c:v>4.2848728771964266</c:v>
                </c:pt>
                <c:pt idx="97">
                  <c:v>4.289880165854103</c:v>
                </c:pt>
                <c:pt idx="98">
                  <c:v>4.2929506120726044</c:v>
                </c:pt>
                <c:pt idx="99">
                  <c:v>4.3004838393914255</c:v>
                </c:pt>
                <c:pt idx="100">
                  <c:v>4.3037537030197779</c:v>
                </c:pt>
                <c:pt idx="101">
                  <c:v>4.3376298806895015</c:v>
                </c:pt>
                <c:pt idx="102">
                  <c:v>4.338553231272642</c:v>
                </c:pt>
                <c:pt idx="103">
                  <c:v>4.3537486247183947</c:v>
                </c:pt>
                <c:pt idx="104">
                  <c:v>4.3619734412100959</c:v>
                </c:pt>
                <c:pt idx="105">
                  <c:v>4.3739891542193892</c:v>
                </c:pt>
                <c:pt idx="106">
                  <c:v>4.391552128729467</c:v>
                </c:pt>
                <c:pt idx="107">
                  <c:v>4.4155761046939492</c:v>
                </c:pt>
                <c:pt idx="108">
                  <c:v>4.4202250603141398</c:v>
                </c:pt>
                <c:pt idx="109">
                  <c:v>4.4208762072234205</c:v>
                </c:pt>
                <c:pt idx="110">
                  <c:v>4.4311005280049693</c:v>
                </c:pt>
                <c:pt idx="111">
                  <c:v>4.4668016907361743</c:v>
                </c:pt>
                <c:pt idx="112">
                  <c:v>4.4767656148110344</c:v>
                </c:pt>
                <c:pt idx="113">
                  <c:v>4.4778124895025027</c:v>
                </c:pt>
                <c:pt idx="114">
                  <c:v>4.4807834441980781</c:v>
                </c:pt>
                <c:pt idx="115">
                  <c:v>4.4877244115206345</c:v>
                </c:pt>
                <c:pt idx="116">
                  <c:v>4.4928271599243503</c:v>
                </c:pt>
                <c:pt idx="117">
                  <c:v>4.4966398735011204</c:v>
                </c:pt>
                <c:pt idx="118">
                  <c:v>4.5139640614851704</c:v>
                </c:pt>
                <c:pt idx="119">
                  <c:v>4.5211458077206785</c:v>
                </c:pt>
                <c:pt idx="120">
                  <c:v>4.5528383896035471</c:v>
                </c:pt>
                <c:pt idx="121">
                  <c:v>4.5550375627282715</c:v>
                </c:pt>
                <c:pt idx="122">
                  <c:v>4.5621036761119242</c:v>
                </c:pt>
                <c:pt idx="123">
                  <c:v>4.5660701152243197</c:v>
                </c:pt>
                <c:pt idx="124">
                  <c:v>4.5715947273197211</c:v>
                </c:pt>
                <c:pt idx="125">
                  <c:v>4.5778814117320898</c:v>
                </c:pt>
                <c:pt idx="126">
                  <c:v>4.5997931747673215</c:v>
                </c:pt>
                <c:pt idx="127">
                  <c:v>4.6423321901028904</c:v>
                </c:pt>
                <c:pt idx="128">
                  <c:v>4.6471562178368462</c:v>
                </c:pt>
                <c:pt idx="129">
                  <c:v>4.6626604752799778</c:v>
                </c:pt>
                <c:pt idx="130">
                  <c:v>4.6692363787894573</c:v>
                </c:pt>
                <c:pt idx="131">
                  <c:v>4.693760732684602</c:v>
                </c:pt>
                <c:pt idx="132">
                  <c:v>4.6999276934201015</c:v>
                </c:pt>
                <c:pt idx="133">
                  <c:v>4.7771683107228577</c:v>
                </c:pt>
                <c:pt idx="134">
                  <c:v>4.8609358437231842</c:v>
                </c:pt>
                <c:pt idx="135">
                  <c:v>4.8770764119601333</c:v>
                </c:pt>
                <c:pt idx="136">
                  <c:v>4.8831302263192446</c:v>
                </c:pt>
                <c:pt idx="137">
                  <c:v>4.9662371666781508</c:v>
                </c:pt>
                <c:pt idx="138">
                  <c:v>5.0876600448279037</c:v>
                </c:pt>
                <c:pt idx="139">
                  <c:v>5.1032851705406301</c:v>
                </c:pt>
                <c:pt idx="140">
                  <c:v>5.2178978612444169</c:v>
                </c:pt>
                <c:pt idx="141">
                  <c:v>5.3217269306804411</c:v>
                </c:pt>
                <c:pt idx="142">
                  <c:v>5.3484222389181069</c:v>
                </c:pt>
                <c:pt idx="143">
                  <c:v>5.3991759474564516</c:v>
                </c:pt>
                <c:pt idx="144">
                  <c:v>5.426617333781814</c:v>
                </c:pt>
                <c:pt idx="145">
                  <c:v>5.4958793662133543</c:v>
                </c:pt>
                <c:pt idx="146">
                  <c:v>5.5631711217729034</c:v>
                </c:pt>
                <c:pt idx="147">
                  <c:v>5.6600007983075882</c:v>
                </c:pt>
                <c:pt idx="148">
                  <c:v>5.8705050108076247</c:v>
                </c:pt>
              </c:numCache>
            </c:numRef>
          </c:val>
          <c:extLst>
            <c:ext xmlns:c16="http://schemas.microsoft.com/office/drawing/2014/chart" uri="{C3380CC4-5D6E-409C-BE32-E72D297353CC}">
              <c16:uniqueId val="{00000000-F287-4E77-B37D-25F358C8EBCE}"/>
            </c:ext>
          </c:extLst>
        </c:ser>
        <c:dLbls>
          <c:showLegendKey val="0"/>
          <c:showVal val="0"/>
          <c:showCatName val="0"/>
          <c:showSerName val="0"/>
          <c:showPercent val="0"/>
          <c:showBubbleSize val="0"/>
        </c:dLbls>
        <c:gapWidth val="219"/>
        <c:overlap val="-27"/>
        <c:axId val="478700368"/>
        <c:axId val="478679568"/>
      </c:barChart>
      <c:catAx>
        <c:axId val="478700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78679568"/>
        <c:crosses val="autoZero"/>
        <c:auto val="1"/>
        <c:lblAlgn val="ctr"/>
        <c:lblOffset val="100"/>
        <c:noMultiLvlLbl val="0"/>
      </c:catAx>
      <c:valAx>
        <c:axId val="478679568"/>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4787003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81ED1-B603-4B5D-BB47-161C554709AA}" type="doc">
      <dgm:prSet loTypeId="urn:microsoft.com/office/officeart/2005/8/layout/default" loCatId="list" qsTypeId="urn:microsoft.com/office/officeart/2005/8/quickstyle/simple5" qsCatId="simple" csTypeId="urn:microsoft.com/office/officeart/2005/8/colors/accent2_2" csCatId="accent2" phldr="1"/>
      <dgm:spPr/>
      <dgm:t>
        <a:bodyPr/>
        <a:lstStyle/>
        <a:p>
          <a:endParaRPr lang="en-US"/>
        </a:p>
      </dgm:t>
    </dgm:pt>
    <dgm:pt modelId="{2A56D708-4A84-467C-9642-EB8FB54E9945}">
      <dgm:prSet/>
      <dgm:spPr/>
      <dgm:t>
        <a:bodyPr/>
        <a:lstStyle/>
        <a:p>
          <a:r>
            <a:rPr lang="en-GB" b="0" dirty="0"/>
            <a:t>Over 15% of all pupils – 1.4 million – are identified with SEN</a:t>
          </a:r>
          <a:endParaRPr lang="en-US" dirty="0"/>
        </a:p>
      </dgm:t>
    </dgm:pt>
    <dgm:pt modelId="{A523368B-9AEB-4B94-BD5E-DBE1DE54E792}" type="parTrans" cxnId="{76274DD4-8508-489C-BB9D-B853EE7D7FE4}">
      <dgm:prSet/>
      <dgm:spPr/>
      <dgm:t>
        <a:bodyPr/>
        <a:lstStyle/>
        <a:p>
          <a:endParaRPr lang="en-US"/>
        </a:p>
      </dgm:t>
    </dgm:pt>
    <dgm:pt modelId="{03271747-AE0A-49D0-A463-E939D08E5F9B}" type="sibTrans" cxnId="{76274DD4-8508-489C-BB9D-B853EE7D7FE4}">
      <dgm:prSet/>
      <dgm:spPr/>
      <dgm:t>
        <a:bodyPr/>
        <a:lstStyle/>
        <a:p>
          <a:endParaRPr lang="en-US"/>
        </a:p>
      </dgm:t>
    </dgm:pt>
    <dgm:pt modelId="{752B3666-ED8E-49C5-B0C2-B2A6589E7100}">
      <dgm:prSet/>
      <dgm:spPr/>
      <dgm:t>
        <a:bodyPr/>
        <a:lstStyle/>
        <a:p>
          <a:r>
            <a:rPr lang="en-GB" b="0" dirty="0"/>
            <a:t>12.6% of pupils were identified as requiring SEN Support </a:t>
          </a:r>
          <a:endParaRPr lang="en-US" dirty="0"/>
        </a:p>
      </dgm:t>
    </dgm:pt>
    <dgm:pt modelId="{C1D7785C-DBBC-463B-BF9C-F8F3982C7404}" type="parTrans" cxnId="{2381D784-EEC0-4084-8308-03D247A4533F}">
      <dgm:prSet/>
      <dgm:spPr/>
      <dgm:t>
        <a:bodyPr/>
        <a:lstStyle/>
        <a:p>
          <a:endParaRPr lang="en-US"/>
        </a:p>
      </dgm:t>
    </dgm:pt>
    <dgm:pt modelId="{9940147C-EF32-4E1B-A88C-269B713C2CDB}" type="sibTrans" cxnId="{2381D784-EEC0-4084-8308-03D247A4533F}">
      <dgm:prSet/>
      <dgm:spPr/>
      <dgm:t>
        <a:bodyPr/>
        <a:lstStyle/>
        <a:p>
          <a:endParaRPr lang="en-US"/>
        </a:p>
      </dgm:t>
    </dgm:pt>
    <dgm:pt modelId="{A5946052-B216-4E00-9D11-08B534FF0C94}">
      <dgm:prSet/>
      <dgm:spPr/>
      <dgm:t>
        <a:bodyPr/>
        <a:lstStyle/>
        <a:p>
          <a:r>
            <a:rPr lang="en-GB" b="0" dirty="0"/>
            <a:t>A further 4.0% of all pupils had an EHCP</a:t>
          </a:r>
          <a:endParaRPr lang="en-US" dirty="0"/>
        </a:p>
      </dgm:t>
    </dgm:pt>
    <dgm:pt modelId="{01FD14F8-9984-4AA6-974E-AF9DBD0715D6}" type="parTrans" cxnId="{DA06A299-1D05-4AFA-AFF5-A6192814EEAF}">
      <dgm:prSet/>
      <dgm:spPr/>
      <dgm:t>
        <a:bodyPr/>
        <a:lstStyle/>
        <a:p>
          <a:endParaRPr lang="en-US"/>
        </a:p>
      </dgm:t>
    </dgm:pt>
    <dgm:pt modelId="{9C64241C-4706-4ACC-A66B-CACD0552628F}" type="sibTrans" cxnId="{DA06A299-1D05-4AFA-AFF5-A6192814EEAF}">
      <dgm:prSet/>
      <dgm:spPr/>
      <dgm:t>
        <a:bodyPr/>
        <a:lstStyle/>
        <a:p>
          <a:endParaRPr lang="en-US"/>
        </a:p>
      </dgm:t>
    </dgm:pt>
    <dgm:pt modelId="{BCFD3AB9-929D-4BE5-8800-04FD24845440}">
      <dgm:prSet/>
      <dgm:spPr/>
      <dgm:t>
        <a:bodyPr/>
        <a:lstStyle/>
        <a:p>
          <a:r>
            <a:rPr lang="en-GB" b="0" dirty="0"/>
            <a:t>Of all CYP with an EHCP, 77% are in schools or AP</a:t>
          </a:r>
          <a:endParaRPr lang="en-US" dirty="0"/>
        </a:p>
      </dgm:t>
    </dgm:pt>
    <dgm:pt modelId="{293CE446-17DF-441E-BFE6-D2147477AEB5}" type="parTrans" cxnId="{5DB68867-9C88-4401-B475-49E955985A11}">
      <dgm:prSet/>
      <dgm:spPr/>
      <dgm:t>
        <a:bodyPr/>
        <a:lstStyle/>
        <a:p>
          <a:endParaRPr lang="en-US"/>
        </a:p>
      </dgm:t>
    </dgm:pt>
    <dgm:pt modelId="{40AF50B0-1049-4033-9758-44F4C03F23BD}" type="sibTrans" cxnId="{5DB68867-9C88-4401-B475-49E955985A11}">
      <dgm:prSet/>
      <dgm:spPr/>
      <dgm:t>
        <a:bodyPr/>
        <a:lstStyle/>
        <a:p>
          <a:endParaRPr lang="en-US"/>
        </a:p>
      </dgm:t>
    </dgm:pt>
    <dgm:pt modelId="{1DB14F32-7124-4A69-972B-B4F03EFF5DDE}">
      <dgm:prSet/>
      <dgm:spPr/>
      <dgm:t>
        <a:bodyPr/>
        <a:lstStyle/>
        <a:p>
          <a:r>
            <a:rPr lang="en-GB" b="0" dirty="0"/>
            <a:t>82.7% of pupils in AP were identified with SEN</a:t>
          </a:r>
          <a:endParaRPr lang="en-US" dirty="0"/>
        </a:p>
      </dgm:t>
    </dgm:pt>
    <dgm:pt modelId="{5CED50E0-1CB4-4698-9790-1E52C7EBB7A3}" type="parTrans" cxnId="{5FA72F95-E54D-40D5-9A8F-CCF8F4BE4AE1}">
      <dgm:prSet/>
      <dgm:spPr/>
      <dgm:t>
        <a:bodyPr/>
        <a:lstStyle/>
        <a:p>
          <a:endParaRPr lang="en-US"/>
        </a:p>
      </dgm:t>
    </dgm:pt>
    <dgm:pt modelId="{8FC49493-C375-4601-8F68-6CB4F2E69309}" type="sibTrans" cxnId="{5FA72F95-E54D-40D5-9A8F-CCF8F4BE4AE1}">
      <dgm:prSet/>
      <dgm:spPr/>
      <dgm:t>
        <a:bodyPr/>
        <a:lstStyle/>
        <a:p>
          <a:endParaRPr lang="en-US"/>
        </a:p>
      </dgm:t>
    </dgm:pt>
    <dgm:pt modelId="{92AB4FCA-D6EB-45A4-A99B-DEE9EC50670E}">
      <dgm:prSet/>
      <dgm:spPr/>
      <dgm:t>
        <a:bodyPr/>
        <a:lstStyle/>
        <a:p>
          <a:r>
            <a:rPr lang="en-GB" b="0" dirty="0"/>
            <a:t>High needs budget has risen by 41% over last 3 years</a:t>
          </a:r>
          <a:endParaRPr lang="en-US" dirty="0"/>
        </a:p>
      </dgm:t>
    </dgm:pt>
    <dgm:pt modelId="{8E57950E-ED10-4705-847B-3CF47299A0AA}" type="parTrans" cxnId="{4F9C7300-7A8F-43E0-9293-467334298EDC}">
      <dgm:prSet/>
      <dgm:spPr/>
      <dgm:t>
        <a:bodyPr/>
        <a:lstStyle/>
        <a:p>
          <a:endParaRPr lang="en-US"/>
        </a:p>
      </dgm:t>
    </dgm:pt>
    <dgm:pt modelId="{4EB44F44-4C5D-4F24-B6A9-B66581FE8DA8}" type="sibTrans" cxnId="{4F9C7300-7A8F-43E0-9293-467334298EDC}">
      <dgm:prSet/>
      <dgm:spPr/>
      <dgm:t>
        <a:bodyPr/>
        <a:lstStyle/>
        <a:p>
          <a:endParaRPr lang="en-US"/>
        </a:p>
      </dgm:t>
    </dgm:pt>
    <dgm:pt modelId="{3B0CE344-7181-45D8-AD9F-D8B4F4A3AA01}">
      <dgm:prSet/>
      <dgm:spPr/>
      <dgm:t>
        <a:bodyPr/>
        <a:lstStyle/>
        <a:p>
          <a:r>
            <a:rPr lang="en-GB" b="0" dirty="0"/>
            <a:t>Increasing numbers of appeals to Tribunal</a:t>
          </a:r>
          <a:endParaRPr lang="en-US" dirty="0"/>
        </a:p>
      </dgm:t>
    </dgm:pt>
    <dgm:pt modelId="{8CA091BD-1FE7-4DA0-BA12-C3E0650E2209}" type="parTrans" cxnId="{28692569-DA0E-4EDC-BE9D-35D37BC55C60}">
      <dgm:prSet/>
      <dgm:spPr/>
      <dgm:t>
        <a:bodyPr/>
        <a:lstStyle/>
        <a:p>
          <a:endParaRPr lang="en-US"/>
        </a:p>
      </dgm:t>
    </dgm:pt>
    <dgm:pt modelId="{486DB268-3F4E-4ACE-9C13-5564F679F2B5}" type="sibTrans" cxnId="{28692569-DA0E-4EDC-BE9D-35D37BC55C60}">
      <dgm:prSet/>
      <dgm:spPr/>
      <dgm:t>
        <a:bodyPr/>
        <a:lstStyle/>
        <a:p>
          <a:endParaRPr lang="en-US"/>
        </a:p>
      </dgm:t>
    </dgm:pt>
    <dgm:pt modelId="{557D094B-93BB-4ED6-875B-BA968AA7471B}" type="pres">
      <dgm:prSet presAssocID="{B8581ED1-B603-4B5D-BB47-161C554709AA}" presName="diagram" presStyleCnt="0">
        <dgm:presLayoutVars>
          <dgm:dir/>
          <dgm:resizeHandles val="exact"/>
        </dgm:presLayoutVars>
      </dgm:prSet>
      <dgm:spPr/>
    </dgm:pt>
    <dgm:pt modelId="{6642E870-AB00-4372-A086-89E85927318D}" type="pres">
      <dgm:prSet presAssocID="{2A56D708-4A84-467C-9642-EB8FB54E9945}" presName="node" presStyleLbl="node1" presStyleIdx="0" presStyleCnt="7">
        <dgm:presLayoutVars>
          <dgm:bulletEnabled val="1"/>
        </dgm:presLayoutVars>
      </dgm:prSet>
      <dgm:spPr/>
    </dgm:pt>
    <dgm:pt modelId="{2866D4D3-C4D9-4BB6-8800-5747C645B65A}" type="pres">
      <dgm:prSet presAssocID="{03271747-AE0A-49D0-A463-E939D08E5F9B}" presName="sibTrans" presStyleCnt="0"/>
      <dgm:spPr/>
    </dgm:pt>
    <dgm:pt modelId="{CF160F4F-797B-44C6-B275-A1F59C48EFDA}" type="pres">
      <dgm:prSet presAssocID="{752B3666-ED8E-49C5-B0C2-B2A6589E7100}" presName="node" presStyleLbl="node1" presStyleIdx="1" presStyleCnt="7">
        <dgm:presLayoutVars>
          <dgm:bulletEnabled val="1"/>
        </dgm:presLayoutVars>
      </dgm:prSet>
      <dgm:spPr/>
    </dgm:pt>
    <dgm:pt modelId="{5F755DE7-88D7-4364-869C-263AED553139}" type="pres">
      <dgm:prSet presAssocID="{9940147C-EF32-4E1B-A88C-269B713C2CDB}" presName="sibTrans" presStyleCnt="0"/>
      <dgm:spPr/>
    </dgm:pt>
    <dgm:pt modelId="{89AD6CA1-68AA-4872-BDB8-521370C1ACA8}" type="pres">
      <dgm:prSet presAssocID="{A5946052-B216-4E00-9D11-08B534FF0C94}" presName="node" presStyleLbl="node1" presStyleIdx="2" presStyleCnt="7">
        <dgm:presLayoutVars>
          <dgm:bulletEnabled val="1"/>
        </dgm:presLayoutVars>
      </dgm:prSet>
      <dgm:spPr/>
    </dgm:pt>
    <dgm:pt modelId="{7EF2D665-F394-457F-A625-01D078AA49D2}" type="pres">
      <dgm:prSet presAssocID="{9C64241C-4706-4ACC-A66B-CACD0552628F}" presName="sibTrans" presStyleCnt="0"/>
      <dgm:spPr/>
    </dgm:pt>
    <dgm:pt modelId="{3B337386-5AB1-4FBC-8843-812609BA92F3}" type="pres">
      <dgm:prSet presAssocID="{BCFD3AB9-929D-4BE5-8800-04FD24845440}" presName="node" presStyleLbl="node1" presStyleIdx="3" presStyleCnt="7">
        <dgm:presLayoutVars>
          <dgm:bulletEnabled val="1"/>
        </dgm:presLayoutVars>
      </dgm:prSet>
      <dgm:spPr/>
    </dgm:pt>
    <dgm:pt modelId="{53915D77-CBE8-47D3-B067-B7344ADC6755}" type="pres">
      <dgm:prSet presAssocID="{40AF50B0-1049-4033-9758-44F4C03F23BD}" presName="sibTrans" presStyleCnt="0"/>
      <dgm:spPr/>
    </dgm:pt>
    <dgm:pt modelId="{D145D313-50B7-4F3E-90A6-C66DE0E34FC1}" type="pres">
      <dgm:prSet presAssocID="{1DB14F32-7124-4A69-972B-B4F03EFF5DDE}" presName="node" presStyleLbl="node1" presStyleIdx="4" presStyleCnt="7" custLinFactNeighborX="737" custLinFactNeighborY="1255">
        <dgm:presLayoutVars>
          <dgm:bulletEnabled val="1"/>
        </dgm:presLayoutVars>
      </dgm:prSet>
      <dgm:spPr/>
    </dgm:pt>
    <dgm:pt modelId="{DB88FCFF-4F46-4C70-9464-965562D249D9}" type="pres">
      <dgm:prSet presAssocID="{8FC49493-C375-4601-8F68-6CB4F2E69309}" presName="sibTrans" presStyleCnt="0"/>
      <dgm:spPr/>
    </dgm:pt>
    <dgm:pt modelId="{47BA61C9-3C75-4EDB-BA76-1306164194D8}" type="pres">
      <dgm:prSet presAssocID="{92AB4FCA-D6EB-45A4-A99B-DEE9EC50670E}" presName="node" presStyleLbl="node1" presStyleIdx="5" presStyleCnt="7">
        <dgm:presLayoutVars>
          <dgm:bulletEnabled val="1"/>
        </dgm:presLayoutVars>
      </dgm:prSet>
      <dgm:spPr/>
    </dgm:pt>
    <dgm:pt modelId="{863BF00D-AAF6-4431-A3AE-202E5C48DC71}" type="pres">
      <dgm:prSet presAssocID="{4EB44F44-4C5D-4F24-B6A9-B66581FE8DA8}" presName="sibTrans" presStyleCnt="0"/>
      <dgm:spPr/>
    </dgm:pt>
    <dgm:pt modelId="{BFA75B6A-D62D-4822-B9F7-E7501CA24211}" type="pres">
      <dgm:prSet presAssocID="{3B0CE344-7181-45D8-AD9F-D8B4F4A3AA01}" presName="node" presStyleLbl="node1" presStyleIdx="6" presStyleCnt="7">
        <dgm:presLayoutVars>
          <dgm:bulletEnabled val="1"/>
        </dgm:presLayoutVars>
      </dgm:prSet>
      <dgm:spPr/>
    </dgm:pt>
  </dgm:ptLst>
  <dgm:cxnLst>
    <dgm:cxn modelId="{4F9C7300-7A8F-43E0-9293-467334298EDC}" srcId="{B8581ED1-B603-4B5D-BB47-161C554709AA}" destId="{92AB4FCA-D6EB-45A4-A99B-DEE9EC50670E}" srcOrd="5" destOrd="0" parTransId="{8E57950E-ED10-4705-847B-3CF47299A0AA}" sibTransId="{4EB44F44-4C5D-4F24-B6A9-B66581FE8DA8}"/>
    <dgm:cxn modelId="{E4778609-1909-4906-AAE7-4BA9B259D7A6}" type="presOf" srcId="{BCFD3AB9-929D-4BE5-8800-04FD24845440}" destId="{3B337386-5AB1-4FBC-8843-812609BA92F3}" srcOrd="0" destOrd="0" presId="urn:microsoft.com/office/officeart/2005/8/layout/default"/>
    <dgm:cxn modelId="{4D419D15-D7B2-4EC6-86C1-6157D319ADC1}" type="presOf" srcId="{A5946052-B216-4E00-9D11-08B534FF0C94}" destId="{89AD6CA1-68AA-4872-BDB8-521370C1ACA8}" srcOrd="0" destOrd="0" presId="urn:microsoft.com/office/officeart/2005/8/layout/default"/>
    <dgm:cxn modelId="{D6C0401C-16F6-40B0-B828-AAF363435C26}" type="presOf" srcId="{2A56D708-4A84-467C-9642-EB8FB54E9945}" destId="{6642E870-AB00-4372-A086-89E85927318D}" srcOrd="0" destOrd="0" presId="urn:microsoft.com/office/officeart/2005/8/layout/default"/>
    <dgm:cxn modelId="{C745E620-0A98-4446-8574-B9ADFC4359E7}" type="presOf" srcId="{92AB4FCA-D6EB-45A4-A99B-DEE9EC50670E}" destId="{47BA61C9-3C75-4EDB-BA76-1306164194D8}" srcOrd="0" destOrd="0" presId="urn:microsoft.com/office/officeart/2005/8/layout/default"/>
    <dgm:cxn modelId="{D634705C-3228-44A4-910D-C70B1E035FBA}" type="presOf" srcId="{1DB14F32-7124-4A69-972B-B4F03EFF5DDE}" destId="{D145D313-50B7-4F3E-90A6-C66DE0E34FC1}" srcOrd="0" destOrd="0" presId="urn:microsoft.com/office/officeart/2005/8/layout/default"/>
    <dgm:cxn modelId="{5DB68867-9C88-4401-B475-49E955985A11}" srcId="{B8581ED1-B603-4B5D-BB47-161C554709AA}" destId="{BCFD3AB9-929D-4BE5-8800-04FD24845440}" srcOrd="3" destOrd="0" parTransId="{293CE446-17DF-441E-BFE6-D2147477AEB5}" sibTransId="{40AF50B0-1049-4033-9758-44F4C03F23BD}"/>
    <dgm:cxn modelId="{28692569-DA0E-4EDC-BE9D-35D37BC55C60}" srcId="{B8581ED1-B603-4B5D-BB47-161C554709AA}" destId="{3B0CE344-7181-45D8-AD9F-D8B4F4A3AA01}" srcOrd="6" destOrd="0" parTransId="{8CA091BD-1FE7-4DA0-BA12-C3E0650E2209}" sibTransId="{486DB268-3F4E-4ACE-9C13-5564F679F2B5}"/>
    <dgm:cxn modelId="{EDF32F72-3941-41CF-B250-B4E7423651D1}" type="presOf" srcId="{752B3666-ED8E-49C5-B0C2-B2A6589E7100}" destId="{CF160F4F-797B-44C6-B275-A1F59C48EFDA}" srcOrd="0" destOrd="0" presId="urn:microsoft.com/office/officeart/2005/8/layout/default"/>
    <dgm:cxn modelId="{DA46F282-6F11-4F66-9135-3108F101E5A7}" type="presOf" srcId="{B8581ED1-B603-4B5D-BB47-161C554709AA}" destId="{557D094B-93BB-4ED6-875B-BA968AA7471B}" srcOrd="0" destOrd="0" presId="urn:microsoft.com/office/officeart/2005/8/layout/default"/>
    <dgm:cxn modelId="{2381D784-EEC0-4084-8308-03D247A4533F}" srcId="{B8581ED1-B603-4B5D-BB47-161C554709AA}" destId="{752B3666-ED8E-49C5-B0C2-B2A6589E7100}" srcOrd="1" destOrd="0" parTransId="{C1D7785C-DBBC-463B-BF9C-F8F3982C7404}" sibTransId="{9940147C-EF32-4E1B-A88C-269B713C2CDB}"/>
    <dgm:cxn modelId="{5FA72F95-E54D-40D5-9A8F-CCF8F4BE4AE1}" srcId="{B8581ED1-B603-4B5D-BB47-161C554709AA}" destId="{1DB14F32-7124-4A69-972B-B4F03EFF5DDE}" srcOrd="4" destOrd="0" parTransId="{5CED50E0-1CB4-4698-9790-1E52C7EBB7A3}" sibTransId="{8FC49493-C375-4601-8F68-6CB4F2E69309}"/>
    <dgm:cxn modelId="{DA06A299-1D05-4AFA-AFF5-A6192814EEAF}" srcId="{B8581ED1-B603-4B5D-BB47-161C554709AA}" destId="{A5946052-B216-4E00-9D11-08B534FF0C94}" srcOrd="2" destOrd="0" parTransId="{01FD14F8-9984-4AA6-974E-AF9DBD0715D6}" sibTransId="{9C64241C-4706-4ACC-A66B-CACD0552628F}"/>
    <dgm:cxn modelId="{76274DD4-8508-489C-BB9D-B853EE7D7FE4}" srcId="{B8581ED1-B603-4B5D-BB47-161C554709AA}" destId="{2A56D708-4A84-467C-9642-EB8FB54E9945}" srcOrd="0" destOrd="0" parTransId="{A523368B-9AEB-4B94-BD5E-DBE1DE54E792}" sibTransId="{03271747-AE0A-49D0-A463-E939D08E5F9B}"/>
    <dgm:cxn modelId="{6D728FF7-7F04-4BED-AFFF-60302E3C7EAD}" type="presOf" srcId="{3B0CE344-7181-45D8-AD9F-D8B4F4A3AA01}" destId="{BFA75B6A-D62D-4822-B9F7-E7501CA24211}" srcOrd="0" destOrd="0" presId="urn:microsoft.com/office/officeart/2005/8/layout/default"/>
    <dgm:cxn modelId="{6D35F25B-6602-423C-96B4-C83432175ECC}" type="presParOf" srcId="{557D094B-93BB-4ED6-875B-BA968AA7471B}" destId="{6642E870-AB00-4372-A086-89E85927318D}" srcOrd="0" destOrd="0" presId="urn:microsoft.com/office/officeart/2005/8/layout/default"/>
    <dgm:cxn modelId="{6E7E3FBE-B43C-4E4E-9ACE-9640B74F0185}" type="presParOf" srcId="{557D094B-93BB-4ED6-875B-BA968AA7471B}" destId="{2866D4D3-C4D9-4BB6-8800-5747C645B65A}" srcOrd="1" destOrd="0" presId="urn:microsoft.com/office/officeart/2005/8/layout/default"/>
    <dgm:cxn modelId="{6810BE37-14AD-4845-B162-C64380F7BEB0}" type="presParOf" srcId="{557D094B-93BB-4ED6-875B-BA968AA7471B}" destId="{CF160F4F-797B-44C6-B275-A1F59C48EFDA}" srcOrd="2" destOrd="0" presId="urn:microsoft.com/office/officeart/2005/8/layout/default"/>
    <dgm:cxn modelId="{7727634C-9AB3-4F9B-9034-F970480826D2}" type="presParOf" srcId="{557D094B-93BB-4ED6-875B-BA968AA7471B}" destId="{5F755DE7-88D7-4364-869C-263AED553139}" srcOrd="3" destOrd="0" presId="urn:microsoft.com/office/officeart/2005/8/layout/default"/>
    <dgm:cxn modelId="{B1BF9822-638F-46B6-810B-08A0D4351F5E}" type="presParOf" srcId="{557D094B-93BB-4ED6-875B-BA968AA7471B}" destId="{89AD6CA1-68AA-4872-BDB8-521370C1ACA8}" srcOrd="4" destOrd="0" presId="urn:microsoft.com/office/officeart/2005/8/layout/default"/>
    <dgm:cxn modelId="{B309788B-4EDF-448B-9AD3-7FB506409913}" type="presParOf" srcId="{557D094B-93BB-4ED6-875B-BA968AA7471B}" destId="{7EF2D665-F394-457F-A625-01D078AA49D2}" srcOrd="5" destOrd="0" presId="urn:microsoft.com/office/officeart/2005/8/layout/default"/>
    <dgm:cxn modelId="{E4FEAB2E-2FB2-4875-A2C5-277B73E3B8F9}" type="presParOf" srcId="{557D094B-93BB-4ED6-875B-BA968AA7471B}" destId="{3B337386-5AB1-4FBC-8843-812609BA92F3}" srcOrd="6" destOrd="0" presId="urn:microsoft.com/office/officeart/2005/8/layout/default"/>
    <dgm:cxn modelId="{63E1F0F1-E66A-4001-A10C-C8F94272113C}" type="presParOf" srcId="{557D094B-93BB-4ED6-875B-BA968AA7471B}" destId="{53915D77-CBE8-47D3-B067-B7344ADC6755}" srcOrd="7" destOrd="0" presId="urn:microsoft.com/office/officeart/2005/8/layout/default"/>
    <dgm:cxn modelId="{691907B4-5DC0-43DF-B8AB-D4F362D1A027}" type="presParOf" srcId="{557D094B-93BB-4ED6-875B-BA968AA7471B}" destId="{D145D313-50B7-4F3E-90A6-C66DE0E34FC1}" srcOrd="8" destOrd="0" presId="urn:microsoft.com/office/officeart/2005/8/layout/default"/>
    <dgm:cxn modelId="{6EAB6D36-C1BA-4CA4-A03D-EDDF507DB391}" type="presParOf" srcId="{557D094B-93BB-4ED6-875B-BA968AA7471B}" destId="{DB88FCFF-4F46-4C70-9464-965562D249D9}" srcOrd="9" destOrd="0" presId="urn:microsoft.com/office/officeart/2005/8/layout/default"/>
    <dgm:cxn modelId="{50523ECA-176D-4988-BAD8-D1166A9F0CEA}" type="presParOf" srcId="{557D094B-93BB-4ED6-875B-BA968AA7471B}" destId="{47BA61C9-3C75-4EDB-BA76-1306164194D8}" srcOrd="10" destOrd="0" presId="urn:microsoft.com/office/officeart/2005/8/layout/default"/>
    <dgm:cxn modelId="{41D556D2-30B3-4A88-9C35-427143628637}" type="presParOf" srcId="{557D094B-93BB-4ED6-875B-BA968AA7471B}" destId="{863BF00D-AAF6-4431-A3AE-202E5C48DC71}" srcOrd="11" destOrd="0" presId="urn:microsoft.com/office/officeart/2005/8/layout/default"/>
    <dgm:cxn modelId="{2324FBE4-61D2-4465-9D03-8176CAC4CE45}" type="presParOf" srcId="{557D094B-93BB-4ED6-875B-BA968AA7471B}" destId="{BFA75B6A-D62D-4822-B9F7-E7501CA2421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C6D500-476C-4B66-A463-243ED43470C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8B951B8-57EC-4723-9583-13A8396EDB39}">
      <dgm:prSet custT="1"/>
      <dgm:spPr/>
      <dgm:t>
        <a:bodyPr/>
        <a:lstStyle/>
        <a:p>
          <a:r>
            <a:rPr lang="en-GB" sz="2000" b="1" dirty="0">
              <a:latin typeface="+mn-lt"/>
              <a:cs typeface="Calibri"/>
            </a:rPr>
            <a:t>Outcomes</a:t>
          </a:r>
          <a:r>
            <a:rPr lang="en-GB" sz="2000" dirty="0">
              <a:latin typeface="+mn-lt"/>
              <a:cs typeface="Calibri"/>
            </a:rPr>
            <a:t> for children and young people with SEND are consistently worse than their peers – across almost every measure</a:t>
          </a:r>
          <a:endParaRPr lang="en-US" sz="2000" dirty="0">
            <a:latin typeface="+mn-lt"/>
            <a:cs typeface="Calibri"/>
          </a:endParaRPr>
        </a:p>
      </dgm:t>
    </dgm:pt>
    <dgm:pt modelId="{3036B8EA-DFCA-4BAD-B6B1-5F880463CED3}" type="parTrans" cxnId="{69003B66-27CB-47F3-8D01-F88F80C054F0}">
      <dgm:prSet/>
      <dgm:spPr/>
      <dgm:t>
        <a:bodyPr/>
        <a:lstStyle/>
        <a:p>
          <a:endParaRPr lang="en-US" sz="2000"/>
        </a:p>
      </dgm:t>
    </dgm:pt>
    <dgm:pt modelId="{E65B294C-0DEC-4BFB-8C91-29BEA5C0CFBB}" type="sibTrans" cxnId="{69003B66-27CB-47F3-8D01-F88F80C054F0}">
      <dgm:prSet/>
      <dgm:spPr/>
      <dgm:t>
        <a:bodyPr/>
        <a:lstStyle/>
        <a:p>
          <a:endParaRPr lang="en-US" sz="2000"/>
        </a:p>
      </dgm:t>
    </dgm:pt>
    <dgm:pt modelId="{BCF20FB5-778F-4811-A81A-92783C8661E2}">
      <dgm:prSet custT="1"/>
      <dgm:spPr/>
      <dgm:t>
        <a:bodyPr/>
        <a:lstStyle/>
        <a:p>
          <a:r>
            <a:rPr lang="en-GB" sz="2000" b="1" dirty="0">
              <a:latin typeface="+mn-lt"/>
              <a:cs typeface="Calibri"/>
            </a:rPr>
            <a:t>Experiences</a:t>
          </a:r>
          <a:r>
            <a:rPr lang="en-GB" sz="2000" dirty="0">
              <a:latin typeface="+mn-lt"/>
              <a:cs typeface="Calibri"/>
            </a:rPr>
            <a:t> of navigating the SEND system to secure support are poor</a:t>
          </a:r>
          <a:endParaRPr lang="en-US" sz="2000" dirty="0">
            <a:latin typeface="+mn-lt"/>
            <a:cs typeface="Calibri"/>
          </a:endParaRPr>
        </a:p>
      </dgm:t>
    </dgm:pt>
    <dgm:pt modelId="{58139EAB-E970-4DC9-9A15-6DAC8BC3A5B6}" type="parTrans" cxnId="{A35302A4-7402-43CE-81E1-D200558C52F1}">
      <dgm:prSet/>
      <dgm:spPr/>
      <dgm:t>
        <a:bodyPr/>
        <a:lstStyle/>
        <a:p>
          <a:endParaRPr lang="en-US" sz="2000"/>
        </a:p>
      </dgm:t>
    </dgm:pt>
    <dgm:pt modelId="{77912881-7106-4943-BEBA-54837BABB6D3}" type="sibTrans" cxnId="{A35302A4-7402-43CE-81E1-D200558C52F1}">
      <dgm:prSet/>
      <dgm:spPr/>
      <dgm:t>
        <a:bodyPr/>
        <a:lstStyle/>
        <a:p>
          <a:endParaRPr lang="en-US" sz="2000"/>
        </a:p>
      </dgm:t>
    </dgm:pt>
    <dgm:pt modelId="{230ACD46-B04B-4243-AD3E-E23BA8822B29}">
      <dgm:prSet custT="1"/>
      <dgm:spPr/>
      <dgm:t>
        <a:bodyPr/>
        <a:lstStyle/>
        <a:p>
          <a:r>
            <a:rPr lang="en-GB" sz="2000" dirty="0">
              <a:latin typeface="+mn-lt"/>
              <a:cs typeface="Calibri"/>
            </a:rPr>
            <a:t>There is </a:t>
          </a:r>
          <a:r>
            <a:rPr lang="en-GB" sz="2000" b="1" dirty="0">
              <a:latin typeface="+mn-lt"/>
              <a:cs typeface="Calibri"/>
            </a:rPr>
            <a:t>too much inconsistency </a:t>
          </a:r>
          <a:r>
            <a:rPr lang="en-GB" sz="2000" dirty="0">
              <a:latin typeface="+mn-lt"/>
              <a:cs typeface="Calibri"/>
            </a:rPr>
            <a:t>across the country – with decisions made based on where a child lives, not on their needs</a:t>
          </a:r>
          <a:endParaRPr lang="en-US" sz="2000" dirty="0">
            <a:latin typeface="+mn-lt"/>
            <a:cs typeface="Calibri"/>
          </a:endParaRPr>
        </a:p>
      </dgm:t>
    </dgm:pt>
    <dgm:pt modelId="{3B986E06-23F3-4EB9-9704-31AD088AD224}" type="sibTrans" cxnId="{5C2F8BB2-652E-40DC-A78C-9A010161D0AF}">
      <dgm:prSet/>
      <dgm:spPr/>
      <dgm:t>
        <a:bodyPr/>
        <a:lstStyle/>
        <a:p>
          <a:endParaRPr lang="en-US" sz="2000"/>
        </a:p>
      </dgm:t>
    </dgm:pt>
    <dgm:pt modelId="{809450AB-E4C7-4A1B-96C0-38C991B295F4}" type="parTrans" cxnId="{5C2F8BB2-652E-40DC-A78C-9A010161D0AF}">
      <dgm:prSet/>
      <dgm:spPr/>
      <dgm:t>
        <a:bodyPr/>
        <a:lstStyle/>
        <a:p>
          <a:endParaRPr lang="en-US" sz="2000"/>
        </a:p>
      </dgm:t>
    </dgm:pt>
    <dgm:pt modelId="{B200A7AF-F792-4843-B478-B27577A1608F}" type="pres">
      <dgm:prSet presAssocID="{03C6D500-476C-4B66-A463-243ED43470CF}" presName="linear" presStyleCnt="0">
        <dgm:presLayoutVars>
          <dgm:animLvl val="lvl"/>
          <dgm:resizeHandles val="exact"/>
        </dgm:presLayoutVars>
      </dgm:prSet>
      <dgm:spPr/>
    </dgm:pt>
    <dgm:pt modelId="{1BD1436F-9399-40A0-8D13-E6888D40B51A}" type="pres">
      <dgm:prSet presAssocID="{18B951B8-57EC-4723-9583-13A8396EDB39}" presName="parentText" presStyleLbl="node1" presStyleIdx="0" presStyleCnt="3" custLinFactY="-36069" custLinFactNeighborX="0" custLinFactNeighborY="-100000">
        <dgm:presLayoutVars>
          <dgm:chMax val="0"/>
          <dgm:bulletEnabled val="1"/>
        </dgm:presLayoutVars>
      </dgm:prSet>
      <dgm:spPr/>
    </dgm:pt>
    <dgm:pt modelId="{F9480099-781A-4BB2-B09B-B5ACED8F804E}" type="pres">
      <dgm:prSet presAssocID="{E65B294C-0DEC-4BFB-8C91-29BEA5C0CFBB}" presName="spacer" presStyleCnt="0"/>
      <dgm:spPr/>
    </dgm:pt>
    <dgm:pt modelId="{67DB3207-3C45-46D8-A5D7-FA6CF135DC98}" type="pres">
      <dgm:prSet presAssocID="{BCF20FB5-778F-4811-A81A-92783C8661E2}" presName="parentText" presStyleLbl="node1" presStyleIdx="1" presStyleCnt="3" custLinFactNeighborX="61" custLinFactNeighborY="-57072">
        <dgm:presLayoutVars>
          <dgm:chMax val="0"/>
          <dgm:bulletEnabled val="1"/>
        </dgm:presLayoutVars>
      </dgm:prSet>
      <dgm:spPr/>
    </dgm:pt>
    <dgm:pt modelId="{BDE0925C-3845-47B9-BA79-54709F13E66E}" type="pres">
      <dgm:prSet presAssocID="{77912881-7106-4943-BEBA-54837BABB6D3}" presName="spacer" presStyleCnt="0"/>
      <dgm:spPr/>
    </dgm:pt>
    <dgm:pt modelId="{AAC52DA6-05CA-4C9F-AC05-42A26245451D}" type="pres">
      <dgm:prSet presAssocID="{230ACD46-B04B-4243-AD3E-E23BA8822B29}" presName="parentText" presStyleLbl="node1" presStyleIdx="2" presStyleCnt="3" custLinFactNeighborX="-103" custLinFactNeighborY="79749">
        <dgm:presLayoutVars>
          <dgm:chMax val="0"/>
          <dgm:bulletEnabled val="1"/>
        </dgm:presLayoutVars>
      </dgm:prSet>
      <dgm:spPr/>
    </dgm:pt>
  </dgm:ptLst>
  <dgm:cxnLst>
    <dgm:cxn modelId="{CC38D227-E31F-4EA9-95F4-BA5F54EF8F12}" type="presOf" srcId="{03C6D500-476C-4B66-A463-243ED43470CF}" destId="{B200A7AF-F792-4843-B478-B27577A1608F}" srcOrd="0" destOrd="0" presId="urn:microsoft.com/office/officeart/2005/8/layout/vList2"/>
    <dgm:cxn modelId="{816C8B5F-A388-4885-AB21-01A4DEA92A17}" type="presOf" srcId="{18B951B8-57EC-4723-9583-13A8396EDB39}" destId="{1BD1436F-9399-40A0-8D13-E6888D40B51A}" srcOrd="0" destOrd="0" presId="urn:microsoft.com/office/officeart/2005/8/layout/vList2"/>
    <dgm:cxn modelId="{69003B66-27CB-47F3-8D01-F88F80C054F0}" srcId="{03C6D500-476C-4B66-A463-243ED43470CF}" destId="{18B951B8-57EC-4723-9583-13A8396EDB39}" srcOrd="0" destOrd="0" parTransId="{3036B8EA-DFCA-4BAD-B6B1-5F880463CED3}" sibTransId="{E65B294C-0DEC-4BFB-8C91-29BEA5C0CFBB}"/>
    <dgm:cxn modelId="{8672AA4C-A19F-45BE-B63D-02068492786E}" type="presOf" srcId="{230ACD46-B04B-4243-AD3E-E23BA8822B29}" destId="{AAC52DA6-05CA-4C9F-AC05-42A26245451D}" srcOrd="0" destOrd="0" presId="urn:microsoft.com/office/officeart/2005/8/layout/vList2"/>
    <dgm:cxn modelId="{2904B76F-C691-48A0-A5BA-44CF32F2532C}" type="presOf" srcId="{BCF20FB5-778F-4811-A81A-92783C8661E2}" destId="{67DB3207-3C45-46D8-A5D7-FA6CF135DC98}" srcOrd="0" destOrd="0" presId="urn:microsoft.com/office/officeart/2005/8/layout/vList2"/>
    <dgm:cxn modelId="{A35302A4-7402-43CE-81E1-D200558C52F1}" srcId="{03C6D500-476C-4B66-A463-243ED43470CF}" destId="{BCF20FB5-778F-4811-A81A-92783C8661E2}" srcOrd="1" destOrd="0" parTransId="{58139EAB-E970-4DC9-9A15-6DAC8BC3A5B6}" sibTransId="{77912881-7106-4943-BEBA-54837BABB6D3}"/>
    <dgm:cxn modelId="{5C2F8BB2-652E-40DC-A78C-9A010161D0AF}" srcId="{03C6D500-476C-4B66-A463-243ED43470CF}" destId="{230ACD46-B04B-4243-AD3E-E23BA8822B29}" srcOrd="2" destOrd="0" parTransId="{809450AB-E4C7-4A1B-96C0-38C991B295F4}" sibTransId="{3B986E06-23F3-4EB9-9704-31AD088AD224}"/>
    <dgm:cxn modelId="{B977E100-3E0A-4AFE-886A-30CFFA88D13B}" type="presParOf" srcId="{B200A7AF-F792-4843-B478-B27577A1608F}" destId="{1BD1436F-9399-40A0-8D13-E6888D40B51A}" srcOrd="0" destOrd="0" presId="urn:microsoft.com/office/officeart/2005/8/layout/vList2"/>
    <dgm:cxn modelId="{38ABCEBC-E900-450C-8173-FE827FA1024D}" type="presParOf" srcId="{B200A7AF-F792-4843-B478-B27577A1608F}" destId="{F9480099-781A-4BB2-B09B-B5ACED8F804E}" srcOrd="1" destOrd="0" presId="urn:microsoft.com/office/officeart/2005/8/layout/vList2"/>
    <dgm:cxn modelId="{6367B60A-2C13-4EFB-9B45-40D58A124CC6}" type="presParOf" srcId="{B200A7AF-F792-4843-B478-B27577A1608F}" destId="{67DB3207-3C45-46D8-A5D7-FA6CF135DC98}" srcOrd="2" destOrd="0" presId="urn:microsoft.com/office/officeart/2005/8/layout/vList2"/>
    <dgm:cxn modelId="{26F87DB4-7050-4182-99E6-F65645C46516}" type="presParOf" srcId="{B200A7AF-F792-4843-B478-B27577A1608F}" destId="{BDE0925C-3845-47B9-BA79-54709F13E66E}" srcOrd="3" destOrd="0" presId="urn:microsoft.com/office/officeart/2005/8/layout/vList2"/>
    <dgm:cxn modelId="{56ED39FF-DAFB-4A75-9E4F-29FB14D0242F}" type="presParOf" srcId="{B200A7AF-F792-4843-B478-B27577A1608F}" destId="{AAC52DA6-05CA-4C9F-AC05-42A26245451D}" srcOrd="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C6D500-476C-4B66-A463-243ED43470C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8B951B8-57EC-4723-9583-13A8396EDB39}">
      <dgm:prSet custT="1"/>
      <dgm:spPr/>
      <dgm:t>
        <a:bodyPr/>
        <a:lstStyle/>
        <a:p>
          <a:r>
            <a:rPr lang="en-GB" sz="2000" b="1" dirty="0">
              <a:latin typeface="+mn-lt"/>
              <a:cs typeface="Calibri"/>
            </a:rPr>
            <a:t>Outcomes</a:t>
          </a:r>
          <a:r>
            <a:rPr lang="en-GB" sz="2000" dirty="0">
              <a:latin typeface="+mn-lt"/>
              <a:cs typeface="Calibri"/>
            </a:rPr>
            <a:t> for children and young people with SEND are consistently worse than their peers – across almost every measure</a:t>
          </a:r>
          <a:endParaRPr lang="en-US" sz="2000" dirty="0">
            <a:latin typeface="+mn-lt"/>
            <a:cs typeface="Calibri"/>
          </a:endParaRPr>
        </a:p>
      </dgm:t>
    </dgm:pt>
    <dgm:pt modelId="{3036B8EA-DFCA-4BAD-B6B1-5F880463CED3}" type="parTrans" cxnId="{69003B66-27CB-47F3-8D01-F88F80C054F0}">
      <dgm:prSet/>
      <dgm:spPr/>
      <dgm:t>
        <a:bodyPr/>
        <a:lstStyle/>
        <a:p>
          <a:endParaRPr lang="en-US" sz="2000"/>
        </a:p>
      </dgm:t>
    </dgm:pt>
    <dgm:pt modelId="{E65B294C-0DEC-4BFB-8C91-29BEA5C0CFBB}" type="sibTrans" cxnId="{69003B66-27CB-47F3-8D01-F88F80C054F0}">
      <dgm:prSet/>
      <dgm:spPr/>
      <dgm:t>
        <a:bodyPr/>
        <a:lstStyle/>
        <a:p>
          <a:endParaRPr lang="en-US" sz="2000"/>
        </a:p>
      </dgm:t>
    </dgm:pt>
    <dgm:pt modelId="{BCF20FB5-778F-4811-A81A-92783C8661E2}">
      <dgm:prSet custT="1"/>
      <dgm:spPr/>
      <dgm:t>
        <a:bodyPr/>
        <a:lstStyle/>
        <a:p>
          <a:r>
            <a:rPr lang="en-GB" sz="2000" b="1" dirty="0">
              <a:latin typeface="+mn-lt"/>
              <a:cs typeface="Calibri"/>
            </a:rPr>
            <a:t>Experiences</a:t>
          </a:r>
          <a:r>
            <a:rPr lang="en-GB" sz="2000" dirty="0">
              <a:latin typeface="+mn-lt"/>
              <a:cs typeface="Calibri"/>
            </a:rPr>
            <a:t> of navigating the SEND system to secure support are poor</a:t>
          </a:r>
          <a:endParaRPr lang="en-US" sz="2000" dirty="0">
            <a:latin typeface="+mn-lt"/>
            <a:cs typeface="Calibri"/>
          </a:endParaRPr>
        </a:p>
      </dgm:t>
    </dgm:pt>
    <dgm:pt modelId="{58139EAB-E970-4DC9-9A15-6DAC8BC3A5B6}" type="parTrans" cxnId="{A35302A4-7402-43CE-81E1-D200558C52F1}">
      <dgm:prSet/>
      <dgm:spPr/>
      <dgm:t>
        <a:bodyPr/>
        <a:lstStyle/>
        <a:p>
          <a:endParaRPr lang="en-US" sz="2000"/>
        </a:p>
      </dgm:t>
    </dgm:pt>
    <dgm:pt modelId="{77912881-7106-4943-BEBA-54837BABB6D3}" type="sibTrans" cxnId="{A35302A4-7402-43CE-81E1-D200558C52F1}">
      <dgm:prSet/>
      <dgm:spPr/>
      <dgm:t>
        <a:bodyPr/>
        <a:lstStyle/>
        <a:p>
          <a:endParaRPr lang="en-US" sz="2000"/>
        </a:p>
      </dgm:t>
    </dgm:pt>
    <dgm:pt modelId="{A7B09D1E-2EA6-45A0-B77B-9207BBF42A1E}">
      <dgm:prSet custT="1"/>
      <dgm:spPr/>
      <dgm:t>
        <a:bodyPr/>
        <a:lstStyle/>
        <a:p>
          <a:pPr rtl="0"/>
          <a:r>
            <a:rPr lang="en-GB" sz="2000" dirty="0">
              <a:latin typeface="+mn-lt"/>
              <a:cs typeface="Calibri"/>
            </a:rPr>
            <a:t>Despite unprecedented investment, the SEND system is not </a:t>
          </a:r>
          <a:r>
            <a:rPr lang="en-GB" sz="2000" b="1" dirty="0">
              <a:latin typeface="+mn-lt"/>
              <a:cs typeface="Calibri"/>
            </a:rPr>
            <a:t>delivering value for money for children, young people and families</a:t>
          </a:r>
          <a:endParaRPr lang="en-US" sz="2000" dirty="0">
            <a:latin typeface="+mn-lt"/>
            <a:cs typeface="Calibri"/>
          </a:endParaRPr>
        </a:p>
      </dgm:t>
    </dgm:pt>
    <dgm:pt modelId="{00DEFA3B-24EC-4486-AD32-3BF3D3937EA8}" type="parTrans" cxnId="{A591AA9E-6051-431B-B7DE-F67C0D26DBCC}">
      <dgm:prSet/>
      <dgm:spPr/>
      <dgm:t>
        <a:bodyPr/>
        <a:lstStyle/>
        <a:p>
          <a:endParaRPr lang="en-US" sz="2000"/>
        </a:p>
      </dgm:t>
    </dgm:pt>
    <dgm:pt modelId="{D8465BE7-5DF3-4BE6-A6CE-74C554F94452}" type="sibTrans" cxnId="{A591AA9E-6051-431B-B7DE-F67C0D26DBCC}">
      <dgm:prSet/>
      <dgm:spPr/>
      <dgm:t>
        <a:bodyPr/>
        <a:lstStyle/>
        <a:p>
          <a:endParaRPr lang="en-US" sz="2000"/>
        </a:p>
      </dgm:t>
    </dgm:pt>
    <dgm:pt modelId="{230ACD46-B04B-4243-AD3E-E23BA8822B29}">
      <dgm:prSet custT="1"/>
      <dgm:spPr/>
      <dgm:t>
        <a:bodyPr/>
        <a:lstStyle/>
        <a:p>
          <a:r>
            <a:rPr lang="en-GB" sz="2000" dirty="0">
              <a:latin typeface="+mn-lt"/>
              <a:cs typeface="Calibri"/>
            </a:rPr>
            <a:t>There is </a:t>
          </a:r>
          <a:r>
            <a:rPr lang="en-GB" sz="2000" b="1" dirty="0">
              <a:latin typeface="+mn-lt"/>
              <a:cs typeface="Calibri"/>
            </a:rPr>
            <a:t>too much inconsistency </a:t>
          </a:r>
          <a:r>
            <a:rPr lang="en-GB" sz="2000" dirty="0">
              <a:latin typeface="+mn-lt"/>
              <a:cs typeface="Calibri"/>
            </a:rPr>
            <a:t>across the country – with decisions made based on where a child lives, not on their needs</a:t>
          </a:r>
          <a:endParaRPr lang="en-US" sz="2000" dirty="0">
            <a:latin typeface="+mn-lt"/>
            <a:cs typeface="Calibri"/>
          </a:endParaRPr>
        </a:p>
      </dgm:t>
    </dgm:pt>
    <dgm:pt modelId="{3B986E06-23F3-4EB9-9704-31AD088AD224}" type="sibTrans" cxnId="{5C2F8BB2-652E-40DC-A78C-9A010161D0AF}">
      <dgm:prSet/>
      <dgm:spPr/>
      <dgm:t>
        <a:bodyPr/>
        <a:lstStyle/>
        <a:p>
          <a:endParaRPr lang="en-US" sz="2000"/>
        </a:p>
      </dgm:t>
    </dgm:pt>
    <dgm:pt modelId="{809450AB-E4C7-4A1B-96C0-38C991B295F4}" type="parTrans" cxnId="{5C2F8BB2-652E-40DC-A78C-9A010161D0AF}">
      <dgm:prSet/>
      <dgm:spPr/>
      <dgm:t>
        <a:bodyPr/>
        <a:lstStyle/>
        <a:p>
          <a:endParaRPr lang="en-US" sz="2000"/>
        </a:p>
      </dgm:t>
    </dgm:pt>
    <dgm:pt modelId="{B200A7AF-F792-4843-B478-B27577A1608F}" type="pres">
      <dgm:prSet presAssocID="{03C6D500-476C-4B66-A463-243ED43470CF}" presName="linear" presStyleCnt="0">
        <dgm:presLayoutVars>
          <dgm:animLvl val="lvl"/>
          <dgm:resizeHandles val="exact"/>
        </dgm:presLayoutVars>
      </dgm:prSet>
      <dgm:spPr/>
    </dgm:pt>
    <dgm:pt modelId="{1BD1436F-9399-40A0-8D13-E6888D40B51A}" type="pres">
      <dgm:prSet presAssocID="{18B951B8-57EC-4723-9583-13A8396EDB39}" presName="parentText" presStyleLbl="node1" presStyleIdx="0" presStyleCnt="4" custLinFactY="-36069" custLinFactNeighborX="0" custLinFactNeighborY="-100000">
        <dgm:presLayoutVars>
          <dgm:chMax val="0"/>
          <dgm:bulletEnabled val="1"/>
        </dgm:presLayoutVars>
      </dgm:prSet>
      <dgm:spPr/>
    </dgm:pt>
    <dgm:pt modelId="{F9480099-781A-4BB2-B09B-B5ACED8F804E}" type="pres">
      <dgm:prSet presAssocID="{E65B294C-0DEC-4BFB-8C91-29BEA5C0CFBB}" presName="spacer" presStyleCnt="0"/>
      <dgm:spPr/>
    </dgm:pt>
    <dgm:pt modelId="{67DB3207-3C45-46D8-A5D7-FA6CF135DC98}" type="pres">
      <dgm:prSet presAssocID="{BCF20FB5-778F-4811-A81A-92783C8661E2}" presName="parentText" presStyleLbl="node1" presStyleIdx="1" presStyleCnt="4" custLinFactNeighborX="61" custLinFactNeighborY="-57072">
        <dgm:presLayoutVars>
          <dgm:chMax val="0"/>
          <dgm:bulletEnabled val="1"/>
        </dgm:presLayoutVars>
      </dgm:prSet>
      <dgm:spPr/>
    </dgm:pt>
    <dgm:pt modelId="{BDE0925C-3845-47B9-BA79-54709F13E66E}" type="pres">
      <dgm:prSet presAssocID="{77912881-7106-4943-BEBA-54837BABB6D3}" presName="spacer" presStyleCnt="0"/>
      <dgm:spPr/>
    </dgm:pt>
    <dgm:pt modelId="{AAC52DA6-05CA-4C9F-AC05-42A26245451D}" type="pres">
      <dgm:prSet presAssocID="{230ACD46-B04B-4243-AD3E-E23BA8822B29}" presName="parentText" presStyleLbl="node1" presStyleIdx="2" presStyleCnt="4" custLinFactNeighborX="-103" custLinFactNeighborY="79749">
        <dgm:presLayoutVars>
          <dgm:chMax val="0"/>
          <dgm:bulletEnabled val="1"/>
        </dgm:presLayoutVars>
      </dgm:prSet>
      <dgm:spPr/>
    </dgm:pt>
    <dgm:pt modelId="{D7D68BD1-72A7-429D-A758-B6C530C27625}" type="pres">
      <dgm:prSet presAssocID="{3B986E06-23F3-4EB9-9704-31AD088AD224}" presName="spacer" presStyleCnt="0"/>
      <dgm:spPr/>
    </dgm:pt>
    <dgm:pt modelId="{6D234A01-802C-44C2-B20E-D8200300FD3F}" type="pres">
      <dgm:prSet presAssocID="{A7B09D1E-2EA6-45A0-B77B-9207BBF42A1E}" presName="parentText" presStyleLbl="node1" presStyleIdx="3" presStyleCnt="4" custLinFactY="31242" custLinFactNeighborX="-201" custLinFactNeighborY="100000">
        <dgm:presLayoutVars>
          <dgm:chMax val="0"/>
          <dgm:bulletEnabled val="1"/>
        </dgm:presLayoutVars>
      </dgm:prSet>
      <dgm:spPr/>
    </dgm:pt>
  </dgm:ptLst>
  <dgm:cxnLst>
    <dgm:cxn modelId="{CC38D227-E31F-4EA9-95F4-BA5F54EF8F12}" type="presOf" srcId="{03C6D500-476C-4B66-A463-243ED43470CF}" destId="{B200A7AF-F792-4843-B478-B27577A1608F}" srcOrd="0" destOrd="0" presId="urn:microsoft.com/office/officeart/2005/8/layout/vList2"/>
    <dgm:cxn modelId="{816C8B5F-A388-4885-AB21-01A4DEA92A17}" type="presOf" srcId="{18B951B8-57EC-4723-9583-13A8396EDB39}" destId="{1BD1436F-9399-40A0-8D13-E6888D40B51A}" srcOrd="0" destOrd="0" presId="urn:microsoft.com/office/officeart/2005/8/layout/vList2"/>
    <dgm:cxn modelId="{69003B66-27CB-47F3-8D01-F88F80C054F0}" srcId="{03C6D500-476C-4B66-A463-243ED43470CF}" destId="{18B951B8-57EC-4723-9583-13A8396EDB39}" srcOrd="0" destOrd="0" parTransId="{3036B8EA-DFCA-4BAD-B6B1-5F880463CED3}" sibTransId="{E65B294C-0DEC-4BFB-8C91-29BEA5C0CFBB}"/>
    <dgm:cxn modelId="{8672AA4C-A19F-45BE-B63D-02068492786E}" type="presOf" srcId="{230ACD46-B04B-4243-AD3E-E23BA8822B29}" destId="{AAC52DA6-05CA-4C9F-AC05-42A26245451D}" srcOrd="0" destOrd="0" presId="urn:microsoft.com/office/officeart/2005/8/layout/vList2"/>
    <dgm:cxn modelId="{2904B76F-C691-48A0-A5BA-44CF32F2532C}" type="presOf" srcId="{BCF20FB5-778F-4811-A81A-92783C8661E2}" destId="{67DB3207-3C45-46D8-A5D7-FA6CF135DC98}" srcOrd="0" destOrd="0" presId="urn:microsoft.com/office/officeart/2005/8/layout/vList2"/>
    <dgm:cxn modelId="{A591AA9E-6051-431B-B7DE-F67C0D26DBCC}" srcId="{03C6D500-476C-4B66-A463-243ED43470CF}" destId="{A7B09D1E-2EA6-45A0-B77B-9207BBF42A1E}" srcOrd="3" destOrd="0" parTransId="{00DEFA3B-24EC-4486-AD32-3BF3D3937EA8}" sibTransId="{D8465BE7-5DF3-4BE6-A6CE-74C554F94452}"/>
    <dgm:cxn modelId="{A35302A4-7402-43CE-81E1-D200558C52F1}" srcId="{03C6D500-476C-4B66-A463-243ED43470CF}" destId="{BCF20FB5-778F-4811-A81A-92783C8661E2}" srcOrd="1" destOrd="0" parTransId="{58139EAB-E970-4DC9-9A15-6DAC8BC3A5B6}" sibTransId="{77912881-7106-4943-BEBA-54837BABB6D3}"/>
    <dgm:cxn modelId="{5C2F8BB2-652E-40DC-A78C-9A010161D0AF}" srcId="{03C6D500-476C-4B66-A463-243ED43470CF}" destId="{230ACD46-B04B-4243-AD3E-E23BA8822B29}" srcOrd="2" destOrd="0" parTransId="{809450AB-E4C7-4A1B-96C0-38C991B295F4}" sibTransId="{3B986E06-23F3-4EB9-9704-31AD088AD224}"/>
    <dgm:cxn modelId="{F628B9E9-FF51-475F-87D6-585E558EB760}" type="presOf" srcId="{A7B09D1E-2EA6-45A0-B77B-9207BBF42A1E}" destId="{6D234A01-802C-44C2-B20E-D8200300FD3F}" srcOrd="0" destOrd="0" presId="urn:microsoft.com/office/officeart/2005/8/layout/vList2"/>
    <dgm:cxn modelId="{B977E100-3E0A-4AFE-886A-30CFFA88D13B}" type="presParOf" srcId="{B200A7AF-F792-4843-B478-B27577A1608F}" destId="{1BD1436F-9399-40A0-8D13-E6888D40B51A}" srcOrd="0" destOrd="0" presId="urn:microsoft.com/office/officeart/2005/8/layout/vList2"/>
    <dgm:cxn modelId="{38ABCEBC-E900-450C-8173-FE827FA1024D}" type="presParOf" srcId="{B200A7AF-F792-4843-B478-B27577A1608F}" destId="{F9480099-781A-4BB2-B09B-B5ACED8F804E}" srcOrd="1" destOrd="0" presId="urn:microsoft.com/office/officeart/2005/8/layout/vList2"/>
    <dgm:cxn modelId="{6367B60A-2C13-4EFB-9B45-40D58A124CC6}" type="presParOf" srcId="{B200A7AF-F792-4843-B478-B27577A1608F}" destId="{67DB3207-3C45-46D8-A5D7-FA6CF135DC98}" srcOrd="2" destOrd="0" presId="urn:microsoft.com/office/officeart/2005/8/layout/vList2"/>
    <dgm:cxn modelId="{26F87DB4-7050-4182-99E6-F65645C46516}" type="presParOf" srcId="{B200A7AF-F792-4843-B478-B27577A1608F}" destId="{BDE0925C-3845-47B9-BA79-54709F13E66E}" srcOrd="3" destOrd="0" presId="urn:microsoft.com/office/officeart/2005/8/layout/vList2"/>
    <dgm:cxn modelId="{56ED39FF-DAFB-4A75-9E4F-29FB14D0242F}" type="presParOf" srcId="{B200A7AF-F792-4843-B478-B27577A1608F}" destId="{AAC52DA6-05CA-4C9F-AC05-42A26245451D}" srcOrd="4" destOrd="0" presId="urn:microsoft.com/office/officeart/2005/8/layout/vList2"/>
    <dgm:cxn modelId="{7CF032C2-B2B4-4CA9-8B02-F6CDB1906EE4}" type="presParOf" srcId="{B200A7AF-F792-4843-B478-B27577A1608F}" destId="{D7D68BD1-72A7-429D-A758-B6C530C27625}" srcOrd="5" destOrd="0" presId="urn:microsoft.com/office/officeart/2005/8/layout/vList2"/>
    <dgm:cxn modelId="{ED65F311-FAD7-4956-BF62-F1775242EACF}" type="presParOf" srcId="{B200A7AF-F792-4843-B478-B27577A1608F}" destId="{6D234A01-802C-44C2-B20E-D8200300FD3F}"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063B9C2-36DE-44EE-A066-89CCC13B1AA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4ED0D059-DE19-4F4B-9B72-815E41FE8462}">
      <dgm:prSet phldrT="[Text]"/>
      <dgm:spPr/>
      <dgm:t>
        <a:bodyPr/>
        <a:lstStyle/>
        <a:p>
          <a:r>
            <a:rPr lang="en-GB" b="1" dirty="0">
              <a:solidFill>
                <a:schemeClr val="tx1"/>
              </a:solidFill>
            </a:rPr>
            <a:t>Fulfil children’s potential</a:t>
          </a:r>
        </a:p>
      </dgm:t>
    </dgm:pt>
    <dgm:pt modelId="{03260C21-5EB5-40CF-8895-654213D82310}" type="parTrans" cxnId="{CE4B4EC6-CDA7-41D2-B1D9-9D83186BED11}">
      <dgm:prSet/>
      <dgm:spPr/>
      <dgm:t>
        <a:bodyPr/>
        <a:lstStyle/>
        <a:p>
          <a:endParaRPr lang="en-GB"/>
        </a:p>
      </dgm:t>
    </dgm:pt>
    <dgm:pt modelId="{90793964-86C0-4182-978D-71C44A42AA2A}" type="sibTrans" cxnId="{CE4B4EC6-CDA7-41D2-B1D9-9D83186BED11}">
      <dgm:prSet/>
      <dgm:spPr/>
      <dgm:t>
        <a:bodyPr/>
        <a:lstStyle/>
        <a:p>
          <a:endParaRPr lang="en-GB"/>
        </a:p>
      </dgm:t>
    </dgm:pt>
    <dgm:pt modelId="{557288AF-6E6D-4179-9DF0-56EBE8B666B6}">
      <dgm:prSet phldrT="[Text]"/>
      <dgm:spPr/>
      <dgm:t>
        <a:bodyPr/>
        <a:lstStyle/>
        <a:p>
          <a:r>
            <a:rPr lang="en-GB" b="1"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Build parents’ trust: </a:t>
          </a:r>
          <a:endParaRPr lang="en-GB" dirty="0"/>
        </a:p>
      </dgm:t>
    </dgm:pt>
    <dgm:pt modelId="{4844F57E-67C2-446E-98CE-172D395E75FD}" type="parTrans" cxnId="{A523BF2F-3F97-4B29-94F7-581C16A7A62A}">
      <dgm:prSet/>
      <dgm:spPr/>
      <dgm:t>
        <a:bodyPr/>
        <a:lstStyle/>
        <a:p>
          <a:endParaRPr lang="en-GB"/>
        </a:p>
      </dgm:t>
    </dgm:pt>
    <dgm:pt modelId="{9013322D-1482-4EB5-913C-3914869320C2}" type="sibTrans" cxnId="{A523BF2F-3F97-4B29-94F7-581C16A7A62A}">
      <dgm:prSet/>
      <dgm:spPr/>
      <dgm:t>
        <a:bodyPr/>
        <a:lstStyle/>
        <a:p>
          <a:endParaRPr lang="en-GB"/>
        </a:p>
      </dgm:t>
    </dgm:pt>
    <dgm:pt modelId="{D4697D70-FB30-4FB0-8113-770793C8086C}">
      <dgm:prSet phldrT="[Text]" custT="1"/>
      <dgm:spPr/>
      <dgm:t>
        <a:bodyPr/>
        <a:lstStyle/>
        <a:p>
          <a: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A fairer, easily navigable system that restores parent and carer confidence that their children will get </a:t>
          </a:r>
          <a:r>
            <a:rPr lang="en-GB" sz="20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the right support, in the right place, at the right time</a:t>
          </a:r>
          <a:endParaRPr lang="en-GB" sz="2000" dirty="0"/>
        </a:p>
      </dgm:t>
    </dgm:pt>
    <dgm:pt modelId="{DE684CDE-44C0-412E-BBBE-24B06CD03555}" type="parTrans" cxnId="{4546C459-6C41-4987-B02B-90BE6787CC4D}">
      <dgm:prSet/>
      <dgm:spPr/>
      <dgm:t>
        <a:bodyPr/>
        <a:lstStyle/>
        <a:p>
          <a:endParaRPr lang="en-GB"/>
        </a:p>
      </dgm:t>
    </dgm:pt>
    <dgm:pt modelId="{1B18E9F9-8C86-461C-8EE7-3425604B928D}" type="sibTrans" cxnId="{4546C459-6C41-4987-B02B-90BE6787CC4D}">
      <dgm:prSet/>
      <dgm:spPr/>
      <dgm:t>
        <a:bodyPr/>
        <a:lstStyle/>
        <a:p>
          <a:endParaRPr lang="en-GB"/>
        </a:p>
      </dgm:t>
    </dgm:pt>
    <dgm:pt modelId="{124D93B9-9E5A-433B-8403-ED7CFC8548C4}">
      <dgm:prSet phldrT="[Text]"/>
      <dgm:spPr/>
      <dgm:t>
        <a:bodyPr/>
        <a:lstStyle/>
        <a:p>
          <a:r>
            <a:rPr lang="en-GB" b="1"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Provide financial sustainability</a:t>
          </a:r>
          <a:endParaRPr lang="en-GB" dirty="0"/>
        </a:p>
      </dgm:t>
    </dgm:pt>
    <dgm:pt modelId="{5D841EBA-28A3-4C21-BD52-0E16E265453F}" type="parTrans" cxnId="{3498BA40-206F-49DA-A9E1-151A8D9107C1}">
      <dgm:prSet/>
      <dgm:spPr/>
      <dgm:t>
        <a:bodyPr/>
        <a:lstStyle/>
        <a:p>
          <a:endParaRPr lang="en-GB"/>
        </a:p>
      </dgm:t>
    </dgm:pt>
    <dgm:pt modelId="{B3FFF2CE-5972-4146-B019-5EC285211600}" type="sibTrans" cxnId="{3498BA40-206F-49DA-A9E1-151A8D9107C1}">
      <dgm:prSet/>
      <dgm:spPr/>
      <dgm:t>
        <a:bodyPr/>
        <a:lstStyle/>
        <a:p>
          <a:endParaRPr lang="en-GB"/>
        </a:p>
      </dgm:t>
    </dgm:pt>
    <dgm:pt modelId="{21E9D09D-692A-44CC-8068-02EFA0150383}">
      <dgm:prSet phldrT="[Text]" custT="1"/>
      <dgm:spPr/>
      <dgm:t>
        <a:bodyPr/>
        <a:lstStyle/>
        <a:p>
          <a: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LAs make the best use of the high needs budget to meet CYP’s needs and improve outcomes, while placing them on a stable financial footing.</a:t>
          </a:r>
          <a:b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br>
          <a:endParaRPr lang="en-GB" sz="2000" dirty="0"/>
        </a:p>
      </dgm:t>
    </dgm:pt>
    <dgm:pt modelId="{3582F005-6950-4EE4-A579-FBDA1FDA8E2D}" type="parTrans" cxnId="{5A2E61A4-04D0-4E2A-B748-3AE88FB298A9}">
      <dgm:prSet/>
      <dgm:spPr/>
      <dgm:t>
        <a:bodyPr/>
        <a:lstStyle/>
        <a:p>
          <a:endParaRPr lang="en-GB"/>
        </a:p>
      </dgm:t>
    </dgm:pt>
    <dgm:pt modelId="{DD58A571-B7AC-4FB1-91F4-7B9B12FD328A}" type="sibTrans" cxnId="{5A2E61A4-04D0-4E2A-B748-3AE88FB298A9}">
      <dgm:prSet/>
      <dgm:spPr/>
      <dgm:t>
        <a:bodyPr/>
        <a:lstStyle/>
        <a:p>
          <a:endParaRPr lang="en-GB"/>
        </a:p>
      </dgm:t>
    </dgm:pt>
    <dgm:pt modelId="{31D24C9E-A9B0-4CBC-A2EE-8995A1E5E065}">
      <dgm:prSet phldrT="[Text]" custT="1"/>
      <dgm:spPr/>
      <dgm:t>
        <a:bodyPr/>
        <a:lstStyle/>
        <a:p>
          <a: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CYP with SEND enjoy their childhood, achieve good outcomes and are well prepared for adulthood and employment.</a:t>
          </a:r>
          <a:b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br>
          <a:endParaRPr lang="en-GB" sz="2000" dirty="0"/>
        </a:p>
      </dgm:t>
    </dgm:pt>
    <dgm:pt modelId="{F00E7957-7953-4D0F-BB08-296639DB8DE8}" type="parTrans" cxnId="{60F7B593-15E6-4A20-8CD6-6ACB45A94470}">
      <dgm:prSet/>
      <dgm:spPr/>
      <dgm:t>
        <a:bodyPr/>
        <a:lstStyle/>
        <a:p>
          <a:endParaRPr lang="en-GB"/>
        </a:p>
      </dgm:t>
    </dgm:pt>
    <dgm:pt modelId="{A7567AC5-FF6A-418C-95DE-65CC8A6103E1}" type="sibTrans" cxnId="{60F7B593-15E6-4A20-8CD6-6ACB45A94470}">
      <dgm:prSet/>
      <dgm:spPr/>
      <dgm:t>
        <a:bodyPr/>
        <a:lstStyle/>
        <a:p>
          <a:endParaRPr lang="en-GB"/>
        </a:p>
      </dgm:t>
    </dgm:pt>
    <dgm:pt modelId="{D999510C-5DD2-466F-A7F0-5E4B4674BB4A}">
      <dgm:prSet phldrT="[Text]" custT="1"/>
      <dgm:spPr/>
      <dgm:t>
        <a:bodyPr/>
        <a:lstStyle/>
        <a:p>
          <a:endParaRPr lang="en-GB" sz="2000" dirty="0"/>
        </a:p>
      </dgm:t>
    </dgm:pt>
    <dgm:pt modelId="{321F1A07-6BEC-484C-87DB-D7D8EE79A0F8}" type="parTrans" cxnId="{78EF1FE8-F0FA-4F2F-93A1-D45E2A1EECEB}">
      <dgm:prSet/>
      <dgm:spPr/>
      <dgm:t>
        <a:bodyPr/>
        <a:lstStyle/>
        <a:p>
          <a:endParaRPr lang="en-GB"/>
        </a:p>
      </dgm:t>
    </dgm:pt>
    <dgm:pt modelId="{A4890895-EA91-4328-91D8-E0474D04B03D}" type="sibTrans" cxnId="{78EF1FE8-F0FA-4F2F-93A1-D45E2A1EECEB}">
      <dgm:prSet/>
      <dgm:spPr/>
      <dgm:t>
        <a:bodyPr/>
        <a:lstStyle/>
        <a:p>
          <a:endParaRPr lang="en-GB"/>
        </a:p>
      </dgm:t>
    </dgm:pt>
    <dgm:pt modelId="{40251ED7-8B72-43C9-A36B-3A7816FF8FD4}">
      <dgm:prSet phldrT="[Text]" custT="1"/>
      <dgm:spPr/>
      <dgm:t>
        <a:bodyPr/>
        <a:lstStyle/>
        <a:p>
          <a:endParaRPr lang="en-GB" sz="2000" dirty="0"/>
        </a:p>
      </dgm:t>
    </dgm:pt>
    <dgm:pt modelId="{9F37B8F5-E127-4CC9-9EF8-DB64DFEE2733}" type="parTrans" cxnId="{202C4FA8-13E1-4F8D-9E72-415A45908E8E}">
      <dgm:prSet/>
      <dgm:spPr/>
      <dgm:t>
        <a:bodyPr/>
        <a:lstStyle/>
        <a:p>
          <a:endParaRPr lang="en-GB"/>
        </a:p>
      </dgm:t>
    </dgm:pt>
    <dgm:pt modelId="{5F63E2C7-0CFB-4539-95FE-9B80B6AB924D}" type="sibTrans" cxnId="{202C4FA8-13E1-4F8D-9E72-415A45908E8E}">
      <dgm:prSet/>
      <dgm:spPr/>
      <dgm:t>
        <a:bodyPr/>
        <a:lstStyle/>
        <a:p>
          <a:endParaRPr lang="en-GB"/>
        </a:p>
      </dgm:t>
    </dgm:pt>
    <dgm:pt modelId="{8C410A20-5B9A-408E-BE4C-D820C13F5423}" type="pres">
      <dgm:prSet presAssocID="{C063B9C2-36DE-44EE-A066-89CCC13B1AAA}" presName="Name0" presStyleCnt="0">
        <dgm:presLayoutVars>
          <dgm:dir/>
          <dgm:animLvl val="lvl"/>
          <dgm:resizeHandles val="exact"/>
        </dgm:presLayoutVars>
      </dgm:prSet>
      <dgm:spPr/>
    </dgm:pt>
    <dgm:pt modelId="{42F58400-6B14-44D4-AC8D-D12411C8D59E}" type="pres">
      <dgm:prSet presAssocID="{4ED0D059-DE19-4F4B-9B72-815E41FE8462}" presName="linNode" presStyleCnt="0"/>
      <dgm:spPr/>
    </dgm:pt>
    <dgm:pt modelId="{42F1A136-032F-4007-9CD1-8FCC5C596CD0}" type="pres">
      <dgm:prSet presAssocID="{4ED0D059-DE19-4F4B-9B72-815E41FE8462}" presName="parentText" presStyleLbl="node1" presStyleIdx="0" presStyleCnt="3">
        <dgm:presLayoutVars>
          <dgm:chMax val="1"/>
          <dgm:bulletEnabled val="1"/>
        </dgm:presLayoutVars>
      </dgm:prSet>
      <dgm:spPr/>
    </dgm:pt>
    <dgm:pt modelId="{ABEDB6B1-3623-401C-B74F-0E81C4F38DAB}" type="pres">
      <dgm:prSet presAssocID="{4ED0D059-DE19-4F4B-9B72-815E41FE8462}" presName="descendantText" presStyleLbl="alignAccFollowNode1" presStyleIdx="0" presStyleCnt="3">
        <dgm:presLayoutVars>
          <dgm:bulletEnabled val="1"/>
        </dgm:presLayoutVars>
      </dgm:prSet>
      <dgm:spPr/>
    </dgm:pt>
    <dgm:pt modelId="{65182435-7160-4430-8AA9-99D79BA45D5B}" type="pres">
      <dgm:prSet presAssocID="{90793964-86C0-4182-978D-71C44A42AA2A}" presName="sp" presStyleCnt="0"/>
      <dgm:spPr/>
    </dgm:pt>
    <dgm:pt modelId="{DCAA07A9-2450-41CC-8A0C-FF4BA14728CE}" type="pres">
      <dgm:prSet presAssocID="{557288AF-6E6D-4179-9DF0-56EBE8B666B6}" presName="linNode" presStyleCnt="0"/>
      <dgm:spPr/>
    </dgm:pt>
    <dgm:pt modelId="{DC7C8D68-F4CC-433D-95E3-2FDCEB6D0056}" type="pres">
      <dgm:prSet presAssocID="{557288AF-6E6D-4179-9DF0-56EBE8B666B6}" presName="parentText" presStyleLbl="node1" presStyleIdx="1" presStyleCnt="3">
        <dgm:presLayoutVars>
          <dgm:chMax val="1"/>
          <dgm:bulletEnabled val="1"/>
        </dgm:presLayoutVars>
      </dgm:prSet>
      <dgm:spPr/>
    </dgm:pt>
    <dgm:pt modelId="{992C3621-C48C-4D54-9036-F2C76E5B853E}" type="pres">
      <dgm:prSet presAssocID="{557288AF-6E6D-4179-9DF0-56EBE8B666B6}" presName="descendantText" presStyleLbl="alignAccFollowNode1" presStyleIdx="1" presStyleCnt="3">
        <dgm:presLayoutVars>
          <dgm:bulletEnabled val="1"/>
        </dgm:presLayoutVars>
      </dgm:prSet>
      <dgm:spPr/>
    </dgm:pt>
    <dgm:pt modelId="{0EBC0A73-5B5B-4B29-96D8-E22E9293575F}" type="pres">
      <dgm:prSet presAssocID="{9013322D-1482-4EB5-913C-3914869320C2}" presName="sp" presStyleCnt="0"/>
      <dgm:spPr/>
    </dgm:pt>
    <dgm:pt modelId="{2563464B-383B-4723-BD77-0FFB47D84D90}" type="pres">
      <dgm:prSet presAssocID="{124D93B9-9E5A-433B-8403-ED7CFC8548C4}" presName="linNode" presStyleCnt="0"/>
      <dgm:spPr/>
    </dgm:pt>
    <dgm:pt modelId="{D4324254-8265-4BB4-8540-636E0CE73714}" type="pres">
      <dgm:prSet presAssocID="{124D93B9-9E5A-433B-8403-ED7CFC8548C4}" presName="parentText" presStyleLbl="node1" presStyleIdx="2" presStyleCnt="3">
        <dgm:presLayoutVars>
          <dgm:chMax val="1"/>
          <dgm:bulletEnabled val="1"/>
        </dgm:presLayoutVars>
      </dgm:prSet>
      <dgm:spPr/>
    </dgm:pt>
    <dgm:pt modelId="{1F5DDA59-9241-4FB2-A5A3-F36D5F57285B}" type="pres">
      <dgm:prSet presAssocID="{124D93B9-9E5A-433B-8403-ED7CFC8548C4}" presName="descendantText" presStyleLbl="alignAccFollowNode1" presStyleIdx="2" presStyleCnt="3">
        <dgm:presLayoutVars>
          <dgm:bulletEnabled val="1"/>
        </dgm:presLayoutVars>
      </dgm:prSet>
      <dgm:spPr/>
    </dgm:pt>
  </dgm:ptLst>
  <dgm:cxnLst>
    <dgm:cxn modelId="{37276823-3185-41B6-961A-930C3096AA43}" type="presOf" srcId="{21E9D09D-692A-44CC-8068-02EFA0150383}" destId="{1F5DDA59-9241-4FB2-A5A3-F36D5F57285B}" srcOrd="0" destOrd="1" presId="urn:microsoft.com/office/officeart/2005/8/layout/vList5"/>
    <dgm:cxn modelId="{A523BF2F-3F97-4B29-94F7-581C16A7A62A}" srcId="{C063B9C2-36DE-44EE-A066-89CCC13B1AAA}" destId="{557288AF-6E6D-4179-9DF0-56EBE8B666B6}" srcOrd="1" destOrd="0" parTransId="{4844F57E-67C2-446E-98CE-172D395E75FD}" sibTransId="{9013322D-1482-4EB5-913C-3914869320C2}"/>
    <dgm:cxn modelId="{3498BA40-206F-49DA-A9E1-151A8D9107C1}" srcId="{C063B9C2-36DE-44EE-A066-89CCC13B1AAA}" destId="{124D93B9-9E5A-433B-8403-ED7CFC8548C4}" srcOrd="2" destOrd="0" parTransId="{5D841EBA-28A3-4C21-BD52-0E16E265453F}" sibTransId="{B3FFF2CE-5972-4146-B019-5EC285211600}"/>
    <dgm:cxn modelId="{E13F0952-36C8-4E76-A7E6-78BF5971813F}" type="presOf" srcId="{40251ED7-8B72-43C9-A36B-3A7816FF8FD4}" destId="{ABEDB6B1-3623-401C-B74F-0E81C4F38DAB}" srcOrd="0" destOrd="0" presId="urn:microsoft.com/office/officeart/2005/8/layout/vList5"/>
    <dgm:cxn modelId="{4546C459-6C41-4987-B02B-90BE6787CC4D}" srcId="{557288AF-6E6D-4179-9DF0-56EBE8B666B6}" destId="{D4697D70-FB30-4FB0-8113-770793C8086C}" srcOrd="0" destOrd="0" parTransId="{DE684CDE-44C0-412E-BBBE-24B06CD03555}" sibTransId="{1B18E9F9-8C86-461C-8EE7-3425604B928D}"/>
    <dgm:cxn modelId="{C99C8181-15DB-413A-A569-48570EE22F60}" type="presOf" srcId="{4ED0D059-DE19-4F4B-9B72-815E41FE8462}" destId="{42F1A136-032F-4007-9CD1-8FCC5C596CD0}" srcOrd="0" destOrd="0" presId="urn:microsoft.com/office/officeart/2005/8/layout/vList5"/>
    <dgm:cxn modelId="{60F7B593-15E6-4A20-8CD6-6ACB45A94470}" srcId="{4ED0D059-DE19-4F4B-9B72-815E41FE8462}" destId="{31D24C9E-A9B0-4CBC-A2EE-8995A1E5E065}" srcOrd="1" destOrd="0" parTransId="{F00E7957-7953-4D0F-BB08-296639DB8DE8}" sibTransId="{A7567AC5-FF6A-418C-95DE-65CC8A6103E1}"/>
    <dgm:cxn modelId="{5652A6A0-3536-4C29-9096-CE4CA3C73A05}" type="presOf" srcId="{557288AF-6E6D-4179-9DF0-56EBE8B666B6}" destId="{DC7C8D68-F4CC-433D-95E3-2FDCEB6D0056}" srcOrd="0" destOrd="0" presId="urn:microsoft.com/office/officeart/2005/8/layout/vList5"/>
    <dgm:cxn modelId="{5A2E61A4-04D0-4E2A-B748-3AE88FB298A9}" srcId="{124D93B9-9E5A-433B-8403-ED7CFC8548C4}" destId="{21E9D09D-692A-44CC-8068-02EFA0150383}" srcOrd="1" destOrd="0" parTransId="{3582F005-6950-4EE4-A579-FBDA1FDA8E2D}" sibTransId="{DD58A571-B7AC-4FB1-91F4-7B9B12FD328A}"/>
    <dgm:cxn modelId="{202C4FA8-13E1-4F8D-9E72-415A45908E8E}" srcId="{4ED0D059-DE19-4F4B-9B72-815E41FE8462}" destId="{40251ED7-8B72-43C9-A36B-3A7816FF8FD4}" srcOrd="0" destOrd="0" parTransId="{9F37B8F5-E127-4CC9-9EF8-DB64DFEE2733}" sibTransId="{5F63E2C7-0CFB-4539-95FE-9B80B6AB924D}"/>
    <dgm:cxn modelId="{E28D41AB-632B-4722-BB22-72659598BBCD}" type="presOf" srcId="{31D24C9E-A9B0-4CBC-A2EE-8995A1E5E065}" destId="{ABEDB6B1-3623-401C-B74F-0E81C4F38DAB}" srcOrd="0" destOrd="1" presId="urn:microsoft.com/office/officeart/2005/8/layout/vList5"/>
    <dgm:cxn modelId="{505FEFBC-A32E-4DAA-BD3E-E51EC5EC23F3}" type="presOf" srcId="{124D93B9-9E5A-433B-8403-ED7CFC8548C4}" destId="{D4324254-8265-4BB4-8540-636E0CE73714}" srcOrd="0" destOrd="0" presId="urn:microsoft.com/office/officeart/2005/8/layout/vList5"/>
    <dgm:cxn modelId="{CE4B4EC6-CDA7-41D2-B1D9-9D83186BED11}" srcId="{C063B9C2-36DE-44EE-A066-89CCC13B1AAA}" destId="{4ED0D059-DE19-4F4B-9B72-815E41FE8462}" srcOrd="0" destOrd="0" parTransId="{03260C21-5EB5-40CF-8895-654213D82310}" sibTransId="{90793964-86C0-4182-978D-71C44A42AA2A}"/>
    <dgm:cxn modelId="{D15B48CD-6DF7-4EBF-AFDF-673F5A7302E7}" type="presOf" srcId="{D4697D70-FB30-4FB0-8113-770793C8086C}" destId="{992C3621-C48C-4D54-9036-F2C76E5B853E}" srcOrd="0" destOrd="0" presId="urn:microsoft.com/office/officeart/2005/8/layout/vList5"/>
    <dgm:cxn modelId="{2C03ADDC-9DAD-43D2-BBBC-99F3D02A3220}" type="presOf" srcId="{C063B9C2-36DE-44EE-A066-89CCC13B1AAA}" destId="{8C410A20-5B9A-408E-BE4C-D820C13F5423}" srcOrd="0" destOrd="0" presId="urn:microsoft.com/office/officeart/2005/8/layout/vList5"/>
    <dgm:cxn modelId="{78EF1FE8-F0FA-4F2F-93A1-D45E2A1EECEB}" srcId="{124D93B9-9E5A-433B-8403-ED7CFC8548C4}" destId="{D999510C-5DD2-466F-A7F0-5E4B4674BB4A}" srcOrd="0" destOrd="0" parTransId="{321F1A07-6BEC-484C-87DB-D7D8EE79A0F8}" sibTransId="{A4890895-EA91-4328-91D8-E0474D04B03D}"/>
    <dgm:cxn modelId="{109A05FA-1B6E-4518-9237-DFBC8C8E7141}" type="presOf" srcId="{D999510C-5DD2-466F-A7F0-5E4B4674BB4A}" destId="{1F5DDA59-9241-4FB2-A5A3-F36D5F57285B}" srcOrd="0" destOrd="0" presId="urn:microsoft.com/office/officeart/2005/8/layout/vList5"/>
    <dgm:cxn modelId="{3A318AF4-7282-4546-9DA1-B47471E48662}" type="presParOf" srcId="{8C410A20-5B9A-408E-BE4C-D820C13F5423}" destId="{42F58400-6B14-44D4-AC8D-D12411C8D59E}" srcOrd="0" destOrd="0" presId="urn:microsoft.com/office/officeart/2005/8/layout/vList5"/>
    <dgm:cxn modelId="{F3D18D7E-2BFA-4FCC-A6FA-B8291416ABE3}" type="presParOf" srcId="{42F58400-6B14-44D4-AC8D-D12411C8D59E}" destId="{42F1A136-032F-4007-9CD1-8FCC5C596CD0}" srcOrd="0" destOrd="0" presId="urn:microsoft.com/office/officeart/2005/8/layout/vList5"/>
    <dgm:cxn modelId="{54DFD42C-46E6-427C-9E09-B98E6845CE2A}" type="presParOf" srcId="{42F58400-6B14-44D4-AC8D-D12411C8D59E}" destId="{ABEDB6B1-3623-401C-B74F-0E81C4F38DAB}" srcOrd="1" destOrd="0" presId="urn:microsoft.com/office/officeart/2005/8/layout/vList5"/>
    <dgm:cxn modelId="{7692F1CD-62B8-4683-98DD-8CDE9AC78421}" type="presParOf" srcId="{8C410A20-5B9A-408E-BE4C-D820C13F5423}" destId="{65182435-7160-4430-8AA9-99D79BA45D5B}" srcOrd="1" destOrd="0" presId="urn:microsoft.com/office/officeart/2005/8/layout/vList5"/>
    <dgm:cxn modelId="{CFE5C1DC-10A8-40BE-8088-57F94E722CB3}" type="presParOf" srcId="{8C410A20-5B9A-408E-BE4C-D820C13F5423}" destId="{DCAA07A9-2450-41CC-8A0C-FF4BA14728CE}" srcOrd="2" destOrd="0" presId="urn:microsoft.com/office/officeart/2005/8/layout/vList5"/>
    <dgm:cxn modelId="{A779E6B0-A5A0-4204-99EC-2ACE189ACB6F}" type="presParOf" srcId="{DCAA07A9-2450-41CC-8A0C-FF4BA14728CE}" destId="{DC7C8D68-F4CC-433D-95E3-2FDCEB6D0056}" srcOrd="0" destOrd="0" presId="urn:microsoft.com/office/officeart/2005/8/layout/vList5"/>
    <dgm:cxn modelId="{B547CEA7-69DA-4373-9210-2409219F6145}" type="presParOf" srcId="{DCAA07A9-2450-41CC-8A0C-FF4BA14728CE}" destId="{992C3621-C48C-4D54-9036-F2C76E5B853E}" srcOrd="1" destOrd="0" presId="urn:microsoft.com/office/officeart/2005/8/layout/vList5"/>
    <dgm:cxn modelId="{19E0CB06-610C-40D8-BF22-C82F03F70D7E}" type="presParOf" srcId="{8C410A20-5B9A-408E-BE4C-D820C13F5423}" destId="{0EBC0A73-5B5B-4B29-96D8-E22E9293575F}" srcOrd="3" destOrd="0" presId="urn:microsoft.com/office/officeart/2005/8/layout/vList5"/>
    <dgm:cxn modelId="{823553B5-1D26-4780-900E-E95FB6FF0AE9}" type="presParOf" srcId="{8C410A20-5B9A-408E-BE4C-D820C13F5423}" destId="{2563464B-383B-4723-BD77-0FFB47D84D90}" srcOrd="4" destOrd="0" presId="urn:microsoft.com/office/officeart/2005/8/layout/vList5"/>
    <dgm:cxn modelId="{7EF2E37B-F030-4FF7-A573-683247DBC76F}" type="presParOf" srcId="{2563464B-383B-4723-BD77-0FFB47D84D90}" destId="{D4324254-8265-4BB4-8540-636E0CE73714}" srcOrd="0" destOrd="0" presId="urn:microsoft.com/office/officeart/2005/8/layout/vList5"/>
    <dgm:cxn modelId="{F93B15CF-8AE0-480F-9460-2680B061AB88}" type="presParOf" srcId="{2563464B-383B-4723-BD77-0FFB47D84D90}" destId="{1F5DDA59-9241-4FB2-A5A3-F36D5F57285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05DE7A6-F33D-40EE-BCA4-9FFB1E95EFE5}"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US"/>
        </a:p>
      </dgm:t>
    </dgm:pt>
    <dgm:pt modelId="{FE5149E5-C26D-4F63-A499-CD4E33D51ECA}">
      <dgm:prSet custT="1"/>
      <dgm:spPr/>
      <dgm:t>
        <a:bodyPr/>
        <a:lstStyle/>
        <a:p>
          <a:r>
            <a:rPr lang="en-GB" sz="1500" b="0" dirty="0"/>
            <a:t>Wearing a hoodie and putting up hood if he has sensory overload</a:t>
          </a:r>
          <a:endParaRPr lang="en-US" sz="1500" dirty="0"/>
        </a:p>
      </dgm:t>
    </dgm:pt>
    <dgm:pt modelId="{5D864EA3-7D4C-4682-B9B1-B0E05B2590EE}" type="parTrans" cxnId="{26C99F5F-A525-4FA4-868C-E0466C85D200}">
      <dgm:prSet/>
      <dgm:spPr/>
      <dgm:t>
        <a:bodyPr/>
        <a:lstStyle/>
        <a:p>
          <a:endParaRPr lang="en-US"/>
        </a:p>
      </dgm:t>
    </dgm:pt>
    <dgm:pt modelId="{ED1A24EC-D9D6-44F0-88FB-561539731974}" type="sibTrans" cxnId="{26C99F5F-A525-4FA4-868C-E0466C85D200}">
      <dgm:prSet/>
      <dgm:spPr/>
      <dgm:t>
        <a:bodyPr/>
        <a:lstStyle/>
        <a:p>
          <a:endParaRPr lang="en-US"/>
        </a:p>
      </dgm:t>
    </dgm:pt>
    <dgm:pt modelId="{4F208073-E4E9-4DA4-919D-35B7A0B6DB7E}">
      <dgm:prSet/>
      <dgm:spPr/>
      <dgm:t>
        <a:bodyPr/>
        <a:lstStyle/>
        <a:p>
          <a:r>
            <a:rPr lang="en-GB" b="0" dirty="0"/>
            <a:t>Time out cards</a:t>
          </a:r>
          <a:endParaRPr lang="en-US" dirty="0"/>
        </a:p>
      </dgm:t>
    </dgm:pt>
    <dgm:pt modelId="{261A489A-5F24-4F30-9325-91BC9576166E}" type="parTrans" cxnId="{8B81A64C-52A9-4DD8-AF67-0DF6F08B697F}">
      <dgm:prSet/>
      <dgm:spPr/>
      <dgm:t>
        <a:bodyPr/>
        <a:lstStyle/>
        <a:p>
          <a:endParaRPr lang="en-US"/>
        </a:p>
      </dgm:t>
    </dgm:pt>
    <dgm:pt modelId="{4AD1A659-E647-4D33-B8CF-4EFD82F1B356}" type="sibTrans" cxnId="{8B81A64C-52A9-4DD8-AF67-0DF6F08B697F}">
      <dgm:prSet/>
      <dgm:spPr/>
      <dgm:t>
        <a:bodyPr/>
        <a:lstStyle/>
        <a:p>
          <a:endParaRPr lang="en-US"/>
        </a:p>
      </dgm:t>
    </dgm:pt>
    <dgm:pt modelId="{CC7A8FC2-0ED7-40C3-82DE-34E7A602E0BD}">
      <dgm:prSet/>
      <dgm:spPr/>
      <dgm:t>
        <a:bodyPr/>
        <a:lstStyle/>
        <a:p>
          <a:r>
            <a:rPr lang="en-GB" b="0" dirty="0"/>
            <a:t>Walk around when needing a break</a:t>
          </a:r>
          <a:endParaRPr lang="en-US" dirty="0"/>
        </a:p>
      </dgm:t>
    </dgm:pt>
    <dgm:pt modelId="{A6FE8915-14AD-4533-BE48-7E098E6BE8A9}" type="parTrans" cxnId="{C4956EF6-70B6-4EF4-B79B-1D2E8FE2519F}">
      <dgm:prSet/>
      <dgm:spPr/>
      <dgm:t>
        <a:bodyPr/>
        <a:lstStyle/>
        <a:p>
          <a:endParaRPr lang="en-US"/>
        </a:p>
      </dgm:t>
    </dgm:pt>
    <dgm:pt modelId="{57EDA6C1-64F4-42FC-94D8-BE1C507D6D05}" type="sibTrans" cxnId="{C4956EF6-70B6-4EF4-B79B-1D2E8FE2519F}">
      <dgm:prSet/>
      <dgm:spPr/>
      <dgm:t>
        <a:bodyPr/>
        <a:lstStyle/>
        <a:p>
          <a:endParaRPr lang="en-US"/>
        </a:p>
      </dgm:t>
    </dgm:pt>
    <dgm:pt modelId="{4086A927-7169-404E-B81D-6236BBE53F80}">
      <dgm:prSet/>
      <dgm:spPr/>
      <dgm:t>
        <a:bodyPr/>
        <a:lstStyle/>
        <a:p>
          <a:r>
            <a:rPr lang="en-GB" b="0" dirty="0"/>
            <a:t>Going to sensory room when needed</a:t>
          </a:r>
          <a:endParaRPr lang="en-US" dirty="0"/>
        </a:p>
      </dgm:t>
    </dgm:pt>
    <dgm:pt modelId="{C3334711-33EF-48B7-A651-B0AE12FB4387}" type="parTrans" cxnId="{9FBC9F47-653B-4C24-9CFE-36B454C7AC8B}">
      <dgm:prSet/>
      <dgm:spPr/>
      <dgm:t>
        <a:bodyPr/>
        <a:lstStyle/>
        <a:p>
          <a:endParaRPr lang="en-US"/>
        </a:p>
      </dgm:t>
    </dgm:pt>
    <dgm:pt modelId="{D87A1483-129B-49C2-AB1C-CEFE1F770951}" type="sibTrans" cxnId="{9FBC9F47-653B-4C24-9CFE-36B454C7AC8B}">
      <dgm:prSet/>
      <dgm:spPr/>
      <dgm:t>
        <a:bodyPr/>
        <a:lstStyle/>
        <a:p>
          <a:endParaRPr lang="en-US"/>
        </a:p>
      </dgm:t>
    </dgm:pt>
    <dgm:pt modelId="{208BCABC-179E-4ECA-96D8-EF9433FE2AE4}">
      <dgm:prSet/>
      <dgm:spPr/>
      <dgm:t>
        <a:bodyPr/>
        <a:lstStyle/>
        <a:p>
          <a:r>
            <a:rPr lang="en-GB" b="0" dirty="0"/>
            <a:t>Going to toilet at any time</a:t>
          </a:r>
          <a:endParaRPr lang="en-US" dirty="0"/>
        </a:p>
      </dgm:t>
    </dgm:pt>
    <dgm:pt modelId="{EFE63EBE-05DA-436A-AE93-2C977F2E7919}" type="parTrans" cxnId="{23F7D5EE-2C07-414A-8E29-4E573C01293D}">
      <dgm:prSet/>
      <dgm:spPr/>
      <dgm:t>
        <a:bodyPr/>
        <a:lstStyle/>
        <a:p>
          <a:endParaRPr lang="en-US"/>
        </a:p>
      </dgm:t>
    </dgm:pt>
    <dgm:pt modelId="{EE3E87A8-53A1-46BE-9147-F884241B47F4}" type="sibTrans" cxnId="{23F7D5EE-2C07-414A-8E29-4E573C01293D}">
      <dgm:prSet/>
      <dgm:spPr/>
      <dgm:t>
        <a:bodyPr/>
        <a:lstStyle/>
        <a:p>
          <a:endParaRPr lang="en-US"/>
        </a:p>
      </dgm:t>
    </dgm:pt>
    <dgm:pt modelId="{29DACAC4-03A6-4823-9A90-309F9B17F117}">
      <dgm:prSet/>
      <dgm:spPr/>
      <dgm:t>
        <a:bodyPr/>
        <a:lstStyle/>
        <a:p>
          <a:r>
            <a:rPr lang="en-GB" b="0" dirty="0"/>
            <a:t>Arriving late without interrogation</a:t>
          </a:r>
          <a:endParaRPr lang="en-US" dirty="0"/>
        </a:p>
      </dgm:t>
    </dgm:pt>
    <dgm:pt modelId="{402D8A55-144C-42C4-AD9E-DAD43EF59B4A}" type="parTrans" cxnId="{AC98E79C-513A-4FD2-A94C-53A4113CCCD1}">
      <dgm:prSet/>
      <dgm:spPr/>
      <dgm:t>
        <a:bodyPr/>
        <a:lstStyle/>
        <a:p>
          <a:endParaRPr lang="en-US"/>
        </a:p>
      </dgm:t>
    </dgm:pt>
    <dgm:pt modelId="{82571B07-DB07-4FD1-AF44-C6CFDA0E377A}" type="sibTrans" cxnId="{AC98E79C-513A-4FD2-A94C-53A4113CCCD1}">
      <dgm:prSet/>
      <dgm:spPr/>
      <dgm:t>
        <a:bodyPr/>
        <a:lstStyle/>
        <a:p>
          <a:endParaRPr lang="en-US"/>
        </a:p>
      </dgm:t>
    </dgm:pt>
    <dgm:pt modelId="{3BE140F3-5082-4D3D-B4DE-0AB1DD6E5DDA}">
      <dgm:prSet/>
      <dgm:spPr/>
      <dgm:t>
        <a:bodyPr/>
        <a:lstStyle/>
        <a:p>
          <a:r>
            <a:rPr lang="en-GB" b="0" dirty="0"/>
            <a:t>No homework</a:t>
          </a:r>
          <a:endParaRPr lang="en-US" dirty="0"/>
        </a:p>
      </dgm:t>
    </dgm:pt>
    <dgm:pt modelId="{306C3828-BA4E-4361-96DC-E255017CAF8D}" type="parTrans" cxnId="{EE1C359C-A1E4-4927-98A5-4A34082C30FF}">
      <dgm:prSet/>
      <dgm:spPr/>
      <dgm:t>
        <a:bodyPr/>
        <a:lstStyle/>
        <a:p>
          <a:endParaRPr lang="en-US"/>
        </a:p>
      </dgm:t>
    </dgm:pt>
    <dgm:pt modelId="{D977ED2D-C44D-4896-AF12-7201CAC9926C}" type="sibTrans" cxnId="{EE1C359C-A1E4-4927-98A5-4A34082C30FF}">
      <dgm:prSet/>
      <dgm:spPr/>
      <dgm:t>
        <a:bodyPr/>
        <a:lstStyle/>
        <a:p>
          <a:endParaRPr lang="en-US"/>
        </a:p>
      </dgm:t>
    </dgm:pt>
    <dgm:pt modelId="{DB9F48EE-0A27-4D9B-B84C-79F0FA98E06B}">
      <dgm:prSet/>
      <dgm:spPr/>
      <dgm:t>
        <a:bodyPr/>
        <a:lstStyle/>
        <a:p>
          <a:r>
            <a:rPr lang="en-GB" b="0" dirty="0"/>
            <a:t>Can wear shorts instead of trousers</a:t>
          </a:r>
          <a:endParaRPr lang="en-US" dirty="0"/>
        </a:p>
      </dgm:t>
    </dgm:pt>
    <dgm:pt modelId="{639970C7-E81E-4EDE-865F-978DFF46BA9B}" type="parTrans" cxnId="{103B2337-9670-4C5D-8FE2-CA8C0481E1F0}">
      <dgm:prSet/>
      <dgm:spPr/>
      <dgm:t>
        <a:bodyPr/>
        <a:lstStyle/>
        <a:p>
          <a:endParaRPr lang="en-US"/>
        </a:p>
      </dgm:t>
    </dgm:pt>
    <dgm:pt modelId="{1470FFF1-7922-47C4-A9D6-3E147D976A0B}" type="sibTrans" cxnId="{103B2337-9670-4C5D-8FE2-CA8C0481E1F0}">
      <dgm:prSet/>
      <dgm:spPr/>
      <dgm:t>
        <a:bodyPr/>
        <a:lstStyle/>
        <a:p>
          <a:endParaRPr lang="en-US"/>
        </a:p>
      </dgm:t>
    </dgm:pt>
    <dgm:pt modelId="{0F30066A-38C5-4135-A131-98394BFFB54F}">
      <dgm:prSet/>
      <dgm:spPr/>
      <dgm:t>
        <a:bodyPr/>
        <a:lstStyle/>
        <a:p>
          <a:r>
            <a:rPr lang="en-GB" b="0" dirty="0"/>
            <a:t>Round neck version of school tee shirt instead of polo shirt</a:t>
          </a:r>
          <a:endParaRPr lang="en-US" dirty="0"/>
        </a:p>
      </dgm:t>
    </dgm:pt>
    <dgm:pt modelId="{186FAB25-4732-4746-BE0E-499D69B22941}" type="parTrans" cxnId="{A0A1CF20-E761-4FA6-BA87-EB80FD0986F4}">
      <dgm:prSet/>
      <dgm:spPr/>
      <dgm:t>
        <a:bodyPr/>
        <a:lstStyle/>
        <a:p>
          <a:endParaRPr lang="en-US"/>
        </a:p>
      </dgm:t>
    </dgm:pt>
    <dgm:pt modelId="{801E27AF-0C75-4760-BFEC-F9F08CC53047}" type="sibTrans" cxnId="{A0A1CF20-E761-4FA6-BA87-EB80FD0986F4}">
      <dgm:prSet/>
      <dgm:spPr/>
      <dgm:t>
        <a:bodyPr/>
        <a:lstStyle/>
        <a:p>
          <a:endParaRPr lang="en-US"/>
        </a:p>
      </dgm:t>
    </dgm:pt>
    <dgm:pt modelId="{D15B1D3B-2406-4D70-ADB7-2BDE1BED7089}">
      <dgm:prSet/>
      <dgm:spPr/>
      <dgm:t>
        <a:bodyPr/>
        <a:lstStyle/>
        <a:p>
          <a:r>
            <a:rPr lang="en-GB" b="0" dirty="0"/>
            <a:t>Use of laptop</a:t>
          </a:r>
          <a:endParaRPr lang="en-US" dirty="0"/>
        </a:p>
      </dgm:t>
    </dgm:pt>
    <dgm:pt modelId="{481B8761-3C8B-4566-84E5-C34D3A402662}" type="parTrans" cxnId="{E2DA8295-CEE1-491E-A840-2FA115777118}">
      <dgm:prSet/>
      <dgm:spPr/>
      <dgm:t>
        <a:bodyPr/>
        <a:lstStyle/>
        <a:p>
          <a:endParaRPr lang="en-US"/>
        </a:p>
      </dgm:t>
    </dgm:pt>
    <dgm:pt modelId="{0229B0D7-450A-484B-8A7D-7E5252F4DD7B}" type="sibTrans" cxnId="{E2DA8295-CEE1-491E-A840-2FA115777118}">
      <dgm:prSet/>
      <dgm:spPr/>
      <dgm:t>
        <a:bodyPr/>
        <a:lstStyle/>
        <a:p>
          <a:endParaRPr lang="en-US"/>
        </a:p>
      </dgm:t>
    </dgm:pt>
    <dgm:pt modelId="{6C3C397D-9AE9-42D2-93F3-BAE5CBEFE6C4}">
      <dgm:prSet/>
      <dgm:spPr/>
      <dgm:t>
        <a:bodyPr/>
        <a:lstStyle/>
        <a:p>
          <a:r>
            <a:rPr lang="en-GB" b="0" dirty="0"/>
            <a:t>100% Attendance Club allows for absence due to disability</a:t>
          </a:r>
          <a:endParaRPr lang="en-US" dirty="0"/>
        </a:p>
      </dgm:t>
    </dgm:pt>
    <dgm:pt modelId="{63064855-4BCA-41AE-91FB-C54301AC11C0}" type="parTrans" cxnId="{85AE1B93-ECA4-47DC-9AC3-47B1432E71E9}">
      <dgm:prSet/>
      <dgm:spPr/>
      <dgm:t>
        <a:bodyPr/>
        <a:lstStyle/>
        <a:p>
          <a:endParaRPr lang="en-US"/>
        </a:p>
      </dgm:t>
    </dgm:pt>
    <dgm:pt modelId="{0E1076F6-BC6B-4BDD-A116-1F12E78BFEAD}" type="sibTrans" cxnId="{85AE1B93-ECA4-47DC-9AC3-47B1432E71E9}">
      <dgm:prSet/>
      <dgm:spPr/>
      <dgm:t>
        <a:bodyPr/>
        <a:lstStyle/>
        <a:p>
          <a:endParaRPr lang="en-US"/>
        </a:p>
      </dgm:t>
    </dgm:pt>
    <dgm:pt modelId="{33D7CE03-09FE-429A-AA62-2E52EB494EC4}">
      <dgm:prSet/>
      <dgm:spPr/>
      <dgm:t>
        <a:bodyPr/>
        <a:lstStyle/>
        <a:p>
          <a:r>
            <a:rPr lang="en-GB" b="0" dirty="0"/>
            <a:t>Sitting next to best friend</a:t>
          </a:r>
          <a:endParaRPr lang="en-US" dirty="0"/>
        </a:p>
      </dgm:t>
    </dgm:pt>
    <dgm:pt modelId="{C960166F-93A8-4FE4-8936-2C6FADE51854}" type="parTrans" cxnId="{2975BFE4-C006-433A-8680-D1381E5056E0}">
      <dgm:prSet/>
      <dgm:spPr/>
      <dgm:t>
        <a:bodyPr/>
        <a:lstStyle/>
        <a:p>
          <a:endParaRPr lang="en-US"/>
        </a:p>
      </dgm:t>
    </dgm:pt>
    <dgm:pt modelId="{879FCBAD-1B9F-4168-9D44-D34858DB9AD7}" type="sibTrans" cxnId="{2975BFE4-C006-433A-8680-D1381E5056E0}">
      <dgm:prSet/>
      <dgm:spPr/>
      <dgm:t>
        <a:bodyPr/>
        <a:lstStyle/>
        <a:p>
          <a:endParaRPr lang="en-US"/>
        </a:p>
      </dgm:t>
    </dgm:pt>
    <dgm:pt modelId="{E475A004-97F9-4FD4-AE5A-6FA01A721088}">
      <dgm:prSet/>
      <dgm:spPr/>
      <dgm:t>
        <a:bodyPr/>
        <a:lstStyle/>
        <a:p>
          <a:r>
            <a:rPr lang="en-GB" b="0" dirty="0"/>
            <a:t>Can walk out of assembly if need to</a:t>
          </a:r>
          <a:endParaRPr lang="en-US" dirty="0"/>
        </a:p>
      </dgm:t>
    </dgm:pt>
    <dgm:pt modelId="{84E5AAA9-DCEC-445F-989D-EF8281B5EA77}" type="parTrans" cxnId="{865AD1AE-974E-4D02-A25B-9BBC30450CAB}">
      <dgm:prSet/>
      <dgm:spPr/>
      <dgm:t>
        <a:bodyPr/>
        <a:lstStyle/>
        <a:p>
          <a:endParaRPr lang="en-US"/>
        </a:p>
      </dgm:t>
    </dgm:pt>
    <dgm:pt modelId="{D9175986-47A4-450F-9250-7F60CD548A60}" type="sibTrans" cxnId="{865AD1AE-974E-4D02-A25B-9BBC30450CAB}">
      <dgm:prSet/>
      <dgm:spPr/>
      <dgm:t>
        <a:bodyPr/>
        <a:lstStyle/>
        <a:p>
          <a:endParaRPr lang="en-US"/>
        </a:p>
      </dgm:t>
    </dgm:pt>
    <dgm:pt modelId="{78045CB1-8143-4BF3-A7C1-70EB0B93E0CE}">
      <dgm:prSet/>
      <dgm:spPr/>
      <dgm:t>
        <a:bodyPr/>
        <a:lstStyle/>
        <a:p>
          <a:r>
            <a:rPr lang="en-GB" b="0" dirty="0"/>
            <a:t>Choice of where to eat dinner</a:t>
          </a:r>
          <a:endParaRPr lang="en-US" dirty="0"/>
        </a:p>
      </dgm:t>
    </dgm:pt>
    <dgm:pt modelId="{922F5F60-0665-4C4A-950C-5D318B6EADCB}" type="parTrans" cxnId="{E60885E4-AC2C-4007-90C9-3160BB3AAE2D}">
      <dgm:prSet/>
      <dgm:spPr/>
      <dgm:t>
        <a:bodyPr/>
        <a:lstStyle/>
        <a:p>
          <a:endParaRPr lang="en-US"/>
        </a:p>
      </dgm:t>
    </dgm:pt>
    <dgm:pt modelId="{70CCF50A-F14E-46FF-8326-C45FEF475256}" type="sibTrans" cxnId="{E60885E4-AC2C-4007-90C9-3160BB3AAE2D}">
      <dgm:prSet/>
      <dgm:spPr/>
      <dgm:t>
        <a:bodyPr/>
        <a:lstStyle/>
        <a:p>
          <a:endParaRPr lang="en-US"/>
        </a:p>
      </dgm:t>
    </dgm:pt>
    <dgm:pt modelId="{9391C5E8-AA79-4822-B227-85F8EE69C017}">
      <dgm:prSet/>
      <dgm:spPr/>
      <dgm:t>
        <a:bodyPr/>
        <a:lstStyle/>
        <a:p>
          <a:r>
            <a:rPr lang="en-GB" b="0" dirty="0"/>
            <a:t>Changing for PE is optional</a:t>
          </a:r>
          <a:endParaRPr lang="en-US" dirty="0"/>
        </a:p>
      </dgm:t>
    </dgm:pt>
    <dgm:pt modelId="{68A632B1-6C2E-4027-A327-09EC93156708}" type="parTrans" cxnId="{8436B6BE-9F6F-474F-9B1C-EFCA4B66672C}">
      <dgm:prSet/>
      <dgm:spPr/>
      <dgm:t>
        <a:bodyPr/>
        <a:lstStyle/>
        <a:p>
          <a:endParaRPr lang="en-US"/>
        </a:p>
      </dgm:t>
    </dgm:pt>
    <dgm:pt modelId="{C36E1DAD-4CFE-48A9-B428-BDF8FA5DE651}" type="sibTrans" cxnId="{8436B6BE-9F6F-474F-9B1C-EFCA4B66672C}">
      <dgm:prSet/>
      <dgm:spPr/>
      <dgm:t>
        <a:bodyPr/>
        <a:lstStyle/>
        <a:p>
          <a:endParaRPr lang="en-US"/>
        </a:p>
      </dgm:t>
    </dgm:pt>
    <dgm:pt modelId="{20DA07F4-CD03-467B-8AFD-54D0777B7F10}">
      <dgm:prSet/>
      <dgm:spPr/>
      <dgm:t>
        <a:bodyPr/>
        <a:lstStyle/>
        <a:p>
          <a:r>
            <a:rPr lang="en-GB" b="0" dirty="0"/>
            <a:t>Being able to sit on a chair instead of carpet</a:t>
          </a:r>
          <a:endParaRPr lang="en-US" dirty="0"/>
        </a:p>
      </dgm:t>
    </dgm:pt>
    <dgm:pt modelId="{94C86EC0-E891-4581-890F-E132BCB9EDC0}" type="parTrans" cxnId="{A661C9D4-DBF7-4AE1-993D-8DAF3CB715F6}">
      <dgm:prSet/>
      <dgm:spPr/>
      <dgm:t>
        <a:bodyPr/>
        <a:lstStyle/>
        <a:p>
          <a:endParaRPr lang="en-US"/>
        </a:p>
      </dgm:t>
    </dgm:pt>
    <dgm:pt modelId="{58E75E86-C70C-4F9B-B537-C7418A7CC466}" type="sibTrans" cxnId="{A661C9D4-DBF7-4AE1-993D-8DAF3CB715F6}">
      <dgm:prSet/>
      <dgm:spPr/>
      <dgm:t>
        <a:bodyPr/>
        <a:lstStyle/>
        <a:p>
          <a:endParaRPr lang="en-US"/>
        </a:p>
      </dgm:t>
    </dgm:pt>
    <dgm:pt modelId="{A8030422-4563-4F36-889C-AB59485FD6F8}" type="pres">
      <dgm:prSet presAssocID="{805DE7A6-F33D-40EE-BCA4-9FFB1E95EFE5}" presName="diagram" presStyleCnt="0">
        <dgm:presLayoutVars>
          <dgm:dir/>
          <dgm:resizeHandles val="exact"/>
        </dgm:presLayoutVars>
      </dgm:prSet>
      <dgm:spPr/>
    </dgm:pt>
    <dgm:pt modelId="{AD321E34-3DA5-4505-9FAA-FEF9E595A587}" type="pres">
      <dgm:prSet presAssocID="{FE5149E5-C26D-4F63-A499-CD4E33D51ECA}" presName="node" presStyleLbl="node1" presStyleIdx="0" presStyleCnt="16">
        <dgm:presLayoutVars>
          <dgm:bulletEnabled val="1"/>
        </dgm:presLayoutVars>
      </dgm:prSet>
      <dgm:spPr/>
    </dgm:pt>
    <dgm:pt modelId="{D28ED4EC-AE3A-424A-B480-A281DBD7E045}" type="pres">
      <dgm:prSet presAssocID="{ED1A24EC-D9D6-44F0-88FB-561539731974}" presName="sibTrans" presStyleCnt="0"/>
      <dgm:spPr/>
    </dgm:pt>
    <dgm:pt modelId="{64DB8591-CEC2-4DC3-93F9-C1216B893AF2}" type="pres">
      <dgm:prSet presAssocID="{4F208073-E4E9-4DA4-919D-35B7A0B6DB7E}" presName="node" presStyleLbl="node1" presStyleIdx="1" presStyleCnt="16">
        <dgm:presLayoutVars>
          <dgm:bulletEnabled val="1"/>
        </dgm:presLayoutVars>
      </dgm:prSet>
      <dgm:spPr/>
    </dgm:pt>
    <dgm:pt modelId="{5AD25F85-24DE-420A-808C-654C5145C93C}" type="pres">
      <dgm:prSet presAssocID="{4AD1A659-E647-4D33-B8CF-4EFD82F1B356}" presName="sibTrans" presStyleCnt="0"/>
      <dgm:spPr/>
    </dgm:pt>
    <dgm:pt modelId="{62984FE5-B200-4019-956C-BC2270B6EAB7}" type="pres">
      <dgm:prSet presAssocID="{CC7A8FC2-0ED7-40C3-82DE-34E7A602E0BD}" presName="node" presStyleLbl="node1" presStyleIdx="2" presStyleCnt="16">
        <dgm:presLayoutVars>
          <dgm:bulletEnabled val="1"/>
        </dgm:presLayoutVars>
      </dgm:prSet>
      <dgm:spPr/>
    </dgm:pt>
    <dgm:pt modelId="{E671804D-A749-4C66-A1CE-86EE7E3F5A55}" type="pres">
      <dgm:prSet presAssocID="{57EDA6C1-64F4-42FC-94D8-BE1C507D6D05}" presName="sibTrans" presStyleCnt="0"/>
      <dgm:spPr/>
    </dgm:pt>
    <dgm:pt modelId="{7057FE19-3952-4A24-B15B-048BD2C2194A}" type="pres">
      <dgm:prSet presAssocID="{4086A927-7169-404E-B81D-6236BBE53F80}" presName="node" presStyleLbl="node1" presStyleIdx="3" presStyleCnt="16">
        <dgm:presLayoutVars>
          <dgm:bulletEnabled val="1"/>
        </dgm:presLayoutVars>
      </dgm:prSet>
      <dgm:spPr/>
    </dgm:pt>
    <dgm:pt modelId="{B268EB84-3EB8-4553-9E64-ED046D27B71F}" type="pres">
      <dgm:prSet presAssocID="{D87A1483-129B-49C2-AB1C-CEFE1F770951}" presName="sibTrans" presStyleCnt="0"/>
      <dgm:spPr/>
    </dgm:pt>
    <dgm:pt modelId="{DBCE39A6-741F-4806-BFCB-7DD025E0F629}" type="pres">
      <dgm:prSet presAssocID="{208BCABC-179E-4ECA-96D8-EF9433FE2AE4}" presName="node" presStyleLbl="node1" presStyleIdx="4" presStyleCnt="16">
        <dgm:presLayoutVars>
          <dgm:bulletEnabled val="1"/>
        </dgm:presLayoutVars>
      </dgm:prSet>
      <dgm:spPr/>
    </dgm:pt>
    <dgm:pt modelId="{288C9D4A-0313-4032-B782-246B6C6A3C9B}" type="pres">
      <dgm:prSet presAssocID="{EE3E87A8-53A1-46BE-9147-F884241B47F4}" presName="sibTrans" presStyleCnt="0"/>
      <dgm:spPr/>
    </dgm:pt>
    <dgm:pt modelId="{AA98C0AD-FA78-4633-AB97-164300B1A549}" type="pres">
      <dgm:prSet presAssocID="{29DACAC4-03A6-4823-9A90-309F9B17F117}" presName="node" presStyleLbl="node1" presStyleIdx="5" presStyleCnt="16">
        <dgm:presLayoutVars>
          <dgm:bulletEnabled val="1"/>
        </dgm:presLayoutVars>
      </dgm:prSet>
      <dgm:spPr/>
    </dgm:pt>
    <dgm:pt modelId="{6934576B-8D3F-459E-A9FD-780E2CC5D425}" type="pres">
      <dgm:prSet presAssocID="{82571B07-DB07-4FD1-AF44-C6CFDA0E377A}" presName="sibTrans" presStyleCnt="0"/>
      <dgm:spPr/>
    </dgm:pt>
    <dgm:pt modelId="{AA917DD3-DFB1-4122-9C97-28C91C5F2A6E}" type="pres">
      <dgm:prSet presAssocID="{3BE140F3-5082-4D3D-B4DE-0AB1DD6E5DDA}" presName="node" presStyleLbl="node1" presStyleIdx="6" presStyleCnt="16">
        <dgm:presLayoutVars>
          <dgm:bulletEnabled val="1"/>
        </dgm:presLayoutVars>
      </dgm:prSet>
      <dgm:spPr/>
    </dgm:pt>
    <dgm:pt modelId="{C6171AD8-C731-482A-911F-E58EF34C34C4}" type="pres">
      <dgm:prSet presAssocID="{D977ED2D-C44D-4896-AF12-7201CAC9926C}" presName="sibTrans" presStyleCnt="0"/>
      <dgm:spPr/>
    </dgm:pt>
    <dgm:pt modelId="{00BDE781-3271-499F-8CCA-6C27972D6EC5}" type="pres">
      <dgm:prSet presAssocID="{DB9F48EE-0A27-4D9B-B84C-79F0FA98E06B}" presName="node" presStyleLbl="node1" presStyleIdx="7" presStyleCnt="16">
        <dgm:presLayoutVars>
          <dgm:bulletEnabled val="1"/>
        </dgm:presLayoutVars>
      </dgm:prSet>
      <dgm:spPr/>
    </dgm:pt>
    <dgm:pt modelId="{60869C94-14CD-4020-8B8A-CBE9F492A77D}" type="pres">
      <dgm:prSet presAssocID="{1470FFF1-7922-47C4-A9D6-3E147D976A0B}" presName="sibTrans" presStyleCnt="0"/>
      <dgm:spPr/>
    </dgm:pt>
    <dgm:pt modelId="{4C463748-D370-4C70-B8BA-F85B04CEEDB4}" type="pres">
      <dgm:prSet presAssocID="{0F30066A-38C5-4135-A131-98394BFFB54F}" presName="node" presStyleLbl="node1" presStyleIdx="8" presStyleCnt="16">
        <dgm:presLayoutVars>
          <dgm:bulletEnabled val="1"/>
        </dgm:presLayoutVars>
      </dgm:prSet>
      <dgm:spPr/>
    </dgm:pt>
    <dgm:pt modelId="{2C6AA46B-1B46-437B-B1D8-B5E43ACF8898}" type="pres">
      <dgm:prSet presAssocID="{801E27AF-0C75-4760-BFEC-F9F08CC53047}" presName="sibTrans" presStyleCnt="0"/>
      <dgm:spPr/>
    </dgm:pt>
    <dgm:pt modelId="{267AAB06-AA10-4A02-8F91-1E3D8D03D091}" type="pres">
      <dgm:prSet presAssocID="{D15B1D3B-2406-4D70-ADB7-2BDE1BED7089}" presName="node" presStyleLbl="node1" presStyleIdx="9" presStyleCnt="16">
        <dgm:presLayoutVars>
          <dgm:bulletEnabled val="1"/>
        </dgm:presLayoutVars>
      </dgm:prSet>
      <dgm:spPr/>
    </dgm:pt>
    <dgm:pt modelId="{A2292665-705C-4F7C-84A8-D5098993EA8C}" type="pres">
      <dgm:prSet presAssocID="{0229B0D7-450A-484B-8A7D-7E5252F4DD7B}" presName="sibTrans" presStyleCnt="0"/>
      <dgm:spPr/>
    </dgm:pt>
    <dgm:pt modelId="{162CC108-C270-467E-BFA0-638BF0B837D8}" type="pres">
      <dgm:prSet presAssocID="{6C3C397D-9AE9-42D2-93F3-BAE5CBEFE6C4}" presName="node" presStyleLbl="node1" presStyleIdx="10" presStyleCnt="16">
        <dgm:presLayoutVars>
          <dgm:bulletEnabled val="1"/>
        </dgm:presLayoutVars>
      </dgm:prSet>
      <dgm:spPr/>
    </dgm:pt>
    <dgm:pt modelId="{DEEF93C3-E2E9-47F4-A118-7A85AE40145A}" type="pres">
      <dgm:prSet presAssocID="{0E1076F6-BC6B-4BDD-A116-1F12E78BFEAD}" presName="sibTrans" presStyleCnt="0"/>
      <dgm:spPr/>
    </dgm:pt>
    <dgm:pt modelId="{7D498324-1C84-494F-866F-757F5B5130A4}" type="pres">
      <dgm:prSet presAssocID="{33D7CE03-09FE-429A-AA62-2E52EB494EC4}" presName="node" presStyleLbl="node1" presStyleIdx="11" presStyleCnt="16">
        <dgm:presLayoutVars>
          <dgm:bulletEnabled val="1"/>
        </dgm:presLayoutVars>
      </dgm:prSet>
      <dgm:spPr/>
    </dgm:pt>
    <dgm:pt modelId="{53E6954D-006C-4454-B9BC-4CD876D2BD4A}" type="pres">
      <dgm:prSet presAssocID="{879FCBAD-1B9F-4168-9D44-D34858DB9AD7}" presName="sibTrans" presStyleCnt="0"/>
      <dgm:spPr/>
    </dgm:pt>
    <dgm:pt modelId="{95A1B14C-669A-4627-AABE-0EAF7B23ED5E}" type="pres">
      <dgm:prSet presAssocID="{E475A004-97F9-4FD4-AE5A-6FA01A721088}" presName="node" presStyleLbl="node1" presStyleIdx="12" presStyleCnt="16">
        <dgm:presLayoutVars>
          <dgm:bulletEnabled val="1"/>
        </dgm:presLayoutVars>
      </dgm:prSet>
      <dgm:spPr/>
    </dgm:pt>
    <dgm:pt modelId="{94ABC780-E7FE-4727-BCD3-BD7EB7BD2411}" type="pres">
      <dgm:prSet presAssocID="{D9175986-47A4-450F-9250-7F60CD548A60}" presName="sibTrans" presStyleCnt="0"/>
      <dgm:spPr/>
    </dgm:pt>
    <dgm:pt modelId="{E5C7F204-A520-42CB-B448-AB5C37956CCF}" type="pres">
      <dgm:prSet presAssocID="{78045CB1-8143-4BF3-A7C1-70EB0B93E0CE}" presName="node" presStyleLbl="node1" presStyleIdx="13" presStyleCnt="16">
        <dgm:presLayoutVars>
          <dgm:bulletEnabled val="1"/>
        </dgm:presLayoutVars>
      </dgm:prSet>
      <dgm:spPr/>
    </dgm:pt>
    <dgm:pt modelId="{586BFBE0-6EBC-4491-B698-F2F4DCAC79C4}" type="pres">
      <dgm:prSet presAssocID="{70CCF50A-F14E-46FF-8326-C45FEF475256}" presName="sibTrans" presStyleCnt="0"/>
      <dgm:spPr/>
    </dgm:pt>
    <dgm:pt modelId="{8615B7FF-E307-4F87-8136-7DB58E4260D9}" type="pres">
      <dgm:prSet presAssocID="{9391C5E8-AA79-4822-B227-85F8EE69C017}" presName="node" presStyleLbl="node1" presStyleIdx="14" presStyleCnt="16">
        <dgm:presLayoutVars>
          <dgm:bulletEnabled val="1"/>
        </dgm:presLayoutVars>
      </dgm:prSet>
      <dgm:spPr/>
    </dgm:pt>
    <dgm:pt modelId="{6652FAA3-F282-40ED-A2D3-4CE3091D39E2}" type="pres">
      <dgm:prSet presAssocID="{C36E1DAD-4CFE-48A9-B428-BDF8FA5DE651}" presName="sibTrans" presStyleCnt="0"/>
      <dgm:spPr/>
    </dgm:pt>
    <dgm:pt modelId="{D378B68B-014D-492D-92B5-573A3D869126}" type="pres">
      <dgm:prSet presAssocID="{20DA07F4-CD03-467B-8AFD-54D0777B7F10}" presName="node" presStyleLbl="node1" presStyleIdx="15" presStyleCnt="16">
        <dgm:presLayoutVars>
          <dgm:bulletEnabled val="1"/>
        </dgm:presLayoutVars>
      </dgm:prSet>
      <dgm:spPr/>
    </dgm:pt>
  </dgm:ptLst>
  <dgm:cxnLst>
    <dgm:cxn modelId="{83336A07-DEC0-4FB3-B7E9-53A051577BED}" type="presOf" srcId="{D15B1D3B-2406-4D70-ADB7-2BDE1BED7089}" destId="{267AAB06-AA10-4A02-8F91-1E3D8D03D091}" srcOrd="0" destOrd="0" presId="urn:microsoft.com/office/officeart/2005/8/layout/default"/>
    <dgm:cxn modelId="{A0A1CF20-E761-4FA6-BA87-EB80FD0986F4}" srcId="{805DE7A6-F33D-40EE-BCA4-9FFB1E95EFE5}" destId="{0F30066A-38C5-4135-A131-98394BFFB54F}" srcOrd="8" destOrd="0" parTransId="{186FAB25-4732-4746-BE0E-499D69B22941}" sibTransId="{801E27AF-0C75-4760-BFEC-F9F08CC53047}"/>
    <dgm:cxn modelId="{753D2E29-3CB7-4F86-BC1F-A037082F6307}" type="presOf" srcId="{78045CB1-8143-4BF3-A7C1-70EB0B93E0CE}" destId="{E5C7F204-A520-42CB-B448-AB5C37956CCF}" srcOrd="0" destOrd="0" presId="urn:microsoft.com/office/officeart/2005/8/layout/default"/>
    <dgm:cxn modelId="{5BCF6E32-5EF3-4A35-B16B-6E05B988E429}" type="presOf" srcId="{33D7CE03-09FE-429A-AA62-2E52EB494EC4}" destId="{7D498324-1C84-494F-866F-757F5B5130A4}" srcOrd="0" destOrd="0" presId="urn:microsoft.com/office/officeart/2005/8/layout/default"/>
    <dgm:cxn modelId="{103B2337-9670-4C5D-8FE2-CA8C0481E1F0}" srcId="{805DE7A6-F33D-40EE-BCA4-9FFB1E95EFE5}" destId="{DB9F48EE-0A27-4D9B-B84C-79F0FA98E06B}" srcOrd="7" destOrd="0" parTransId="{639970C7-E81E-4EDE-865F-978DFF46BA9B}" sibTransId="{1470FFF1-7922-47C4-A9D6-3E147D976A0B}"/>
    <dgm:cxn modelId="{26C99F5F-A525-4FA4-868C-E0466C85D200}" srcId="{805DE7A6-F33D-40EE-BCA4-9FFB1E95EFE5}" destId="{FE5149E5-C26D-4F63-A499-CD4E33D51ECA}" srcOrd="0" destOrd="0" parTransId="{5D864EA3-7D4C-4682-B9B1-B0E05B2590EE}" sibTransId="{ED1A24EC-D9D6-44F0-88FB-561539731974}"/>
    <dgm:cxn modelId="{9FBC9F47-653B-4C24-9CFE-36B454C7AC8B}" srcId="{805DE7A6-F33D-40EE-BCA4-9FFB1E95EFE5}" destId="{4086A927-7169-404E-B81D-6236BBE53F80}" srcOrd="3" destOrd="0" parTransId="{C3334711-33EF-48B7-A651-B0AE12FB4387}" sibTransId="{D87A1483-129B-49C2-AB1C-CEFE1F770951}"/>
    <dgm:cxn modelId="{8B81A64C-52A9-4DD8-AF67-0DF6F08B697F}" srcId="{805DE7A6-F33D-40EE-BCA4-9FFB1E95EFE5}" destId="{4F208073-E4E9-4DA4-919D-35B7A0B6DB7E}" srcOrd="1" destOrd="0" parTransId="{261A489A-5F24-4F30-9325-91BC9576166E}" sibTransId="{4AD1A659-E647-4D33-B8CF-4EFD82F1B356}"/>
    <dgm:cxn modelId="{48567453-E4F7-45F3-ADB9-0A5F9AB2A887}" type="presOf" srcId="{FE5149E5-C26D-4F63-A499-CD4E33D51ECA}" destId="{AD321E34-3DA5-4505-9FAA-FEF9E595A587}" srcOrd="0" destOrd="0" presId="urn:microsoft.com/office/officeart/2005/8/layout/default"/>
    <dgm:cxn modelId="{09AB405A-D010-404A-88FA-3111B6CDE997}" type="presOf" srcId="{3BE140F3-5082-4D3D-B4DE-0AB1DD6E5DDA}" destId="{AA917DD3-DFB1-4122-9C97-28C91C5F2A6E}" srcOrd="0" destOrd="0" presId="urn:microsoft.com/office/officeart/2005/8/layout/default"/>
    <dgm:cxn modelId="{B28F855A-BE22-4C02-B744-90B2F366AB70}" type="presOf" srcId="{20DA07F4-CD03-467B-8AFD-54D0777B7F10}" destId="{D378B68B-014D-492D-92B5-573A3D869126}" srcOrd="0" destOrd="0" presId="urn:microsoft.com/office/officeart/2005/8/layout/default"/>
    <dgm:cxn modelId="{CD1C7C8B-6788-4DF2-921E-24DE40195D98}" type="presOf" srcId="{0F30066A-38C5-4135-A131-98394BFFB54F}" destId="{4C463748-D370-4C70-B8BA-F85B04CEEDB4}" srcOrd="0" destOrd="0" presId="urn:microsoft.com/office/officeart/2005/8/layout/default"/>
    <dgm:cxn modelId="{8E31758E-D8DD-40EA-996D-A8C50B7E8540}" type="presOf" srcId="{9391C5E8-AA79-4822-B227-85F8EE69C017}" destId="{8615B7FF-E307-4F87-8136-7DB58E4260D9}" srcOrd="0" destOrd="0" presId="urn:microsoft.com/office/officeart/2005/8/layout/default"/>
    <dgm:cxn modelId="{85AE1B93-ECA4-47DC-9AC3-47B1432E71E9}" srcId="{805DE7A6-F33D-40EE-BCA4-9FFB1E95EFE5}" destId="{6C3C397D-9AE9-42D2-93F3-BAE5CBEFE6C4}" srcOrd="10" destOrd="0" parTransId="{63064855-4BCA-41AE-91FB-C54301AC11C0}" sibTransId="{0E1076F6-BC6B-4BDD-A116-1F12E78BFEAD}"/>
    <dgm:cxn modelId="{B1259493-F055-4999-8F21-38087860056D}" type="presOf" srcId="{29DACAC4-03A6-4823-9A90-309F9B17F117}" destId="{AA98C0AD-FA78-4633-AB97-164300B1A549}" srcOrd="0" destOrd="0" presId="urn:microsoft.com/office/officeart/2005/8/layout/default"/>
    <dgm:cxn modelId="{E2DA8295-CEE1-491E-A840-2FA115777118}" srcId="{805DE7A6-F33D-40EE-BCA4-9FFB1E95EFE5}" destId="{D15B1D3B-2406-4D70-ADB7-2BDE1BED7089}" srcOrd="9" destOrd="0" parTransId="{481B8761-3C8B-4566-84E5-C34D3A402662}" sibTransId="{0229B0D7-450A-484B-8A7D-7E5252F4DD7B}"/>
    <dgm:cxn modelId="{44A9FC95-B27E-4AFC-B860-5322229E148C}" type="presOf" srcId="{208BCABC-179E-4ECA-96D8-EF9433FE2AE4}" destId="{DBCE39A6-741F-4806-BFCB-7DD025E0F629}" srcOrd="0" destOrd="0" presId="urn:microsoft.com/office/officeart/2005/8/layout/default"/>
    <dgm:cxn modelId="{EE1C359C-A1E4-4927-98A5-4A34082C30FF}" srcId="{805DE7A6-F33D-40EE-BCA4-9FFB1E95EFE5}" destId="{3BE140F3-5082-4D3D-B4DE-0AB1DD6E5DDA}" srcOrd="6" destOrd="0" parTransId="{306C3828-BA4E-4361-96DC-E255017CAF8D}" sibTransId="{D977ED2D-C44D-4896-AF12-7201CAC9926C}"/>
    <dgm:cxn modelId="{AC98E79C-513A-4FD2-A94C-53A4113CCCD1}" srcId="{805DE7A6-F33D-40EE-BCA4-9FFB1E95EFE5}" destId="{29DACAC4-03A6-4823-9A90-309F9B17F117}" srcOrd="5" destOrd="0" parTransId="{402D8A55-144C-42C4-AD9E-DAD43EF59B4A}" sibTransId="{82571B07-DB07-4FD1-AF44-C6CFDA0E377A}"/>
    <dgm:cxn modelId="{165A3DAD-9188-4CEA-864A-1FBA5A70A80C}" type="presOf" srcId="{4F208073-E4E9-4DA4-919D-35B7A0B6DB7E}" destId="{64DB8591-CEC2-4DC3-93F9-C1216B893AF2}" srcOrd="0" destOrd="0" presId="urn:microsoft.com/office/officeart/2005/8/layout/default"/>
    <dgm:cxn modelId="{865AD1AE-974E-4D02-A25B-9BBC30450CAB}" srcId="{805DE7A6-F33D-40EE-BCA4-9FFB1E95EFE5}" destId="{E475A004-97F9-4FD4-AE5A-6FA01A721088}" srcOrd="12" destOrd="0" parTransId="{84E5AAA9-DCEC-445F-989D-EF8281B5EA77}" sibTransId="{D9175986-47A4-450F-9250-7F60CD548A60}"/>
    <dgm:cxn modelId="{106661B5-D58A-4496-8AE0-1652DF0BAA40}" type="presOf" srcId="{6C3C397D-9AE9-42D2-93F3-BAE5CBEFE6C4}" destId="{162CC108-C270-467E-BFA0-638BF0B837D8}" srcOrd="0" destOrd="0" presId="urn:microsoft.com/office/officeart/2005/8/layout/default"/>
    <dgm:cxn modelId="{2FBF82B5-1E6A-455A-9554-394375F8CA5A}" type="presOf" srcId="{4086A927-7169-404E-B81D-6236BBE53F80}" destId="{7057FE19-3952-4A24-B15B-048BD2C2194A}" srcOrd="0" destOrd="0" presId="urn:microsoft.com/office/officeart/2005/8/layout/default"/>
    <dgm:cxn modelId="{8436B6BE-9F6F-474F-9B1C-EFCA4B66672C}" srcId="{805DE7A6-F33D-40EE-BCA4-9FFB1E95EFE5}" destId="{9391C5E8-AA79-4822-B227-85F8EE69C017}" srcOrd="14" destOrd="0" parTransId="{68A632B1-6C2E-4027-A327-09EC93156708}" sibTransId="{C36E1DAD-4CFE-48A9-B428-BDF8FA5DE651}"/>
    <dgm:cxn modelId="{A661C9D4-DBF7-4AE1-993D-8DAF3CB715F6}" srcId="{805DE7A6-F33D-40EE-BCA4-9FFB1E95EFE5}" destId="{20DA07F4-CD03-467B-8AFD-54D0777B7F10}" srcOrd="15" destOrd="0" parTransId="{94C86EC0-E891-4581-890F-E132BCB9EDC0}" sibTransId="{58E75E86-C70C-4F9B-B537-C7418A7CC466}"/>
    <dgm:cxn modelId="{1F7271D5-BB40-47B5-A034-29251FCE6419}" type="presOf" srcId="{E475A004-97F9-4FD4-AE5A-6FA01A721088}" destId="{95A1B14C-669A-4627-AABE-0EAF7B23ED5E}" srcOrd="0" destOrd="0" presId="urn:microsoft.com/office/officeart/2005/8/layout/default"/>
    <dgm:cxn modelId="{E60885E4-AC2C-4007-90C9-3160BB3AAE2D}" srcId="{805DE7A6-F33D-40EE-BCA4-9FFB1E95EFE5}" destId="{78045CB1-8143-4BF3-A7C1-70EB0B93E0CE}" srcOrd="13" destOrd="0" parTransId="{922F5F60-0665-4C4A-950C-5D318B6EADCB}" sibTransId="{70CCF50A-F14E-46FF-8326-C45FEF475256}"/>
    <dgm:cxn modelId="{2975BFE4-C006-433A-8680-D1381E5056E0}" srcId="{805DE7A6-F33D-40EE-BCA4-9FFB1E95EFE5}" destId="{33D7CE03-09FE-429A-AA62-2E52EB494EC4}" srcOrd="11" destOrd="0" parTransId="{C960166F-93A8-4FE4-8936-2C6FADE51854}" sibTransId="{879FCBAD-1B9F-4168-9D44-D34858DB9AD7}"/>
    <dgm:cxn modelId="{722FCCEB-DC42-480A-9C6A-5219520B10CE}" type="presOf" srcId="{DB9F48EE-0A27-4D9B-B84C-79F0FA98E06B}" destId="{00BDE781-3271-499F-8CCA-6C27972D6EC5}" srcOrd="0" destOrd="0" presId="urn:microsoft.com/office/officeart/2005/8/layout/default"/>
    <dgm:cxn modelId="{23F7D5EE-2C07-414A-8E29-4E573C01293D}" srcId="{805DE7A6-F33D-40EE-BCA4-9FFB1E95EFE5}" destId="{208BCABC-179E-4ECA-96D8-EF9433FE2AE4}" srcOrd="4" destOrd="0" parTransId="{EFE63EBE-05DA-436A-AE93-2C977F2E7919}" sibTransId="{EE3E87A8-53A1-46BE-9147-F884241B47F4}"/>
    <dgm:cxn modelId="{C4956EF6-70B6-4EF4-B79B-1D2E8FE2519F}" srcId="{805DE7A6-F33D-40EE-BCA4-9FFB1E95EFE5}" destId="{CC7A8FC2-0ED7-40C3-82DE-34E7A602E0BD}" srcOrd="2" destOrd="0" parTransId="{A6FE8915-14AD-4533-BE48-7E098E6BE8A9}" sibTransId="{57EDA6C1-64F4-42FC-94D8-BE1C507D6D05}"/>
    <dgm:cxn modelId="{6973A9F7-656B-4B6E-AB3F-EFD676E28CDF}" type="presOf" srcId="{805DE7A6-F33D-40EE-BCA4-9FFB1E95EFE5}" destId="{A8030422-4563-4F36-889C-AB59485FD6F8}" srcOrd="0" destOrd="0" presId="urn:microsoft.com/office/officeart/2005/8/layout/default"/>
    <dgm:cxn modelId="{52D575FD-EC51-4E95-8A65-23C0398F00F6}" type="presOf" srcId="{CC7A8FC2-0ED7-40C3-82DE-34E7A602E0BD}" destId="{62984FE5-B200-4019-956C-BC2270B6EAB7}" srcOrd="0" destOrd="0" presId="urn:microsoft.com/office/officeart/2005/8/layout/default"/>
    <dgm:cxn modelId="{2655B14E-8326-40F3-94A9-3E3A0219DBA2}" type="presParOf" srcId="{A8030422-4563-4F36-889C-AB59485FD6F8}" destId="{AD321E34-3DA5-4505-9FAA-FEF9E595A587}" srcOrd="0" destOrd="0" presId="urn:microsoft.com/office/officeart/2005/8/layout/default"/>
    <dgm:cxn modelId="{220D05F4-007F-4E45-9DA1-42AE6997A32E}" type="presParOf" srcId="{A8030422-4563-4F36-889C-AB59485FD6F8}" destId="{D28ED4EC-AE3A-424A-B480-A281DBD7E045}" srcOrd="1" destOrd="0" presId="urn:microsoft.com/office/officeart/2005/8/layout/default"/>
    <dgm:cxn modelId="{1F95103A-F221-4788-8A4C-F9CC7C5D847B}" type="presParOf" srcId="{A8030422-4563-4F36-889C-AB59485FD6F8}" destId="{64DB8591-CEC2-4DC3-93F9-C1216B893AF2}" srcOrd="2" destOrd="0" presId="urn:microsoft.com/office/officeart/2005/8/layout/default"/>
    <dgm:cxn modelId="{ACF12F79-9E86-49C0-8625-64532C3F5397}" type="presParOf" srcId="{A8030422-4563-4F36-889C-AB59485FD6F8}" destId="{5AD25F85-24DE-420A-808C-654C5145C93C}" srcOrd="3" destOrd="0" presId="urn:microsoft.com/office/officeart/2005/8/layout/default"/>
    <dgm:cxn modelId="{F62F70C7-5958-4553-9550-D434F33A630A}" type="presParOf" srcId="{A8030422-4563-4F36-889C-AB59485FD6F8}" destId="{62984FE5-B200-4019-956C-BC2270B6EAB7}" srcOrd="4" destOrd="0" presId="urn:microsoft.com/office/officeart/2005/8/layout/default"/>
    <dgm:cxn modelId="{6D5097F4-FFA9-44FC-ACCC-233D4FAACB88}" type="presParOf" srcId="{A8030422-4563-4F36-889C-AB59485FD6F8}" destId="{E671804D-A749-4C66-A1CE-86EE7E3F5A55}" srcOrd="5" destOrd="0" presId="urn:microsoft.com/office/officeart/2005/8/layout/default"/>
    <dgm:cxn modelId="{FA7F634F-0DD7-432E-B1DE-84A455D31236}" type="presParOf" srcId="{A8030422-4563-4F36-889C-AB59485FD6F8}" destId="{7057FE19-3952-4A24-B15B-048BD2C2194A}" srcOrd="6" destOrd="0" presId="urn:microsoft.com/office/officeart/2005/8/layout/default"/>
    <dgm:cxn modelId="{311E8D1B-C0F3-4E66-935A-529DCCFD1556}" type="presParOf" srcId="{A8030422-4563-4F36-889C-AB59485FD6F8}" destId="{B268EB84-3EB8-4553-9E64-ED046D27B71F}" srcOrd="7" destOrd="0" presId="urn:microsoft.com/office/officeart/2005/8/layout/default"/>
    <dgm:cxn modelId="{0AFC6878-3BE1-482D-971E-525F59A0CB29}" type="presParOf" srcId="{A8030422-4563-4F36-889C-AB59485FD6F8}" destId="{DBCE39A6-741F-4806-BFCB-7DD025E0F629}" srcOrd="8" destOrd="0" presId="urn:microsoft.com/office/officeart/2005/8/layout/default"/>
    <dgm:cxn modelId="{D4F58F5C-D7B7-42D9-AC38-D37F3CBE1500}" type="presParOf" srcId="{A8030422-4563-4F36-889C-AB59485FD6F8}" destId="{288C9D4A-0313-4032-B782-246B6C6A3C9B}" srcOrd="9" destOrd="0" presId="urn:microsoft.com/office/officeart/2005/8/layout/default"/>
    <dgm:cxn modelId="{0CBF33C7-CD36-4630-8880-5405FACB98D9}" type="presParOf" srcId="{A8030422-4563-4F36-889C-AB59485FD6F8}" destId="{AA98C0AD-FA78-4633-AB97-164300B1A549}" srcOrd="10" destOrd="0" presId="urn:microsoft.com/office/officeart/2005/8/layout/default"/>
    <dgm:cxn modelId="{5D040E83-5755-481A-8F10-A5B5874AA3E1}" type="presParOf" srcId="{A8030422-4563-4F36-889C-AB59485FD6F8}" destId="{6934576B-8D3F-459E-A9FD-780E2CC5D425}" srcOrd="11" destOrd="0" presId="urn:microsoft.com/office/officeart/2005/8/layout/default"/>
    <dgm:cxn modelId="{C90ABC6F-C6B0-45A0-9E8D-E4703B260D11}" type="presParOf" srcId="{A8030422-4563-4F36-889C-AB59485FD6F8}" destId="{AA917DD3-DFB1-4122-9C97-28C91C5F2A6E}" srcOrd="12" destOrd="0" presId="urn:microsoft.com/office/officeart/2005/8/layout/default"/>
    <dgm:cxn modelId="{4D3DA757-288D-449D-9246-770FB09D5B6C}" type="presParOf" srcId="{A8030422-4563-4F36-889C-AB59485FD6F8}" destId="{C6171AD8-C731-482A-911F-E58EF34C34C4}" srcOrd="13" destOrd="0" presId="urn:microsoft.com/office/officeart/2005/8/layout/default"/>
    <dgm:cxn modelId="{BDC39C52-11A4-4703-B890-D67A5A118041}" type="presParOf" srcId="{A8030422-4563-4F36-889C-AB59485FD6F8}" destId="{00BDE781-3271-499F-8CCA-6C27972D6EC5}" srcOrd="14" destOrd="0" presId="urn:microsoft.com/office/officeart/2005/8/layout/default"/>
    <dgm:cxn modelId="{1EB54B38-E731-4B2C-8C17-EE2985CBE580}" type="presParOf" srcId="{A8030422-4563-4F36-889C-AB59485FD6F8}" destId="{60869C94-14CD-4020-8B8A-CBE9F492A77D}" srcOrd="15" destOrd="0" presId="urn:microsoft.com/office/officeart/2005/8/layout/default"/>
    <dgm:cxn modelId="{D43CBB7D-1718-4437-85F4-9BCDFC2AFBF9}" type="presParOf" srcId="{A8030422-4563-4F36-889C-AB59485FD6F8}" destId="{4C463748-D370-4C70-B8BA-F85B04CEEDB4}" srcOrd="16" destOrd="0" presId="urn:microsoft.com/office/officeart/2005/8/layout/default"/>
    <dgm:cxn modelId="{4955AD46-00CA-4F3C-A431-80D868122BEE}" type="presParOf" srcId="{A8030422-4563-4F36-889C-AB59485FD6F8}" destId="{2C6AA46B-1B46-437B-B1D8-B5E43ACF8898}" srcOrd="17" destOrd="0" presId="urn:microsoft.com/office/officeart/2005/8/layout/default"/>
    <dgm:cxn modelId="{BDF5ECA2-03C5-42AB-8F29-8D549CBD4915}" type="presParOf" srcId="{A8030422-4563-4F36-889C-AB59485FD6F8}" destId="{267AAB06-AA10-4A02-8F91-1E3D8D03D091}" srcOrd="18" destOrd="0" presId="urn:microsoft.com/office/officeart/2005/8/layout/default"/>
    <dgm:cxn modelId="{2223A341-0CE0-438F-8ACD-B15985446C4B}" type="presParOf" srcId="{A8030422-4563-4F36-889C-AB59485FD6F8}" destId="{A2292665-705C-4F7C-84A8-D5098993EA8C}" srcOrd="19" destOrd="0" presId="urn:microsoft.com/office/officeart/2005/8/layout/default"/>
    <dgm:cxn modelId="{A726CE69-AF6E-4FD2-B444-06488D530F0C}" type="presParOf" srcId="{A8030422-4563-4F36-889C-AB59485FD6F8}" destId="{162CC108-C270-467E-BFA0-638BF0B837D8}" srcOrd="20" destOrd="0" presId="urn:microsoft.com/office/officeart/2005/8/layout/default"/>
    <dgm:cxn modelId="{7B1F5756-90FE-4A14-BFEB-C3EA778F2D70}" type="presParOf" srcId="{A8030422-4563-4F36-889C-AB59485FD6F8}" destId="{DEEF93C3-E2E9-47F4-A118-7A85AE40145A}" srcOrd="21" destOrd="0" presId="urn:microsoft.com/office/officeart/2005/8/layout/default"/>
    <dgm:cxn modelId="{0960D73C-5053-409A-8F83-EEF4738D4CF9}" type="presParOf" srcId="{A8030422-4563-4F36-889C-AB59485FD6F8}" destId="{7D498324-1C84-494F-866F-757F5B5130A4}" srcOrd="22" destOrd="0" presId="urn:microsoft.com/office/officeart/2005/8/layout/default"/>
    <dgm:cxn modelId="{456DD946-D0D2-49ED-9DC4-1135928F53B0}" type="presParOf" srcId="{A8030422-4563-4F36-889C-AB59485FD6F8}" destId="{53E6954D-006C-4454-B9BC-4CD876D2BD4A}" srcOrd="23" destOrd="0" presId="urn:microsoft.com/office/officeart/2005/8/layout/default"/>
    <dgm:cxn modelId="{8EB96CCD-E48E-4723-90B2-EA4DFC839EB5}" type="presParOf" srcId="{A8030422-4563-4F36-889C-AB59485FD6F8}" destId="{95A1B14C-669A-4627-AABE-0EAF7B23ED5E}" srcOrd="24" destOrd="0" presId="urn:microsoft.com/office/officeart/2005/8/layout/default"/>
    <dgm:cxn modelId="{168D5CA3-2FD3-48D4-86D5-3A68236899A3}" type="presParOf" srcId="{A8030422-4563-4F36-889C-AB59485FD6F8}" destId="{94ABC780-E7FE-4727-BCD3-BD7EB7BD2411}" srcOrd="25" destOrd="0" presId="urn:microsoft.com/office/officeart/2005/8/layout/default"/>
    <dgm:cxn modelId="{E14A7881-323C-480F-8C2B-E2C91F0D6B20}" type="presParOf" srcId="{A8030422-4563-4F36-889C-AB59485FD6F8}" destId="{E5C7F204-A520-42CB-B448-AB5C37956CCF}" srcOrd="26" destOrd="0" presId="urn:microsoft.com/office/officeart/2005/8/layout/default"/>
    <dgm:cxn modelId="{AC0775E4-16B7-4AEA-9668-7914625CABCA}" type="presParOf" srcId="{A8030422-4563-4F36-889C-AB59485FD6F8}" destId="{586BFBE0-6EBC-4491-B698-F2F4DCAC79C4}" srcOrd="27" destOrd="0" presId="urn:microsoft.com/office/officeart/2005/8/layout/default"/>
    <dgm:cxn modelId="{FB2C3600-7FCD-4F16-9E49-1719EE63B795}" type="presParOf" srcId="{A8030422-4563-4F36-889C-AB59485FD6F8}" destId="{8615B7FF-E307-4F87-8136-7DB58E4260D9}" srcOrd="28" destOrd="0" presId="urn:microsoft.com/office/officeart/2005/8/layout/default"/>
    <dgm:cxn modelId="{E9E408D5-1E81-42B0-9FA3-C79CEC7612EE}" type="presParOf" srcId="{A8030422-4563-4F36-889C-AB59485FD6F8}" destId="{6652FAA3-F282-40ED-A2D3-4CE3091D39E2}" srcOrd="29" destOrd="0" presId="urn:microsoft.com/office/officeart/2005/8/layout/default"/>
    <dgm:cxn modelId="{05B09765-C619-483D-AE25-01FABD654849}" type="presParOf" srcId="{A8030422-4563-4F36-889C-AB59485FD6F8}" destId="{D378B68B-014D-492D-92B5-573A3D869126}" srcOrd="3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42E870-AB00-4372-A086-89E85927318D}">
      <dsp:nvSpPr>
        <dsp:cNvPr id="0" name=""/>
        <dsp:cNvSpPr/>
      </dsp:nvSpPr>
      <dsp:spPr>
        <a:xfrm>
          <a:off x="145792"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Over 15% of all pupils – 1.4 million – are identified with SEN</a:t>
          </a:r>
          <a:endParaRPr lang="en-US" sz="2000" kern="1200" dirty="0"/>
        </a:p>
      </dsp:txBody>
      <dsp:txXfrm>
        <a:off x="145792" y="1227"/>
        <a:ext cx="2338747" cy="1403248"/>
      </dsp:txXfrm>
    </dsp:sp>
    <dsp:sp modelId="{CF160F4F-797B-44C6-B275-A1F59C48EFDA}">
      <dsp:nvSpPr>
        <dsp:cNvPr id="0" name=""/>
        <dsp:cNvSpPr/>
      </dsp:nvSpPr>
      <dsp:spPr>
        <a:xfrm>
          <a:off x="2718413"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12.6% of pupils were identified as requiring SEN Support </a:t>
          </a:r>
          <a:endParaRPr lang="en-US" sz="2000" kern="1200" dirty="0"/>
        </a:p>
      </dsp:txBody>
      <dsp:txXfrm>
        <a:off x="2718413" y="1227"/>
        <a:ext cx="2338747" cy="1403248"/>
      </dsp:txXfrm>
    </dsp:sp>
    <dsp:sp modelId="{89AD6CA1-68AA-4872-BDB8-521370C1ACA8}">
      <dsp:nvSpPr>
        <dsp:cNvPr id="0" name=""/>
        <dsp:cNvSpPr/>
      </dsp:nvSpPr>
      <dsp:spPr>
        <a:xfrm>
          <a:off x="5291035"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A further 4.0% of all pupils had an EHCP</a:t>
          </a:r>
          <a:endParaRPr lang="en-US" sz="2000" kern="1200" dirty="0"/>
        </a:p>
      </dsp:txBody>
      <dsp:txXfrm>
        <a:off x="5291035" y="1227"/>
        <a:ext cx="2338747" cy="1403248"/>
      </dsp:txXfrm>
    </dsp:sp>
    <dsp:sp modelId="{3B337386-5AB1-4FBC-8843-812609BA92F3}">
      <dsp:nvSpPr>
        <dsp:cNvPr id="0" name=""/>
        <dsp:cNvSpPr/>
      </dsp:nvSpPr>
      <dsp:spPr>
        <a:xfrm>
          <a:off x="145792" y="1638350"/>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Of all CYP with an EHCP, 77% are in schools or AP</a:t>
          </a:r>
          <a:endParaRPr lang="en-US" sz="2000" kern="1200" dirty="0"/>
        </a:p>
      </dsp:txBody>
      <dsp:txXfrm>
        <a:off x="145792" y="1638350"/>
        <a:ext cx="2338747" cy="1403248"/>
      </dsp:txXfrm>
    </dsp:sp>
    <dsp:sp modelId="{D145D313-50B7-4F3E-90A6-C66DE0E34FC1}">
      <dsp:nvSpPr>
        <dsp:cNvPr id="0" name=""/>
        <dsp:cNvSpPr/>
      </dsp:nvSpPr>
      <dsp:spPr>
        <a:xfrm>
          <a:off x="2735650" y="1655961"/>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82.7% of pupils in AP were identified with SEN</a:t>
          </a:r>
          <a:endParaRPr lang="en-US" sz="2000" kern="1200" dirty="0"/>
        </a:p>
      </dsp:txBody>
      <dsp:txXfrm>
        <a:off x="2735650" y="1655961"/>
        <a:ext cx="2338747" cy="1403248"/>
      </dsp:txXfrm>
    </dsp:sp>
    <dsp:sp modelId="{47BA61C9-3C75-4EDB-BA76-1306164194D8}">
      <dsp:nvSpPr>
        <dsp:cNvPr id="0" name=""/>
        <dsp:cNvSpPr/>
      </dsp:nvSpPr>
      <dsp:spPr>
        <a:xfrm>
          <a:off x="5291035" y="1638350"/>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High needs budget has risen by 41% over last 3 years</a:t>
          </a:r>
          <a:endParaRPr lang="en-US" sz="2000" kern="1200" dirty="0"/>
        </a:p>
      </dsp:txBody>
      <dsp:txXfrm>
        <a:off x="5291035" y="1638350"/>
        <a:ext cx="2338747" cy="1403248"/>
      </dsp:txXfrm>
    </dsp:sp>
    <dsp:sp modelId="{BFA75B6A-D62D-4822-B9F7-E7501CA24211}">
      <dsp:nvSpPr>
        <dsp:cNvPr id="0" name=""/>
        <dsp:cNvSpPr/>
      </dsp:nvSpPr>
      <dsp:spPr>
        <a:xfrm>
          <a:off x="2718413" y="3275473"/>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Increasing numbers of appeals to Tribunal</a:t>
          </a:r>
          <a:endParaRPr lang="en-US" sz="2000" kern="1200" dirty="0"/>
        </a:p>
      </dsp:txBody>
      <dsp:txXfrm>
        <a:off x="2718413" y="3275473"/>
        <a:ext cx="2338747" cy="14032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436F-9399-40A0-8D13-E6888D40B51A}">
      <dsp:nvSpPr>
        <dsp:cNvPr id="0" name=""/>
        <dsp:cNvSpPr/>
      </dsp:nvSpPr>
      <dsp:spPr>
        <a:xfrm>
          <a:off x="0" y="0"/>
          <a:ext cx="6817645" cy="1216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mn-lt"/>
              <a:cs typeface="Calibri"/>
            </a:rPr>
            <a:t>Outcomes</a:t>
          </a:r>
          <a:r>
            <a:rPr lang="en-GB" sz="2000" kern="1200" dirty="0">
              <a:latin typeface="+mn-lt"/>
              <a:cs typeface="Calibri"/>
            </a:rPr>
            <a:t> for children and young people with SEND are consistently worse than their peers – across almost every measure</a:t>
          </a:r>
          <a:endParaRPr lang="en-US" sz="2000" kern="1200" dirty="0">
            <a:latin typeface="+mn-lt"/>
            <a:cs typeface="Calibri"/>
          </a:endParaRPr>
        </a:p>
      </dsp:txBody>
      <dsp:txXfrm>
        <a:off x="59399" y="59399"/>
        <a:ext cx="6698847" cy="1098002"/>
      </dsp:txXfrm>
    </dsp:sp>
    <dsp:sp modelId="{67DB3207-3C45-46D8-A5D7-FA6CF135DC98}">
      <dsp:nvSpPr>
        <dsp:cNvPr id="0" name=""/>
        <dsp:cNvSpPr/>
      </dsp:nvSpPr>
      <dsp:spPr>
        <a:xfrm>
          <a:off x="0" y="1526756"/>
          <a:ext cx="6817645" cy="1216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mn-lt"/>
              <a:cs typeface="Calibri"/>
            </a:rPr>
            <a:t>Experiences</a:t>
          </a:r>
          <a:r>
            <a:rPr lang="en-GB" sz="2000" kern="1200" dirty="0">
              <a:latin typeface="+mn-lt"/>
              <a:cs typeface="Calibri"/>
            </a:rPr>
            <a:t> of navigating the SEND system to secure support are poor</a:t>
          </a:r>
          <a:endParaRPr lang="en-US" sz="2000" kern="1200" dirty="0">
            <a:latin typeface="+mn-lt"/>
            <a:cs typeface="Calibri"/>
          </a:endParaRPr>
        </a:p>
      </dsp:txBody>
      <dsp:txXfrm>
        <a:off x="59399" y="1586155"/>
        <a:ext cx="6698847" cy="1098002"/>
      </dsp:txXfrm>
    </dsp:sp>
    <dsp:sp modelId="{AAC52DA6-05CA-4C9F-AC05-42A26245451D}">
      <dsp:nvSpPr>
        <dsp:cNvPr id="0" name=""/>
        <dsp:cNvSpPr/>
      </dsp:nvSpPr>
      <dsp:spPr>
        <a:xfrm>
          <a:off x="0" y="3186885"/>
          <a:ext cx="6817645" cy="12168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mn-lt"/>
              <a:cs typeface="Calibri"/>
            </a:rPr>
            <a:t>There is </a:t>
          </a:r>
          <a:r>
            <a:rPr lang="en-GB" sz="2000" b="1" kern="1200" dirty="0">
              <a:latin typeface="+mn-lt"/>
              <a:cs typeface="Calibri"/>
            </a:rPr>
            <a:t>too much inconsistency </a:t>
          </a:r>
          <a:r>
            <a:rPr lang="en-GB" sz="2000" kern="1200" dirty="0">
              <a:latin typeface="+mn-lt"/>
              <a:cs typeface="Calibri"/>
            </a:rPr>
            <a:t>across the country – with decisions made based on where a child lives, not on their needs</a:t>
          </a:r>
          <a:endParaRPr lang="en-US" sz="2000" kern="1200" dirty="0">
            <a:latin typeface="+mn-lt"/>
            <a:cs typeface="Calibri"/>
          </a:endParaRPr>
        </a:p>
      </dsp:txBody>
      <dsp:txXfrm>
        <a:off x="59399" y="3246284"/>
        <a:ext cx="6698847" cy="1098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436F-9399-40A0-8D13-E6888D40B51A}">
      <dsp:nvSpPr>
        <dsp:cNvPr id="0" name=""/>
        <dsp:cNvSpPr/>
      </dsp:nvSpPr>
      <dsp:spPr>
        <a:xfrm>
          <a:off x="0" y="0"/>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mn-lt"/>
              <a:cs typeface="Calibri"/>
            </a:rPr>
            <a:t>Outcomes</a:t>
          </a:r>
          <a:r>
            <a:rPr lang="en-GB" sz="2000" kern="1200" dirty="0">
              <a:latin typeface="+mn-lt"/>
              <a:cs typeface="Calibri"/>
            </a:rPr>
            <a:t> for children and young people with SEND are consistently worse than their peers – across almost every measure</a:t>
          </a:r>
          <a:endParaRPr lang="en-US" sz="2000" kern="1200" dirty="0">
            <a:latin typeface="+mn-lt"/>
            <a:cs typeface="Calibri"/>
          </a:endParaRPr>
        </a:p>
      </dsp:txBody>
      <dsp:txXfrm>
        <a:off x="50975" y="50975"/>
        <a:ext cx="6715695" cy="942275"/>
      </dsp:txXfrm>
    </dsp:sp>
    <dsp:sp modelId="{67DB3207-3C45-46D8-A5D7-FA6CF135DC98}">
      <dsp:nvSpPr>
        <dsp:cNvPr id="0" name=""/>
        <dsp:cNvSpPr/>
      </dsp:nvSpPr>
      <dsp:spPr>
        <a:xfrm>
          <a:off x="0" y="1089841"/>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mn-lt"/>
              <a:cs typeface="Calibri"/>
            </a:rPr>
            <a:t>Experiences</a:t>
          </a:r>
          <a:r>
            <a:rPr lang="en-GB" sz="2000" kern="1200" dirty="0">
              <a:latin typeface="+mn-lt"/>
              <a:cs typeface="Calibri"/>
            </a:rPr>
            <a:t> of navigating the SEND system to secure support are poor</a:t>
          </a:r>
          <a:endParaRPr lang="en-US" sz="2000" kern="1200" dirty="0">
            <a:latin typeface="+mn-lt"/>
            <a:cs typeface="Calibri"/>
          </a:endParaRPr>
        </a:p>
      </dsp:txBody>
      <dsp:txXfrm>
        <a:off x="50975" y="1140816"/>
        <a:ext cx="6715695" cy="942275"/>
      </dsp:txXfrm>
    </dsp:sp>
    <dsp:sp modelId="{AAC52DA6-05CA-4C9F-AC05-42A26245451D}">
      <dsp:nvSpPr>
        <dsp:cNvPr id="0" name=""/>
        <dsp:cNvSpPr/>
      </dsp:nvSpPr>
      <dsp:spPr>
        <a:xfrm>
          <a:off x="0" y="2372782"/>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mn-lt"/>
              <a:cs typeface="Calibri"/>
            </a:rPr>
            <a:t>There is </a:t>
          </a:r>
          <a:r>
            <a:rPr lang="en-GB" sz="2000" b="1" kern="1200" dirty="0">
              <a:latin typeface="+mn-lt"/>
              <a:cs typeface="Calibri"/>
            </a:rPr>
            <a:t>too much inconsistency </a:t>
          </a:r>
          <a:r>
            <a:rPr lang="en-GB" sz="2000" kern="1200" dirty="0">
              <a:latin typeface="+mn-lt"/>
              <a:cs typeface="Calibri"/>
            </a:rPr>
            <a:t>across the country – with decisions made based on where a child lives, not on their needs</a:t>
          </a:r>
          <a:endParaRPr lang="en-US" sz="2000" kern="1200" dirty="0">
            <a:latin typeface="+mn-lt"/>
            <a:cs typeface="Calibri"/>
          </a:endParaRPr>
        </a:p>
      </dsp:txBody>
      <dsp:txXfrm>
        <a:off x="50975" y="2423757"/>
        <a:ext cx="6715695" cy="942275"/>
      </dsp:txXfrm>
    </dsp:sp>
    <dsp:sp modelId="{6D234A01-802C-44C2-B20E-D8200300FD3F}">
      <dsp:nvSpPr>
        <dsp:cNvPr id="0" name=""/>
        <dsp:cNvSpPr/>
      </dsp:nvSpPr>
      <dsp:spPr>
        <a:xfrm>
          <a:off x="0" y="3439765"/>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latin typeface="+mn-lt"/>
              <a:cs typeface="Calibri"/>
            </a:rPr>
            <a:t>Despite unprecedented investment, the SEND system is not </a:t>
          </a:r>
          <a:r>
            <a:rPr lang="en-GB" sz="2000" b="1" kern="1200" dirty="0">
              <a:latin typeface="+mn-lt"/>
              <a:cs typeface="Calibri"/>
            </a:rPr>
            <a:t>delivering value for money for children, young people and families</a:t>
          </a:r>
          <a:endParaRPr lang="en-US" sz="2000" kern="1200" dirty="0">
            <a:latin typeface="+mn-lt"/>
            <a:cs typeface="Calibri"/>
          </a:endParaRPr>
        </a:p>
      </dsp:txBody>
      <dsp:txXfrm>
        <a:off x="50975" y="3490740"/>
        <a:ext cx="6715695" cy="9422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EDB6B1-3623-401C-B74F-0E81C4F38DAB}">
      <dsp:nvSpPr>
        <dsp:cNvPr id="0" name=""/>
        <dsp:cNvSpPr/>
      </dsp:nvSpPr>
      <dsp:spPr>
        <a:xfrm rot="5400000">
          <a:off x="5088479" y="-1892956"/>
          <a:ext cx="1280954" cy="539195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endParaRPr lang="en-GB" sz="2000" kern="1200" dirty="0"/>
        </a:p>
        <a:p>
          <a:pPr marL="228600" lvl="1" indent="-228600" algn="l" defTabSz="889000">
            <a:lnSpc>
              <a:spcPct val="90000"/>
            </a:lnSpc>
            <a:spcBef>
              <a:spcPct val="0"/>
            </a:spcBef>
            <a:spcAft>
              <a:spcPct val="15000"/>
            </a:spcAft>
            <a:buChar char="•"/>
          </a:pPr>
          <a:r>
            <a:rPr lang="en-GB" sz="2000" b="0"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CYP with SEND enjoy their childhood, achieve good outcomes and are well prepared for adulthood and employment.</a:t>
          </a:r>
          <a:br>
            <a:rPr lang="en-GB" sz="2000" b="0"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br>
          <a:endParaRPr lang="en-GB" sz="2000" kern="1200" dirty="0"/>
        </a:p>
      </dsp:txBody>
      <dsp:txXfrm rot="-5400000">
        <a:off x="3032977" y="225077"/>
        <a:ext cx="5329428" cy="1155892"/>
      </dsp:txXfrm>
    </dsp:sp>
    <dsp:sp modelId="{42F1A136-032F-4007-9CD1-8FCC5C596CD0}">
      <dsp:nvSpPr>
        <dsp:cNvPr id="0" name=""/>
        <dsp:cNvSpPr/>
      </dsp:nvSpPr>
      <dsp:spPr>
        <a:xfrm>
          <a:off x="0" y="2426"/>
          <a:ext cx="3032976" cy="160119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GB" sz="3000" b="1" kern="1200" dirty="0">
              <a:solidFill>
                <a:schemeClr val="tx1"/>
              </a:solidFill>
            </a:rPr>
            <a:t>Fulfil children’s potential</a:t>
          </a:r>
        </a:p>
      </dsp:txBody>
      <dsp:txXfrm>
        <a:off x="78164" y="80590"/>
        <a:ext cx="2876648" cy="1444865"/>
      </dsp:txXfrm>
    </dsp:sp>
    <dsp:sp modelId="{992C3621-C48C-4D54-9036-F2C76E5B853E}">
      <dsp:nvSpPr>
        <dsp:cNvPr id="0" name=""/>
        <dsp:cNvSpPr/>
      </dsp:nvSpPr>
      <dsp:spPr>
        <a:xfrm rot="5400000">
          <a:off x="5088479" y="-211703"/>
          <a:ext cx="1280954" cy="539195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b="0"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A fairer, easily navigable system that restores parent and carer confidence that their children will get </a:t>
          </a:r>
          <a:r>
            <a:rPr lang="en-GB" sz="2000" b="0" kern="120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the right support, in the right place, at the right time</a:t>
          </a:r>
          <a:endParaRPr lang="en-GB" sz="2000" kern="1200" dirty="0"/>
        </a:p>
      </dsp:txBody>
      <dsp:txXfrm rot="-5400000">
        <a:off x="3032977" y="1906330"/>
        <a:ext cx="5329428" cy="1155892"/>
      </dsp:txXfrm>
    </dsp:sp>
    <dsp:sp modelId="{DC7C8D68-F4CC-433D-95E3-2FDCEB6D0056}">
      <dsp:nvSpPr>
        <dsp:cNvPr id="0" name=""/>
        <dsp:cNvSpPr/>
      </dsp:nvSpPr>
      <dsp:spPr>
        <a:xfrm>
          <a:off x="0" y="1683679"/>
          <a:ext cx="3032976" cy="160119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GB" sz="3000" b="1"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Build parents’ trust: </a:t>
          </a:r>
          <a:endParaRPr lang="en-GB" sz="3000" kern="1200" dirty="0"/>
        </a:p>
      </dsp:txBody>
      <dsp:txXfrm>
        <a:off x="78164" y="1761843"/>
        <a:ext cx="2876648" cy="1444865"/>
      </dsp:txXfrm>
    </dsp:sp>
    <dsp:sp modelId="{1F5DDA59-9241-4FB2-A5A3-F36D5F57285B}">
      <dsp:nvSpPr>
        <dsp:cNvPr id="0" name=""/>
        <dsp:cNvSpPr/>
      </dsp:nvSpPr>
      <dsp:spPr>
        <a:xfrm rot="5400000">
          <a:off x="5088479" y="1469549"/>
          <a:ext cx="1280954" cy="539195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endParaRPr lang="en-GB" sz="2000" kern="1200" dirty="0"/>
        </a:p>
        <a:p>
          <a:pPr marL="228600" lvl="1" indent="-228600" algn="l" defTabSz="889000">
            <a:lnSpc>
              <a:spcPct val="90000"/>
            </a:lnSpc>
            <a:spcBef>
              <a:spcPct val="0"/>
            </a:spcBef>
            <a:spcAft>
              <a:spcPct val="15000"/>
            </a:spcAft>
            <a:buChar char="•"/>
          </a:pPr>
          <a:r>
            <a:rPr lang="en-GB" sz="2000" b="0"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LAs make the best use of the high needs budget to meet CYP’s needs and improve outcomes, while placing them on a stable financial footing.</a:t>
          </a:r>
          <a:br>
            <a:rPr lang="en-GB" sz="2000" b="0"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br>
          <a:endParaRPr lang="en-GB" sz="2000" kern="1200" dirty="0"/>
        </a:p>
      </dsp:txBody>
      <dsp:txXfrm rot="-5400000">
        <a:off x="3032977" y="3587583"/>
        <a:ext cx="5329428" cy="1155892"/>
      </dsp:txXfrm>
    </dsp:sp>
    <dsp:sp modelId="{D4324254-8265-4BB4-8540-636E0CE73714}">
      <dsp:nvSpPr>
        <dsp:cNvPr id="0" name=""/>
        <dsp:cNvSpPr/>
      </dsp:nvSpPr>
      <dsp:spPr>
        <a:xfrm>
          <a:off x="0" y="3364932"/>
          <a:ext cx="3032976" cy="160119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GB" sz="3000" b="1" kern="120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Provide financial sustainability</a:t>
          </a:r>
          <a:endParaRPr lang="en-GB" sz="3000" kern="1200" dirty="0"/>
        </a:p>
      </dsp:txBody>
      <dsp:txXfrm>
        <a:off x="78164" y="3443096"/>
        <a:ext cx="2876648" cy="14448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321E34-3DA5-4505-9FAA-FEF9E595A587}">
      <dsp:nvSpPr>
        <dsp:cNvPr id="0" name=""/>
        <dsp:cNvSpPr/>
      </dsp:nvSpPr>
      <dsp:spPr>
        <a:xfrm>
          <a:off x="2594" y="46130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kern="1200" dirty="0"/>
            <a:t>Wearing a hoodie and putting up hood if he has sensory overload</a:t>
          </a:r>
          <a:endParaRPr lang="en-US" sz="1500" kern="1200" dirty="0"/>
        </a:p>
      </dsp:txBody>
      <dsp:txXfrm>
        <a:off x="2594" y="461308"/>
        <a:ext cx="2058556" cy="1235134"/>
      </dsp:txXfrm>
    </dsp:sp>
    <dsp:sp modelId="{64DB8591-CEC2-4DC3-93F9-C1216B893AF2}">
      <dsp:nvSpPr>
        <dsp:cNvPr id="0" name=""/>
        <dsp:cNvSpPr/>
      </dsp:nvSpPr>
      <dsp:spPr>
        <a:xfrm>
          <a:off x="2267007" y="46130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Time out cards</a:t>
          </a:r>
          <a:endParaRPr lang="en-US" sz="1900" kern="1200" dirty="0"/>
        </a:p>
      </dsp:txBody>
      <dsp:txXfrm>
        <a:off x="2267007" y="461308"/>
        <a:ext cx="2058556" cy="1235134"/>
      </dsp:txXfrm>
    </dsp:sp>
    <dsp:sp modelId="{62984FE5-B200-4019-956C-BC2270B6EAB7}">
      <dsp:nvSpPr>
        <dsp:cNvPr id="0" name=""/>
        <dsp:cNvSpPr/>
      </dsp:nvSpPr>
      <dsp:spPr>
        <a:xfrm>
          <a:off x="4531419" y="46130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Walk around when needing a break</a:t>
          </a:r>
          <a:endParaRPr lang="en-US" sz="1900" kern="1200" dirty="0"/>
        </a:p>
      </dsp:txBody>
      <dsp:txXfrm>
        <a:off x="4531419" y="461308"/>
        <a:ext cx="2058556" cy="1235134"/>
      </dsp:txXfrm>
    </dsp:sp>
    <dsp:sp modelId="{7057FE19-3952-4A24-B15B-048BD2C2194A}">
      <dsp:nvSpPr>
        <dsp:cNvPr id="0" name=""/>
        <dsp:cNvSpPr/>
      </dsp:nvSpPr>
      <dsp:spPr>
        <a:xfrm>
          <a:off x="6795832" y="46130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Going to sensory room when needed</a:t>
          </a:r>
          <a:endParaRPr lang="en-US" sz="1900" kern="1200" dirty="0"/>
        </a:p>
      </dsp:txBody>
      <dsp:txXfrm>
        <a:off x="6795832" y="461308"/>
        <a:ext cx="2058556" cy="1235134"/>
      </dsp:txXfrm>
    </dsp:sp>
    <dsp:sp modelId="{DBCE39A6-741F-4806-BFCB-7DD025E0F629}">
      <dsp:nvSpPr>
        <dsp:cNvPr id="0" name=""/>
        <dsp:cNvSpPr/>
      </dsp:nvSpPr>
      <dsp:spPr>
        <a:xfrm>
          <a:off x="2594" y="190229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Going to toilet at any time</a:t>
          </a:r>
          <a:endParaRPr lang="en-US" sz="1900" kern="1200" dirty="0"/>
        </a:p>
      </dsp:txBody>
      <dsp:txXfrm>
        <a:off x="2594" y="1902298"/>
        <a:ext cx="2058556" cy="1235134"/>
      </dsp:txXfrm>
    </dsp:sp>
    <dsp:sp modelId="{AA98C0AD-FA78-4633-AB97-164300B1A549}">
      <dsp:nvSpPr>
        <dsp:cNvPr id="0" name=""/>
        <dsp:cNvSpPr/>
      </dsp:nvSpPr>
      <dsp:spPr>
        <a:xfrm>
          <a:off x="2267007" y="190229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Arriving late without interrogation</a:t>
          </a:r>
          <a:endParaRPr lang="en-US" sz="1900" kern="1200" dirty="0"/>
        </a:p>
      </dsp:txBody>
      <dsp:txXfrm>
        <a:off x="2267007" y="1902298"/>
        <a:ext cx="2058556" cy="1235134"/>
      </dsp:txXfrm>
    </dsp:sp>
    <dsp:sp modelId="{AA917DD3-DFB1-4122-9C97-28C91C5F2A6E}">
      <dsp:nvSpPr>
        <dsp:cNvPr id="0" name=""/>
        <dsp:cNvSpPr/>
      </dsp:nvSpPr>
      <dsp:spPr>
        <a:xfrm>
          <a:off x="4531419" y="190229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No homework</a:t>
          </a:r>
          <a:endParaRPr lang="en-US" sz="1900" kern="1200" dirty="0"/>
        </a:p>
      </dsp:txBody>
      <dsp:txXfrm>
        <a:off x="4531419" y="1902298"/>
        <a:ext cx="2058556" cy="1235134"/>
      </dsp:txXfrm>
    </dsp:sp>
    <dsp:sp modelId="{00BDE781-3271-499F-8CCA-6C27972D6EC5}">
      <dsp:nvSpPr>
        <dsp:cNvPr id="0" name=""/>
        <dsp:cNvSpPr/>
      </dsp:nvSpPr>
      <dsp:spPr>
        <a:xfrm>
          <a:off x="6795832" y="1902298"/>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Can wear shorts instead of trousers</a:t>
          </a:r>
          <a:endParaRPr lang="en-US" sz="1900" kern="1200" dirty="0"/>
        </a:p>
      </dsp:txBody>
      <dsp:txXfrm>
        <a:off x="6795832" y="1902298"/>
        <a:ext cx="2058556" cy="1235134"/>
      </dsp:txXfrm>
    </dsp:sp>
    <dsp:sp modelId="{4C463748-D370-4C70-B8BA-F85B04CEEDB4}">
      <dsp:nvSpPr>
        <dsp:cNvPr id="0" name=""/>
        <dsp:cNvSpPr/>
      </dsp:nvSpPr>
      <dsp:spPr>
        <a:xfrm>
          <a:off x="2594" y="334328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Round neck version of school tee shirt instead of polo shirt</a:t>
          </a:r>
          <a:endParaRPr lang="en-US" sz="1900" kern="1200" dirty="0"/>
        </a:p>
      </dsp:txBody>
      <dsp:txXfrm>
        <a:off x="2594" y="3343287"/>
        <a:ext cx="2058556" cy="1235134"/>
      </dsp:txXfrm>
    </dsp:sp>
    <dsp:sp modelId="{267AAB06-AA10-4A02-8F91-1E3D8D03D091}">
      <dsp:nvSpPr>
        <dsp:cNvPr id="0" name=""/>
        <dsp:cNvSpPr/>
      </dsp:nvSpPr>
      <dsp:spPr>
        <a:xfrm>
          <a:off x="2267007" y="334328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Use of laptop</a:t>
          </a:r>
          <a:endParaRPr lang="en-US" sz="1900" kern="1200" dirty="0"/>
        </a:p>
      </dsp:txBody>
      <dsp:txXfrm>
        <a:off x="2267007" y="3343287"/>
        <a:ext cx="2058556" cy="1235134"/>
      </dsp:txXfrm>
    </dsp:sp>
    <dsp:sp modelId="{162CC108-C270-467E-BFA0-638BF0B837D8}">
      <dsp:nvSpPr>
        <dsp:cNvPr id="0" name=""/>
        <dsp:cNvSpPr/>
      </dsp:nvSpPr>
      <dsp:spPr>
        <a:xfrm>
          <a:off x="4531419" y="334328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100% Attendance Club allows for absence due to disability</a:t>
          </a:r>
          <a:endParaRPr lang="en-US" sz="1900" kern="1200" dirty="0"/>
        </a:p>
      </dsp:txBody>
      <dsp:txXfrm>
        <a:off x="4531419" y="3343287"/>
        <a:ext cx="2058556" cy="1235134"/>
      </dsp:txXfrm>
    </dsp:sp>
    <dsp:sp modelId="{7D498324-1C84-494F-866F-757F5B5130A4}">
      <dsp:nvSpPr>
        <dsp:cNvPr id="0" name=""/>
        <dsp:cNvSpPr/>
      </dsp:nvSpPr>
      <dsp:spPr>
        <a:xfrm>
          <a:off x="6795832" y="334328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Sitting next to best friend</a:t>
          </a:r>
          <a:endParaRPr lang="en-US" sz="1900" kern="1200" dirty="0"/>
        </a:p>
      </dsp:txBody>
      <dsp:txXfrm>
        <a:off x="6795832" y="3343287"/>
        <a:ext cx="2058556" cy="1235134"/>
      </dsp:txXfrm>
    </dsp:sp>
    <dsp:sp modelId="{95A1B14C-669A-4627-AABE-0EAF7B23ED5E}">
      <dsp:nvSpPr>
        <dsp:cNvPr id="0" name=""/>
        <dsp:cNvSpPr/>
      </dsp:nvSpPr>
      <dsp:spPr>
        <a:xfrm>
          <a:off x="2594" y="478427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Can walk out of assembly if need to</a:t>
          </a:r>
          <a:endParaRPr lang="en-US" sz="1900" kern="1200" dirty="0"/>
        </a:p>
      </dsp:txBody>
      <dsp:txXfrm>
        <a:off x="2594" y="4784277"/>
        <a:ext cx="2058556" cy="1235134"/>
      </dsp:txXfrm>
    </dsp:sp>
    <dsp:sp modelId="{E5C7F204-A520-42CB-B448-AB5C37956CCF}">
      <dsp:nvSpPr>
        <dsp:cNvPr id="0" name=""/>
        <dsp:cNvSpPr/>
      </dsp:nvSpPr>
      <dsp:spPr>
        <a:xfrm>
          <a:off x="2267007" y="478427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Choice of where to eat dinner</a:t>
          </a:r>
          <a:endParaRPr lang="en-US" sz="1900" kern="1200" dirty="0"/>
        </a:p>
      </dsp:txBody>
      <dsp:txXfrm>
        <a:off x="2267007" y="4784277"/>
        <a:ext cx="2058556" cy="1235134"/>
      </dsp:txXfrm>
    </dsp:sp>
    <dsp:sp modelId="{8615B7FF-E307-4F87-8136-7DB58E4260D9}">
      <dsp:nvSpPr>
        <dsp:cNvPr id="0" name=""/>
        <dsp:cNvSpPr/>
      </dsp:nvSpPr>
      <dsp:spPr>
        <a:xfrm>
          <a:off x="4531419" y="478427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Changing for PE is optional</a:t>
          </a:r>
          <a:endParaRPr lang="en-US" sz="1900" kern="1200" dirty="0"/>
        </a:p>
      </dsp:txBody>
      <dsp:txXfrm>
        <a:off x="4531419" y="4784277"/>
        <a:ext cx="2058556" cy="1235134"/>
      </dsp:txXfrm>
    </dsp:sp>
    <dsp:sp modelId="{D378B68B-014D-492D-92B5-573A3D869126}">
      <dsp:nvSpPr>
        <dsp:cNvPr id="0" name=""/>
        <dsp:cNvSpPr/>
      </dsp:nvSpPr>
      <dsp:spPr>
        <a:xfrm>
          <a:off x="6795832" y="4784277"/>
          <a:ext cx="2058556" cy="1235134"/>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kern="1200" dirty="0"/>
            <a:t>Being able to sit on a chair instead of carpet</a:t>
          </a:r>
          <a:endParaRPr lang="en-US" sz="1900" kern="1200" dirty="0"/>
        </a:p>
      </dsp:txBody>
      <dsp:txXfrm>
        <a:off x="6795832" y="4784277"/>
        <a:ext cx="2058556" cy="123513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18/04/2023</a:t>
            </a:fld>
            <a:endParaRPr lang="en-GB" dirty="0"/>
          </a:p>
        </p:txBody>
      </p:sp>
      <p:sp>
        <p:nvSpPr>
          <p:cNvPr id="4" name="Footer Placeholder 3"/>
          <p:cNvSpPr>
            <a:spLocks noGrp="1"/>
          </p:cNvSpPr>
          <p:nvPr>
            <p:ph type="ftr" sz="quarter" idx="2"/>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0" y="195219"/>
            <a:ext cx="4716224" cy="548161"/>
          </a:xfrm>
          <a:prstGeom prst="rect">
            <a:avLst/>
          </a:prstGeom>
        </p:spPr>
        <p:txBody>
          <a:bodyPr vert="horz" lIns="91440" tIns="45720" rIns="91440" bIns="45720"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199"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3750" cy="44053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7405" y="4723448"/>
            <a:ext cx="5359346" cy="4474845"/>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18/04/2023</a:t>
            </a:fld>
            <a:endParaRPr lang="en-GB" dirty="0"/>
          </a:p>
        </p:txBody>
      </p:sp>
      <p:sp>
        <p:nvSpPr>
          <p:cNvPr id="9" name="Footer Placeholder 3"/>
          <p:cNvSpPr>
            <a:spLocks noGrp="1"/>
          </p:cNvSpPr>
          <p:nvPr>
            <p:ph type="ftr" sz="quarter" idx="4"/>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571355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A7F1C1-39A6-4547-8D2E-E3A7C377721B}" type="slidenum">
              <a:rPr lang="en-GB" smtClean="0"/>
              <a:t>6</a:t>
            </a:fld>
            <a:endParaRPr lang="en-GB" dirty="0"/>
          </a:p>
        </p:txBody>
      </p:sp>
    </p:spTree>
    <p:extLst>
      <p:ext uri="{BB962C8B-B14F-4D97-AF65-F5344CB8AC3E}">
        <p14:creationId xmlns:p14="http://schemas.microsoft.com/office/powerpoint/2010/main" val="3851738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A7F1C1-39A6-4547-8D2E-E3A7C377721B}" type="slidenum">
              <a:rPr lang="en-GB" smtClean="0"/>
              <a:t>11</a:t>
            </a:fld>
            <a:endParaRPr lang="en-GB" dirty="0"/>
          </a:p>
        </p:txBody>
      </p:sp>
    </p:spTree>
    <p:extLst>
      <p:ext uri="{BB962C8B-B14F-4D97-AF65-F5344CB8AC3E}">
        <p14:creationId xmlns:p14="http://schemas.microsoft.com/office/powerpoint/2010/main" val="3457229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937F309-BA60-449B-8490-26727CB7419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287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2.emf"/><Relationship Id="rId4" Type="http://schemas.openxmlformats.org/officeDocument/2006/relationships/oleObject" Target="../embeddings/oleObject1.bin"/></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18/04/2023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678E0C5-FB8F-4FBE-9EDF-F8DFE163D222}"/>
              </a:ext>
            </a:extLst>
          </p:cNvPr>
          <p:cNvGraphicFramePr>
            <a:graphicFrameLocks noChangeAspect="1"/>
          </p:cNvGraphicFramePr>
          <p:nvPr userDrawn="1">
            <p:custDataLst>
              <p:tags r:id="rId1"/>
            </p:custDataLst>
            <p:extLst>
              <p:ext uri="{D42A27DB-BD31-4B8C-83A1-F6EECF244321}">
                <p14:modId xmlns:p14="http://schemas.microsoft.com/office/powerpoint/2010/main" val="3807744915"/>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501" imgH="502" progId="TCLayout.ActiveDocument.1">
                  <p:embed/>
                </p:oleObj>
              </mc:Choice>
              <mc:Fallback>
                <p:oleObj name="think-cell Slide" r:id="rId4" imgW="501" imgH="502" progId="TCLayout.ActiveDocument.1">
                  <p:embed/>
                  <p:pic>
                    <p:nvPicPr>
                      <p:cNvPr id="5" name="Object 4" hidden="1">
                        <a:extLst>
                          <a:ext uri="{FF2B5EF4-FFF2-40B4-BE49-F238E27FC236}">
                            <a16:creationId xmlns:a16="http://schemas.microsoft.com/office/drawing/2014/main" id="{1678E0C5-FB8F-4FBE-9EDF-F8DFE163D222}"/>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C372551F-F98A-4888-982D-352DE41C9315}"/>
              </a:ext>
            </a:extLst>
          </p:cNvPr>
          <p:cNvSpPr/>
          <p:nvPr userDrawn="1">
            <p:custDataLst>
              <p:tags r:id="rId2"/>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US" sz="1650" b="0" i="0" baseline="0" dirty="0">
              <a:latin typeface="Trebuchet MS" panose="020B0603020202020204" pitchFamily="34" charset="0"/>
              <a:ea typeface="+mj-ea"/>
              <a:cs typeface="Arial" panose="020B0604020202020204" pitchFamily="34" charset="0"/>
              <a:sym typeface="Trebuchet MS" panose="020B0603020202020204" pitchFamily="34" charset="0"/>
            </a:endParaRPr>
          </a:p>
        </p:txBody>
      </p:sp>
      <p:sp>
        <p:nvSpPr>
          <p:cNvPr id="8" name="Slide Number Placeholder 5"/>
          <p:cNvSpPr>
            <a:spLocks noGrp="1"/>
          </p:cNvSpPr>
          <p:nvPr>
            <p:ph type="sldNum" sz="quarter" idx="12"/>
          </p:nvPr>
        </p:nvSpPr>
        <p:spPr>
          <a:xfrm>
            <a:off x="8636003" y="6566446"/>
            <a:ext cx="358775" cy="155496"/>
          </a:xfrm>
          <a:prstGeom prst="rect">
            <a:avLst/>
          </a:prstGeom>
        </p:spPr>
        <p:txBody>
          <a:bodyPr anchor="ctr"/>
          <a:lstStyle>
            <a:lvl1pPr algn="ctr">
              <a:defRPr sz="675"/>
            </a:lvl1pPr>
          </a:lstStyle>
          <a:p>
            <a:fld id="{5D5369AF-0EB7-4BAF-8B64-14FFB1E0C7EA}" type="slidenum">
              <a:rPr lang="en-GB" smtClean="0"/>
              <a:pPr/>
              <a:t>‹#›</a:t>
            </a:fld>
            <a:endParaRPr lang="en-GB" dirty="0"/>
          </a:p>
        </p:txBody>
      </p:sp>
      <p:sp>
        <p:nvSpPr>
          <p:cNvPr id="11" name="Title 1">
            <a:extLst>
              <a:ext uri="{FF2B5EF4-FFF2-40B4-BE49-F238E27FC236}">
                <a16:creationId xmlns:a16="http://schemas.microsoft.com/office/drawing/2014/main" id="{1368B10A-604C-4FB6-8C54-0A936EC1C802}"/>
              </a:ext>
            </a:extLst>
          </p:cNvPr>
          <p:cNvSpPr>
            <a:spLocks noGrp="1"/>
          </p:cNvSpPr>
          <p:nvPr>
            <p:ph type="title" hasCustomPrompt="1"/>
          </p:nvPr>
        </p:nvSpPr>
        <p:spPr>
          <a:xfrm>
            <a:off x="391870" y="303440"/>
            <a:ext cx="8371987" cy="656173"/>
          </a:xfrm>
        </p:spPr>
        <p:txBody>
          <a:bodyPr lIns="36000" rIns="36000" bIns="0"/>
          <a:lstStyle>
            <a:lvl1pPr>
              <a:defRPr lang="en-GB" sz="1800" b="0" dirty="0">
                <a:solidFill>
                  <a:schemeClr val="tx2"/>
                </a:solidFill>
                <a:latin typeface="Trebuchet MS" panose="020B0603020202020204" pitchFamily="34" charset="0"/>
                <a:ea typeface="+mj-ea"/>
                <a:cs typeface="Arial" panose="020B0604020202020204" pitchFamily="34" charset="0"/>
              </a:defRPr>
            </a:lvl1pPr>
          </a:lstStyle>
          <a:p>
            <a:r>
              <a:rPr lang="en-GB">
                <a:solidFill>
                  <a:schemeClr val="accent3">
                    <a:lumMod val="60000"/>
                    <a:lumOff val="40000"/>
                  </a:schemeClr>
                </a:solidFill>
              </a:rPr>
              <a:t>[key word]: </a:t>
            </a:r>
            <a:r>
              <a:rPr lang="en-GB"/>
              <a:t>[key message]</a:t>
            </a:r>
          </a:p>
        </p:txBody>
      </p:sp>
    </p:spTree>
    <p:extLst>
      <p:ext uri="{BB962C8B-B14F-4D97-AF65-F5344CB8AC3E}">
        <p14:creationId xmlns:p14="http://schemas.microsoft.com/office/powerpoint/2010/main" val="491408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18/04/2023</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 id="2147483661" r:id="rId12"/>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hyperlink" Target="https://www.gov.uk/government/publications/state-of-the-nation-2022-children-and-young-peoples-wellbeing"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png"/><Relationship Id="rId7" Type="http://schemas.openxmlformats.org/officeDocument/2006/relationships/diagramLayout" Target="../diagrams/layout2.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Data" Target="../diagrams/data2.xml"/><Relationship Id="rId5" Type="http://schemas.openxmlformats.org/officeDocument/2006/relationships/image" Target="../media/image9.png"/><Relationship Id="rId10" Type="http://schemas.microsoft.com/office/2007/relationships/diagramDrawing" Target="../diagrams/drawing2.xml"/><Relationship Id="rId4" Type="http://schemas.openxmlformats.org/officeDocument/2006/relationships/image" Target="../media/image8.png"/><Relationship Id="rId9" Type="http://schemas.openxmlformats.org/officeDocument/2006/relationships/diagramColors" Target="../diagrams/colors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7.png"/><Relationship Id="rId7" Type="http://schemas.openxmlformats.org/officeDocument/2006/relationships/diagramData" Target="../diagrams/data3.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2.png"/><Relationship Id="rId11" Type="http://schemas.microsoft.com/office/2007/relationships/diagramDrawing" Target="../diagrams/drawing3.xml"/><Relationship Id="rId5" Type="http://schemas.openxmlformats.org/officeDocument/2006/relationships/image" Target="../media/image9.png"/><Relationship Id="rId10" Type="http://schemas.openxmlformats.org/officeDocument/2006/relationships/diagramColors" Target="../diagrams/colors3.xml"/><Relationship Id="rId4" Type="http://schemas.openxmlformats.org/officeDocument/2006/relationships/image" Target="../media/image8.png"/><Relationship Id="rId9"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25697" y="4625906"/>
            <a:ext cx="9108505" cy="775585"/>
          </a:xfrm>
        </p:spPr>
        <p:txBody>
          <a:bodyPr rtlCol="0"/>
          <a:lstStyle/>
          <a:p>
            <a:pPr algn="ctr"/>
            <a:r>
              <a:rPr lang="en-GB" sz="1800" dirty="0">
                <a:effectLst/>
                <a:latin typeface="Calibri" panose="020F0502020204030204" pitchFamily="34" charset="0"/>
                <a:ea typeface="Calibri" panose="020F0502020204030204" pitchFamily="34" charset="0"/>
              </a:rPr>
              <a:t>Making Inclusion </a:t>
            </a:r>
            <a:br>
              <a:rPr lang="en-GB" sz="3400" b="0" dirty="0"/>
            </a:br>
            <a:br>
              <a:rPr lang="en-GB" sz="3400" b="0" dirty="0"/>
            </a:br>
            <a:endParaRPr lang="en-GB" sz="2400" b="0" dirty="0"/>
          </a:p>
        </p:txBody>
      </p:sp>
      <p:sp>
        <p:nvSpPr>
          <p:cNvPr id="2051" name="Subtitle 4"/>
          <p:cNvSpPr>
            <a:spLocks noGrp="1"/>
          </p:cNvSpPr>
          <p:nvPr>
            <p:ph type="subTitle" idx="1"/>
          </p:nvPr>
        </p:nvSpPr>
        <p:spPr>
          <a:xfrm>
            <a:off x="159956" y="5013408"/>
            <a:ext cx="8874316" cy="507893"/>
          </a:xfrm>
        </p:spPr>
        <p:txBody>
          <a:bodyPr/>
          <a:lstStyle/>
          <a:p>
            <a:pPr algn="ctr"/>
            <a:r>
              <a:rPr lang="en-GB" sz="2700" b="0" dirty="0">
                <a:latin typeface="+mn-lt"/>
                <a:ea typeface="Times New Roman" panose="02020603050405020304" pitchFamily="18" charset="0"/>
                <a:cs typeface="Times New Roman" panose="02020603050405020304" pitchFamily="18" charset="0"/>
              </a:rPr>
              <a:t>Moving Forward - </a:t>
            </a:r>
            <a:r>
              <a:rPr lang="en-GB" sz="2700" b="0" dirty="0">
                <a:solidFill>
                  <a:srgbClr val="333333"/>
                </a:solidFill>
                <a:latin typeface="+mn-lt"/>
                <a:ea typeface="Times New Roman" panose="02020603050405020304" pitchFamily="18" charset="0"/>
                <a:cs typeface="Times New Roman" panose="02020603050405020304" pitchFamily="18" charset="0"/>
              </a:rPr>
              <a:t>T</a:t>
            </a:r>
            <a:r>
              <a:rPr lang="en-GB" sz="2700" b="0" i="0" dirty="0">
                <a:solidFill>
                  <a:srgbClr val="333333"/>
                </a:solidFill>
                <a:effectLst/>
                <a:latin typeface="+mn-lt"/>
              </a:rPr>
              <a:t>he SEND and AP Improvement Plan</a:t>
            </a:r>
            <a:endParaRPr lang="en-GB" sz="2700" b="0" dirty="0">
              <a:latin typeface="+mn-lt"/>
              <a:ea typeface="Times New Roman" panose="02020603050405020304" pitchFamily="18" charset="0"/>
              <a:cs typeface="Times New Roman" panose="02020603050405020304" pitchFamily="18" charset="0"/>
            </a:endParaRPr>
          </a:p>
          <a:p>
            <a:pPr algn="ctr"/>
            <a:r>
              <a:rPr lang="en-GB" sz="2400" b="0" dirty="0">
                <a:ea typeface="Times New Roman" panose="02020603050405020304" pitchFamily="18" charset="0"/>
                <a:cs typeface="Times New Roman" panose="02020603050405020304" pitchFamily="18" charset="0"/>
              </a:rPr>
              <a:t>Wednesday 19 April 2023</a:t>
            </a:r>
            <a:endParaRPr lang="en-GB" sz="2400" b="0" dirty="0">
              <a:effectLst/>
              <a:latin typeface="Calibri" panose="020F0502020204030204" pitchFamily="34" charset="0"/>
              <a:ea typeface="MS Mincho" panose="02020609040205080304" pitchFamily="49" charset="-128"/>
              <a:cs typeface="Times New Roman" panose="02020603050405020304" pitchFamily="18" charset="0"/>
            </a:endParaRPr>
          </a:p>
          <a:p>
            <a:pPr algn="ctr"/>
            <a:br>
              <a:rPr lang="en-GB" altLang="en-US" sz="2400" b="0" dirty="0">
                <a:latin typeface="Arial" charset="0"/>
                <a:cs typeface="Arial" charset="0"/>
              </a:rPr>
            </a:br>
            <a:endParaRPr lang="en-GB" altLang="en-US" sz="2400" b="0" dirty="0">
              <a:latin typeface="Arial" charset="0"/>
              <a:cs typeface="Arial" charset="0"/>
            </a:endParaRPr>
          </a:p>
        </p:txBody>
      </p:sp>
      <p:sp>
        <p:nvSpPr>
          <p:cNvPr id="2052" name="Rectangle 1"/>
          <p:cNvSpPr>
            <a:spLocks noChangeArrowheads="1"/>
          </p:cNvSpPr>
          <p:nvPr/>
        </p:nvSpPr>
        <p:spPr bwMode="auto">
          <a:xfrm>
            <a:off x="2339752" y="6374215"/>
            <a:ext cx="6481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974" y="2085286"/>
            <a:ext cx="7113947"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 name="Title 1"/>
          <p:cNvSpPr txBox="1">
            <a:spLocks/>
          </p:cNvSpPr>
          <p:nvPr/>
        </p:nvSpPr>
        <p:spPr>
          <a:xfrm>
            <a:off x="359884" y="1016210"/>
            <a:ext cx="8640129" cy="892000"/>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5400" b="1" kern="1200" noProof="0" dirty="0" smtClean="0">
                <a:solidFill>
                  <a:srgbClr val="104F75"/>
                </a:solidFill>
                <a:latin typeface="+mj-lt"/>
                <a:ea typeface="+mn-ea"/>
                <a:cs typeface="+mn-cs"/>
              </a:defRPr>
            </a:lvl1pPr>
          </a:lstStyle>
          <a:p>
            <a:pPr algn="ctr"/>
            <a:r>
              <a:rPr lang="en-GB" sz="2800" b="0" i="0" dirty="0">
                <a:solidFill>
                  <a:srgbClr val="333333"/>
                </a:solidFill>
                <a:effectLst/>
                <a:latin typeface="+mn-lt"/>
              </a:rPr>
              <a:t>NatSIP Working Day - The SEND and Alternative Provision Improvement Plan and national priorities</a:t>
            </a:r>
          </a:p>
        </p:txBody>
      </p:sp>
      <p:pic>
        <p:nvPicPr>
          <p:cNvPr id="5" name="Picture 4">
            <a:extLst>
              <a:ext uri="{FF2B5EF4-FFF2-40B4-BE49-F238E27FC236}">
                <a16:creationId xmlns:a16="http://schemas.microsoft.com/office/drawing/2014/main" id="{4C96DE3B-CB52-1C2A-0DB3-6C775CF44A3B}"/>
              </a:ext>
            </a:extLst>
          </p:cNvPr>
          <p:cNvPicPr>
            <a:picLocks noChangeAspect="1"/>
          </p:cNvPicPr>
          <p:nvPr/>
        </p:nvPicPr>
        <p:blipFill>
          <a:blip r:embed="rId4"/>
          <a:stretch>
            <a:fillRect/>
          </a:stretch>
        </p:blipFill>
        <p:spPr>
          <a:xfrm>
            <a:off x="636287" y="128122"/>
            <a:ext cx="8244408" cy="788986"/>
          </a:xfrm>
          <a:prstGeom prst="rect">
            <a:avLst/>
          </a:prstGeom>
        </p:spPr>
      </p:pic>
    </p:spTree>
    <p:extLst>
      <p:ext uri="{BB962C8B-B14F-4D97-AF65-F5344CB8AC3E}">
        <p14:creationId xmlns:p14="http://schemas.microsoft.com/office/powerpoint/2010/main" val="3237150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5E304-B40F-D5A0-93DC-057288FB5CCD}"/>
              </a:ext>
            </a:extLst>
          </p:cNvPr>
          <p:cNvSpPr>
            <a:spLocks noGrp="1"/>
          </p:cNvSpPr>
          <p:nvPr>
            <p:ph type="title"/>
          </p:nvPr>
        </p:nvSpPr>
        <p:spPr/>
        <p:txBody>
          <a:bodyPr/>
          <a:lstStyle/>
          <a:p>
            <a:r>
              <a:rPr lang="en-GB" b="0" dirty="0"/>
              <a:t>Session to cover</a:t>
            </a:r>
          </a:p>
        </p:txBody>
      </p:sp>
      <p:sp>
        <p:nvSpPr>
          <p:cNvPr id="3" name="Content Placeholder 2">
            <a:extLst>
              <a:ext uri="{FF2B5EF4-FFF2-40B4-BE49-F238E27FC236}">
                <a16:creationId xmlns:a16="http://schemas.microsoft.com/office/drawing/2014/main" id="{82DF2B8E-D698-9C95-85FD-1E95FEF28DA2}"/>
              </a:ext>
            </a:extLst>
          </p:cNvPr>
          <p:cNvSpPr>
            <a:spLocks noGrp="1"/>
          </p:cNvSpPr>
          <p:nvPr>
            <p:ph idx="1"/>
          </p:nvPr>
        </p:nvSpPr>
        <p:spPr/>
        <p:txBody>
          <a:bodyPr/>
          <a:lstStyle/>
          <a:p>
            <a:r>
              <a:rPr lang="en-GB" sz="2400" b="0" dirty="0"/>
              <a:t>Improvement Plan (March 2023) </a:t>
            </a:r>
          </a:p>
          <a:p>
            <a:r>
              <a:rPr lang="en-GB" sz="2400" b="0" dirty="0"/>
              <a:t>A more inclusive system</a:t>
            </a:r>
          </a:p>
          <a:p>
            <a:r>
              <a:rPr lang="en-GB" sz="2400" b="0" dirty="0"/>
              <a:t>Data/ National Benchmarking</a:t>
            </a:r>
          </a:p>
          <a:p>
            <a:r>
              <a:rPr lang="en-GB" sz="2400" b="0" dirty="0"/>
              <a:t>Reasonable adjustments</a:t>
            </a:r>
          </a:p>
          <a:p>
            <a:r>
              <a:rPr lang="en-GB" sz="2400" b="0" dirty="0"/>
              <a:t>Co-production – Building parental trust</a:t>
            </a:r>
          </a:p>
          <a:p>
            <a:r>
              <a:rPr lang="en-GB" sz="2400" b="0" dirty="0"/>
              <a:t>Q&amp;A</a:t>
            </a:r>
          </a:p>
          <a:p>
            <a:endParaRPr lang="en-GB" sz="2400" b="0" dirty="0"/>
          </a:p>
          <a:p>
            <a:endParaRPr lang="en-GB" sz="2400" b="0" dirty="0"/>
          </a:p>
          <a:p>
            <a:endParaRPr lang="en-GB" dirty="0"/>
          </a:p>
        </p:txBody>
      </p:sp>
    </p:spTree>
    <p:extLst>
      <p:ext uri="{BB962C8B-B14F-4D97-AF65-F5344CB8AC3E}">
        <p14:creationId xmlns:p14="http://schemas.microsoft.com/office/powerpoint/2010/main" val="2883225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E365D-CA96-1463-6430-8703E6215F03}"/>
              </a:ext>
            </a:extLst>
          </p:cNvPr>
          <p:cNvSpPr>
            <a:spLocks noGrp="1"/>
          </p:cNvSpPr>
          <p:nvPr>
            <p:ph type="title"/>
          </p:nvPr>
        </p:nvSpPr>
        <p:spPr>
          <a:xfrm>
            <a:off x="684213" y="620688"/>
            <a:ext cx="7775575" cy="647701"/>
          </a:xfrm>
        </p:spPr>
        <p:txBody>
          <a:bodyPr/>
          <a:lstStyle/>
          <a:p>
            <a:r>
              <a:rPr lang="en-GB" sz="2800" b="0" dirty="0">
                <a:solidFill>
                  <a:srgbClr val="104F75"/>
                </a:solidFill>
                <a:effectLst/>
                <a:latin typeface="Arial" panose="020B0604020202020204" pitchFamily="34" charset="0"/>
                <a:cs typeface="MS Mincho" panose="02020609040205080304" pitchFamily="49" charset="-128"/>
              </a:rPr>
              <a:t>Creating a more inclusive society through a new national SEND and alternative provision system</a:t>
            </a:r>
            <a:endParaRPr lang="en-GB" sz="2800" b="0" dirty="0"/>
          </a:p>
        </p:txBody>
      </p:sp>
      <p:sp>
        <p:nvSpPr>
          <p:cNvPr id="3" name="Content Placeholder 2">
            <a:extLst>
              <a:ext uri="{FF2B5EF4-FFF2-40B4-BE49-F238E27FC236}">
                <a16:creationId xmlns:a16="http://schemas.microsoft.com/office/drawing/2014/main" id="{DF322179-6065-E325-7BAB-EB2809AEA756}"/>
              </a:ext>
            </a:extLst>
          </p:cNvPr>
          <p:cNvSpPr>
            <a:spLocks noGrp="1"/>
          </p:cNvSpPr>
          <p:nvPr>
            <p:ph idx="1"/>
          </p:nvPr>
        </p:nvSpPr>
        <p:spPr>
          <a:xfrm>
            <a:off x="4139952" y="1628801"/>
            <a:ext cx="4464496" cy="3024336"/>
          </a:xfrm>
        </p:spPr>
        <p:txBody>
          <a:bodyPr/>
          <a:lstStyle/>
          <a:p>
            <a:pPr marL="0" indent="0">
              <a:buNone/>
            </a:pPr>
            <a:r>
              <a:rPr lang="en-GB" sz="2400" b="0" dirty="0"/>
              <a:t>“Our vision is to create </a:t>
            </a:r>
            <a:r>
              <a:rPr lang="en-GB" sz="2400" dirty="0"/>
              <a:t>a more inclusive society </a:t>
            </a:r>
            <a:r>
              <a:rPr lang="en-GB" sz="2400" b="0" dirty="0"/>
              <a:t>that celebrates and enables success in all forms, with the cultures, attitudes and environments to offer every child and young person the support that they need to participate fully, thrive and fulfil their potential”. (March 2023)</a:t>
            </a:r>
          </a:p>
        </p:txBody>
      </p:sp>
      <p:sp>
        <p:nvSpPr>
          <p:cNvPr id="4" name="Slide Number Placeholder 3">
            <a:extLst>
              <a:ext uri="{FF2B5EF4-FFF2-40B4-BE49-F238E27FC236}">
                <a16:creationId xmlns:a16="http://schemas.microsoft.com/office/drawing/2014/main" id="{1E29AD09-8F8E-B839-ED3E-0130BD00BF61}"/>
              </a:ext>
            </a:extLst>
          </p:cNvPr>
          <p:cNvSpPr>
            <a:spLocks noGrp="1"/>
          </p:cNvSpPr>
          <p:nvPr>
            <p:ph type="sldNum" sz="quarter" idx="4"/>
          </p:nvPr>
        </p:nvSpPr>
        <p:spPr/>
        <p:txBody>
          <a:bodyPr/>
          <a:lstStyle/>
          <a:p>
            <a:fld id="{5DB98E5A-76C0-453E-B1E0-BC4AB04722D5}" type="slidenum">
              <a:rPr lang="en-GB" smtClean="0"/>
              <a:pPr/>
              <a:t>3</a:t>
            </a:fld>
            <a:endParaRPr lang="en-GB" dirty="0"/>
          </a:p>
        </p:txBody>
      </p:sp>
      <p:pic>
        <p:nvPicPr>
          <p:cNvPr id="6" name="Picture 5">
            <a:extLst>
              <a:ext uri="{FF2B5EF4-FFF2-40B4-BE49-F238E27FC236}">
                <a16:creationId xmlns:a16="http://schemas.microsoft.com/office/drawing/2014/main" id="{00E8A623-4267-4743-C949-1E4E7090CFEC}"/>
              </a:ext>
            </a:extLst>
          </p:cNvPr>
          <p:cNvPicPr>
            <a:picLocks noChangeAspect="1"/>
          </p:cNvPicPr>
          <p:nvPr/>
        </p:nvPicPr>
        <p:blipFill>
          <a:blip r:embed="rId2"/>
          <a:stretch>
            <a:fillRect/>
          </a:stretch>
        </p:blipFill>
        <p:spPr>
          <a:xfrm>
            <a:off x="827584" y="1700808"/>
            <a:ext cx="3130281" cy="4412206"/>
          </a:xfrm>
          <a:prstGeom prst="rect">
            <a:avLst/>
          </a:prstGeom>
        </p:spPr>
      </p:pic>
    </p:spTree>
    <p:extLst>
      <p:ext uri="{BB962C8B-B14F-4D97-AF65-F5344CB8AC3E}">
        <p14:creationId xmlns:p14="http://schemas.microsoft.com/office/powerpoint/2010/main" val="1853881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88C20-56D3-470E-8A42-25DC89324130}"/>
              </a:ext>
            </a:extLst>
          </p:cNvPr>
          <p:cNvSpPr>
            <a:spLocks noGrp="1"/>
          </p:cNvSpPr>
          <p:nvPr>
            <p:ph type="title"/>
          </p:nvPr>
        </p:nvSpPr>
        <p:spPr>
          <a:xfrm>
            <a:off x="684213" y="333374"/>
            <a:ext cx="7775575" cy="647701"/>
          </a:xfrm>
        </p:spPr>
        <p:txBody>
          <a:bodyPr anchor="ctr">
            <a:normAutofit/>
          </a:bodyPr>
          <a:lstStyle/>
          <a:p>
            <a:r>
              <a:rPr lang="en-GB" b="0" dirty="0"/>
              <a:t>Key Facts</a:t>
            </a:r>
          </a:p>
        </p:txBody>
      </p:sp>
      <p:graphicFrame>
        <p:nvGraphicFramePr>
          <p:cNvPr id="13" name="Content Placeholder 2">
            <a:extLst>
              <a:ext uri="{FF2B5EF4-FFF2-40B4-BE49-F238E27FC236}">
                <a16:creationId xmlns:a16="http://schemas.microsoft.com/office/drawing/2014/main" id="{37E3AA1F-A7DC-C01A-088D-F8E0075FBDA9}"/>
              </a:ext>
            </a:extLst>
          </p:cNvPr>
          <p:cNvGraphicFramePr>
            <a:graphicFrameLocks noGrp="1"/>
          </p:cNvGraphicFramePr>
          <p:nvPr>
            <p:ph idx="1"/>
          </p:nvPr>
        </p:nvGraphicFramePr>
        <p:xfrm>
          <a:off x="684212" y="1196976"/>
          <a:ext cx="7775575" cy="46799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42935584-4E0B-4CA8-B348-2058C5D2FF32}"/>
              </a:ext>
            </a:extLst>
          </p:cNvPr>
          <p:cNvSpPr>
            <a:spLocks noGrp="1"/>
          </p:cNvSpPr>
          <p:nvPr>
            <p:ph type="sldNum" sz="quarter" idx="4"/>
          </p:nvPr>
        </p:nvSpPr>
        <p:spPr/>
        <p:txBody>
          <a:bodyPr/>
          <a:lstStyle/>
          <a:p>
            <a:fld id="{5DB98E5A-76C0-453E-B1E0-BC4AB04722D5}" type="slidenum">
              <a:rPr lang="en-GB" smtClean="0"/>
              <a:pPr/>
              <a:t>4</a:t>
            </a:fld>
            <a:endParaRPr lang="en-GB" dirty="0"/>
          </a:p>
        </p:txBody>
      </p:sp>
    </p:spTree>
    <p:extLst>
      <p:ext uri="{BB962C8B-B14F-4D97-AF65-F5344CB8AC3E}">
        <p14:creationId xmlns:p14="http://schemas.microsoft.com/office/powerpoint/2010/main" val="1924272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A5C26-37AD-86FC-E93F-B0DB50B05E46}"/>
              </a:ext>
            </a:extLst>
          </p:cNvPr>
          <p:cNvSpPr>
            <a:spLocks noGrp="1"/>
          </p:cNvSpPr>
          <p:nvPr>
            <p:ph type="title"/>
          </p:nvPr>
        </p:nvSpPr>
        <p:spPr/>
        <p:txBody>
          <a:bodyPr/>
          <a:lstStyle/>
          <a:p>
            <a:r>
              <a:rPr lang="en-GB" b="0" dirty="0"/>
              <a:t>State of the nation 2022: Children and young people’s wellbeing</a:t>
            </a:r>
          </a:p>
        </p:txBody>
      </p:sp>
      <p:sp>
        <p:nvSpPr>
          <p:cNvPr id="3" name="Content Placeholder 2">
            <a:extLst>
              <a:ext uri="{FF2B5EF4-FFF2-40B4-BE49-F238E27FC236}">
                <a16:creationId xmlns:a16="http://schemas.microsoft.com/office/drawing/2014/main" id="{DCEB2AB7-A574-96A6-D295-A4AB38BA84E0}"/>
              </a:ext>
            </a:extLst>
          </p:cNvPr>
          <p:cNvSpPr>
            <a:spLocks noGrp="1"/>
          </p:cNvSpPr>
          <p:nvPr>
            <p:ph idx="1"/>
          </p:nvPr>
        </p:nvSpPr>
        <p:spPr>
          <a:xfrm>
            <a:off x="684212" y="1484784"/>
            <a:ext cx="7775575" cy="4679949"/>
          </a:xfrm>
        </p:spPr>
        <p:txBody>
          <a:bodyPr/>
          <a:lstStyle/>
          <a:p>
            <a:pPr marL="0" lvl="0" indent="0" fontAlgn="base">
              <a:lnSpc>
                <a:spcPct val="120000"/>
              </a:lnSpc>
              <a:spcAft>
                <a:spcPts val="600"/>
              </a:spcAft>
              <a:buNone/>
            </a:pPr>
            <a:r>
              <a:rPr lang="en-GB" sz="2400" b="0" dirty="0">
                <a:effectLst/>
                <a:latin typeface="Arial" panose="020B0604020202020204" pitchFamily="34" charset="0"/>
                <a:ea typeface="Times New Roman" panose="02020603050405020304" pitchFamily="18" charset="0"/>
              </a:rPr>
              <a:t>Pupils with SEN were more likely than pupils without SEN to report:</a:t>
            </a:r>
          </a:p>
          <a:p>
            <a:pPr marL="342900" lvl="0" indent="-342900" fontAlgn="base">
              <a:lnSpc>
                <a:spcPct val="120000"/>
              </a:lnSpc>
              <a:spcAft>
                <a:spcPts val="600"/>
              </a:spcAft>
              <a:buFont typeface="Symbol" panose="05050102010706020507" pitchFamily="18" charset="2"/>
              <a:buChar char=""/>
            </a:pPr>
            <a:r>
              <a:rPr lang="en-GB" sz="2400" b="0" dirty="0">
                <a:effectLst/>
                <a:latin typeface="Arial" panose="020B0604020202020204" pitchFamily="34" charset="0"/>
                <a:ea typeface="Times New Roman" panose="02020603050405020304" pitchFamily="18" charset="0"/>
              </a:rPr>
              <a:t>Low happiness with school </a:t>
            </a:r>
            <a:endParaRPr lang="en-GB" sz="2400" b="0" dirty="0">
              <a:effectLst/>
              <a:latin typeface="Times New Roman" panose="02020603050405020304" pitchFamily="18" charset="0"/>
              <a:ea typeface="Times New Roman" panose="02020603050405020304" pitchFamily="18" charset="0"/>
            </a:endParaRPr>
          </a:p>
          <a:p>
            <a:pPr marL="342900" lvl="0" indent="-342900" fontAlgn="base">
              <a:lnSpc>
                <a:spcPct val="120000"/>
              </a:lnSpc>
              <a:spcAft>
                <a:spcPts val="600"/>
              </a:spcAft>
              <a:buFont typeface="Symbol" panose="05050102010706020507" pitchFamily="18" charset="2"/>
              <a:buChar char=""/>
            </a:pPr>
            <a:r>
              <a:rPr lang="en-GB" sz="2400" b="0" dirty="0">
                <a:effectLst/>
                <a:latin typeface="Arial" panose="020B0604020202020204" pitchFamily="34" charset="0"/>
                <a:ea typeface="Times New Roman" panose="02020603050405020304" pitchFamily="18" charset="0"/>
              </a:rPr>
              <a:t>Having difficulty concentrating in class</a:t>
            </a:r>
            <a:endParaRPr lang="en-GB" sz="2400" b="0" dirty="0">
              <a:effectLst/>
              <a:latin typeface="Times New Roman" panose="02020603050405020304" pitchFamily="18" charset="0"/>
              <a:ea typeface="Times New Roman" panose="02020603050405020304" pitchFamily="18" charset="0"/>
            </a:endParaRPr>
          </a:p>
          <a:p>
            <a:pPr marL="342900" lvl="0" indent="-342900" fontAlgn="base">
              <a:lnSpc>
                <a:spcPct val="120000"/>
              </a:lnSpc>
              <a:spcAft>
                <a:spcPts val="600"/>
              </a:spcAft>
              <a:buFont typeface="Symbol" panose="05050102010706020507" pitchFamily="18" charset="2"/>
              <a:buChar char=""/>
            </a:pPr>
            <a:r>
              <a:rPr lang="en-GB" sz="2400" b="0" dirty="0">
                <a:effectLst/>
                <a:latin typeface="Arial" panose="020B0604020202020204" pitchFamily="34" charset="0"/>
                <a:ea typeface="Times New Roman" panose="02020603050405020304" pitchFamily="18" charset="0"/>
              </a:rPr>
              <a:t>Not being motivated to learn</a:t>
            </a:r>
          </a:p>
          <a:p>
            <a:pPr marL="342900" lvl="0" indent="-342900" fontAlgn="base">
              <a:lnSpc>
                <a:spcPct val="120000"/>
              </a:lnSpc>
              <a:spcAft>
                <a:spcPts val="600"/>
              </a:spcAft>
              <a:buFont typeface="Symbol" panose="05050102010706020507" pitchFamily="18" charset="2"/>
              <a:buChar char=""/>
            </a:pPr>
            <a:r>
              <a:rPr lang="en-GB" sz="2400" b="0" dirty="0">
                <a:effectLst/>
                <a:latin typeface="Arial" panose="020B0604020202020204" pitchFamily="34" charset="0"/>
                <a:ea typeface="Times New Roman" panose="02020603050405020304" pitchFamily="18" charset="0"/>
              </a:rPr>
              <a:t>Having been a victim of bullying in the past 12 months (in both primary and secondary school).</a:t>
            </a:r>
            <a:endParaRPr lang="en-GB" sz="2400" b="0" dirty="0">
              <a:effectLst/>
              <a:latin typeface="Times New Roman" panose="02020603050405020304" pitchFamily="18" charset="0"/>
              <a:ea typeface="Times New Roman" panose="02020603050405020304" pitchFamily="18" charset="0"/>
            </a:endParaRPr>
          </a:p>
          <a:p>
            <a:endParaRPr lang="en-GB" b="0" dirty="0"/>
          </a:p>
          <a:p>
            <a:pPr marL="0" indent="0">
              <a:buNone/>
            </a:pPr>
            <a:r>
              <a:rPr lang="en-GB" sz="1800" b="0" u="sng" dirty="0">
                <a:solidFill>
                  <a:srgbClr val="0563C1"/>
                </a:solidFill>
                <a:effectLst/>
                <a:latin typeface="Arial" panose="020B0604020202020204" pitchFamily="34" charset="0"/>
                <a:ea typeface="Calibri" panose="020F0502020204030204" pitchFamily="34" charset="0"/>
                <a:hlinkClick r:id="rId2"/>
              </a:rPr>
              <a:t>(State of the nation 2022: children and young people’s wellbeing - GOV.UK (www.gov.uk)</a:t>
            </a:r>
            <a:endParaRPr lang="en-GB" b="0" dirty="0"/>
          </a:p>
        </p:txBody>
      </p:sp>
    </p:spTree>
    <p:extLst>
      <p:ext uri="{BB962C8B-B14F-4D97-AF65-F5344CB8AC3E}">
        <p14:creationId xmlns:p14="http://schemas.microsoft.com/office/powerpoint/2010/main" val="119361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0A10A-1937-6169-E68B-EFA98460B99F}"/>
              </a:ext>
            </a:extLst>
          </p:cNvPr>
          <p:cNvSpPr>
            <a:spLocks noGrp="1"/>
          </p:cNvSpPr>
          <p:nvPr>
            <p:ph type="title"/>
          </p:nvPr>
        </p:nvSpPr>
        <p:spPr>
          <a:xfrm>
            <a:off x="364660" y="331286"/>
            <a:ext cx="7875869" cy="569119"/>
          </a:xfrm>
        </p:spPr>
        <p:txBody>
          <a:bodyPr>
            <a:noAutofit/>
          </a:bodyPr>
          <a:lstStyle/>
          <a:p>
            <a:r>
              <a:rPr lang="en-GB" sz="2800" b="0" dirty="0">
                <a:solidFill>
                  <a:srgbClr val="44546A"/>
                </a:solidFill>
                <a:latin typeface="+mn-lt"/>
                <a:ea typeface="+mn-ea"/>
                <a:cs typeface="Arial"/>
              </a:rPr>
              <a:t>The SEND and AP Green Paper (March 2022)  sought to solve the following problems</a:t>
            </a:r>
          </a:p>
        </p:txBody>
      </p:sp>
      <p:pic>
        <p:nvPicPr>
          <p:cNvPr id="8" name="Picture 16" descr="A woman stands pointing to a map of England">
            <a:extLst>
              <a:ext uri="{FF2B5EF4-FFF2-40B4-BE49-F238E27FC236}">
                <a16:creationId xmlns:a16="http://schemas.microsoft.com/office/drawing/2014/main" id="{4D0A6A97-33F0-5A1B-1E7B-BD378FB2BC62}"/>
              </a:ext>
            </a:extLst>
          </p:cNvPr>
          <p:cNvPicPr>
            <a:picLocks noChangeAspect="1"/>
          </p:cNvPicPr>
          <p:nvPr/>
        </p:nvPicPr>
        <p:blipFill rotWithShape="1">
          <a:blip r:embed="rId3"/>
          <a:srcRect l="4360" r="192" b="4631"/>
          <a:stretch/>
        </p:blipFill>
        <p:spPr>
          <a:xfrm>
            <a:off x="861314" y="4663496"/>
            <a:ext cx="983774" cy="960656"/>
          </a:xfrm>
          <a:prstGeom prst="rect">
            <a:avLst/>
          </a:prstGeom>
        </p:spPr>
      </p:pic>
      <p:pic>
        <p:nvPicPr>
          <p:cNvPr id="10" name="Picture 9" descr="A person who uses a wheelchair reads from a piece of paper whilst two people stand by their side speaking aloud.">
            <a:extLst>
              <a:ext uri="{FF2B5EF4-FFF2-40B4-BE49-F238E27FC236}">
                <a16:creationId xmlns:a16="http://schemas.microsoft.com/office/drawing/2014/main" id="{CC699D12-C5C4-7B90-A0C5-E191E180078C}"/>
              </a:ext>
            </a:extLst>
          </p:cNvPr>
          <p:cNvPicPr>
            <a:picLocks noChangeAspect="1"/>
          </p:cNvPicPr>
          <p:nvPr/>
        </p:nvPicPr>
        <p:blipFill>
          <a:blip r:embed="rId4"/>
          <a:stretch>
            <a:fillRect/>
          </a:stretch>
        </p:blipFill>
        <p:spPr>
          <a:xfrm>
            <a:off x="696132" y="3155779"/>
            <a:ext cx="917024" cy="1000125"/>
          </a:xfrm>
          <a:prstGeom prst="rect">
            <a:avLst/>
          </a:prstGeom>
        </p:spPr>
      </p:pic>
      <p:pic>
        <p:nvPicPr>
          <p:cNvPr id="12" name="Picture 11" descr="A graphical representation of people stood on a podium">
            <a:extLst>
              <a:ext uri="{FF2B5EF4-FFF2-40B4-BE49-F238E27FC236}">
                <a16:creationId xmlns:a16="http://schemas.microsoft.com/office/drawing/2014/main" id="{FD69139C-272B-A265-F342-B03A231EE362}"/>
              </a:ext>
            </a:extLst>
          </p:cNvPr>
          <p:cNvPicPr>
            <a:picLocks noChangeAspect="1"/>
          </p:cNvPicPr>
          <p:nvPr/>
        </p:nvPicPr>
        <p:blipFill>
          <a:blip r:embed="rId5"/>
          <a:stretch>
            <a:fillRect/>
          </a:stretch>
        </p:blipFill>
        <p:spPr>
          <a:xfrm>
            <a:off x="697540" y="1541099"/>
            <a:ext cx="873221" cy="907256"/>
          </a:xfrm>
          <a:prstGeom prst="rect">
            <a:avLst/>
          </a:prstGeom>
        </p:spPr>
      </p:pic>
      <p:graphicFrame>
        <p:nvGraphicFramePr>
          <p:cNvPr id="16" name="TextBox 6">
            <a:extLst>
              <a:ext uri="{FF2B5EF4-FFF2-40B4-BE49-F238E27FC236}">
                <a16:creationId xmlns:a16="http://schemas.microsoft.com/office/drawing/2014/main" id="{CE7EB5D7-47D6-E218-A2DA-AB868D119F54}"/>
              </a:ext>
              <a:ext uri="{C183D7F6-B498-43B3-948B-1728B52AA6E4}">
                <adec:decorative xmlns:adec="http://schemas.microsoft.com/office/drawing/2017/decorative" val="1"/>
              </a:ext>
            </a:extLst>
          </p:cNvPr>
          <p:cNvGraphicFramePr/>
          <p:nvPr/>
        </p:nvGraphicFramePr>
        <p:xfrm>
          <a:off x="1979712" y="1413847"/>
          <a:ext cx="6817645" cy="448399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Slide Number Placeholder 2">
            <a:extLst>
              <a:ext uri="{FF2B5EF4-FFF2-40B4-BE49-F238E27FC236}">
                <a16:creationId xmlns:a16="http://schemas.microsoft.com/office/drawing/2014/main" id="{0ADFEEFF-869F-8675-3C0A-21B04AE45DAA}"/>
              </a:ext>
            </a:extLst>
          </p:cNvPr>
          <p:cNvSpPr>
            <a:spLocks noGrp="1"/>
          </p:cNvSpPr>
          <p:nvPr>
            <p:ph type="sldNum" sz="quarter" idx="4"/>
          </p:nvPr>
        </p:nvSpPr>
        <p:spPr/>
        <p:txBody>
          <a:bodyPr/>
          <a:lstStyle/>
          <a:p>
            <a:fld id="{5DB98E5A-76C0-453E-B1E0-BC4AB04722D5}" type="slidenum">
              <a:rPr lang="en-GB" smtClean="0"/>
              <a:pPr/>
              <a:t>6</a:t>
            </a:fld>
            <a:endParaRPr lang="en-GB" dirty="0"/>
          </a:p>
        </p:txBody>
      </p:sp>
    </p:spTree>
    <p:extLst>
      <p:ext uri="{BB962C8B-B14F-4D97-AF65-F5344CB8AC3E}">
        <p14:creationId xmlns:p14="http://schemas.microsoft.com/office/powerpoint/2010/main" val="172966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54360C2-D044-DFAE-0F5C-F902A56B2FC8}"/>
              </a:ext>
            </a:extLst>
          </p:cNvPr>
          <p:cNvGraphicFramePr>
            <a:graphicFrameLocks noGrp="1"/>
          </p:cNvGraphicFramePr>
          <p:nvPr>
            <p:ph idx="1"/>
          </p:nvPr>
        </p:nvGraphicFramePr>
        <p:xfrm>
          <a:off x="2305589" y="84779"/>
          <a:ext cx="6696743" cy="309634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3">
            <a:extLst>
              <a:ext uri="{FF2B5EF4-FFF2-40B4-BE49-F238E27FC236}">
                <a16:creationId xmlns:a16="http://schemas.microsoft.com/office/drawing/2014/main" id="{5E535F00-0CD5-45F2-C7A9-C6E6F5C7DFB4}"/>
              </a:ext>
            </a:extLst>
          </p:cNvPr>
          <p:cNvGraphicFramePr>
            <a:graphicFrameLocks/>
          </p:cNvGraphicFramePr>
          <p:nvPr/>
        </p:nvGraphicFramePr>
        <p:xfrm>
          <a:off x="2339752" y="3140968"/>
          <a:ext cx="6696743" cy="36004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AD73B645-A915-8C22-48A3-29C377F5975B}"/>
              </a:ext>
            </a:extLst>
          </p:cNvPr>
          <p:cNvSpPr txBox="1"/>
          <p:nvPr/>
        </p:nvSpPr>
        <p:spPr>
          <a:xfrm>
            <a:off x="176493" y="1357546"/>
            <a:ext cx="2146178" cy="3647152"/>
          </a:xfrm>
          <a:prstGeom prst="rect">
            <a:avLst/>
          </a:prstGeom>
          <a:noFill/>
        </p:spPr>
        <p:txBody>
          <a:bodyPr wrap="square">
            <a:spAutoFit/>
          </a:bodyPr>
          <a:lstStyle/>
          <a:p>
            <a:pPr marL="0" indent="0">
              <a:buNone/>
            </a:pPr>
            <a:r>
              <a:rPr lang="en-GB" sz="2100" b="1" dirty="0"/>
              <a:t>A challenge: </a:t>
            </a:r>
            <a:r>
              <a:rPr lang="en-GB" sz="2100" b="0" dirty="0"/>
              <a:t>“There is too much inconsistency across the SEND system in how and where </a:t>
            </a:r>
          </a:p>
          <a:p>
            <a:pPr marL="0" indent="0">
              <a:buNone/>
            </a:pPr>
            <a:r>
              <a:rPr lang="en-GB" sz="2100" b="0" dirty="0"/>
              <a:t>needs are assessed and met” </a:t>
            </a:r>
          </a:p>
          <a:p>
            <a:pPr marL="0" indent="0">
              <a:buNone/>
            </a:pPr>
            <a:r>
              <a:rPr lang="en-GB" sz="2100" b="0" dirty="0"/>
              <a:t>(GP, 2022)</a:t>
            </a:r>
          </a:p>
        </p:txBody>
      </p:sp>
    </p:spTree>
    <p:extLst>
      <p:ext uri="{BB962C8B-B14F-4D97-AF65-F5344CB8AC3E}">
        <p14:creationId xmlns:p14="http://schemas.microsoft.com/office/powerpoint/2010/main" val="4043220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052D5-B802-47B2-A243-36D7281938E4}"/>
              </a:ext>
            </a:extLst>
          </p:cNvPr>
          <p:cNvSpPr>
            <a:spLocks noGrp="1"/>
          </p:cNvSpPr>
          <p:nvPr>
            <p:ph type="title"/>
          </p:nvPr>
        </p:nvSpPr>
        <p:spPr>
          <a:xfrm>
            <a:off x="467544" y="490366"/>
            <a:ext cx="8208912" cy="647701"/>
          </a:xfrm>
        </p:spPr>
        <p:txBody>
          <a:bodyPr/>
          <a:lstStyle/>
          <a:p>
            <a:r>
              <a:rPr lang="en-GB" b="0" dirty="0"/>
              <a:t>Identifying pupils with SEND </a:t>
            </a:r>
            <a:r>
              <a:rPr lang="en-GB" sz="2000" b="0" dirty="0"/>
              <a:t>(March 21) </a:t>
            </a:r>
          </a:p>
        </p:txBody>
      </p:sp>
      <p:sp>
        <p:nvSpPr>
          <p:cNvPr id="3" name="Content Placeholder 2">
            <a:extLst>
              <a:ext uri="{FF2B5EF4-FFF2-40B4-BE49-F238E27FC236}">
                <a16:creationId xmlns:a16="http://schemas.microsoft.com/office/drawing/2014/main" id="{B1E3350A-3E11-44A9-B201-523181E49F53}"/>
              </a:ext>
            </a:extLst>
          </p:cNvPr>
          <p:cNvSpPr>
            <a:spLocks noGrp="1"/>
          </p:cNvSpPr>
          <p:nvPr>
            <p:ph idx="1"/>
          </p:nvPr>
        </p:nvSpPr>
        <p:spPr>
          <a:xfrm>
            <a:off x="684213" y="1587289"/>
            <a:ext cx="7775575" cy="4679949"/>
          </a:xfrm>
        </p:spPr>
        <p:txBody>
          <a:bodyPr/>
          <a:lstStyle/>
          <a:p>
            <a:pPr marL="342900" lvl="0" indent="-342900">
              <a:buFont typeface="Symbol" panose="05050102010706020507" pitchFamily="18" charset="2"/>
              <a:buChar char=""/>
            </a:pPr>
            <a:r>
              <a:rPr lang="en-GB" sz="2400" b="0" dirty="0">
                <a:effectLst/>
                <a:ea typeface="Times New Roman" panose="02020603050405020304" pitchFamily="18" charset="0"/>
              </a:rPr>
              <a:t>The primary school a child attends makes more difference to their chances of being identified with SEND than anything about them as an individual, their experiences or what LA they live in.</a:t>
            </a:r>
            <a:endParaRPr lang="en-GB" sz="2400" b="0" dirty="0">
              <a:effectLst/>
              <a:ea typeface="Calibri" panose="020F0502020204030204" pitchFamily="34" charset="0"/>
            </a:endParaRPr>
          </a:p>
          <a:p>
            <a:r>
              <a:rPr lang="en-GB" sz="2400" b="0" dirty="0">
                <a:cs typeface="Arial" panose="020B0604020202020204" pitchFamily="34" charset="0"/>
              </a:rPr>
              <a:t>Over half of all variation in SEND i</a:t>
            </a:r>
            <a:r>
              <a:rPr lang="en-GB" sz="2400" b="0" dirty="0">
                <a:latin typeface="Arial" panose="020B0604020202020204" pitchFamily="34" charset="0"/>
                <a:cs typeface="Arial" panose="020B0604020202020204" pitchFamily="34" charset="0"/>
              </a:rPr>
              <a:t>dentification is explained by which school child attends. </a:t>
            </a:r>
          </a:p>
          <a:p>
            <a:r>
              <a:rPr lang="en-GB" sz="2400" b="0" dirty="0">
                <a:latin typeface="Arial" panose="020B0604020202020204" pitchFamily="34" charset="0"/>
                <a:cs typeface="Arial" panose="020B0604020202020204" pitchFamily="34" charset="0"/>
              </a:rPr>
              <a:t>True for EHCP as well as School Support.</a:t>
            </a:r>
          </a:p>
          <a:p>
            <a:endParaRPr lang="en-GB" dirty="0"/>
          </a:p>
        </p:txBody>
      </p:sp>
      <p:pic>
        <p:nvPicPr>
          <p:cNvPr id="5" name="Picture 4" descr="C:\Users\local admin\Downloads\final-83-14-57-0.png">
            <a:extLst>
              <a:ext uri="{FF2B5EF4-FFF2-40B4-BE49-F238E27FC236}">
                <a16:creationId xmlns:a16="http://schemas.microsoft.com/office/drawing/2014/main" id="{2AA40445-444F-4CB0-8E11-A33481BCF0A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37598" y="5976058"/>
            <a:ext cx="2015579" cy="723192"/>
          </a:xfrm>
          <a:prstGeom prst="rect">
            <a:avLst/>
          </a:prstGeom>
          <a:noFill/>
          <a:ln>
            <a:noFill/>
          </a:ln>
        </p:spPr>
      </p:pic>
      <p:sp>
        <p:nvSpPr>
          <p:cNvPr id="4" name="Slide Number Placeholder 3">
            <a:extLst>
              <a:ext uri="{FF2B5EF4-FFF2-40B4-BE49-F238E27FC236}">
                <a16:creationId xmlns:a16="http://schemas.microsoft.com/office/drawing/2014/main" id="{E4951E98-B456-4C09-84AF-96967131B0B9}"/>
              </a:ext>
            </a:extLst>
          </p:cNvPr>
          <p:cNvSpPr>
            <a:spLocks noGrp="1"/>
          </p:cNvSpPr>
          <p:nvPr>
            <p:ph type="sldNum" sz="quarter" idx="4"/>
          </p:nvPr>
        </p:nvSpPr>
        <p:spPr/>
        <p:txBody>
          <a:bodyPr/>
          <a:lstStyle/>
          <a:p>
            <a:fld id="{5DB98E5A-76C0-453E-B1E0-BC4AB04722D5}" type="slidenum">
              <a:rPr lang="en-GB" smtClean="0"/>
              <a:pPr/>
              <a:t>8</a:t>
            </a:fld>
            <a:endParaRPr lang="en-GB" dirty="0"/>
          </a:p>
        </p:txBody>
      </p:sp>
    </p:spTree>
    <p:extLst>
      <p:ext uri="{BB962C8B-B14F-4D97-AF65-F5344CB8AC3E}">
        <p14:creationId xmlns:p14="http://schemas.microsoft.com/office/powerpoint/2010/main" val="21362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6D6FA-C62D-43FE-BCF2-6A2E027ADE61}"/>
              </a:ext>
            </a:extLst>
          </p:cNvPr>
          <p:cNvSpPr>
            <a:spLocks noGrp="1"/>
          </p:cNvSpPr>
          <p:nvPr>
            <p:ph type="title"/>
          </p:nvPr>
        </p:nvSpPr>
        <p:spPr>
          <a:xfrm>
            <a:off x="684212" y="876320"/>
            <a:ext cx="7775575" cy="647701"/>
          </a:xfrm>
        </p:spPr>
        <p:txBody>
          <a:bodyPr/>
          <a:lstStyle/>
          <a:p>
            <a:r>
              <a:rPr lang="en-GB" b="0" dirty="0">
                <a:latin typeface="Arial" panose="020B0604020202020204" pitchFamily="34" charset="0"/>
                <a:cs typeface="Arial" panose="020B0604020202020204" pitchFamily="34" charset="0"/>
              </a:rPr>
              <a:t>% of pupils with identified SEN – Range across individual LAs </a:t>
            </a:r>
            <a:r>
              <a:rPr lang="en-GB" sz="2000" b="0" dirty="0">
                <a:latin typeface="Arial" panose="020B0604020202020204" pitchFamily="34" charset="0"/>
                <a:cs typeface="Arial" panose="020B0604020202020204" pitchFamily="34" charset="0"/>
              </a:rPr>
              <a:t>(2022 census)</a:t>
            </a:r>
          </a:p>
        </p:txBody>
      </p:sp>
      <p:graphicFrame>
        <p:nvGraphicFramePr>
          <p:cNvPr id="4" name="Table 4">
            <a:extLst>
              <a:ext uri="{FF2B5EF4-FFF2-40B4-BE49-F238E27FC236}">
                <a16:creationId xmlns:a16="http://schemas.microsoft.com/office/drawing/2014/main" id="{F0F84230-376D-4A1A-991D-B7F63E3D412F}"/>
              </a:ext>
            </a:extLst>
          </p:cNvPr>
          <p:cNvGraphicFramePr>
            <a:graphicFrameLocks noGrp="1"/>
          </p:cNvGraphicFramePr>
          <p:nvPr>
            <p:ph idx="1"/>
          </p:nvPr>
        </p:nvGraphicFramePr>
        <p:xfrm>
          <a:off x="1247145" y="2473512"/>
          <a:ext cx="6624737" cy="2400300"/>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447967801"/>
                    </a:ext>
                  </a:extLst>
                </a:gridCol>
                <a:gridCol w="2016224">
                  <a:extLst>
                    <a:ext uri="{9D8B030D-6E8A-4147-A177-3AD203B41FA5}">
                      <a16:colId xmlns:a16="http://schemas.microsoft.com/office/drawing/2014/main" val="1944054786"/>
                    </a:ext>
                  </a:extLst>
                </a:gridCol>
                <a:gridCol w="2520281">
                  <a:extLst>
                    <a:ext uri="{9D8B030D-6E8A-4147-A177-3AD203B41FA5}">
                      <a16:colId xmlns:a16="http://schemas.microsoft.com/office/drawing/2014/main" val="807620125"/>
                    </a:ext>
                  </a:extLst>
                </a:gridCol>
              </a:tblGrid>
              <a:tr h="315217">
                <a:tc>
                  <a:txBody>
                    <a:bodyPr/>
                    <a:lstStyle/>
                    <a:p>
                      <a:endParaRPr lang="en-GB" sz="2400" dirty="0">
                        <a:latin typeface="Arial" panose="020B0604020202020204" pitchFamily="34" charset="0"/>
                        <a:cs typeface="Arial" panose="020B0604020202020204" pitchFamily="34"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latin typeface="Arial" panose="020B0604020202020204" pitchFamily="34" charset="0"/>
                          <a:cs typeface="Arial" panose="020B0604020202020204" pitchFamily="34" charset="0"/>
                        </a:rPr>
                        <a:t>England Average</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latin typeface="Arial" panose="020B0604020202020204" pitchFamily="34" charset="0"/>
                          <a:cs typeface="Arial" panose="020B0604020202020204" pitchFamily="34" charset="0"/>
                        </a:rPr>
                        <a:t>Range across LAs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3182466"/>
                  </a:ext>
                </a:extLst>
              </a:tr>
              <a:tr h="617220">
                <a:tc>
                  <a:txBody>
                    <a:bodyPr/>
                    <a:lstStyle/>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EHC plans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4.0%</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1.7% - 5.9%</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6138530"/>
                  </a:ext>
                </a:extLst>
              </a:tr>
              <a:tr h="617220">
                <a:tc>
                  <a:txBody>
                    <a:bodyPr/>
                    <a:lstStyle/>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SEN Support</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12.6%</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8.2% - 17.6%</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2505314"/>
                  </a:ext>
                </a:extLst>
              </a:tr>
            </a:tbl>
          </a:graphicData>
        </a:graphic>
      </p:graphicFrame>
    </p:spTree>
    <p:extLst>
      <p:ext uri="{BB962C8B-B14F-4D97-AF65-F5344CB8AC3E}">
        <p14:creationId xmlns:p14="http://schemas.microsoft.com/office/powerpoint/2010/main" val="4032729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C49F-52F0-9474-D891-E9865A4537EC}"/>
              </a:ext>
            </a:extLst>
          </p:cNvPr>
          <p:cNvSpPr>
            <a:spLocks noGrp="1"/>
          </p:cNvSpPr>
          <p:nvPr>
            <p:ph type="title"/>
          </p:nvPr>
        </p:nvSpPr>
        <p:spPr>
          <a:xfrm>
            <a:off x="566297" y="96549"/>
            <a:ext cx="7775575" cy="647701"/>
          </a:xfrm>
        </p:spPr>
        <p:txBody>
          <a:bodyPr/>
          <a:lstStyle/>
          <a:p>
            <a:r>
              <a:rPr lang="en-GB" b="0" dirty="0"/>
              <a:t>Specialist placements by LAs</a:t>
            </a:r>
            <a:endParaRPr lang="en-GB" dirty="0"/>
          </a:p>
        </p:txBody>
      </p:sp>
      <p:pic>
        <p:nvPicPr>
          <p:cNvPr id="5" name="Content Placeholder 4">
            <a:extLst>
              <a:ext uri="{FF2B5EF4-FFF2-40B4-BE49-F238E27FC236}">
                <a16:creationId xmlns:a16="http://schemas.microsoft.com/office/drawing/2014/main" id="{18C4F2BE-8254-C711-CEF4-9C2BC6772D50}"/>
              </a:ext>
            </a:extLst>
          </p:cNvPr>
          <p:cNvPicPr>
            <a:picLocks noGrp="1" noChangeAspect="1"/>
          </p:cNvPicPr>
          <p:nvPr>
            <p:ph idx="1"/>
          </p:nvPr>
        </p:nvPicPr>
        <p:blipFill>
          <a:blip r:embed="rId2"/>
          <a:stretch>
            <a:fillRect/>
          </a:stretch>
        </p:blipFill>
        <p:spPr>
          <a:xfrm>
            <a:off x="251520" y="744250"/>
            <a:ext cx="8843446" cy="5925109"/>
          </a:xfrm>
        </p:spPr>
      </p:pic>
    </p:spTree>
    <p:extLst>
      <p:ext uri="{BB962C8B-B14F-4D97-AF65-F5344CB8AC3E}">
        <p14:creationId xmlns:p14="http://schemas.microsoft.com/office/powerpoint/2010/main" val="169477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0A10A-1937-6169-E68B-EFA98460B99F}"/>
              </a:ext>
            </a:extLst>
          </p:cNvPr>
          <p:cNvSpPr>
            <a:spLocks noGrp="1"/>
          </p:cNvSpPr>
          <p:nvPr>
            <p:ph type="title"/>
          </p:nvPr>
        </p:nvSpPr>
        <p:spPr>
          <a:xfrm>
            <a:off x="364660" y="331286"/>
            <a:ext cx="7875869" cy="569119"/>
          </a:xfrm>
        </p:spPr>
        <p:txBody>
          <a:bodyPr>
            <a:noAutofit/>
          </a:bodyPr>
          <a:lstStyle/>
          <a:p>
            <a:r>
              <a:rPr lang="en-GB" sz="2800" b="0" dirty="0">
                <a:solidFill>
                  <a:srgbClr val="44546A"/>
                </a:solidFill>
                <a:latin typeface="+mn-lt"/>
                <a:ea typeface="+mn-ea"/>
                <a:cs typeface="Arial"/>
              </a:rPr>
              <a:t>The SEND and AP Green Paper (March 2022)  sought to solve the following problems</a:t>
            </a:r>
          </a:p>
        </p:txBody>
      </p:sp>
      <p:pic>
        <p:nvPicPr>
          <p:cNvPr id="8" name="Picture 16" descr="A woman stands pointing to a map of England">
            <a:extLst>
              <a:ext uri="{FF2B5EF4-FFF2-40B4-BE49-F238E27FC236}">
                <a16:creationId xmlns:a16="http://schemas.microsoft.com/office/drawing/2014/main" id="{4D0A6A97-33F0-5A1B-1E7B-BD378FB2BC62}"/>
              </a:ext>
            </a:extLst>
          </p:cNvPr>
          <p:cNvPicPr>
            <a:picLocks noChangeAspect="1"/>
          </p:cNvPicPr>
          <p:nvPr/>
        </p:nvPicPr>
        <p:blipFill rotWithShape="1">
          <a:blip r:embed="rId3"/>
          <a:srcRect l="4360" r="192" b="4631"/>
          <a:stretch/>
        </p:blipFill>
        <p:spPr>
          <a:xfrm>
            <a:off x="793440" y="3922799"/>
            <a:ext cx="983774" cy="960656"/>
          </a:xfrm>
          <a:prstGeom prst="rect">
            <a:avLst/>
          </a:prstGeom>
        </p:spPr>
      </p:pic>
      <p:pic>
        <p:nvPicPr>
          <p:cNvPr id="10" name="Picture 9" descr="A person who uses a wheelchair reads from a piece of paper whilst two people stand by their side speaking aloud.">
            <a:extLst>
              <a:ext uri="{FF2B5EF4-FFF2-40B4-BE49-F238E27FC236}">
                <a16:creationId xmlns:a16="http://schemas.microsoft.com/office/drawing/2014/main" id="{CC699D12-C5C4-7B90-A0C5-E191E180078C}"/>
              </a:ext>
            </a:extLst>
          </p:cNvPr>
          <p:cNvPicPr>
            <a:picLocks noChangeAspect="1"/>
          </p:cNvPicPr>
          <p:nvPr/>
        </p:nvPicPr>
        <p:blipFill>
          <a:blip r:embed="rId4"/>
          <a:stretch>
            <a:fillRect/>
          </a:stretch>
        </p:blipFill>
        <p:spPr>
          <a:xfrm>
            <a:off x="793440" y="2522052"/>
            <a:ext cx="917024" cy="1000125"/>
          </a:xfrm>
          <a:prstGeom prst="rect">
            <a:avLst/>
          </a:prstGeom>
        </p:spPr>
      </p:pic>
      <p:pic>
        <p:nvPicPr>
          <p:cNvPr id="12" name="Picture 11" descr="A graphical representation of people stood on a podium">
            <a:extLst>
              <a:ext uri="{FF2B5EF4-FFF2-40B4-BE49-F238E27FC236}">
                <a16:creationId xmlns:a16="http://schemas.microsoft.com/office/drawing/2014/main" id="{FD69139C-272B-A265-F342-B03A231EE362}"/>
              </a:ext>
            </a:extLst>
          </p:cNvPr>
          <p:cNvPicPr>
            <a:picLocks noChangeAspect="1"/>
          </p:cNvPicPr>
          <p:nvPr/>
        </p:nvPicPr>
        <p:blipFill>
          <a:blip r:embed="rId5"/>
          <a:stretch>
            <a:fillRect/>
          </a:stretch>
        </p:blipFill>
        <p:spPr>
          <a:xfrm>
            <a:off x="755576" y="1413847"/>
            <a:ext cx="873221" cy="907256"/>
          </a:xfrm>
          <a:prstGeom prst="rect">
            <a:avLst/>
          </a:prstGeom>
        </p:spPr>
      </p:pic>
      <p:pic>
        <p:nvPicPr>
          <p:cNvPr id="14" name="Picture 13" descr="A graphical representation of money, int he form of a coin with the British pound sterling symbol">
            <a:extLst>
              <a:ext uri="{FF2B5EF4-FFF2-40B4-BE49-F238E27FC236}">
                <a16:creationId xmlns:a16="http://schemas.microsoft.com/office/drawing/2014/main" id="{225177F9-F6E8-70E4-E32A-6FDE8A326990}"/>
              </a:ext>
            </a:extLst>
          </p:cNvPr>
          <p:cNvPicPr>
            <a:picLocks noChangeAspect="1"/>
          </p:cNvPicPr>
          <p:nvPr/>
        </p:nvPicPr>
        <p:blipFill>
          <a:blip r:embed="rId6"/>
          <a:stretch>
            <a:fillRect/>
          </a:stretch>
        </p:blipFill>
        <p:spPr>
          <a:xfrm>
            <a:off x="866034" y="5015409"/>
            <a:ext cx="844430" cy="857487"/>
          </a:xfrm>
          <a:prstGeom prst="rect">
            <a:avLst/>
          </a:prstGeom>
        </p:spPr>
      </p:pic>
      <p:graphicFrame>
        <p:nvGraphicFramePr>
          <p:cNvPr id="16" name="TextBox 6">
            <a:extLst>
              <a:ext uri="{FF2B5EF4-FFF2-40B4-BE49-F238E27FC236}">
                <a16:creationId xmlns:a16="http://schemas.microsoft.com/office/drawing/2014/main" id="{CE7EB5D7-47D6-E218-A2DA-AB868D119F54}"/>
              </a:ext>
              <a:ext uri="{C183D7F6-B498-43B3-948B-1728B52AA6E4}">
                <adec:decorative xmlns:adec="http://schemas.microsoft.com/office/drawing/2017/decorative" val="1"/>
              </a:ext>
            </a:extLst>
          </p:cNvPr>
          <p:cNvGraphicFramePr/>
          <p:nvPr/>
        </p:nvGraphicFramePr>
        <p:xfrm>
          <a:off x="1979712" y="1413847"/>
          <a:ext cx="6817645" cy="448399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Slide Number Placeholder 2">
            <a:extLst>
              <a:ext uri="{FF2B5EF4-FFF2-40B4-BE49-F238E27FC236}">
                <a16:creationId xmlns:a16="http://schemas.microsoft.com/office/drawing/2014/main" id="{0ADFEEFF-869F-8675-3C0A-21B04AE45DAA}"/>
              </a:ext>
            </a:extLst>
          </p:cNvPr>
          <p:cNvSpPr>
            <a:spLocks noGrp="1"/>
          </p:cNvSpPr>
          <p:nvPr>
            <p:ph type="sldNum" sz="quarter" idx="4"/>
          </p:nvPr>
        </p:nvSpPr>
        <p:spPr/>
        <p:txBody>
          <a:bodyPr/>
          <a:lstStyle/>
          <a:p>
            <a:fld id="{5DB98E5A-76C0-453E-B1E0-BC4AB04722D5}" type="slidenum">
              <a:rPr lang="en-GB" smtClean="0"/>
              <a:pPr/>
              <a:t>11</a:t>
            </a:fld>
            <a:endParaRPr lang="en-GB" dirty="0"/>
          </a:p>
        </p:txBody>
      </p:sp>
    </p:spTree>
    <p:extLst>
      <p:ext uri="{BB962C8B-B14F-4D97-AF65-F5344CB8AC3E}">
        <p14:creationId xmlns:p14="http://schemas.microsoft.com/office/powerpoint/2010/main" val="3629342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5E9E1-521A-1396-7892-8059E7E85811}"/>
              </a:ext>
            </a:extLst>
          </p:cNvPr>
          <p:cNvSpPr>
            <a:spLocks noGrp="1"/>
          </p:cNvSpPr>
          <p:nvPr>
            <p:ph type="title"/>
          </p:nvPr>
        </p:nvSpPr>
        <p:spPr>
          <a:xfrm>
            <a:off x="666508" y="525623"/>
            <a:ext cx="7775575" cy="647701"/>
          </a:xfrm>
        </p:spPr>
        <p:txBody>
          <a:bodyPr/>
          <a:lstStyle/>
          <a:p>
            <a:r>
              <a:rPr lang="en-GB" b="0" dirty="0">
                <a:solidFill>
                  <a:srgbClr val="0D0D0D"/>
                </a:solidFill>
                <a:latin typeface="Arial" panose="020B0604020202020204" pitchFamily="34" charset="0"/>
                <a:ea typeface="MS Mincho" panose="02020609040205080304" pitchFamily="49" charset="-128"/>
                <a:cs typeface="Arial" panose="020B0604020202020204" pitchFamily="34" charset="0"/>
              </a:rPr>
              <a:t>A</a:t>
            </a:r>
            <a:r>
              <a:rPr lang="en-GB" sz="32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 new national SEND and alternative provision system with a mission to:</a:t>
            </a:r>
            <a:br>
              <a:rPr lang="en-GB" sz="3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br>
            <a:endParaRPr lang="en-GB" b="0" dirty="0"/>
          </a:p>
        </p:txBody>
      </p:sp>
      <p:graphicFrame>
        <p:nvGraphicFramePr>
          <p:cNvPr id="5" name="Content Placeholder 4">
            <a:extLst>
              <a:ext uri="{FF2B5EF4-FFF2-40B4-BE49-F238E27FC236}">
                <a16:creationId xmlns:a16="http://schemas.microsoft.com/office/drawing/2014/main" id="{CF92E3F4-D241-1F99-1F4F-9423AE0A4391}"/>
              </a:ext>
            </a:extLst>
          </p:cNvPr>
          <p:cNvGraphicFramePr>
            <a:graphicFrameLocks noGrp="1"/>
          </p:cNvGraphicFramePr>
          <p:nvPr>
            <p:ph idx="1"/>
          </p:nvPr>
        </p:nvGraphicFramePr>
        <p:xfrm>
          <a:off x="539552" y="1251152"/>
          <a:ext cx="842493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20286400-3D25-4E68-14EB-00B0DEFD75F0}"/>
              </a:ext>
            </a:extLst>
          </p:cNvPr>
          <p:cNvSpPr>
            <a:spLocks noGrp="1"/>
          </p:cNvSpPr>
          <p:nvPr>
            <p:ph type="sldNum" sz="quarter" idx="4"/>
          </p:nvPr>
        </p:nvSpPr>
        <p:spPr/>
        <p:txBody>
          <a:bodyPr/>
          <a:lstStyle/>
          <a:p>
            <a:fld id="{5DB98E5A-76C0-453E-B1E0-BC4AB04722D5}" type="slidenum">
              <a:rPr lang="en-GB" smtClean="0"/>
              <a:pPr/>
              <a:t>12</a:t>
            </a:fld>
            <a:endParaRPr lang="en-GB" dirty="0"/>
          </a:p>
        </p:txBody>
      </p:sp>
    </p:spTree>
    <p:extLst>
      <p:ext uri="{BB962C8B-B14F-4D97-AF65-F5344CB8AC3E}">
        <p14:creationId xmlns:p14="http://schemas.microsoft.com/office/powerpoint/2010/main" val="1341868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B62500-0D12-4E82-97AA-178B77EE362F}"/>
              </a:ext>
            </a:extLst>
          </p:cNvPr>
          <p:cNvSpPr>
            <a:spLocks noGrp="1"/>
          </p:cNvSpPr>
          <p:nvPr>
            <p:ph type="title"/>
          </p:nvPr>
        </p:nvSpPr>
        <p:spPr>
          <a:xfrm>
            <a:off x="323528" y="147946"/>
            <a:ext cx="8496944" cy="492130"/>
          </a:xfrm>
        </p:spPr>
        <p:txBody>
          <a:bodyPr/>
          <a:lstStyle/>
          <a:p>
            <a:pPr>
              <a:spcAft>
                <a:spcPts val="1200"/>
              </a:spcAft>
            </a:pPr>
            <a:r>
              <a:rPr lang="en-GB" sz="2600" b="0" kern="0" dirty="0">
                <a:solidFill>
                  <a:srgbClr val="104F75"/>
                </a:solidFill>
                <a:effectLst/>
                <a:latin typeface="Arial" panose="020B0604020202020204" pitchFamily="34" charset="0"/>
                <a:cs typeface="Arial" panose="020B0604020202020204" pitchFamily="34" charset="0"/>
              </a:rPr>
              <a:t>A national system underpinned by </a:t>
            </a:r>
            <a:r>
              <a:rPr lang="en-GB" sz="2600" b="1" kern="0" dirty="0">
                <a:solidFill>
                  <a:srgbClr val="104F75"/>
                </a:solidFill>
                <a:effectLst/>
                <a:latin typeface="Arial" panose="020B0604020202020204" pitchFamily="34" charset="0"/>
                <a:cs typeface="Arial" panose="020B0604020202020204" pitchFamily="34" charset="0"/>
              </a:rPr>
              <a:t>National Standards</a:t>
            </a:r>
            <a:endParaRPr lang="en-GB" sz="2600" b="1" dirty="0">
              <a:latin typeface="Arial" panose="020B0604020202020204" pitchFamily="34" charset="0"/>
            </a:endParaRPr>
          </a:p>
        </p:txBody>
      </p:sp>
      <p:sp>
        <p:nvSpPr>
          <p:cNvPr id="5" name="TextBox 4">
            <a:extLst>
              <a:ext uri="{FF2B5EF4-FFF2-40B4-BE49-F238E27FC236}">
                <a16:creationId xmlns:a16="http://schemas.microsoft.com/office/drawing/2014/main" id="{8ADBBFB8-B43C-407D-9F8F-4B60210EDD80}"/>
              </a:ext>
            </a:extLst>
          </p:cNvPr>
          <p:cNvSpPr txBox="1"/>
          <p:nvPr/>
        </p:nvSpPr>
        <p:spPr bwMode="auto">
          <a:xfrm>
            <a:off x="281143" y="889843"/>
            <a:ext cx="5184576"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rtlCol="0" anchor="t" anchorCtr="0" compatLnSpc="1">
            <a:prstTxWarp prst="textNoShape">
              <a:avLst/>
            </a:prstTxWarp>
            <a:spAutoFit/>
          </a:bodyPr>
          <a:lstStyle/>
          <a:p>
            <a:pPr marL="214313" indent="-214313">
              <a:spcAft>
                <a:spcPts val="1800"/>
              </a:spcAft>
              <a:buFont typeface="Arial" panose="020B0604020202020204" pitchFamily="34" charset="0"/>
              <a:buChar char="•"/>
              <a:defRPr/>
            </a:pPr>
            <a:r>
              <a:rPr lang="en-GB" sz="1900" b="1" kern="0" dirty="0">
                <a:solidFill>
                  <a:prstClr val="black"/>
                </a:solidFill>
                <a:latin typeface="Arial" panose="020B0604020202020204" pitchFamily="34" charset="0"/>
                <a:cs typeface="Arial" panose="020B0604020202020204" pitchFamily="34" charset="0"/>
              </a:rPr>
              <a:t>Will build on what good local areas are already doing </a:t>
            </a:r>
            <a:r>
              <a:rPr lang="en-GB" sz="1900" kern="0" dirty="0">
                <a:solidFill>
                  <a:prstClr val="black"/>
                </a:solidFill>
                <a:latin typeface="Arial" panose="020B0604020202020204" pitchFamily="34" charset="0"/>
                <a:cs typeface="Arial" panose="020B0604020202020204" pitchFamily="34" charset="0"/>
              </a:rPr>
              <a:t>with their local offer and ordinarily available provision and set this as the standard everywhere. </a:t>
            </a:r>
          </a:p>
          <a:p>
            <a:pPr marL="214313" indent="-214313">
              <a:spcAft>
                <a:spcPts val="1800"/>
              </a:spcAft>
              <a:buFont typeface="Arial" panose="020B0604020202020204" pitchFamily="34" charset="0"/>
              <a:buChar char="•"/>
              <a:defRPr/>
            </a:pPr>
            <a:r>
              <a:rPr lang="en-GB" sz="1900" kern="0" dirty="0">
                <a:solidFill>
                  <a:prstClr val="black"/>
                </a:solidFill>
                <a:latin typeface="Arial" panose="020B0604020202020204" pitchFamily="34" charset="0"/>
                <a:cs typeface="Arial" panose="020B0604020202020204" pitchFamily="34" charset="0"/>
              </a:rPr>
              <a:t>We propose setting standards in legislation, </a:t>
            </a:r>
            <a:r>
              <a:rPr lang="en-GB" sz="1900" b="1" kern="0" dirty="0">
                <a:solidFill>
                  <a:prstClr val="black"/>
                </a:solidFill>
                <a:latin typeface="Arial" panose="020B0604020202020204" pitchFamily="34" charset="0"/>
                <a:cs typeface="Arial" panose="020B0604020202020204" pitchFamily="34" charset="0"/>
              </a:rPr>
              <a:t>via a framework</a:t>
            </a:r>
            <a:r>
              <a:rPr lang="en-GB" sz="1900" kern="0" dirty="0">
                <a:solidFill>
                  <a:prstClr val="black"/>
                </a:solidFill>
                <a:latin typeface="Arial" panose="020B0604020202020204" pitchFamily="34" charset="0"/>
                <a:cs typeface="Arial" panose="020B0604020202020204" pitchFamily="34" charset="0"/>
              </a:rPr>
              <a:t>, to clarify who is responsible for securing what provision – emphasising what should be ‘universally’ available in early years, schools and colleges. </a:t>
            </a:r>
          </a:p>
          <a:p>
            <a:pPr marL="214313" indent="-214313">
              <a:spcAft>
                <a:spcPts val="1800"/>
              </a:spcAft>
              <a:buFont typeface="Arial" panose="020B0604020202020204" pitchFamily="34" charset="0"/>
              <a:buChar char="•"/>
              <a:defRPr/>
            </a:pPr>
            <a:r>
              <a:rPr lang="en-GB" sz="1900" kern="0" dirty="0">
                <a:solidFill>
                  <a:prstClr val="black"/>
                </a:solidFill>
                <a:latin typeface="Arial" panose="020B0604020202020204" pitchFamily="34" charset="0"/>
                <a:cs typeface="Arial" panose="020B0604020202020204" pitchFamily="34" charset="0"/>
              </a:rPr>
              <a:t>Intend standards to apply across education, social and healthcare </a:t>
            </a:r>
          </a:p>
          <a:p>
            <a:pPr marL="214313" indent="-214313">
              <a:spcAft>
                <a:spcPts val="1800"/>
              </a:spcAft>
              <a:buFont typeface="Arial" panose="020B0604020202020204" pitchFamily="34" charset="0"/>
              <a:buChar char="•"/>
              <a:defRPr/>
            </a:pPr>
            <a:r>
              <a:rPr lang="en-GB" sz="1900" kern="0" dirty="0">
                <a:solidFill>
                  <a:prstClr val="black"/>
                </a:solidFill>
                <a:latin typeface="Arial" panose="020B0604020202020204" pitchFamily="34" charset="0"/>
                <a:cs typeface="Arial" panose="020B0604020202020204" pitchFamily="34" charset="0"/>
              </a:rPr>
              <a:t>Alongside the National Standards, we will develop </a:t>
            </a:r>
            <a:r>
              <a:rPr lang="en-GB" sz="1900" b="1" kern="0" dirty="0">
                <a:solidFill>
                  <a:prstClr val="black"/>
                </a:solidFill>
                <a:latin typeface="Arial" panose="020B0604020202020204" pitchFamily="34" charset="0"/>
                <a:cs typeface="Arial" panose="020B0604020202020204" pitchFamily="34" charset="0"/>
              </a:rPr>
              <a:t>‘practice guides’, </a:t>
            </a:r>
            <a:r>
              <a:rPr lang="en-GB" sz="1900" dirty="0">
                <a:latin typeface="Arial" panose="020B0604020202020204" pitchFamily="34" charset="0"/>
                <a:cs typeface="Arial" panose="020B0604020202020204" pitchFamily="34" charset="0"/>
              </a:rPr>
              <a:t>to offer frontline professionals a single source of evidence on ‘what works’ to support CYP with SEND. </a:t>
            </a:r>
            <a:endParaRPr lang="en-GB" sz="1900" kern="0" dirty="0">
              <a:solidFill>
                <a:prstClr val="black"/>
              </a:solidFill>
              <a:latin typeface="Arial" panose="020B0604020202020204" pitchFamily="34" charset="0"/>
              <a:cs typeface="Arial" panose="020B0604020202020204" pitchFamily="34" charset="0"/>
            </a:endParaRPr>
          </a:p>
        </p:txBody>
      </p:sp>
      <p:pic>
        <p:nvPicPr>
          <p:cNvPr id="17" name="Picture 16" descr="National Standards will clarify the types of support that will be made available, whose job it is to make it available and which budgets should pay for it. ">
            <a:extLst>
              <a:ext uri="{FF2B5EF4-FFF2-40B4-BE49-F238E27FC236}">
                <a16:creationId xmlns:a16="http://schemas.microsoft.com/office/drawing/2014/main" id="{F9D5DD70-CCDA-C097-9045-0F60A3D2EC31}"/>
              </a:ext>
            </a:extLst>
          </p:cNvPr>
          <p:cNvPicPr>
            <a:picLocks noChangeAspect="1"/>
          </p:cNvPicPr>
          <p:nvPr/>
        </p:nvPicPr>
        <p:blipFill>
          <a:blip r:embed="rId3">
            <a:extLst>
              <a:ext uri="{FF2B5EF4-FFF2-40B4-BE49-F238E27FC236}">
                <a16:creationId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el="http://schemas.microsoft.com/office/2019/extlst"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adec="http://schemas.microsoft.com/office/drawing/2017/decorative" xmlns:arto="http://schemas.microsoft.com/office/word/2006/arto" xmlns:a16="http://schemas.microsoft.com/office/drawing/2014/main" xmlns:a14="http://schemas.microsoft.com/office/drawing/2010/main" xmlns:w="http://schemas.openxmlformats.org/wordprocessingml/2006/main" xmlns:w10="urn:schemas-microsoft-com:office:word" xmlns:v="urn:schemas-microsoft-com:vml" xmlns:o="urn:schemas-microsoft-com:office:office" xmlns:lc="http://schemas.openxmlformats.org/drawingml/2006/lockedCanvas" id="{4425DBA2-FF01-6D2D-1A76-A5DFEF862035}"/>
              </a:ext>
            </a:extLst>
          </a:blip>
          <a:srcRect r="10719"/>
          <a:stretch>
            <a:fillRect/>
          </a:stretch>
        </p:blipFill>
        <p:spPr>
          <a:xfrm>
            <a:off x="5465719" y="1052736"/>
            <a:ext cx="3529059" cy="4392488"/>
          </a:xfrm>
          <a:prstGeom prst="rect">
            <a:avLst/>
          </a:prstGeom>
        </p:spPr>
      </p:pic>
      <p:sp>
        <p:nvSpPr>
          <p:cNvPr id="2" name="Slide Number Placeholder 1">
            <a:extLst>
              <a:ext uri="{FF2B5EF4-FFF2-40B4-BE49-F238E27FC236}">
                <a16:creationId xmlns:a16="http://schemas.microsoft.com/office/drawing/2014/main" id="{7A2BAFEF-235A-118D-07BD-00AB28955974}"/>
              </a:ext>
            </a:extLst>
          </p:cNvPr>
          <p:cNvSpPr>
            <a:spLocks noGrp="1"/>
          </p:cNvSpPr>
          <p:nvPr>
            <p:ph type="sldNum" sz="quarter" idx="12"/>
          </p:nvPr>
        </p:nvSpPr>
        <p:spPr/>
        <p:txBody>
          <a:bodyPr/>
          <a:lstStyle/>
          <a:p>
            <a:fld id="{5D5369AF-0EB7-4BAF-8B64-14FFB1E0C7EA}" type="slidenum">
              <a:rPr lang="en-GB" smtClean="0"/>
              <a:pPr/>
              <a:t>13</a:t>
            </a:fld>
            <a:endParaRPr lang="en-GB" dirty="0"/>
          </a:p>
        </p:txBody>
      </p:sp>
    </p:spTree>
    <p:extLst>
      <p:ext uri="{BB962C8B-B14F-4D97-AF65-F5344CB8AC3E}">
        <p14:creationId xmlns:p14="http://schemas.microsoft.com/office/powerpoint/2010/main" val="3002644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16B1F-5B1A-F1E0-4512-9B1B0D85A16F}"/>
              </a:ext>
            </a:extLst>
          </p:cNvPr>
          <p:cNvSpPr>
            <a:spLocks noGrp="1"/>
          </p:cNvSpPr>
          <p:nvPr>
            <p:ph type="title"/>
          </p:nvPr>
        </p:nvSpPr>
        <p:spPr>
          <a:xfrm>
            <a:off x="684212" y="241904"/>
            <a:ext cx="7775575" cy="647701"/>
          </a:xfrm>
        </p:spPr>
        <p:txBody>
          <a:bodyPr/>
          <a:lstStyle/>
          <a:p>
            <a:r>
              <a:rPr lang="en-GB" b="0" dirty="0"/>
              <a:t>An integrated SEND and alternative provision system</a:t>
            </a:r>
          </a:p>
        </p:txBody>
      </p:sp>
      <p:pic>
        <p:nvPicPr>
          <p:cNvPr id="6" name="Content Placeholder 5">
            <a:extLst>
              <a:ext uri="{FF2B5EF4-FFF2-40B4-BE49-F238E27FC236}">
                <a16:creationId xmlns:a16="http://schemas.microsoft.com/office/drawing/2014/main" id="{35DA6566-ECC7-C139-DD7F-0FF4599D2093}"/>
              </a:ext>
            </a:extLst>
          </p:cNvPr>
          <p:cNvPicPr>
            <a:picLocks noGrp="1" noChangeAspect="1"/>
          </p:cNvPicPr>
          <p:nvPr>
            <p:ph idx="1"/>
          </p:nvPr>
        </p:nvPicPr>
        <p:blipFill>
          <a:blip r:embed="rId2"/>
          <a:stretch>
            <a:fillRect/>
          </a:stretch>
        </p:blipFill>
        <p:spPr>
          <a:xfrm>
            <a:off x="107504" y="992062"/>
            <a:ext cx="8648842" cy="5137150"/>
          </a:xfrm>
        </p:spPr>
      </p:pic>
      <p:sp>
        <p:nvSpPr>
          <p:cNvPr id="4" name="Slide Number Placeholder 3">
            <a:extLst>
              <a:ext uri="{FF2B5EF4-FFF2-40B4-BE49-F238E27FC236}">
                <a16:creationId xmlns:a16="http://schemas.microsoft.com/office/drawing/2014/main" id="{AE5CEC0B-6E5A-16BE-4D08-ACC71CF6A650}"/>
              </a:ext>
            </a:extLst>
          </p:cNvPr>
          <p:cNvSpPr>
            <a:spLocks noGrp="1"/>
          </p:cNvSpPr>
          <p:nvPr>
            <p:ph type="sldNum" sz="quarter" idx="4"/>
          </p:nvPr>
        </p:nvSpPr>
        <p:spPr/>
        <p:txBody>
          <a:bodyPr/>
          <a:lstStyle/>
          <a:p>
            <a:fld id="{5DB98E5A-76C0-453E-B1E0-BC4AB04722D5}" type="slidenum">
              <a:rPr lang="en-GB" smtClean="0"/>
              <a:pPr/>
              <a:t>14</a:t>
            </a:fld>
            <a:endParaRPr lang="en-GB" dirty="0"/>
          </a:p>
        </p:txBody>
      </p:sp>
    </p:spTree>
    <p:extLst>
      <p:ext uri="{BB962C8B-B14F-4D97-AF65-F5344CB8AC3E}">
        <p14:creationId xmlns:p14="http://schemas.microsoft.com/office/powerpoint/2010/main" val="636172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E3411-A1B5-124F-54C0-8EBE3E6E7E71}"/>
              </a:ext>
            </a:extLst>
          </p:cNvPr>
          <p:cNvSpPr>
            <a:spLocks noGrp="1"/>
          </p:cNvSpPr>
          <p:nvPr>
            <p:ph type="title"/>
          </p:nvPr>
        </p:nvSpPr>
        <p:spPr/>
        <p:txBody>
          <a:bodyPr/>
          <a:lstStyle/>
          <a:p>
            <a:r>
              <a:rPr lang="en-GB" b="0" dirty="0"/>
              <a:t>Leadership - Local SEND and AP partnerships and local inclusion plans </a:t>
            </a:r>
          </a:p>
        </p:txBody>
      </p:sp>
      <p:sp>
        <p:nvSpPr>
          <p:cNvPr id="3" name="Content Placeholder 2">
            <a:extLst>
              <a:ext uri="{FF2B5EF4-FFF2-40B4-BE49-F238E27FC236}">
                <a16:creationId xmlns:a16="http://schemas.microsoft.com/office/drawing/2014/main" id="{5F864ECB-5344-87B4-039C-5B57787BC977}"/>
              </a:ext>
            </a:extLst>
          </p:cNvPr>
          <p:cNvSpPr>
            <a:spLocks noGrp="1"/>
          </p:cNvSpPr>
          <p:nvPr>
            <p:ph idx="1"/>
          </p:nvPr>
        </p:nvSpPr>
        <p:spPr>
          <a:xfrm>
            <a:off x="684213" y="1317625"/>
            <a:ext cx="7992244" cy="4679949"/>
          </a:xfrm>
        </p:spPr>
        <p:txBody>
          <a:bodyPr/>
          <a:lstStyle/>
          <a:p>
            <a:r>
              <a:rPr lang="en-GB" sz="2400" dirty="0"/>
              <a:t>Partnerships </a:t>
            </a:r>
            <a:r>
              <a:rPr lang="en-GB" sz="2400" b="0" dirty="0"/>
              <a:t>to be responsible for undertaking a joint needs assessment and producing a strategic </a:t>
            </a:r>
            <a:r>
              <a:rPr lang="en-GB" sz="2400" dirty="0"/>
              <a:t>local inclusion plan </a:t>
            </a:r>
            <a:r>
              <a:rPr lang="en-GB" sz="2400" b="0" dirty="0"/>
              <a:t>(LIP) for local delivery.</a:t>
            </a:r>
          </a:p>
          <a:p>
            <a:r>
              <a:rPr lang="en-GB" sz="2400" b="0" dirty="0">
                <a:solidFill>
                  <a:srgbClr val="0D0D0D"/>
                </a:solidFill>
                <a:effectLst/>
                <a:latin typeface="Arial" panose="020B0604020202020204" pitchFamily="34" charset="0"/>
                <a:ea typeface="Arial" panose="020B0604020202020204" pitchFamily="34" charset="0"/>
              </a:rPr>
              <a:t>Partnerships </a:t>
            </a:r>
            <a:r>
              <a:rPr lang="en-GB" sz="2400" b="0" dirty="0">
                <a:solidFill>
                  <a:srgbClr val="0D0D0D"/>
                </a:solidFill>
                <a:latin typeface="Arial" panose="020B0604020202020204" pitchFamily="34" charset="0"/>
                <a:ea typeface="Arial" panose="020B0604020202020204" pitchFamily="34" charset="0"/>
              </a:rPr>
              <a:t>to include reps from </a:t>
            </a:r>
            <a:r>
              <a:rPr lang="en-GB" sz="2400" b="0" dirty="0">
                <a:solidFill>
                  <a:srgbClr val="0D0D0D"/>
                </a:solidFill>
                <a:effectLst/>
                <a:latin typeface="Arial" panose="020B0604020202020204" pitchFamily="34" charset="0"/>
                <a:ea typeface="Arial" panose="020B0604020202020204" pitchFamily="34" charset="0"/>
              </a:rPr>
              <a:t>across education, health (inc mental health) and care, and parents and young people.</a:t>
            </a:r>
            <a:endParaRPr lang="en-GB" sz="2400" b="0" dirty="0"/>
          </a:p>
          <a:p>
            <a:r>
              <a:rPr lang="en-GB" sz="2400" b="0" dirty="0"/>
              <a:t>Testing and learning about Partnerships a key part of the </a:t>
            </a:r>
            <a:r>
              <a:rPr lang="en-GB" sz="2400" dirty="0"/>
              <a:t>Change Programme</a:t>
            </a:r>
            <a:r>
              <a:rPr lang="en-GB" sz="2400" b="0" dirty="0"/>
              <a:t>.</a:t>
            </a:r>
          </a:p>
          <a:p>
            <a:endParaRPr lang="en-GB" b="0" dirty="0"/>
          </a:p>
          <a:p>
            <a:endParaRPr lang="en-GB" b="0" dirty="0"/>
          </a:p>
          <a:p>
            <a:endParaRPr lang="en-GB" dirty="0"/>
          </a:p>
        </p:txBody>
      </p:sp>
      <p:sp>
        <p:nvSpPr>
          <p:cNvPr id="4" name="Slide Number Placeholder 3">
            <a:extLst>
              <a:ext uri="{FF2B5EF4-FFF2-40B4-BE49-F238E27FC236}">
                <a16:creationId xmlns:a16="http://schemas.microsoft.com/office/drawing/2014/main" id="{EC7F9068-7A2D-7D81-7818-C0ED6917955C}"/>
              </a:ext>
            </a:extLst>
          </p:cNvPr>
          <p:cNvSpPr>
            <a:spLocks noGrp="1"/>
          </p:cNvSpPr>
          <p:nvPr>
            <p:ph type="sldNum" sz="quarter" idx="4"/>
          </p:nvPr>
        </p:nvSpPr>
        <p:spPr/>
        <p:txBody>
          <a:bodyPr/>
          <a:lstStyle/>
          <a:p>
            <a:fld id="{5DB98E5A-76C0-453E-B1E0-BC4AB04722D5}" type="slidenum">
              <a:rPr lang="en-GB" smtClean="0"/>
              <a:pPr/>
              <a:t>15</a:t>
            </a:fld>
            <a:endParaRPr lang="en-GB" dirty="0"/>
          </a:p>
        </p:txBody>
      </p:sp>
    </p:spTree>
    <p:extLst>
      <p:ext uri="{BB962C8B-B14F-4D97-AF65-F5344CB8AC3E}">
        <p14:creationId xmlns:p14="http://schemas.microsoft.com/office/powerpoint/2010/main" val="3062595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C4C4B-9E89-8277-C633-E345AFF3811F}"/>
              </a:ext>
            </a:extLst>
          </p:cNvPr>
          <p:cNvSpPr>
            <a:spLocks noGrp="1"/>
          </p:cNvSpPr>
          <p:nvPr>
            <p:ph idx="1"/>
          </p:nvPr>
        </p:nvSpPr>
        <p:spPr>
          <a:xfrm>
            <a:off x="755576" y="1196752"/>
            <a:ext cx="7920880" cy="4679949"/>
          </a:xfrm>
        </p:spPr>
        <p:txBody>
          <a:bodyPr/>
          <a:lstStyle/>
          <a:p>
            <a:r>
              <a:rPr lang="en-GB" sz="2300" dirty="0"/>
              <a:t>Capital investment </a:t>
            </a:r>
            <a:r>
              <a:rPr lang="en-GB" sz="2300" b="0" dirty="0"/>
              <a:t>- £2.6 billion over next 3 years to deliver new places and improve existing specialist and AP provision – can include mainstream units/ RPs.</a:t>
            </a:r>
          </a:p>
          <a:p>
            <a:r>
              <a:rPr lang="en-GB" sz="2300" dirty="0"/>
              <a:t>Standardisation of templates - </a:t>
            </a:r>
            <a:r>
              <a:rPr lang="en-GB" sz="2300" b="0" dirty="0"/>
              <a:t>Develop a national EHCP template, supported by guidance.</a:t>
            </a:r>
          </a:p>
          <a:p>
            <a:r>
              <a:rPr lang="en-GB" sz="2300" b="0" dirty="0"/>
              <a:t>Encourage all SEND services to move to </a:t>
            </a:r>
            <a:r>
              <a:rPr lang="en-GB" sz="2300" dirty="0"/>
              <a:t>EHCP digital systems</a:t>
            </a:r>
            <a:r>
              <a:rPr lang="en-GB" sz="2300" b="0" dirty="0"/>
              <a:t>.</a:t>
            </a:r>
          </a:p>
          <a:p>
            <a:r>
              <a:rPr lang="en-GB" sz="2300" b="0" dirty="0">
                <a:effectLst/>
                <a:latin typeface="Arial" panose="020B0604020202020204" pitchFamily="34" charset="0"/>
                <a:ea typeface="MS Mincho" panose="02020609040205080304" pitchFamily="49" charset="-128"/>
                <a:cs typeface="MS Mincho" panose="02020609040205080304" pitchFamily="49" charset="-128"/>
              </a:rPr>
              <a:t>W</a:t>
            </a:r>
            <a:r>
              <a:rPr lang="en-GB" sz="2300" b="0" dirty="0">
                <a:effectLst/>
                <a:latin typeface="Arial" panose="020B0604020202020204" pitchFamily="34" charset="0"/>
                <a:ea typeface="MS Mincho" panose="02020609040205080304" pitchFamily="49" charset="-128"/>
              </a:rPr>
              <a:t>e will introduce a national framework of </a:t>
            </a:r>
            <a:r>
              <a:rPr lang="en-GB" sz="2300" dirty="0">
                <a:effectLst/>
                <a:latin typeface="Arial" panose="020B0604020202020204" pitchFamily="34" charset="0"/>
                <a:ea typeface="MS Mincho" panose="02020609040205080304" pitchFamily="49" charset="-128"/>
              </a:rPr>
              <a:t>banding and price tariffs</a:t>
            </a:r>
            <a:endParaRPr lang="en-GB" sz="2300" b="0" dirty="0"/>
          </a:p>
          <a:p>
            <a:r>
              <a:rPr lang="en-GB" sz="2300" b="0" dirty="0">
                <a:solidFill>
                  <a:srgbClr val="0D0D0D"/>
                </a:solidFill>
                <a:effectLst/>
                <a:latin typeface="Arial" panose="020B0604020202020204" pitchFamily="34" charset="0"/>
                <a:ea typeface="MS Mincho" panose="02020609040205080304" pitchFamily="49" charset="-128"/>
              </a:rPr>
              <a:t>We have asked the Law Commission to </a:t>
            </a:r>
            <a:r>
              <a:rPr lang="en-GB" sz="2300" dirty="0">
                <a:solidFill>
                  <a:srgbClr val="0D0D0D"/>
                </a:solidFill>
                <a:effectLst/>
                <a:latin typeface="Arial" panose="020B0604020202020204" pitchFamily="34" charset="0"/>
                <a:ea typeface="MS Mincho" panose="02020609040205080304" pitchFamily="49" charset="-128"/>
              </a:rPr>
              <a:t>review existing social care legislation </a:t>
            </a:r>
            <a:r>
              <a:rPr lang="en-GB" sz="2300" b="0" dirty="0">
                <a:solidFill>
                  <a:srgbClr val="0D0D0D"/>
                </a:solidFill>
                <a:effectLst/>
                <a:latin typeface="Arial" panose="020B0604020202020204" pitchFamily="34" charset="0"/>
                <a:ea typeface="MS Mincho" panose="02020609040205080304" pitchFamily="49" charset="-128"/>
              </a:rPr>
              <a:t>re disabled children.</a:t>
            </a:r>
            <a:endParaRPr lang="en-GB" sz="2300" b="0" dirty="0"/>
          </a:p>
          <a:p>
            <a:endParaRPr lang="en-GB" sz="2400" b="0" dirty="0"/>
          </a:p>
        </p:txBody>
      </p:sp>
      <p:sp>
        <p:nvSpPr>
          <p:cNvPr id="4" name="Slide Number Placeholder 3">
            <a:extLst>
              <a:ext uri="{FF2B5EF4-FFF2-40B4-BE49-F238E27FC236}">
                <a16:creationId xmlns:a16="http://schemas.microsoft.com/office/drawing/2014/main" id="{A6B48BDE-7872-9E3F-B857-FB76D6F138C9}"/>
              </a:ext>
            </a:extLst>
          </p:cNvPr>
          <p:cNvSpPr>
            <a:spLocks noGrp="1"/>
          </p:cNvSpPr>
          <p:nvPr>
            <p:ph type="sldNum" sz="quarter" idx="4"/>
          </p:nvPr>
        </p:nvSpPr>
        <p:spPr/>
        <p:txBody>
          <a:bodyPr/>
          <a:lstStyle/>
          <a:p>
            <a:fld id="{5DB98E5A-76C0-453E-B1E0-BC4AB04722D5}" type="slidenum">
              <a:rPr lang="en-GB" smtClean="0"/>
              <a:pPr/>
              <a:t>16</a:t>
            </a:fld>
            <a:endParaRPr lang="en-GB" dirty="0"/>
          </a:p>
        </p:txBody>
      </p:sp>
      <p:sp>
        <p:nvSpPr>
          <p:cNvPr id="6" name="Title 5">
            <a:extLst>
              <a:ext uri="{FF2B5EF4-FFF2-40B4-BE49-F238E27FC236}">
                <a16:creationId xmlns:a16="http://schemas.microsoft.com/office/drawing/2014/main" id="{DD1C9549-0850-470B-85F9-D26384A1D410}"/>
              </a:ext>
            </a:extLst>
          </p:cNvPr>
          <p:cNvSpPr>
            <a:spLocks noGrp="1"/>
          </p:cNvSpPr>
          <p:nvPr>
            <p:ph type="title"/>
          </p:nvPr>
        </p:nvSpPr>
        <p:spPr/>
        <p:txBody>
          <a:bodyPr/>
          <a:lstStyle/>
          <a:p>
            <a:r>
              <a:rPr lang="en-GB" b="0" dirty="0"/>
              <a:t>Further developments</a:t>
            </a:r>
          </a:p>
        </p:txBody>
      </p:sp>
    </p:spTree>
    <p:extLst>
      <p:ext uri="{BB962C8B-B14F-4D97-AF65-F5344CB8AC3E}">
        <p14:creationId xmlns:p14="http://schemas.microsoft.com/office/powerpoint/2010/main" val="1286351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C1B3B-AF0C-8C35-9578-DC0F0E7657DA}"/>
              </a:ext>
            </a:extLst>
          </p:cNvPr>
          <p:cNvSpPr>
            <a:spLocks noGrp="1"/>
          </p:cNvSpPr>
          <p:nvPr>
            <p:ph type="title"/>
          </p:nvPr>
        </p:nvSpPr>
        <p:spPr>
          <a:xfrm>
            <a:off x="755576" y="404664"/>
            <a:ext cx="7775575" cy="647701"/>
          </a:xfrm>
        </p:spPr>
        <p:txBody>
          <a:bodyPr/>
          <a:lstStyle/>
          <a:p>
            <a:r>
              <a:rPr lang="en-GB" b="0" dirty="0">
                <a:solidFill>
                  <a:srgbClr val="104F75"/>
                </a:solidFill>
                <a:effectLst/>
                <a:latin typeface="Arial" panose="020B0604020202020204" pitchFamily="34" charset="0"/>
                <a:cs typeface="Arial" panose="020B0604020202020204" pitchFamily="34" charset="0"/>
              </a:rPr>
              <a:t>Preparation for employment</a:t>
            </a:r>
            <a:br>
              <a:rPr lang="en-GB" b="0" dirty="0">
                <a:solidFill>
                  <a:srgbClr val="104F75"/>
                </a:solidFill>
                <a:effectLst/>
                <a:latin typeface="Arial" panose="020B0604020202020204" pitchFamily="34" charset="0"/>
                <a:cs typeface="MS Mincho" panose="02020609040205080304" pitchFamily="49" charset="-128"/>
              </a:rPr>
            </a:br>
            <a:endParaRPr lang="en-GB" b="0" dirty="0"/>
          </a:p>
        </p:txBody>
      </p:sp>
      <p:sp>
        <p:nvSpPr>
          <p:cNvPr id="3" name="Content Placeholder 2">
            <a:extLst>
              <a:ext uri="{FF2B5EF4-FFF2-40B4-BE49-F238E27FC236}">
                <a16:creationId xmlns:a16="http://schemas.microsoft.com/office/drawing/2014/main" id="{4ED42D35-FE72-7B89-F74C-602CE3E4A5E7}"/>
              </a:ext>
            </a:extLst>
          </p:cNvPr>
          <p:cNvSpPr>
            <a:spLocks noGrp="1"/>
          </p:cNvSpPr>
          <p:nvPr>
            <p:ph idx="1"/>
          </p:nvPr>
        </p:nvSpPr>
        <p:spPr>
          <a:xfrm>
            <a:off x="612848" y="1082718"/>
            <a:ext cx="8063607" cy="4679949"/>
          </a:xfrm>
        </p:spPr>
        <p:txBody>
          <a:bodyPr/>
          <a:lstStyle/>
          <a:p>
            <a:r>
              <a:rPr lang="en-GB" sz="2200" dirty="0">
                <a:effectLst/>
                <a:latin typeface="Arial" panose="020B0604020202020204" pitchFamily="34" charset="0"/>
                <a:cs typeface="MS Mincho" panose="02020609040205080304" pitchFamily="49" charset="-128"/>
              </a:rPr>
              <a:t>Supported Internships: </a:t>
            </a:r>
            <a:r>
              <a:rPr lang="en-GB" sz="2200" b="0" dirty="0">
                <a:effectLst/>
                <a:latin typeface="Arial" panose="020B0604020202020204" pitchFamily="34" charset="0"/>
                <a:ea typeface="Segoe UI" panose="020B0502040204020203" pitchFamily="34" charset="0"/>
                <a:cs typeface="Arial" panose="020B0604020202020204" pitchFamily="34" charset="0"/>
              </a:rPr>
              <a:t>Funding to enable LAs to double the number of supported internships by 2025</a:t>
            </a:r>
            <a:r>
              <a:rPr lang="en-GB" sz="2200" b="0" dirty="0">
                <a:latin typeface="Arial" panose="020B0604020202020204" pitchFamily="34" charset="0"/>
                <a:ea typeface="Segoe UI" panose="020B0502040204020203" pitchFamily="34" charset="0"/>
                <a:cs typeface="Arial" panose="020B0604020202020204" pitchFamily="34" charset="0"/>
              </a:rPr>
              <a:t>, with o</a:t>
            </a:r>
            <a:r>
              <a:rPr lang="en-GB" sz="2200" b="0" dirty="0">
                <a:effectLst/>
                <a:latin typeface="Arial" panose="020B0604020202020204" pitchFamily="34" charset="0"/>
                <a:ea typeface="Segoe UI" panose="020B0502040204020203" pitchFamily="34" charset="0"/>
                <a:cs typeface="Arial" panose="020B0604020202020204" pitchFamily="34" charset="0"/>
              </a:rPr>
              <a:t>ver 700 job coaches being trained by 2025. </a:t>
            </a:r>
          </a:p>
          <a:p>
            <a:r>
              <a:rPr lang="en-GB" sz="2200" dirty="0">
                <a:effectLst/>
                <a:latin typeface="Arial" panose="020B0604020202020204" pitchFamily="34" charset="0"/>
                <a:ea typeface="Times New Roman" panose="02020603050405020304" pitchFamily="18" charset="0"/>
              </a:rPr>
              <a:t>Apprenticeships: </a:t>
            </a:r>
            <a:r>
              <a:rPr lang="en-GB" sz="2200" b="0" dirty="0">
                <a:effectLst/>
                <a:latin typeface="Arial" panose="020B0604020202020204" pitchFamily="34" charset="0"/>
                <a:ea typeface="Times New Roman" panose="02020603050405020304" pitchFamily="18" charset="0"/>
              </a:rPr>
              <a:t>conduct a pilot to consider the evidence required to access flexibilities to standard English and maths requirements for apprenticeships. </a:t>
            </a:r>
          </a:p>
          <a:p>
            <a:r>
              <a:rPr lang="en-GB" sz="2200" dirty="0">
                <a:effectLst/>
                <a:latin typeface="Arial" panose="020B0604020202020204" pitchFamily="34" charset="0"/>
                <a:cs typeface="Arial" panose="020B0604020202020204" pitchFamily="34" charset="0"/>
              </a:rPr>
              <a:t>Supporting effective transitions </a:t>
            </a:r>
            <a:r>
              <a:rPr lang="en-GB" sz="2200" b="0" dirty="0">
                <a:effectLst/>
                <a:latin typeface="Arial" panose="020B0604020202020204" pitchFamily="34" charset="0"/>
                <a:cs typeface="Arial" panose="020B0604020202020204" pitchFamily="34" charset="0"/>
              </a:rPr>
              <a:t>- </a:t>
            </a:r>
            <a:r>
              <a:rPr lang="en-GB" sz="2200" b="0" dirty="0">
                <a:effectLst/>
                <a:latin typeface="Arial" panose="020B0604020202020204" pitchFamily="34" charset="0"/>
                <a:ea typeface="MS Mincho" panose="02020609040205080304" pitchFamily="49" charset="-128"/>
                <a:cs typeface="MS Mincho" panose="02020609040205080304" pitchFamily="49" charset="-128"/>
              </a:rPr>
              <a:t> focus initially on transitions into and out of post-16 settings, inc. transitions into employment, adult services and for YP leaving AP at end of KS4</a:t>
            </a:r>
            <a:endParaRPr lang="en-GB" sz="2200" b="0" dirty="0"/>
          </a:p>
          <a:p>
            <a:r>
              <a:rPr lang="en-GB" sz="2200" dirty="0">
                <a:effectLst/>
                <a:latin typeface="Arial" panose="020B0604020202020204" pitchFamily="34" charset="0"/>
                <a:cs typeface="MS Mincho" panose="02020609040205080304" pitchFamily="49" charset="-128"/>
              </a:rPr>
              <a:t>Adjustment Passport –</a:t>
            </a:r>
            <a:r>
              <a:rPr lang="en-GB" sz="2200" b="1" dirty="0">
                <a:effectLst/>
                <a:latin typeface="Arial" panose="020B0604020202020204" pitchFamily="34" charset="0"/>
                <a:cs typeface="MS Mincho" panose="02020609040205080304" pitchFamily="49" charset="-128"/>
              </a:rPr>
              <a:t> </a:t>
            </a:r>
            <a:r>
              <a:rPr lang="en-GB" sz="2200" b="0" dirty="0">
                <a:latin typeface="Arial" panose="020B0604020202020204" pitchFamily="34" charset="0"/>
                <a:cs typeface="Arial" panose="020B0604020202020204" pitchFamily="34" charset="0"/>
              </a:rPr>
              <a:t>we will </a:t>
            </a:r>
            <a:r>
              <a:rPr lang="en-GB" sz="2200" b="0" dirty="0">
                <a:effectLst/>
                <a:latin typeface="Arial" panose="020B0604020202020204" pitchFamily="34" charset="0"/>
                <a:ea typeface="Times New Roman" panose="02020603050405020304" pitchFamily="18" charset="0"/>
                <a:cs typeface="Arial" panose="020B0604020202020204" pitchFamily="34" charset="0"/>
              </a:rPr>
              <a:t>trial the Passport with supported interns and apprentices </a:t>
            </a:r>
            <a:endParaRPr lang="en-GB" sz="2200" dirty="0"/>
          </a:p>
        </p:txBody>
      </p:sp>
      <p:sp>
        <p:nvSpPr>
          <p:cNvPr id="4" name="Slide Number Placeholder 3">
            <a:extLst>
              <a:ext uri="{FF2B5EF4-FFF2-40B4-BE49-F238E27FC236}">
                <a16:creationId xmlns:a16="http://schemas.microsoft.com/office/drawing/2014/main" id="{CAF98199-15D5-0685-DF13-55E6B2C67170}"/>
              </a:ext>
            </a:extLst>
          </p:cNvPr>
          <p:cNvSpPr>
            <a:spLocks noGrp="1"/>
          </p:cNvSpPr>
          <p:nvPr>
            <p:ph type="sldNum" sz="quarter" idx="4"/>
          </p:nvPr>
        </p:nvSpPr>
        <p:spPr/>
        <p:txBody>
          <a:bodyPr/>
          <a:lstStyle/>
          <a:p>
            <a:fld id="{5DB98E5A-76C0-453E-B1E0-BC4AB04722D5}" type="slidenum">
              <a:rPr lang="en-GB" smtClean="0"/>
              <a:pPr/>
              <a:t>17</a:t>
            </a:fld>
            <a:endParaRPr lang="en-GB" dirty="0"/>
          </a:p>
        </p:txBody>
      </p:sp>
    </p:spTree>
    <p:extLst>
      <p:ext uri="{BB962C8B-B14F-4D97-AF65-F5344CB8AC3E}">
        <p14:creationId xmlns:p14="http://schemas.microsoft.com/office/powerpoint/2010/main" val="2677581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DBA3B-EB10-6B5C-C977-4CEA94B39FD9}"/>
              </a:ext>
            </a:extLst>
          </p:cNvPr>
          <p:cNvSpPr>
            <a:spLocks noGrp="1"/>
          </p:cNvSpPr>
          <p:nvPr>
            <p:ph type="title"/>
          </p:nvPr>
        </p:nvSpPr>
        <p:spPr>
          <a:xfrm>
            <a:off x="611561" y="404664"/>
            <a:ext cx="8136904" cy="576411"/>
          </a:xfrm>
        </p:spPr>
        <p:txBody>
          <a:bodyPr/>
          <a:lstStyle/>
          <a:p>
            <a:r>
              <a:rPr lang="en-GB" b="0" dirty="0">
                <a:solidFill>
                  <a:srgbClr val="104F75"/>
                </a:solidFill>
                <a:effectLst/>
                <a:latin typeface="Arial" panose="020B0604020202020204" pitchFamily="34" charset="0"/>
                <a:cs typeface="MS Mincho" panose="02020609040205080304" pitchFamily="49" charset="-128"/>
              </a:rPr>
              <a:t>Ens</a:t>
            </a:r>
            <a:r>
              <a:rPr lang="en-GB" b="0" dirty="0">
                <a:solidFill>
                  <a:srgbClr val="1F487C"/>
                </a:solidFill>
                <a:effectLst/>
                <a:latin typeface="Arial" panose="020B0604020202020204" pitchFamily="34" charset="0"/>
                <a:cs typeface="Arial" panose="020B0604020202020204" pitchFamily="34" charset="0"/>
              </a:rPr>
              <a:t>uring SEND leadership across schools</a:t>
            </a:r>
            <a:br>
              <a:rPr lang="en-GB" sz="1800" b="1" dirty="0">
                <a:solidFill>
                  <a:srgbClr val="104F75"/>
                </a:solidFill>
                <a:effectLst/>
                <a:latin typeface="Arial" panose="020B0604020202020204" pitchFamily="34" charset="0"/>
                <a:cs typeface="MS Mincho" panose="02020609040205080304" pitchFamily="49" charset="-128"/>
              </a:rPr>
            </a:br>
            <a:endParaRPr lang="en-GB" dirty="0"/>
          </a:p>
        </p:txBody>
      </p:sp>
      <p:sp>
        <p:nvSpPr>
          <p:cNvPr id="3" name="Content Placeholder 2">
            <a:extLst>
              <a:ext uri="{FF2B5EF4-FFF2-40B4-BE49-F238E27FC236}">
                <a16:creationId xmlns:a16="http://schemas.microsoft.com/office/drawing/2014/main" id="{7B7339FF-25FA-7CF8-EC9D-8286DACED43E}"/>
              </a:ext>
            </a:extLst>
          </p:cNvPr>
          <p:cNvSpPr>
            <a:spLocks noGrp="1"/>
          </p:cNvSpPr>
          <p:nvPr>
            <p:ph idx="1"/>
          </p:nvPr>
        </p:nvSpPr>
        <p:spPr>
          <a:xfrm>
            <a:off x="611560" y="836712"/>
            <a:ext cx="8280919" cy="5184576"/>
          </a:xfrm>
        </p:spPr>
        <p:txBody>
          <a:bodyPr/>
          <a:lstStyle/>
          <a:p>
            <a:pPr marL="0" indent="0">
              <a:buSzPts val="1200"/>
              <a:buNone/>
              <a:tabLst>
                <a:tab pos="228600" algn="l"/>
                <a:tab pos="457200" algn="l"/>
              </a:tabLst>
            </a:pPr>
            <a:r>
              <a:rPr lang="en-GB" sz="2200" b="0" dirty="0">
                <a:effectLst/>
                <a:latin typeface="Arial" panose="020B0604020202020204" pitchFamily="34" charset="0"/>
                <a:ea typeface="Times New Roman" panose="02020603050405020304" pitchFamily="18" charset="0"/>
                <a:cs typeface="Arial" panose="020B0604020202020204" pitchFamily="34" charset="0"/>
              </a:rPr>
              <a:t>To support excellent school SEND leadership, ensuring high quality SEND provision is included in:</a:t>
            </a:r>
          </a:p>
          <a:p>
            <a:pPr marL="357188" indent="-357188">
              <a:tabLst>
                <a:tab pos="228600" algn="l"/>
              </a:tabLst>
            </a:pP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A new MAT CEO development offer</a:t>
            </a:r>
          </a:p>
          <a:p>
            <a:pPr marL="357188" indent="-357188">
              <a:tabLst>
                <a:tab pos="228600" algn="l"/>
              </a:tabLst>
            </a:pP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The descriptors for academy trust strength, which will include measures for a high-quality, inclusive education. </a:t>
            </a:r>
          </a:p>
          <a:p>
            <a:pPr marL="357188" lvl="0" indent="-357188">
              <a:lnSpc>
                <a:spcPct val="120000"/>
              </a:lnSpc>
              <a:spcAft>
                <a:spcPts val="600"/>
              </a:spcAft>
              <a:tabLst>
                <a:tab pos="228600" algn="l"/>
              </a:tabLst>
            </a:pP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The NPQ for Headship - to develop the knowledge that enables </a:t>
            </a:r>
            <a:r>
              <a:rPr lang="en-GB" sz="220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all </a:t>
            </a: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pupils to succeed.</a:t>
            </a:r>
          </a:p>
          <a:p>
            <a:pPr marL="357188" indent="-357188">
              <a:tabLst>
                <a:tab pos="228600" algn="l"/>
              </a:tabLst>
            </a:pPr>
            <a:r>
              <a:rPr lang="en-GB" sz="2200" b="0" dirty="0">
                <a:solidFill>
                  <a:srgbClr val="0D0D0D"/>
                </a:solidFill>
                <a:latin typeface="Arial" panose="020B0604020202020204" pitchFamily="34" charset="0"/>
                <a:ea typeface="MS Mincho" panose="02020609040205080304" pitchFamily="49" charset="-128"/>
                <a:cs typeface="MS Mincho" panose="02020609040205080304" pitchFamily="49" charset="-128"/>
              </a:rPr>
              <a:t>A</a:t>
            </a: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 new NPQ for Early Years Leadership</a:t>
            </a:r>
          </a:p>
          <a:p>
            <a:pPr marL="0" indent="0">
              <a:buNone/>
              <a:tabLst>
                <a:tab pos="228600" algn="l"/>
              </a:tabLst>
            </a:pPr>
            <a:endParaRPr lang="en-GB" sz="2200" b="1"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endParaRPr>
          </a:p>
          <a:p>
            <a:pPr marL="0" indent="0">
              <a:buNone/>
              <a:tabLst>
                <a:tab pos="228600" algn="l"/>
              </a:tabLst>
            </a:pPr>
            <a:r>
              <a:rPr lang="en-GB" sz="2200" b="1"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Inspection: </a:t>
            </a: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To be judged good or outstanding, schools must show that CYP with SEND achieve good outcomes - inspectors expect to see an inclusive culture in all education settings</a:t>
            </a:r>
          </a:p>
          <a:p>
            <a:pPr marL="0" indent="0">
              <a:buNone/>
              <a:tabLst>
                <a:tab pos="228600" algn="l"/>
              </a:tabLst>
            </a:pPr>
            <a:endPar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endParaRPr>
          </a:p>
          <a:p>
            <a:pPr marL="357188" lvl="0" indent="-357188">
              <a:lnSpc>
                <a:spcPct val="120000"/>
              </a:lnSpc>
              <a:spcAft>
                <a:spcPts val="600"/>
              </a:spcAft>
              <a:tabLst>
                <a:tab pos="228600" algn="l"/>
              </a:tabLst>
            </a:pPr>
            <a:endParaRPr lang="en-GB" sz="21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endParaRPr>
          </a:p>
        </p:txBody>
      </p:sp>
      <p:sp>
        <p:nvSpPr>
          <p:cNvPr id="4" name="Slide Number Placeholder 3">
            <a:extLst>
              <a:ext uri="{FF2B5EF4-FFF2-40B4-BE49-F238E27FC236}">
                <a16:creationId xmlns:a16="http://schemas.microsoft.com/office/drawing/2014/main" id="{56BF5DD1-393B-921E-1832-704196923FB7}"/>
              </a:ext>
            </a:extLst>
          </p:cNvPr>
          <p:cNvSpPr>
            <a:spLocks noGrp="1"/>
          </p:cNvSpPr>
          <p:nvPr>
            <p:ph type="sldNum" sz="quarter" idx="4"/>
          </p:nvPr>
        </p:nvSpPr>
        <p:spPr/>
        <p:txBody>
          <a:bodyPr/>
          <a:lstStyle/>
          <a:p>
            <a:fld id="{5DB98E5A-76C0-453E-B1E0-BC4AB04722D5}" type="slidenum">
              <a:rPr lang="en-GB" smtClean="0"/>
              <a:pPr/>
              <a:t>18</a:t>
            </a:fld>
            <a:endParaRPr lang="en-GB" dirty="0"/>
          </a:p>
        </p:txBody>
      </p:sp>
    </p:spTree>
    <p:extLst>
      <p:ext uri="{BB962C8B-B14F-4D97-AF65-F5344CB8AC3E}">
        <p14:creationId xmlns:p14="http://schemas.microsoft.com/office/powerpoint/2010/main" val="3076506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4A96E-D335-7B0E-6BE2-D8555208DB1A}"/>
              </a:ext>
            </a:extLst>
          </p:cNvPr>
          <p:cNvSpPr>
            <a:spLocks noGrp="1"/>
          </p:cNvSpPr>
          <p:nvPr>
            <p:ph type="title"/>
          </p:nvPr>
        </p:nvSpPr>
        <p:spPr>
          <a:xfrm>
            <a:off x="712076" y="476672"/>
            <a:ext cx="7775575" cy="647701"/>
          </a:xfrm>
        </p:spPr>
        <p:txBody>
          <a:bodyPr/>
          <a:lstStyle/>
          <a:p>
            <a:r>
              <a:rPr lang="en-GB" sz="3000" b="0" dirty="0">
                <a:solidFill>
                  <a:srgbClr val="104F75"/>
                </a:solidFill>
                <a:effectLst/>
                <a:latin typeface="Arial" panose="020B0604020202020204" pitchFamily="34" charset="0"/>
                <a:cs typeface="MS Mincho" panose="02020609040205080304" pitchFamily="49" charset="-128"/>
              </a:rPr>
              <a:t>Improving mainstream provision through high-quality teaching and SEND training </a:t>
            </a:r>
            <a:br>
              <a:rPr lang="en-GB" sz="1800" b="1" dirty="0">
                <a:solidFill>
                  <a:srgbClr val="104F75"/>
                </a:solidFill>
                <a:effectLst/>
                <a:latin typeface="Arial" panose="020B0604020202020204" pitchFamily="34" charset="0"/>
                <a:cs typeface="MS Mincho" panose="02020609040205080304" pitchFamily="49" charset="-128"/>
              </a:rPr>
            </a:br>
            <a:endParaRPr lang="en-GB" dirty="0"/>
          </a:p>
        </p:txBody>
      </p:sp>
      <p:sp>
        <p:nvSpPr>
          <p:cNvPr id="3" name="Content Placeholder 2">
            <a:extLst>
              <a:ext uri="{FF2B5EF4-FFF2-40B4-BE49-F238E27FC236}">
                <a16:creationId xmlns:a16="http://schemas.microsoft.com/office/drawing/2014/main" id="{7FA59BC3-1B5B-D7A3-EF49-4B313CCE60F9}"/>
              </a:ext>
            </a:extLst>
          </p:cNvPr>
          <p:cNvSpPr>
            <a:spLocks noGrp="1"/>
          </p:cNvSpPr>
          <p:nvPr>
            <p:ph idx="1"/>
          </p:nvPr>
        </p:nvSpPr>
        <p:spPr>
          <a:xfrm>
            <a:off x="684212" y="1196976"/>
            <a:ext cx="8136260" cy="4679949"/>
          </a:xfrm>
        </p:spPr>
        <p:txBody>
          <a:bodyPr/>
          <a:lstStyle/>
          <a:p>
            <a:pPr>
              <a:spcAft>
                <a:spcPts val="1200"/>
              </a:spcAft>
              <a:buSzPts val="1200"/>
              <a:tabLst>
                <a:tab pos="228600" algn="l"/>
                <a:tab pos="457200" algn="l"/>
              </a:tabLst>
            </a:pPr>
            <a:r>
              <a:rPr lang="en-GB" sz="2200" b="0" dirty="0">
                <a:solidFill>
                  <a:srgbClr val="0D0D0D"/>
                </a:solidFill>
                <a:effectLst/>
                <a:latin typeface="Arial" panose="020B0604020202020204" pitchFamily="34" charset="0"/>
                <a:ea typeface="MS Mincho" panose="02020609040205080304" pitchFamily="49" charset="-128"/>
              </a:rPr>
              <a:t>We intend to replace the NASENCo with a mandatory</a:t>
            </a: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 high-quality</a:t>
            </a:r>
            <a:r>
              <a:rPr lang="en-GB" sz="2200" b="0" dirty="0">
                <a:solidFill>
                  <a:srgbClr val="0D0D0D"/>
                </a:solidFill>
                <a:effectLst/>
                <a:latin typeface="Arial" panose="020B0604020202020204" pitchFamily="34" charset="0"/>
                <a:ea typeface="MS Mincho" panose="02020609040205080304" pitchFamily="49" charset="-128"/>
              </a:rPr>
              <a:t> leadership level </a:t>
            </a:r>
            <a:r>
              <a:rPr lang="en-GB" sz="2200" dirty="0">
                <a:solidFill>
                  <a:srgbClr val="0D0D0D"/>
                </a:solidFill>
                <a:effectLst/>
                <a:latin typeface="Arial" panose="020B0604020202020204" pitchFamily="34" charset="0"/>
                <a:ea typeface="MS Mincho" panose="02020609040205080304" pitchFamily="49" charset="-128"/>
              </a:rPr>
              <a:t>SENCo NPQ </a:t>
            </a:r>
            <a:r>
              <a:rPr lang="en-GB" sz="2200" b="0" dirty="0">
                <a:solidFill>
                  <a:srgbClr val="0D0D0D"/>
                </a:solidFill>
                <a:effectLst/>
                <a:latin typeface="Arial" panose="020B0604020202020204" pitchFamily="34" charset="0"/>
                <a:ea typeface="MS Mincho" panose="02020609040205080304" pitchFamily="49" charset="-128"/>
              </a:rPr>
              <a:t>for SENCos that do not hold the current qualification, inc. those that became a SENCo prior to Sept 2009. </a:t>
            </a:r>
          </a:p>
          <a:p>
            <a:pPr>
              <a:spcAft>
                <a:spcPts val="1200"/>
              </a:spcAft>
              <a:buSzPts val="1200"/>
              <a:tabLst>
                <a:tab pos="228600" algn="l"/>
                <a:tab pos="457200" algn="l"/>
              </a:tabLst>
            </a:pPr>
            <a:r>
              <a:rPr lang="en-GB" sz="2200" b="0" dirty="0">
                <a:effectLst/>
                <a:latin typeface="Arial" panose="020B0604020202020204" pitchFamily="34" charset="0"/>
                <a:ea typeface="Times New Roman" panose="02020603050405020304" pitchFamily="18" charset="0"/>
                <a:cs typeface="Arial" panose="020B0604020202020204" pitchFamily="34" charset="0"/>
              </a:rPr>
              <a:t>Explore opportunities to build teacher expertise through a review of the </a:t>
            </a:r>
            <a:r>
              <a:rPr lang="en-GB" sz="2200" dirty="0">
                <a:effectLst/>
                <a:latin typeface="Arial" panose="020B0604020202020204" pitchFamily="34" charset="0"/>
                <a:ea typeface="Times New Roman" panose="02020603050405020304" pitchFamily="18" charset="0"/>
                <a:cs typeface="Arial" panose="020B0604020202020204" pitchFamily="34" charset="0"/>
              </a:rPr>
              <a:t>ITT</a:t>
            </a:r>
            <a:r>
              <a:rPr lang="en-GB" sz="2200" b="0" dirty="0">
                <a:effectLst/>
                <a:latin typeface="Arial" panose="020B0604020202020204" pitchFamily="34" charset="0"/>
                <a:ea typeface="Times New Roman" panose="02020603050405020304" pitchFamily="18" charset="0"/>
                <a:cs typeface="Arial" panose="020B0604020202020204" pitchFamily="34" charset="0"/>
              </a:rPr>
              <a:t> Core Content Framework and </a:t>
            </a:r>
            <a:r>
              <a:rPr lang="en-GB" sz="2200" dirty="0">
                <a:effectLst/>
                <a:latin typeface="Arial" panose="020B0604020202020204" pitchFamily="34" charset="0"/>
                <a:ea typeface="Times New Roman" panose="02020603050405020304" pitchFamily="18" charset="0"/>
                <a:cs typeface="Arial" panose="020B0604020202020204" pitchFamily="34" charset="0"/>
              </a:rPr>
              <a:t>ECF.</a:t>
            </a:r>
            <a:r>
              <a:rPr lang="en-GB" sz="2200" b="0" dirty="0">
                <a:effectLst/>
                <a:latin typeface="Arial" panose="020B0604020202020204" pitchFamily="34" charset="0"/>
                <a:ea typeface="Times New Roman" panose="02020603050405020304" pitchFamily="18" charset="0"/>
                <a:cs typeface="Arial" panose="020B0604020202020204" pitchFamily="34" charset="0"/>
              </a:rPr>
              <a:t> </a:t>
            </a:r>
          </a:p>
          <a:p>
            <a:pPr>
              <a:spcAft>
                <a:spcPts val="1200"/>
              </a:spcAft>
              <a:buSzPts val="1200"/>
              <a:tabLst>
                <a:tab pos="228600" algn="l"/>
                <a:tab pos="457200" algn="l"/>
              </a:tabLst>
            </a:pPr>
            <a:r>
              <a:rPr lang="en-GB" sz="2200" b="0" dirty="0">
                <a:latin typeface="Arial" panose="020B0604020202020204" pitchFamily="34" charset="0"/>
                <a:ea typeface="Times New Roman" panose="02020603050405020304" pitchFamily="18" charset="0"/>
                <a:cs typeface="Arial" panose="020B0604020202020204" pitchFamily="34" charset="0"/>
              </a:rPr>
              <a:t>We will </a:t>
            </a:r>
            <a:r>
              <a:rPr lang="en-GB" sz="2200" b="0" dirty="0">
                <a:effectLst/>
                <a:latin typeface="Arial" panose="020B0604020202020204" pitchFamily="34" charset="0"/>
                <a:ea typeface="Times New Roman" panose="02020603050405020304" pitchFamily="18" charset="0"/>
                <a:cs typeface="Arial" panose="020B0604020202020204" pitchFamily="34" charset="0"/>
              </a:rPr>
              <a:t>set out clear guidance on the effective use and deployment of </a:t>
            </a:r>
            <a:r>
              <a:rPr lang="en-GB" sz="2200" dirty="0">
                <a:effectLst/>
                <a:latin typeface="Arial" panose="020B0604020202020204" pitchFamily="34" charset="0"/>
                <a:ea typeface="Times New Roman" panose="02020603050405020304" pitchFamily="18" charset="0"/>
                <a:cs typeface="Arial" panose="020B0604020202020204" pitchFamily="34" charset="0"/>
              </a:rPr>
              <a:t>Teacher Assistants</a:t>
            </a:r>
          </a:p>
          <a:p>
            <a:pPr>
              <a:spcAft>
                <a:spcPts val="1200"/>
              </a:spcAft>
              <a:buSzPts val="1200"/>
              <a:tabLst>
                <a:tab pos="228600" algn="l"/>
                <a:tab pos="457200" algn="l"/>
              </a:tabLst>
            </a:pP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Universal Services programme provides </a:t>
            </a:r>
            <a:r>
              <a:rPr lang="en-GB" sz="2200" b="0" dirty="0">
                <a:solidFill>
                  <a:srgbClr val="0D0D0D"/>
                </a:solidFill>
                <a:effectLst/>
                <a:latin typeface="Arial" panose="020B0604020202020204" pitchFamily="34" charset="0"/>
                <a:ea typeface="MS Mincho" panose="02020609040205080304" pitchFamily="49" charset="-128"/>
              </a:rPr>
              <a:t>free </a:t>
            </a:r>
            <a:r>
              <a:rPr lang="en-GB" sz="2200" dirty="0">
                <a:solidFill>
                  <a:srgbClr val="0D0D0D"/>
                </a:solidFill>
                <a:effectLst/>
                <a:latin typeface="Arial" panose="020B0604020202020204" pitchFamily="34" charset="0"/>
                <a:ea typeface="MS Mincho" panose="02020609040205080304" pitchFamily="49" charset="-128"/>
              </a:rPr>
              <a:t>SEND-specific professional development</a:t>
            </a:r>
            <a:r>
              <a:rPr lang="en-GB" sz="2200" b="0" dirty="0">
                <a:solidFill>
                  <a:srgbClr val="0D0D0D"/>
                </a:solidFill>
                <a:effectLst/>
                <a:latin typeface="Arial" panose="020B0604020202020204" pitchFamily="34" charset="0"/>
                <a:ea typeface="MS Mincho" panose="02020609040205080304" pitchFamily="49" charset="-128"/>
              </a:rPr>
              <a:t>, online training, live webinars and peer mentoring opportunities </a:t>
            </a: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to </a:t>
            </a:r>
            <a:r>
              <a:rPr lang="en-GB" sz="2200" b="0" dirty="0">
                <a:solidFill>
                  <a:srgbClr val="0D0D0D"/>
                </a:solidFill>
                <a:effectLst/>
                <a:latin typeface="Arial" panose="020B0604020202020204" pitchFamily="34" charset="0"/>
                <a:ea typeface="MS Mincho" panose="02020609040205080304" pitchFamily="49" charset="-128"/>
              </a:rPr>
              <a:t>school and college staff.</a:t>
            </a:r>
            <a:endParaRPr lang="en-GB" sz="2200" b="0" dirty="0"/>
          </a:p>
        </p:txBody>
      </p:sp>
      <p:sp>
        <p:nvSpPr>
          <p:cNvPr id="4" name="Slide Number Placeholder 3">
            <a:extLst>
              <a:ext uri="{FF2B5EF4-FFF2-40B4-BE49-F238E27FC236}">
                <a16:creationId xmlns:a16="http://schemas.microsoft.com/office/drawing/2014/main" id="{2226604E-A2B9-74DC-FA0A-8B38A792FE33}"/>
              </a:ext>
            </a:extLst>
          </p:cNvPr>
          <p:cNvSpPr>
            <a:spLocks noGrp="1"/>
          </p:cNvSpPr>
          <p:nvPr>
            <p:ph type="sldNum" sz="quarter" idx="4"/>
          </p:nvPr>
        </p:nvSpPr>
        <p:spPr/>
        <p:txBody>
          <a:bodyPr/>
          <a:lstStyle/>
          <a:p>
            <a:fld id="{5DB98E5A-76C0-453E-B1E0-BC4AB04722D5}" type="slidenum">
              <a:rPr lang="en-GB" smtClean="0"/>
              <a:pPr/>
              <a:t>19</a:t>
            </a:fld>
            <a:endParaRPr lang="en-GB" dirty="0"/>
          </a:p>
        </p:txBody>
      </p:sp>
    </p:spTree>
    <p:extLst>
      <p:ext uri="{BB962C8B-B14F-4D97-AF65-F5344CB8AC3E}">
        <p14:creationId xmlns:p14="http://schemas.microsoft.com/office/powerpoint/2010/main" val="6137233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8FBEE-4761-ECBA-E750-09CF9A0E18A8}"/>
              </a:ext>
            </a:extLst>
          </p:cNvPr>
          <p:cNvSpPr>
            <a:spLocks noGrp="1"/>
          </p:cNvSpPr>
          <p:nvPr>
            <p:ph type="title"/>
          </p:nvPr>
        </p:nvSpPr>
        <p:spPr>
          <a:xfrm>
            <a:off x="684213" y="333374"/>
            <a:ext cx="8208267" cy="647701"/>
          </a:xfrm>
        </p:spPr>
        <p:txBody>
          <a:bodyPr/>
          <a:lstStyle/>
          <a:p>
            <a:pPr>
              <a:spcBef>
                <a:spcPts val="2400"/>
              </a:spcBef>
              <a:spcAft>
                <a:spcPts val="1200"/>
              </a:spcAft>
            </a:pPr>
            <a:r>
              <a:rPr lang="en-GB" sz="3000" b="0" dirty="0">
                <a:solidFill>
                  <a:srgbClr val="104F75"/>
                </a:solidFill>
                <a:effectLst/>
                <a:latin typeface="Arial" panose="020B0604020202020204" pitchFamily="34" charset="0"/>
                <a:cs typeface="MS Mincho" panose="02020609040205080304" pitchFamily="49" charset="-128"/>
              </a:rPr>
              <a:t>Providing specialist support at the point of need</a:t>
            </a:r>
          </a:p>
        </p:txBody>
      </p:sp>
      <p:sp>
        <p:nvSpPr>
          <p:cNvPr id="3" name="Content Placeholder 2">
            <a:extLst>
              <a:ext uri="{FF2B5EF4-FFF2-40B4-BE49-F238E27FC236}">
                <a16:creationId xmlns:a16="http://schemas.microsoft.com/office/drawing/2014/main" id="{9C7F44B4-3049-07D1-1B8B-F45975065F49}"/>
              </a:ext>
            </a:extLst>
          </p:cNvPr>
          <p:cNvSpPr>
            <a:spLocks noGrp="1"/>
          </p:cNvSpPr>
          <p:nvPr>
            <p:ph idx="1"/>
          </p:nvPr>
        </p:nvSpPr>
        <p:spPr>
          <a:xfrm>
            <a:off x="684213" y="1196752"/>
            <a:ext cx="7775575" cy="4679949"/>
          </a:xfrm>
        </p:spPr>
        <p:txBody>
          <a:bodyPr/>
          <a:lstStyle/>
          <a:p>
            <a:r>
              <a:rPr lang="en-GB" sz="2200" b="0" dirty="0"/>
              <a:t>Expanding </a:t>
            </a:r>
            <a:r>
              <a:rPr lang="en-GB" sz="2200" dirty="0">
                <a:effectLst/>
                <a:latin typeface="Arial" panose="020B0604020202020204" pitchFamily="34" charset="0"/>
                <a:ea typeface="Arial" panose="020B0604020202020204" pitchFamily="34" charset="0"/>
              </a:rPr>
              <a:t>Mental Health Support Teams (MHSTs) </a:t>
            </a:r>
            <a:r>
              <a:rPr lang="en-GB" sz="2200" b="0" dirty="0">
                <a:effectLst/>
                <a:latin typeface="Arial" panose="020B0604020202020204" pitchFamily="34" charset="0"/>
                <a:ea typeface="Arial" panose="020B0604020202020204" pitchFamily="34" charset="0"/>
              </a:rPr>
              <a:t>in schools and colleges to around 500 operational teams by 2024</a:t>
            </a:r>
          </a:p>
          <a:p>
            <a:r>
              <a:rPr lang="en-GB" sz="2200" b="0" dirty="0">
                <a:effectLst/>
                <a:latin typeface="Arial" panose="020B0604020202020204" pitchFamily="34" charset="0"/>
                <a:ea typeface="MS Mincho" panose="02020609040205080304" pitchFamily="49" charset="-128"/>
              </a:rPr>
              <a:t>An offer to all state schools and colleges grants to train a </a:t>
            </a:r>
            <a:r>
              <a:rPr lang="en-GB" sz="2200" dirty="0">
                <a:effectLst/>
                <a:latin typeface="Arial" panose="020B0604020202020204" pitchFamily="34" charset="0"/>
                <a:ea typeface="MS Mincho" panose="02020609040205080304" pitchFamily="49" charset="-128"/>
              </a:rPr>
              <a:t>senior mental health lead </a:t>
            </a:r>
            <a:r>
              <a:rPr lang="en-GB" sz="2200" b="0" dirty="0">
                <a:effectLst/>
                <a:latin typeface="Arial" panose="020B0604020202020204" pitchFamily="34" charset="0"/>
                <a:ea typeface="MS Mincho" panose="02020609040205080304" pitchFamily="49" charset="-128"/>
              </a:rPr>
              <a:t>by 2025</a:t>
            </a:r>
          </a:p>
          <a:p>
            <a:r>
              <a:rPr lang="en-GB" sz="2200" b="0" dirty="0"/>
              <a:t>We are investing a further £21 million to train two more cohorts of </a:t>
            </a:r>
            <a:r>
              <a:rPr lang="en-GB" sz="2200" dirty="0"/>
              <a:t>Educational Psychologists </a:t>
            </a:r>
            <a:r>
              <a:rPr lang="en-GB" sz="2200" b="0" dirty="0"/>
              <a:t>in 2024 and 2025</a:t>
            </a:r>
          </a:p>
          <a:p>
            <a:r>
              <a:rPr lang="en-GB" sz="2200" dirty="0">
                <a:effectLst/>
                <a:latin typeface="Arial" panose="020B0604020202020204" pitchFamily="34" charset="0"/>
                <a:cs typeface="MS Mincho" panose="02020609040205080304" pitchFamily="49" charset="-128"/>
              </a:rPr>
              <a:t>Alternative Provision </a:t>
            </a:r>
            <a:r>
              <a:rPr lang="en-GB" sz="2200" b="0" dirty="0">
                <a:latin typeface="Arial" panose="020B0604020202020204" pitchFamily="34" charset="0"/>
                <a:cs typeface="MS Mincho" panose="02020609040205080304" pitchFamily="49" charset="-128"/>
              </a:rPr>
              <a:t>to </a:t>
            </a:r>
            <a:r>
              <a:rPr lang="en-GB" sz="2200" b="0" dirty="0">
                <a:effectLst/>
                <a:latin typeface="Arial" panose="020B0604020202020204" pitchFamily="34" charset="0"/>
                <a:cs typeface="MS Mincho" panose="02020609040205080304" pitchFamily="49" charset="-128"/>
              </a:rPr>
              <a:t>provide early outreach support for mainstream schools </a:t>
            </a:r>
            <a:endParaRPr lang="en-GB" sz="2200" b="0" dirty="0"/>
          </a:p>
          <a:p>
            <a:r>
              <a:rPr lang="en-GB" sz="2200" b="0" dirty="0">
                <a:effectLst/>
                <a:latin typeface="Arial" panose="020B0604020202020204" pitchFamily="34" charset="0"/>
                <a:ea typeface="Times New Roman" panose="02020603050405020304" pitchFamily="18" charset="0"/>
                <a:cs typeface="Arial" panose="020B0604020202020204" pitchFamily="34" charset="0"/>
              </a:rPr>
              <a:t>We are ensuring a secure supply of </a:t>
            </a:r>
            <a:r>
              <a:rPr lang="en-GB" sz="2200" dirty="0">
                <a:effectLst/>
                <a:latin typeface="Arial" panose="020B0604020202020204" pitchFamily="34" charset="0"/>
                <a:ea typeface="Times New Roman" panose="02020603050405020304" pitchFamily="18" charset="0"/>
                <a:cs typeface="Arial" panose="020B0604020202020204" pitchFamily="34" charset="0"/>
              </a:rPr>
              <a:t>teachers of CYP with visual, hearing and multi-sensory impairments.</a:t>
            </a:r>
            <a:endParaRPr lang="en-GB" sz="2200" dirty="0">
              <a:effectLst/>
              <a:latin typeface="Arial" panose="020B0604020202020204" pitchFamily="34" charset="0"/>
              <a:cs typeface="MS Mincho" panose="02020609040205080304" pitchFamily="49" charset="-128"/>
            </a:endParaRPr>
          </a:p>
          <a:p>
            <a:endParaRPr lang="en-GB" b="0" dirty="0"/>
          </a:p>
        </p:txBody>
      </p:sp>
      <p:sp>
        <p:nvSpPr>
          <p:cNvPr id="4" name="Slide Number Placeholder 3">
            <a:extLst>
              <a:ext uri="{FF2B5EF4-FFF2-40B4-BE49-F238E27FC236}">
                <a16:creationId xmlns:a16="http://schemas.microsoft.com/office/drawing/2014/main" id="{2AD41307-592A-736C-14BA-87079276AA47}"/>
              </a:ext>
            </a:extLst>
          </p:cNvPr>
          <p:cNvSpPr>
            <a:spLocks noGrp="1"/>
          </p:cNvSpPr>
          <p:nvPr>
            <p:ph type="sldNum" sz="quarter" idx="4"/>
          </p:nvPr>
        </p:nvSpPr>
        <p:spPr/>
        <p:txBody>
          <a:bodyPr/>
          <a:lstStyle/>
          <a:p>
            <a:fld id="{5DB98E5A-76C0-453E-B1E0-BC4AB04722D5}" type="slidenum">
              <a:rPr lang="en-GB" smtClean="0"/>
              <a:pPr/>
              <a:t>20</a:t>
            </a:fld>
            <a:endParaRPr lang="en-GB" dirty="0"/>
          </a:p>
        </p:txBody>
      </p:sp>
    </p:spTree>
    <p:extLst>
      <p:ext uri="{BB962C8B-B14F-4D97-AF65-F5344CB8AC3E}">
        <p14:creationId xmlns:p14="http://schemas.microsoft.com/office/powerpoint/2010/main" val="3023914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9B3F1-0827-64E3-2F25-C0459D44E036}"/>
              </a:ext>
            </a:extLst>
          </p:cNvPr>
          <p:cNvSpPr>
            <a:spLocks noGrp="1"/>
          </p:cNvSpPr>
          <p:nvPr>
            <p:ph type="title"/>
          </p:nvPr>
        </p:nvSpPr>
        <p:spPr/>
        <p:txBody>
          <a:bodyPr/>
          <a:lstStyle/>
          <a:p>
            <a:r>
              <a:rPr lang="en-GB" b="0" dirty="0"/>
              <a:t>Bands and tariffs</a:t>
            </a:r>
            <a:endParaRPr lang="en-GB" dirty="0"/>
          </a:p>
        </p:txBody>
      </p:sp>
      <p:sp>
        <p:nvSpPr>
          <p:cNvPr id="3" name="Content Placeholder 2">
            <a:extLst>
              <a:ext uri="{FF2B5EF4-FFF2-40B4-BE49-F238E27FC236}">
                <a16:creationId xmlns:a16="http://schemas.microsoft.com/office/drawing/2014/main" id="{A8D1F1A3-E484-0588-B0B5-1C22F553780C}"/>
              </a:ext>
            </a:extLst>
          </p:cNvPr>
          <p:cNvSpPr>
            <a:spLocks noGrp="1"/>
          </p:cNvSpPr>
          <p:nvPr>
            <p:ph idx="1"/>
          </p:nvPr>
        </p:nvSpPr>
        <p:spPr>
          <a:xfrm>
            <a:off x="684212" y="1196976"/>
            <a:ext cx="7920236" cy="4679949"/>
          </a:xfrm>
        </p:spPr>
        <p:txBody>
          <a:bodyPr/>
          <a:lstStyle/>
          <a:p>
            <a:r>
              <a:rPr lang="en-GB" sz="2200" b="0" dirty="0">
                <a:effectLst/>
                <a:latin typeface="Arial" panose="020B0604020202020204" pitchFamily="34" charset="0"/>
                <a:ea typeface="Times New Roman" panose="02020603050405020304" pitchFamily="18" charset="0"/>
                <a:cs typeface="Arial" panose="020B0604020202020204" pitchFamily="34" charset="0"/>
              </a:rPr>
              <a:t>Mo</a:t>
            </a:r>
            <a:r>
              <a:rPr lang="en-GB" sz="2200" b="0" dirty="0">
                <a:effectLst/>
                <a:latin typeface="Arial" panose="020B0604020202020204" pitchFamily="34" charset="0"/>
                <a:ea typeface="Segoe UI" panose="020B0502040204020203" pitchFamily="34" charset="0"/>
                <a:cs typeface="Arial" panose="020B0604020202020204" pitchFamily="34" charset="0"/>
              </a:rPr>
              <a:t>st LAs already make use of banded funding arrangements, based on local levels of available provision and costs - </a:t>
            </a:r>
            <a:r>
              <a:rPr lang="en-GB" sz="2200" b="0" dirty="0">
                <a:effectLst/>
                <a:latin typeface="Arial" panose="020B0604020202020204" pitchFamily="34" charset="0"/>
                <a:ea typeface="MS Mincho" panose="02020609040205080304" pitchFamily="49" charset="-128"/>
                <a:cs typeface="MS Mincho" panose="02020609040205080304" pitchFamily="49" charset="-128"/>
              </a:rPr>
              <a:t>W</a:t>
            </a:r>
            <a:r>
              <a:rPr lang="en-GB" sz="2200" b="0" dirty="0">
                <a:effectLst/>
                <a:latin typeface="Arial" panose="020B0604020202020204" pitchFamily="34" charset="0"/>
                <a:ea typeface="MS Mincho" panose="02020609040205080304" pitchFamily="49" charset="-128"/>
              </a:rPr>
              <a:t>e will introduce a national framework of </a:t>
            </a:r>
            <a:r>
              <a:rPr lang="en-GB" sz="2200" dirty="0">
                <a:effectLst/>
                <a:latin typeface="Arial" panose="020B0604020202020204" pitchFamily="34" charset="0"/>
                <a:ea typeface="MS Mincho" panose="02020609040205080304" pitchFamily="49" charset="-128"/>
              </a:rPr>
              <a:t>banding and price tariffs</a:t>
            </a:r>
            <a:r>
              <a:rPr lang="en-GB" sz="2200" b="0" dirty="0">
                <a:effectLst/>
                <a:latin typeface="Arial" panose="020B0604020202020204" pitchFamily="34" charset="0"/>
                <a:ea typeface="MS Mincho" panose="02020609040205080304" pitchFamily="49" charset="-128"/>
              </a:rPr>
              <a:t>. </a:t>
            </a:r>
            <a:r>
              <a:rPr lang="en-GB" sz="2200" b="0" dirty="0">
                <a:effectLst/>
                <a:latin typeface="Arial" panose="020B0604020202020204" pitchFamily="34" charset="0"/>
                <a:ea typeface="Segoe UI" panose="020B0502040204020203" pitchFamily="34" charset="0"/>
                <a:cs typeface="Arial" panose="020B0604020202020204" pitchFamily="34" charset="0"/>
              </a:rPr>
              <a:t> </a:t>
            </a:r>
          </a:p>
          <a:p>
            <a:pPr>
              <a:spcAft>
                <a:spcPts val="1200"/>
              </a:spcAft>
              <a:buSzPts val="1200"/>
              <a:tabLst>
                <a:tab pos="228600" algn="l"/>
                <a:tab pos="457200" algn="l"/>
              </a:tabLst>
            </a:pPr>
            <a:r>
              <a:rPr lang="en-GB" sz="2400" b="0" dirty="0">
                <a:effectLst/>
                <a:latin typeface="Arial" panose="020B0604020202020204" pitchFamily="34" charset="0"/>
                <a:cs typeface="Arial" panose="020B0604020202020204" pitchFamily="34" charset="0"/>
              </a:rPr>
              <a:t>Most responses to NFF consultation </a:t>
            </a:r>
            <a:r>
              <a:rPr lang="en-GB" sz="2400" b="0" dirty="0">
                <a:effectLst/>
                <a:latin typeface="Arial" panose="020B0604020202020204" pitchFamily="34" charset="0"/>
                <a:ea typeface="Segoe UI" panose="020B0502040204020203" pitchFamily="34" charset="0"/>
                <a:cs typeface="Arial" panose="020B0604020202020204" pitchFamily="34" charset="0"/>
              </a:rPr>
              <a:t>indicated support for the direct NFF to include the identification of an </a:t>
            </a:r>
            <a:r>
              <a:rPr lang="en-GB" sz="2400" dirty="0">
                <a:effectLst/>
                <a:latin typeface="Arial" panose="020B0604020202020204" pitchFamily="34" charset="0"/>
                <a:ea typeface="Segoe UI" panose="020B0502040204020203" pitchFamily="34" charset="0"/>
                <a:cs typeface="Arial" panose="020B0604020202020204" pitchFamily="34" charset="0"/>
              </a:rPr>
              <a:t>indicative SEND budget </a:t>
            </a:r>
            <a:r>
              <a:rPr lang="en-GB" sz="2400" b="0" dirty="0">
                <a:effectLst/>
                <a:latin typeface="Arial" panose="020B0604020202020204" pitchFamily="34" charset="0"/>
                <a:ea typeface="Segoe UI" panose="020B0502040204020203" pitchFamily="34" charset="0"/>
                <a:cs typeface="Arial" panose="020B0604020202020204" pitchFamily="34" charset="0"/>
              </a:rPr>
              <a:t>determined by DfE - publish the outcome of this consultation in spring 2023.</a:t>
            </a:r>
            <a:endParaRPr lang="en-GB" sz="2400" b="0" dirty="0">
              <a:latin typeface="Arial" panose="020B0604020202020204" pitchFamily="34" charset="0"/>
              <a:ea typeface="Segoe UI" panose="020B0502040204020203" pitchFamily="34" charset="0"/>
              <a:cs typeface="Arial" panose="020B0604020202020204" pitchFamily="34" charset="0"/>
            </a:endParaRPr>
          </a:p>
          <a:p>
            <a:endParaRPr lang="en-GB" sz="2200" b="0" dirty="0">
              <a:effectLst/>
              <a:latin typeface="Arial" panose="020B0604020202020204" pitchFamily="34" charset="0"/>
              <a:ea typeface="Segoe UI" panose="020B0502040204020203"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1D52D33E-2A4E-11A9-5196-62C57544937D}"/>
              </a:ext>
            </a:extLst>
          </p:cNvPr>
          <p:cNvSpPr>
            <a:spLocks noGrp="1"/>
          </p:cNvSpPr>
          <p:nvPr>
            <p:ph type="sldNum" sz="quarter" idx="4"/>
          </p:nvPr>
        </p:nvSpPr>
        <p:spPr/>
        <p:txBody>
          <a:bodyPr/>
          <a:lstStyle/>
          <a:p>
            <a:fld id="{5DB98E5A-76C0-453E-B1E0-BC4AB04722D5}" type="slidenum">
              <a:rPr lang="en-GB" smtClean="0"/>
              <a:pPr/>
              <a:t>21</a:t>
            </a:fld>
            <a:endParaRPr lang="en-GB" dirty="0"/>
          </a:p>
        </p:txBody>
      </p:sp>
    </p:spTree>
    <p:extLst>
      <p:ext uri="{BB962C8B-B14F-4D97-AF65-F5344CB8AC3E}">
        <p14:creationId xmlns:p14="http://schemas.microsoft.com/office/powerpoint/2010/main" val="31991196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32284-9DF1-A1C0-5585-02993B6BCAFD}"/>
              </a:ext>
            </a:extLst>
          </p:cNvPr>
          <p:cNvSpPr>
            <a:spLocks noGrp="1"/>
          </p:cNvSpPr>
          <p:nvPr>
            <p:ph type="title"/>
          </p:nvPr>
        </p:nvSpPr>
        <p:spPr/>
        <p:txBody>
          <a:bodyPr/>
          <a:lstStyle/>
          <a:p>
            <a:r>
              <a:rPr lang="en-GB" sz="2800" b="0" dirty="0"/>
              <a:t>Wider measures</a:t>
            </a:r>
          </a:p>
        </p:txBody>
      </p:sp>
      <p:sp>
        <p:nvSpPr>
          <p:cNvPr id="3" name="Content Placeholder 2">
            <a:extLst>
              <a:ext uri="{FF2B5EF4-FFF2-40B4-BE49-F238E27FC236}">
                <a16:creationId xmlns:a16="http://schemas.microsoft.com/office/drawing/2014/main" id="{EF7E8B33-6132-4DCD-05DD-9823D4239EE5}"/>
              </a:ext>
            </a:extLst>
          </p:cNvPr>
          <p:cNvSpPr>
            <a:spLocks noGrp="1"/>
          </p:cNvSpPr>
          <p:nvPr>
            <p:ph idx="1"/>
          </p:nvPr>
        </p:nvSpPr>
        <p:spPr>
          <a:xfrm>
            <a:off x="684212" y="981076"/>
            <a:ext cx="7775575" cy="4895850"/>
          </a:xfrm>
        </p:spPr>
        <p:txBody>
          <a:bodyPr/>
          <a:lstStyle/>
          <a:p>
            <a:pPr>
              <a:spcAft>
                <a:spcPts val="1200"/>
              </a:spcAft>
              <a:buSzPts val="1200"/>
              <a:tabLst>
                <a:tab pos="228600" algn="l"/>
                <a:tab pos="457200" algn="l"/>
              </a:tabLst>
            </a:pPr>
            <a:r>
              <a:rPr lang="en-GB" sz="2400" b="0" dirty="0">
                <a:effectLst/>
                <a:latin typeface="Arial" panose="020B0604020202020204" pitchFamily="34" charset="0"/>
                <a:cs typeface="Arial" panose="020B0604020202020204" pitchFamily="34" charset="0"/>
              </a:rPr>
              <a:t>A </a:t>
            </a:r>
            <a:r>
              <a:rPr lang="en-GB" sz="2400" dirty="0">
                <a:effectLst/>
                <a:latin typeface="Arial" panose="020B0604020202020204" pitchFamily="34" charset="0"/>
                <a:cs typeface="Arial" panose="020B0604020202020204" pitchFamily="34" charset="0"/>
              </a:rPr>
              <a:t>National SEND and AP Implementation Board </a:t>
            </a:r>
            <a:r>
              <a:rPr lang="en-GB" sz="2400" b="0" dirty="0">
                <a:effectLst/>
                <a:latin typeface="Arial" panose="020B0604020202020204" pitchFamily="34" charset="0"/>
                <a:ea typeface="Times New Roman" panose="02020603050405020304" pitchFamily="18" charset="0"/>
                <a:cs typeface="Arial" panose="020B0604020202020204" pitchFamily="34" charset="0"/>
              </a:rPr>
              <a:t>to oversee the implementation of this Improvement Plan, chaired by ministers. </a:t>
            </a:r>
          </a:p>
          <a:p>
            <a:pPr>
              <a:spcAft>
                <a:spcPts val="1200"/>
              </a:spcAft>
              <a:buSzPts val="1200"/>
              <a:tabLst>
                <a:tab pos="228600" algn="l"/>
                <a:tab pos="457200" algn="l"/>
              </a:tabLst>
            </a:pPr>
            <a:r>
              <a:rPr lang="en-GB" sz="2400" b="0" dirty="0">
                <a:latin typeface="Arial" panose="020B0604020202020204" pitchFamily="34" charset="0"/>
                <a:ea typeface="Times New Roman" panose="02020603050405020304" pitchFamily="18" charset="0"/>
                <a:cs typeface="Arial" panose="020B0604020202020204" pitchFamily="34" charset="0"/>
              </a:rPr>
              <a:t>Introduce </a:t>
            </a:r>
            <a:r>
              <a:rPr lang="en-GB" sz="2400" dirty="0">
                <a:effectLst/>
                <a:latin typeface="Arial" panose="020B0604020202020204" pitchFamily="34" charset="0"/>
                <a:ea typeface="MS Mincho" panose="02020609040205080304" pitchFamily="49" charset="-128"/>
              </a:rPr>
              <a:t>inclusion dashboards </a:t>
            </a:r>
            <a:r>
              <a:rPr lang="en-GB" sz="2400" b="0" dirty="0">
                <a:effectLst/>
                <a:latin typeface="Arial" panose="020B0604020202020204" pitchFamily="34" charset="0"/>
                <a:ea typeface="MS Mincho" panose="02020609040205080304" pitchFamily="49" charset="-128"/>
              </a:rPr>
              <a:t>as a way of improving understanding of the local area and as a tool to strengthen accountability.</a:t>
            </a:r>
          </a:p>
          <a:p>
            <a:pPr>
              <a:spcAft>
                <a:spcPts val="1200"/>
              </a:spcAft>
              <a:buSzPts val="1200"/>
              <a:tabLst>
                <a:tab pos="228600" algn="l"/>
                <a:tab pos="457200" algn="l"/>
              </a:tabLst>
            </a:pPr>
            <a:r>
              <a:rPr lang="en-GB" sz="24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Updated Ofsted/CQC </a:t>
            </a:r>
            <a:r>
              <a:rPr lang="en-GB" sz="240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local area SEND inspections</a:t>
            </a:r>
            <a:r>
              <a:rPr lang="en-GB" sz="24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 from Jan 2023.</a:t>
            </a:r>
          </a:p>
          <a:p>
            <a:pPr>
              <a:spcAft>
                <a:spcPts val="1200"/>
              </a:spcAft>
              <a:buSzPts val="1200"/>
              <a:tabLst>
                <a:tab pos="228600" algn="l"/>
                <a:tab pos="457200" algn="l"/>
              </a:tabLst>
            </a:pPr>
            <a:r>
              <a:rPr lang="en-GB" sz="2400" b="0" dirty="0">
                <a:solidFill>
                  <a:srgbClr val="0D0D0D"/>
                </a:solidFill>
                <a:effectLst/>
                <a:latin typeface="Arial" panose="020B0604020202020204" pitchFamily="34" charset="0"/>
                <a:ea typeface="MS Mincho" panose="02020609040205080304" pitchFamily="49" charset="-128"/>
              </a:rPr>
              <a:t>We will support schools to comply with their </a:t>
            </a:r>
            <a:r>
              <a:rPr lang="en-GB" sz="2400" dirty="0">
                <a:solidFill>
                  <a:srgbClr val="0D0D0D"/>
                </a:solidFill>
                <a:effectLst/>
                <a:latin typeface="Arial" panose="020B0604020202020204" pitchFamily="34" charset="0"/>
                <a:ea typeface="MS Mincho" panose="02020609040205080304" pitchFamily="49" charset="-128"/>
              </a:rPr>
              <a:t>disability duties </a:t>
            </a:r>
            <a:r>
              <a:rPr lang="en-GB" sz="2400" b="0" dirty="0">
                <a:solidFill>
                  <a:srgbClr val="0D0D0D"/>
                </a:solidFill>
                <a:effectLst/>
                <a:latin typeface="Arial" panose="020B0604020202020204" pitchFamily="34" charset="0"/>
                <a:ea typeface="MS Mincho" panose="02020609040205080304" pitchFamily="49" charset="-128"/>
              </a:rPr>
              <a:t>under the Equality Act 2010. </a:t>
            </a:r>
          </a:p>
          <a:p>
            <a:pPr>
              <a:spcAft>
                <a:spcPts val="1200"/>
              </a:spcAft>
              <a:buSzPts val="1200"/>
              <a:tabLst>
                <a:tab pos="228600" algn="l"/>
                <a:tab pos="457200" algn="l"/>
              </a:tabLst>
            </a:pPr>
            <a:endParaRPr lang="en-GB" sz="24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endParaRPr>
          </a:p>
          <a:p>
            <a:pPr>
              <a:spcAft>
                <a:spcPts val="1200"/>
              </a:spcAft>
              <a:buSzPts val="1200"/>
              <a:tabLst>
                <a:tab pos="228600" algn="l"/>
                <a:tab pos="457200" algn="l"/>
              </a:tabLst>
            </a:pPr>
            <a:endParaRPr lang="en-GB" sz="2400" b="0" dirty="0">
              <a:effectLst/>
              <a:latin typeface="Arial" panose="020B0604020202020204" pitchFamily="34" charset="0"/>
              <a:ea typeface="MS Mincho" panose="02020609040205080304" pitchFamily="49" charset="-128"/>
            </a:endParaRPr>
          </a:p>
          <a:p>
            <a:pPr>
              <a:spcAft>
                <a:spcPts val="1200"/>
              </a:spcAft>
              <a:buSzPts val="1200"/>
              <a:tabLst>
                <a:tab pos="228600" algn="l"/>
                <a:tab pos="457200" algn="l"/>
              </a:tabLst>
            </a:pPr>
            <a:endParaRPr lang="en-GB" sz="2400" b="0"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7ABB87AB-FCFF-ACC1-A819-DDBA5021B78D}"/>
              </a:ext>
            </a:extLst>
          </p:cNvPr>
          <p:cNvSpPr>
            <a:spLocks noGrp="1"/>
          </p:cNvSpPr>
          <p:nvPr>
            <p:ph type="sldNum" sz="quarter" idx="4"/>
          </p:nvPr>
        </p:nvSpPr>
        <p:spPr/>
        <p:txBody>
          <a:bodyPr/>
          <a:lstStyle/>
          <a:p>
            <a:fld id="{5DB98E5A-76C0-453E-B1E0-BC4AB04722D5}" type="slidenum">
              <a:rPr lang="en-GB" smtClean="0"/>
              <a:pPr/>
              <a:t>22</a:t>
            </a:fld>
            <a:endParaRPr lang="en-GB" dirty="0"/>
          </a:p>
        </p:txBody>
      </p:sp>
    </p:spTree>
    <p:extLst>
      <p:ext uri="{BB962C8B-B14F-4D97-AF65-F5344CB8AC3E}">
        <p14:creationId xmlns:p14="http://schemas.microsoft.com/office/powerpoint/2010/main" val="2707681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447E-A035-45F3-BE38-9AFE8FA7EEA4}"/>
              </a:ext>
            </a:extLst>
          </p:cNvPr>
          <p:cNvSpPr>
            <a:spLocks noGrp="1"/>
          </p:cNvSpPr>
          <p:nvPr>
            <p:ph type="title"/>
          </p:nvPr>
        </p:nvSpPr>
        <p:spPr/>
        <p:txBody>
          <a:bodyPr/>
          <a:lstStyle/>
          <a:p>
            <a:r>
              <a:rPr lang="en-GB" b="0" dirty="0"/>
              <a:t>Equality Act 2010 and disability</a:t>
            </a:r>
          </a:p>
        </p:txBody>
      </p:sp>
      <p:sp>
        <p:nvSpPr>
          <p:cNvPr id="3" name="Content Placeholder 2">
            <a:extLst>
              <a:ext uri="{FF2B5EF4-FFF2-40B4-BE49-F238E27FC236}">
                <a16:creationId xmlns:a16="http://schemas.microsoft.com/office/drawing/2014/main" id="{75712CE0-F86E-4455-9A08-640D05AD93C8}"/>
              </a:ext>
            </a:extLst>
          </p:cNvPr>
          <p:cNvSpPr>
            <a:spLocks noGrp="1"/>
          </p:cNvSpPr>
          <p:nvPr>
            <p:ph idx="1"/>
          </p:nvPr>
        </p:nvSpPr>
        <p:spPr>
          <a:xfrm>
            <a:off x="684212" y="1196976"/>
            <a:ext cx="7920236" cy="4679949"/>
          </a:xfrm>
        </p:spPr>
        <p:txBody>
          <a:bodyPr/>
          <a:lstStyle/>
          <a:p>
            <a:r>
              <a:rPr lang="en-GB" sz="2400" b="0" dirty="0">
                <a:effectLst/>
                <a:ea typeface="Calibri" panose="020F0502020204030204" pitchFamily="34" charset="0"/>
              </a:rPr>
              <a:t>Where something a school does places a disabled pupil at a disadvantage compared to other pupils, then the school must take </a:t>
            </a:r>
            <a:r>
              <a:rPr lang="en-GB" sz="2400" b="0" u="sng" dirty="0">
                <a:effectLst/>
                <a:ea typeface="Calibri" panose="020F0502020204030204" pitchFamily="34" charset="0"/>
              </a:rPr>
              <a:t>reasonable steps</a:t>
            </a:r>
            <a:r>
              <a:rPr lang="en-GB" sz="2400" b="0" dirty="0">
                <a:effectLst/>
                <a:ea typeface="Calibri" panose="020F0502020204030204" pitchFamily="34" charset="0"/>
              </a:rPr>
              <a:t> to try and avoid that disadvantage.  </a:t>
            </a:r>
          </a:p>
          <a:p>
            <a:r>
              <a:rPr lang="en-GB" sz="2400" b="0" dirty="0"/>
              <a:t>A school must not discriminate against a disabled pupil because of something that is a consequence of their disability – for example by not allowing a disabled pupil on crutches outside at break time because it would take too long for her to get out and back.</a:t>
            </a:r>
          </a:p>
          <a:p>
            <a:endParaRPr lang="en-GB" b="0" dirty="0"/>
          </a:p>
        </p:txBody>
      </p:sp>
      <p:sp>
        <p:nvSpPr>
          <p:cNvPr id="4" name="Slide Number Placeholder 3">
            <a:extLst>
              <a:ext uri="{FF2B5EF4-FFF2-40B4-BE49-F238E27FC236}">
                <a16:creationId xmlns:a16="http://schemas.microsoft.com/office/drawing/2014/main" id="{86D3A792-380B-4B0B-99C8-9DC124FDAA4D}"/>
              </a:ext>
            </a:extLst>
          </p:cNvPr>
          <p:cNvSpPr>
            <a:spLocks noGrp="1"/>
          </p:cNvSpPr>
          <p:nvPr>
            <p:ph type="sldNum" sz="quarter" idx="4"/>
          </p:nvPr>
        </p:nvSpPr>
        <p:spPr/>
        <p:txBody>
          <a:bodyPr/>
          <a:lstStyle/>
          <a:p>
            <a:fld id="{5DB98E5A-76C0-453E-B1E0-BC4AB04722D5}" type="slidenum">
              <a:rPr lang="en-GB" smtClean="0"/>
              <a:pPr/>
              <a:t>23</a:t>
            </a:fld>
            <a:endParaRPr lang="en-GB" dirty="0"/>
          </a:p>
        </p:txBody>
      </p:sp>
      <p:pic>
        <p:nvPicPr>
          <p:cNvPr id="5" name="Picture 2" descr="What is a good question? | Dragonfly Training">
            <a:extLst>
              <a:ext uri="{FF2B5EF4-FFF2-40B4-BE49-F238E27FC236}">
                <a16:creationId xmlns:a16="http://schemas.microsoft.com/office/drawing/2014/main" id="{19FC0FC6-0880-4BC0-8BB5-61E71607693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5627655"/>
            <a:ext cx="792088" cy="79208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D39551FD-FCA0-41C7-B48E-6A0B63B6608C}"/>
              </a:ext>
            </a:extLst>
          </p:cNvPr>
          <p:cNvSpPr txBox="1">
            <a:spLocks/>
          </p:cNvSpPr>
          <p:nvPr/>
        </p:nvSpPr>
        <p:spPr>
          <a:xfrm>
            <a:off x="3275856" y="5523654"/>
            <a:ext cx="4669532" cy="981476"/>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sz="2000" b="0" dirty="0">
                <a:solidFill>
                  <a:schemeClr val="tx1"/>
                </a:solidFill>
              </a:rPr>
              <a:t>What examples are there of reasonable adjustments that don’t ‘cost’ anything?</a:t>
            </a:r>
          </a:p>
        </p:txBody>
      </p:sp>
      <p:pic>
        <p:nvPicPr>
          <p:cNvPr id="7" name="Picture 2" descr="What is a good question? | Dragonfly Training">
            <a:extLst>
              <a:ext uri="{FF2B5EF4-FFF2-40B4-BE49-F238E27FC236}">
                <a16:creationId xmlns:a16="http://schemas.microsoft.com/office/drawing/2014/main" id="{B94F7D23-9A02-4A86-9312-C40FD595A1A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4899" y="5586981"/>
            <a:ext cx="792088" cy="79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133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7E098E2F-291C-CACD-3211-A6AD6A49491C}"/>
              </a:ext>
            </a:extLst>
          </p:cNvPr>
          <p:cNvGraphicFramePr>
            <a:graphicFrameLocks noGrp="1"/>
          </p:cNvGraphicFramePr>
          <p:nvPr>
            <p:ph idx="1"/>
            <p:extLst>
              <p:ext uri="{D42A27DB-BD31-4B8C-83A1-F6EECF244321}">
                <p14:modId xmlns:p14="http://schemas.microsoft.com/office/powerpoint/2010/main" val="3038720203"/>
              </p:ext>
            </p:extLst>
          </p:nvPr>
        </p:nvGraphicFramePr>
        <p:xfrm>
          <a:off x="143508" y="692696"/>
          <a:ext cx="8856984"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a:extLst>
              <a:ext uri="{FF2B5EF4-FFF2-40B4-BE49-F238E27FC236}">
                <a16:creationId xmlns:a16="http://schemas.microsoft.com/office/drawing/2014/main" id="{3F29DBE5-B0E9-5325-3B62-968243817DBB}"/>
              </a:ext>
            </a:extLst>
          </p:cNvPr>
          <p:cNvSpPr txBox="1">
            <a:spLocks/>
          </p:cNvSpPr>
          <p:nvPr/>
        </p:nvSpPr>
        <p:spPr>
          <a:xfrm>
            <a:off x="395536" y="116632"/>
            <a:ext cx="7775575" cy="647701"/>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b="0" dirty="0"/>
              <a:t>Examples of reasonable adjustments</a:t>
            </a:r>
          </a:p>
        </p:txBody>
      </p:sp>
    </p:spTree>
    <p:extLst>
      <p:ext uri="{BB962C8B-B14F-4D97-AF65-F5344CB8AC3E}">
        <p14:creationId xmlns:p14="http://schemas.microsoft.com/office/powerpoint/2010/main" val="2610816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C9776-368D-7BFB-A5EA-23706572E524}"/>
              </a:ext>
            </a:extLst>
          </p:cNvPr>
          <p:cNvSpPr>
            <a:spLocks noGrp="1"/>
          </p:cNvSpPr>
          <p:nvPr>
            <p:ph type="title"/>
          </p:nvPr>
        </p:nvSpPr>
        <p:spPr/>
        <p:txBody>
          <a:bodyPr/>
          <a:lstStyle/>
          <a:p>
            <a:r>
              <a:rPr lang="en-GB" b="0" dirty="0"/>
              <a:t>Key implications for school workforce</a:t>
            </a:r>
          </a:p>
        </p:txBody>
      </p:sp>
      <p:sp>
        <p:nvSpPr>
          <p:cNvPr id="3" name="Content Placeholder 2">
            <a:extLst>
              <a:ext uri="{FF2B5EF4-FFF2-40B4-BE49-F238E27FC236}">
                <a16:creationId xmlns:a16="http://schemas.microsoft.com/office/drawing/2014/main" id="{44987555-FCED-3875-BAC6-1D251B220E57}"/>
              </a:ext>
            </a:extLst>
          </p:cNvPr>
          <p:cNvSpPr>
            <a:spLocks noGrp="1"/>
          </p:cNvSpPr>
          <p:nvPr>
            <p:ph idx="1"/>
          </p:nvPr>
        </p:nvSpPr>
        <p:spPr>
          <a:xfrm>
            <a:off x="684212" y="981075"/>
            <a:ext cx="8208268" cy="4752181"/>
          </a:xfrm>
        </p:spPr>
        <p:txBody>
          <a:bodyPr>
            <a:normAutofit fontScale="25000" lnSpcReduction="20000"/>
          </a:bodyPr>
          <a:lstStyle/>
          <a:p>
            <a:pPr marL="0" indent="0" algn="l">
              <a:buNone/>
            </a:pPr>
            <a:r>
              <a:rPr lang="en-GB" sz="8000" b="1" i="0" dirty="0">
                <a:solidFill>
                  <a:srgbClr val="303030"/>
                </a:solidFill>
                <a:effectLst/>
              </a:rPr>
              <a:t>A more skilled workforce </a:t>
            </a:r>
          </a:p>
          <a:p>
            <a:pPr algn="l">
              <a:buFont typeface="Courier New" panose="02070309020205020404" pitchFamily="49" charset="0"/>
              <a:buChar char="o"/>
            </a:pPr>
            <a:r>
              <a:rPr lang="en-GB" sz="8000" b="0" dirty="0">
                <a:solidFill>
                  <a:srgbClr val="303030"/>
                </a:solidFill>
              </a:rPr>
              <a:t>th</a:t>
            </a:r>
            <a:r>
              <a:rPr lang="en-GB" sz="8000" b="0" i="0" dirty="0">
                <a:solidFill>
                  <a:srgbClr val="303030"/>
                </a:solidFill>
                <a:effectLst/>
              </a:rPr>
              <a:t>e SENCO NPQ; </a:t>
            </a:r>
          </a:p>
          <a:p>
            <a:pPr algn="l">
              <a:buFont typeface="Courier New" panose="02070309020205020404" pitchFamily="49" charset="0"/>
              <a:buChar char="o"/>
            </a:pPr>
            <a:r>
              <a:rPr lang="en-GB" sz="8000" b="0" i="0" dirty="0">
                <a:solidFill>
                  <a:srgbClr val="303030"/>
                </a:solidFill>
                <a:effectLst/>
              </a:rPr>
              <a:t>a review of the ITT and ECF; </a:t>
            </a:r>
          </a:p>
          <a:p>
            <a:pPr algn="l">
              <a:buFont typeface="Courier New" panose="02070309020205020404" pitchFamily="49" charset="0"/>
              <a:buChar char="o"/>
            </a:pPr>
            <a:r>
              <a:rPr lang="en-GB" sz="8000" b="0" i="0" dirty="0">
                <a:solidFill>
                  <a:srgbClr val="303030"/>
                </a:solidFill>
                <a:effectLst/>
              </a:rPr>
              <a:t>a commitment to SEND across several leadership NPQs; </a:t>
            </a:r>
          </a:p>
          <a:p>
            <a:pPr algn="l">
              <a:buFont typeface="Courier New" panose="02070309020205020404" pitchFamily="49" charset="0"/>
              <a:buChar char="o"/>
            </a:pPr>
            <a:r>
              <a:rPr lang="en-GB" sz="8000" b="0" i="0" dirty="0">
                <a:solidFill>
                  <a:srgbClr val="303030"/>
                </a:solidFill>
                <a:effectLst/>
              </a:rPr>
              <a:t>research into the best practices of teaching assistants.</a:t>
            </a:r>
          </a:p>
          <a:p>
            <a:pPr marL="0" indent="0">
              <a:buNone/>
            </a:pPr>
            <a:r>
              <a:rPr lang="en-GB" sz="8000" b="1" i="0" dirty="0">
                <a:solidFill>
                  <a:srgbClr val="303030"/>
                </a:solidFill>
                <a:effectLst/>
              </a:rPr>
              <a:t>National Standards </a:t>
            </a:r>
          </a:p>
          <a:p>
            <a:pPr>
              <a:buFont typeface="Courier New" panose="02070309020205020404" pitchFamily="49" charset="0"/>
              <a:buChar char="o"/>
            </a:pPr>
            <a:r>
              <a:rPr lang="en-GB" sz="8000" b="0" dirty="0">
                <a:solidFill>
                  <a:srgbClr val="303030"/>
                </a:solidFill>
              </a:rPr>
              <a:t>access to more</a:t>
            </a:r>
            <a:r>
              <a:rPr lang="en-GB" sz="8000" b="0" i="0" dirty="0">
                <a:solidFill>
                  <a:srgbClr val="303030"/>
                </a:solidFill>
                <a:effectLst/>
              </a:rPr>
              <a:t> good evidence-informed strategies and practices;</a:t>
            </a:r>
          </a:p>
          <a:p>
            <a:pPr>
              <a:buFont typeface="Courier New" panose="02070309020205020404" pitchFamily="49" charset="0"/>
              <a:buChar char="o"/>
            </a:pPr>
            <a:r>
              <a:rPr lang="en-GB" sz="8000" b="0" i="0" dirty="0">
                <a:solidFill>
                  <a:srgbClr val="303030"/>
                </a:solidFill>
                <a:effectLst/>
              </a:rPr>
              <a:t>support to make good decisions about provision quickly; </a:t>
            </a:r>
          </a:p>
          <a:p>
            <a:pPr>
              <a:buFont typeface="Courier New" panose="02070309020205020404" pitchFamily="49" charset="0"/>
              <a:buChar char="o"/>
            </a:pPr>
            <a:r>
              <a:rPr lang="en-GB" sz="8000" b="0" i="0" dirty="0">
                <a:solidFill>
                  <a:srgbClr val="303030"/>
                </a:solidFill>
                <a:effectLst/>
              </a:rPr>
              <a:t>focus on the implementation of provision</a:t>
            </a:r>
            <a:r>
              <a:rPr lang="en-GB" sz="8000" b="0" dirty="0">
                <a:solidFill>
                  <a:srgbClr val="303030"/>
                </a:solidFill>
              </a:rPr>
              <a:t>.</a:t>
            </a:r>
            <a:endParaRPr lang="en-GB" sz="8000" b="0" i="0" dirty="0">
              <a:solidFill>
                <a:srgbClr val="303030"/>
              </a:solidFill>
              <a:effectLst/>
            </a:endParaRPr>
          </a:p>
          <a:p>
            <a:pPr marL="0" indent="0" algn="l">
              <a:buNone/>
            </a:pPr>
            <a:r>
              <a:rPr lang="en-GB" sz="8000" b="1" i="0" dirty="0">
                <a:solidFill>
                  <a:srgbClr val="303030"/>
                </a:solidFill>
                <a:effectLst/>
              </a:rPr>
              <a:t>Reduced reliance on EHCPs</a:t>
            </a:r>
          </a:p>
          <a:p>
            <a:pPr algn="l">
              <a:buFont typeface="Courier New" panose="02070309020205020404" pitchFamily="49" charset="0"/>
              <a:buChar char="o"/>
            </a:pPr>
            <a:r>
              <a:rPr lang="en-GB" sz="8000" b="0" i="0" dirty="0">
                <a:solidFill>
                  <a:srgbClr val="303030"/>
                </a:solidFill>
                <a:effectLst/>
              </a:rPr>
              <a:t>better and earlier identification; </a:t>
            </a:r>
          </a:p>
          <a:p>
            <a:pPr algn="l">
              <a:buFont typeface="Courier New" panose="02070309020205020404" pitchFamily="49" charset="0"/>
              <a:buChar char="o"/>
            </a:pPr>
            <a:r>
              <a:rPr lang="en-GB" sz="8000" b="0" i="0" dirty="0">
                <a:solidFill>
                  <a:srgbClr val="303030"/>
                </a:solidFill>
                <a:effectLst/>
              </a:rPr>
              <a:t>a more robust plan of intervention/ support through ‘ordinarily available provision’ at SEN Support Level; </a:t>
            </a:r>
          </a:p>
          <a:p>
            <a:pPr algn="l">
              <a:buFont typeface="Courier New" panose="02070309020205020404" pitchFamily="49" charset="0"/>
              <a:buChar char="o"/>
            </a:pPr>
            <a:r>
              <a:rPr lang="en-GB" sz="8000" b="0" dirty="0">
                <a:solidFill>
                  <a:srgbClr val="303030"/>
                </a:solidFill>
              </a:rPr>
              <a:t>reduced time </a:t>
            </a:r>
            <a:r>
              <a:rPr lang="en-GB" sz="8000" b="0" i="0" dirty="0">
                <a:solidFill>
                  <a:srgbClr val="303030"/>
                </a:solidFill>
                <a:effectLst/>
              </a:rPr>
              <a:t>requesting EHCNAs and undertaking Annual Reviews.</a:t>
            </a:r>
          </a:p>
          <a:p>
            <a:endParaRPr lang="en-GB" dirty="0"/>
          </a:p>
        </p:txBody>
      </p:sp>
    </p:spTree>
    <p:extLst>
      <p:ext uri="{BB962C8B-B14F-4D97-AF65-F5344CB8AC3E}">
        <p14:creationId xmlns:p14="http://schemas.microsoft.com/office/powerpoint/2010/main" val="3980539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43890-708F-050D-593B-3A8033C43468}"/>
              </a:ext>
            </a:extLst>
          </p:cNvPr>
          <p:cNvSpPr>
            <a:spLocks noGrp="1"/>
          </p:cNvSpPr>
          <p:nvPr>
            <p:ph type="title"/>
          </p:nvPr>
        </p:nvSpPr>
        <p:spPr/>
        <p:txBody>
          <a:bodyPr/>
          <a:lstStyle/>
          <a:p>
            <a:r>
              <a:rPr lang="en-GB" b="0" dirty="0"/>
              <a:t>Specialist support really working</a:t>
            </a:r>
          </a:p>
        </p:txBody>
      </p:sp>
      <p:sp>
        <p:nvSpPr>
          <p:cNvPr id="3" name="Content Placeholder 2">
            <a:extLst>
              <a:ext uri="{FF2B5EF4-FFF2-40B4-BE49-F238E27FC236}">
                <a16:creationId xmlns:a16="http://schemas.microsoft.com/office/drawing/2014/main" id="{D4EBCD84-3B22-63B3-E260-DD9ED2CC38C1}"/>
              </a:ext>
            </a:extLst>
          </p:cNvPr>
          <p:cNvSpPr>
            <a:spLocks noGrp="1"/>
          </p:cNvSpPr>
          <p:nvPr>
            <p:ph idx="1"/>
          </p:nvPr>
        </p:nvSpPr>
        <p:spPr>
          <a:xfrm>
            <a:off x="684212" y="1089025"/>
            <a:ext cx="7775575" cy="4679949"/>
          </a:xfrm>
        </p:spPr>
        <p:txBody>
          <a:bodyPr/>
          <a:lstStyle/>
          <a:p>
            <a:r>
              <a:rPr lang="en-GB" sz="2200" dirty="0"/>
              <a:t>LA1 </a:t>
            </a:r>
            <a:r>
              <a:rPr lang="en-GB" sz="2200" b="0" dirty="0"/>
              <a:t>- Across all settings, including in the early years, parents and setting leaders commend the work of the specialist sensory teachers for visual impairment and hearing impairment.</a:t>
            </a:r>
          </a:p>
          <a:p>
            <a:r>
              <a:rPr lang="en-GB" sz="2200" dirty="0"/>
              <a:t>LA2</a:t>
            </a:r>
            <a:r>
              <a:rPr lang="en-GB" sz="2200" b="0" dirty="0"/>
              <a:t> - Advisory teaching services, such as the autism service and sensory service, are highly regarded. Many parents and school leaders describe these services as ‘second to none’. </a:t>
            </a:r>
          </a:p>
          <a:p>
            <a:r>
              <a:rPr lang="en-GB" sz="2200" dirty="0"/>
              <a:t>LA3 -</a:t>
            </a:r>
            <a:r>
              <a:rPr lang="en-GB" sz="2200" b="0" dirty="0"/>
              <a:t> Parents and carers of CYP with sensory needs, such as visual and hearing impairment, were overwhelmingly positive about the support given to their children, for example in teaching braille</a:t>
            </a:r>
          </a:p>
          <a:p>
            <a:pPr marL="1371600" lvl="3" indent="0" algn="r">
              <a:buNone/>
            </a:pPr>
            <a:r>
              <a:rPr lang="en-GB" sz="1800" b="1" i="1" dirty="0"/>
              <a:t>From Ofsted/ CQC local area </a:t>
            </a:r>
            <a:r>
              <a:rPr lang="en-GB" sz="1800" b="1" i="1"/>
              <a:t>SEND Inspections, 2022</a:t>
            </a:r>
            <a:endParaRPr lang="en-GB" sz="1800" b="1" i="1" dirty="0"/>
          </a:p>
        </p:txBody>
      </p:sp>
    </p:spTree>
    <p:extLst>
      <p:ext uri="{BB962C8B-B14F-4D97-AF65-F5344CB8AC3E}">
        <p14:creationId xmlns:p14="http://schemas.microsoft.com/office/powerpoint/2010/main" val="23448446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A92FC-2B9C-4508-AB98-4CB54A26856C}"/>
              </a:ext>
            </a:extLst>
          </p:cNvPr>
          <p:cNvSpPr>
            <a:spLocks noGrp="1"/>
          </p:cNvSpPr>
          <p:nvPr>
            <p:ph type="title"/>
          </p:nvPr>
        </p:nvSpPr>
        <p:spPr/>
        <p:txBody>
          <a:bodyPr/>
          <a:lstStyle/>
          <a:p>
            <a:r>
              <a:rPr lang="en-GB" b="0" dirty="0"/>
              <a:t>Priorities:</a:t>
            </a:r>
          </a:p>
        </p:txBody>
      </p:sp>
      <p:sp>
        <p:nvSpPr>
          <p:cNvPr id="3" name="Content Placeholder 2">
            <a:extLst>
              <a:ext uri="{FF2B5EF4-FFF2-40B4-BE49-F238E27FC236}">
                <a16:creationId xmlns:a16="http://schemas.microsoft.com/office/drawing/2014/main" id="{4544E40A-C62F-41D3-AAAD-FD2B27E62CCD}"/>
              </a:ext>
            </a:extLst>
          </p:cNvPr>
          <p:cNvSpPr>
            <a:spLocks noGrp="1"/>
          </p:cNvSpPr>
          <p:nvPr>
            <p:ph idx="1"/>
          </p:nvPr>
        </p:nvSpPr>
        <p:spPr>
          <a:xfrm>
            <a:off x="684212" y="1196976"/>
            <a:ext cx="7848228" cy="4679949"/>
          </a:xfrm>
        </p:spPr>
        <p:txBody>
          <a:bodyPr/>
          <a:lstStyle/>
          <a:p>
            <a:r>
              <a:rPr lang="en-GB" sz="2400" b="0" dirty="0"/>
              <a:t>Business as usual – getting it right now.</a:t>
            </a:r>
          </a:p>
          <a:p>
            <a:r>
              <a:rPr lang="en-GB" sz="2400" b="0" dirty="0"/>
              <a:t>High quality teaching and support for pupils with SEND - Evidence-based practices and interventions.</a:t>
            </a:r>
          </a:p>
          <a:p>
            <a:r>
              <a:rPr lang="en-GB" sz="2400" b="0" dirty="0"/>
              <a:t>Encouraging attendance; minimising exclusions; preventing bullying; applying reasonable adjustments.</a:t>
            </a:r>
          </a:p>
          <a:p>
            <a:r>
              <a:rPr lang="en-GB" sz="2400" b="0" dirty="0"/>
              <a:t>Co-production with parents and young people.</a:t>
            </a:r>
          </a:p>
          <a:p>
            <a:r>
              <a:rPr lang="en-GB" sz="2400" b="0" i="0" dirty="0">
                <a:effectLst/>
                <a:latin typeface="Arial" panose="020B0604020202020204" pitchFamily="34" charset="0"/>
                <a:cs typeface="Arial" panose="020B0604020202020204" pitchFamily="34" charset="0"/>
              </a:rPr>
              <a:t>Effective use of SENCo knowledge and skills.</a:t>
            </a:r>
          </a:p>
          <a:p>
            <a:r>
              <a:rPr lang="en-GB" sz="2400" b="0" dirty="0"/>
              <a:t>An inclusive school culture – thinking SEND across the board.</a:t>
            </a:r>
          </a:p>
          <a:p>
            <a:pPr marL="0" indent="0">
              <a:buNone/>
            </a:pPr>
            <a:endParaRPr lang="en-GB" sz="2400" b="0" dirty="0"/>
          </a:p>
          <a:p>
            <a:endParaRPr lang="en-GB" sz="2400" b="0" dirty="0"/>
          </a:p>
          <a:p>
            <a:endParaRPr lang="en-GB" sz="2400" b="0" dirty="0"/>
          </a:p>
          <a:p>
            <a:endParaRPr lang="en-GB" dirty="0"/>
          </a:p>
        </p:txBody>
      </p:sp>
      <p:sp>
        <p:nvSpPr>
          <p:cNvPr id="4" name="Slide Number Placeholder 3">
            <a:extLst>
              <a:ext uri="{FF2B5EF4-FFF2-40B4-BE49-F238E27FC236}">
                <a16:creationId xmlns:a16="http://schemas.microsoft.com/office/drawing/2014/main" id="{A58309A3-7F82-42B1-8F14-42A334A8F036}"/>
              </a:ext>
            </a:extLst>
          </p:cNvPr>
          <p:cNvSpPr>
            <a:spLocks noGrp="1"/>
          </p:cNvSpPr>
          <p:nvPr>
            <p:ph type="sldNum" sz="quarter" idx="4"/>
          </p:nvPr>
        </p:nvSpPr>
        <p:spPr/>
        <p:txBody>
          <a:bodyPr/>
          <a:lstStyle/>
          <a:p>
            <a:fld id="{5DB98E5A-76C0-453E-B1E0-BC4AB04722D5}" type="slidenum">
              <a:rPr lang="en-GB" smtClean="0"/>
              <a:pPr/>
              <a:t>27</a:t>
            </a:fld>
            <a:endParaRPr lang="en-GB" dirty="0"/>
          </a:p>
        </p:txBody>
      </p:sp>
    </p:spTree>
    <p:extLst>
      <p:ext uri="{BB962C8B-B14F-4D97-AF65-F5344CB8AC3E}">
        <p14:creationId xmlns:p14="http://schemas.microsoft.com/office/powerpoint/2010/main" val="4188242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684213" y="476250"/>
            <a:ext cx="8075612" cy="5256213"/>
          </a:xfrm>
        </p:spPr>
        <p:txBody>
          <a:bodyPr/>
          <a:lstStyle/>
          <a:p>
            <a:pPr algn="ctr">
              <a:lnSpc>
                <a:spcPct val="90000"/>
              </a:lnSpc>
              <a:buFont typeface="Wingdings" pitchFamily="2" charset="2"/>
              <a:buNone/>
            </a:pPr>
            <a:endParaRPr lang="en-GB" altLang="en-US" sz="4000" b="0" dirty="0">
              <a:ea typeface="ＭＳ Ｐゴシック" pitchFamily="34" charset="-128"/>
            </a:endParaRPr>
          </a:p>
          <a:p>
            <a:pPr algn="ctr">
              <a:lnSpc>
                <a:spcPct val="90000"/>
              </a:lnSpc>
              <a:buFont typeface="Wingdings" pitchFamily="2" charset="2"/>
              <a:buNone/>
            </a:pPr>
            <a:endParaRPr lang="en-GB" altLang="en-US" sz="4000" b="0" dirty="0">
              <a:ea typeface="ＭＳ Ｐゴシック" pitchFamily="34" charset="-128"/>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5173"/>
            <a:ext cx="7704856" cy="4554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550662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85FK31KZRewCcGRq0m9CSQ"/>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1" ma:contentTypeDescription="Create a new document." ma:contentTypeScope="" ma:versionID="cfdb05213030e4519fd2d79972a2fb85">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eda53db0aba6ae604a0af06cf70486bf"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8918D8-6743-472F-9133-546308218B28}">
  <ds:schemaRefs>
    <ds:schemaRef ds:uri="http://schemas.microsoft.com/sharepoint/v3/contenttype/forms"/>
  </ds:schemaRefs>
</ds:datastoreItem>
</file>

<file path=customXml/itemProps2.xml><?xml version="1.0" encoding="utf-8"?>
<ds:datastoreItem xmlns:ds="http://schemas.openxmlformats.org/officeDocument/2006/customXml" ds:itemID="{9FD3942E-F7FA-4AD8-9A69-5FDFB1F490D1}">
  <ds:schemaRefs>
    <ds:schemaRef ds:uri="http://www.w3.org/XML/1998/namespace"/>
    <ds:schemaRef ds:uri="http://schemas.microsoft.com/office/2006/documentManagement/types"/>
    <ds:schemaRef ds:uri="0b5b71a2-06e1-4c1d-a571-53e4d83ad5b0"/>
    <ds:schemaRef ds:uri="http://purl.org/dc/terms/"/>
    <ds:schemaRef ds:uri="555c19f3-c827-4013-84b1-e728aca3249c"/>
    <ds:schemaRef ds:uri="http://schemas.microsoft.com/office/infopath/2007/PartnerControls"/>
    <ds:schemaRef ds:uri="http://schemas.microsoft.com/office/2006/metadata/properties"/>
    <ds:schemaRef ds:uri="http://schemas.openxmlformats.org/package/2006/metadata/core-properties"/>
    <ds:schemaRef ds:uri="http://purl.org/dc/dcmitype/"/>
    <ds:schemaRef ds:uri="http://purl.org/dc/elements/1.1/"/>
  </ds:schemaRefs>
</ds:datastoreItem>
</file>

<file path=customXml/itemProps3.xml><?xml version="1.0" encoding="utf-8"?>
<ds:datastoreItem xmlns:ds="http://schemas.openxmlformats.org/officeDocument/2006/customXml" ds:itemID="{45CCF40B-6596-4A82-AD7B-5077D89960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2820</TotalTime>
  <Words>2024</Words>
  <Application>Microsoft Office PowerPoint</Application>
  <PresentationFormat>On-screen Show (4:3)</PresentationFormat>
  <Paragraphs>196</Paragraphs>
  <Slides>28</Slides>
  <Notes>4</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7" baseType="lpstr">
      <vt:lpstr>Arial</vt:lpstr>
      <vt:lpstr>Calibri</vt:lpstr>
      <vt:lpstr>Courier New</vt:lpstr>
      <vt:lpstr>Symbol</vt:lpstr>
      <vt:lpstr>Times New Roman</vt:lpstr>
      <vt:lpstr>Trebuchet MS</vt:lpstr>
      <vt:lpstr>Wingdings</vt:lpstr>
      <vt:lpstr>Office Theme</vt:lpstr>
      <vt:lpstr>think-cell Slide</vt:lpstr>
      <vt:lpstr>Making Inclusion   </vt:lpstr>
      <vt:lpstr>Session to cover</vt:lpstr>
      <vt:lpstr>Creating a more inclusive society through a new national SEND and alternative provision system</vt:lpstr>
      <vt:lpstr>Key Facts</vt:lpstr>
      <vt:lpstr>State of the nation 2022: Children and young people’s wellbeing</vt:lpstr>
      <vt:lpstr>The SEND and AP Green Paper (March 2022)  sought to solve the following problems</vt:lpstr>
      <vt:lpstr>PowerPoint Presentation</vt:lpstr>
      <vt:lpstr>Identifying pupils with SEND (March 21) </vt:lpstr>
      <vt:lpstr>% of pupils with identified SEN – Range across individual LAs (2022 census)</vt:lpstr>
      <vt:lpstr>Specialist placements by LAs</vt:lpstr>
      <vt:lpstr>The SEND and AP Green Paper (March 2022)  sought to solve the following problems</vt:lpstr>
      <vt:lpstr>A new national SEND and alternative provision system with a mission to: </vt:lpstr>
      <vt:lpstr>A national system underpinned by National Standards</vt:lpstr>
      <vt:lpstr>An integrated SEND and alternative provision system</vt:lpstr>
      <vt:lpstr>Leadership - Local SEND and AP partnerships and local inclusion plans </vt:lpstr>
      <vt:lpstr>Further developments</vt:lpstr>
      <vt:lpstr>Preparation for employment </vt:lpstr>
      <vt:lpstr>Ensuring SEND leadership across schools </vt:lpstr>
      <vt:lpstr>Improving mainstream provision through high-quality teaching and SEND training  </vt:lpstr>
      <vt:lpstr>Providing specialist support at the point of need</vt:lpstr>
      <vt:lpstr>Bands and tariffs</vt:lpstr>
      <vt:lpstr>Wider measures</vt:lpstr>
      <vt:lpstr>Equality Act 2010 and disability</vt:lpstr>
      <vt:lpstr>PowerPoint Presentation</vt:lpstr>
      <vt:lpstr>Key implications for school workforce</vt:lpstr>
      <vt:lpstr>Specialist support really working</vt:lpstr>
      <vt:lpstr>Priorities: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DfE presentation template</dc:title>
  <dc:creator>Publishing.TEAM@education.gsi.gov.uk</dc:creator>
  <cp:lastModifiedBy>Lindsey Rousseau</cp:lastModifiedBy>
  <cp:revision>188</cp:revision>
  <cp:lastPrinted>2022-02-24T14:12:00Z</cp:lastPrinted>
  <dcterms:created xsi:type="dcterms:W3CDTF">2013-06-06T10:14:36Z</dcterms:created>
  <dcterms:modified xsi:type="dcterms:W3CDTF">2023-04-18T07:44:07Z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