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handoutMasterIdLst>
    <p:handoutMasterId r:id="rId24"/>
  </p:handoutMasterIdLst>
  <p:sldIdLst>
    <p:sldId id="333" r:id="rId5"/>
    <p:sldId id="1183" r:id="rId6"/>
    <p:sldId id="1209" r:id="rId7"/>
    <p:sldId id="3435" r:id="rId8"/>
    <p:sldId id="1205" r:id="rId9"/>
    <p:sldId id="1210" r:id="rId10"/>
    <p:sldId id="1184" r:id="rId11"/>
    <p:sldId id="266" r:id="rId12"/>
    <p:sldId id="279" r:id="rId13"/>
    <p:sldId id="3434" r:id="rId14"/>
    <p:sldId id="863" r:id="rId15"/>
    <p:sldId id="1195" r:id="rId16"/>
    <p:sldId id="1196" r:id="rId17"/>
    <p:sldId id="1192" r:id="rId18"/>
    <p:sldId id="1208" r:id="rId19"/>
    <p:sldId id="262" r:id="rId20"/>
    <p:sldId id="1055" r:id="rId21"/>
    <p:sldId id="402" r:id="rId22"/>
  </p:sldIdLst>
  <p:sldSz cx="9144000" cy="6858000" type="screen4x3"/>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8">
          <p15:clr>
            <a:srgbClr val="A4A3A4"/>
          </p15:clr>
        </p15:guide>
        <p15:guide id="2" orient="horz" pos="1842">
          <p15:clr>
            <a:srgbClr val="A4A3A4"/>
          </p15:clr>
        </p15:guide>
        <p15:guide id="3" orient="horz" pos="3702">
          <p15:clr>
            <a:srgbClr val="A4A3A4"/>
          </p15:clr>
        </p15:guide>
        <p15:guide id="4" orient="horz" pos="1026">
          <p15:clr>
            <a:srgbClr val="A4A3A4"/>
          </p15:clr>
        </p15:guide>
        <p15:guide id="5" orient="horz" pos="210">
          <p15:clr>
            <a:srgbClr val="A4A3A4"/>
          </p15:clr>
        </p15:guide>
        <p15:guide id="6" orient="horz" pos="754">
          <p15:clr>
            <a:srgbClr val="A4A3A4"/>
          </p15:clr>
        </p15:guide>
        <p15:guide id="7" orient="horz" pos="3748">
          <p15:clr>
            <a:srgbClr val="A4A3A4"/>
          </p15:clr>
        </p15:guide>
        <p15:guide id="8" pos="431">
          <p15:clr>
            <a:srgbClr val="A4A3A4"/>
          </p15:clr>
        </p15:guide>
        <p15:guide id="9" pos="5329">
          <p15:clr>
            <a:srgbClr val="A4A3A4"/>
          </p15:clr>
        </p15:guide>
        <p15:guide id="10" pos="2925">
          <p15:clr>
            <a:srgbClr val="A4A3A4"/>
          </p15:clr>
        </p15:guide>
        <p15:guide id="11" pos="2835">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4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SON, Colette" initials="M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E0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1C94D0-BF4F-4EEA-838B-81F02F115702}" v="33" dt="2023-03-08T06:51:57.6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4" autoAdjust="0"/>
    <p:restoredTop sz="84529" autoAdjust="0"/>
  </p:normalViewPr>
  <p:slideViewPr>
    <p:cSldViewPr showGuides="1">
      <p:cViewPr varScale="1">
        <p:scale>
          <a:sx n="72" d="100"/>
          <a:sy n="72" d="100"/>
        </p:scale>
        <p:origin x="1762" y="67"/>
      </p:cViewPr>
      <p:guideLst>
        <p:guide orient="horz" pos="618"/>
        <p:guide orient="horz" pos="1842"/>
        <p:guide orient="horz" pos="3702"/>
        <p:guide orient="horz" pos="1026"/>
        <p:guide orient="horz" pos="210"/>
        <p:guide orient="horz" pos="754"/>
        <p:guide orient="horz" pos="3748"/>
        <p:guide pos="431"/>
        <p:guide pos="5329"/>
        <p:guide pos="2925"/>
        <p:guide pos="2835"/>
      </p:guideLst>
    </p:cSldViewPr>
  </p:slideViewPr>
  <p:outlineViewPr>
    <p:cViewPr>
      <p:scale>
        <a:sx n="33" d="100"/>
        <a:sy n="33" d="100"/>
      </p:scale>
      <p:origin x="0" y="-3828"/>
    </p:cViewPr>
  </p:outlineViewPr>
  <p:notesTextViewPr>
    <p:cViewPr>
      <p:scale>
        <a:sx n="1" d="1"/>
        <a:sy n="1" d="1"/>
      </p:scale>
      <p:origin x="0" y="0"/>
    </p:cViewPr>
  </p:notesTextViewPr>
  <p:sorterViewPr>
    <p:cViewPr>
      <p:scale>
        <a:sx n="100" d="100"/>
        <a:sy n="100" d="100"/>
      </p:scale>
      <p:origin x="0" y="-3810"/>
    </p:cViewPr>
  </p:sorterViewPr>
  <p:notesViewPr>
    <p:cSldViewPr showGuides="1">
      <p:cViewPr varScale="1">
        <p:scale>
          <a:sx n="66" d="100"/>
          <a:sy n="66" d="100"/>
        </p:scale>
        <p:origin x="-1146" y="-114"/>
      </p:cViewPr>
      <p:guideLst>
        <p:guide orient="horz" pos="3132"/>
        <p:guide pos="214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581ED1-B603-4B5D-BB47-161C554709AA}" type="doc">
      <dgm:prSet loTypeId="urn:microsoft.com/office/officeart/2005/8/layout/default" loCatId="list" qsTypeId="urn:microsoft.com/office/officeart/2005/8/quickstyle/simple5" qsCatId="simple" csTypeId="urn:microsoft.com/office/officeart/2005/8/colors/accent2_2" csCatId="accent2" phldr="1"/>
      <dgm:spPr/>
      <dgm:t>
        <a:bodyPr/>
        <a:lstStyle/>
        <a:p>
          <a:endParaRPr lang="en-US"/>
        </a:p>
      </dgm:t>
    </dgm:pt>
    <dgm:pt modelId="{2A56D708-4A84-467C-9642-EB8FB54E9945}">
      <dgm:prSet/>
      <dgm:spPr/>
      <dgm:t>
        <a:bodyPr/>
        <a:lstStyle/>
        <a:p>
          <a:r>
            <a:rPr lang="en-GB" b="0"/>
            <a:t>Over 15% of all pupils – 1.4 million – are identified with SEN</a:t>
          </a:r>
          <a:endParaRPr lang="en-US"/>
        </a:p>
      </dgm:t>
    </dgm:pt>
    <dgm:pt modelId="{A523368B-9AEB-4B94-BD5E-DBE1DE54E792}" type="parTrans" cxnId="{76274DD4-8508-489C-BB9D-B853EE7D7FE4}">
      <dgm:prSet/>
      <dgm:spPr/>
      <dgm:t>
        <a:bodyPr/>
        <a:lstStyle/>
        <a:p>
          <a:endParaRPr lang="en-US"/>
        </a:p>
      </dgm:t>
    </dgm:pt>
    <dgm:pt modelId="{03271747-AE0A-49D0-A463-E939D08E5F9B}" type="sibTrans" cxnId="{76274DD4-8508-489C-BB9D-B853EE7D7FE4}">
      <dgm:prSet/>
      <dgm:spPr/>
      <dgm:t>
        <a:bodyPr/>
        <a:lstStyle/>
        <a:p>
          <a:endParaRPr lang="en-US"/>
        </a:p>
      </dgm:t>
    </dgm:pt>
    <dgm:pt modelId="{752B3666-ED8E-49C5-B0C2-B2A6589E7100}">
      <dgm:prSet/>
      <dgm:spPr/>
      <dgm:t>
        <a:bodyPr/>
        <a:lstStyle/>
        <a:p>
          <a:r>
            <a:rPr lang="en-GB" b="0" dirty="0"/>
            <a:t>12.6% of pupils were identified as requiring SEN Support </a:t>
          </a:r>
          <a:endParaRPr lang="en-US" dirty="0"/>
        </a:p>
      </dgm:t>
    </dgm:pt>
    <dgm:pt modelId="{C1D7785C-DBBC-463B-BF9C-F8F3982C7404}" type="parTrans" cxnId="{2381D784-EEC0-4084-8308-03D247A4533F}">
      <dgm:prSet/>
      <dgm:spPr/>
      <dgm:t>
        <a:bodyPr/>
        <a:lstStyle/>
        <a:p>
          <a:endParaRPr lang="en-US"/>
        </a:p>
      </dgm:t>
    </dgm:pt>
    <dgm:pt modelId="{9940147C-EF32-4E1B-A88C-269B713C2CDB}" type="sibTrans" cxnId="{2381D784-EEC0-4084-8308-03D247A4533F}">
      <dgm:prSet/>
      <dgm:spPr/>
      <dgm:t>
        <a:bodyPr/>
        <a:lstStyle/>
        <a:p>
          <a:endParaRPr lang="en-US"/>
        </a:p>
      </dgm:t>
    </dgm:pt>
    <dgm:pt modelId="{A5946052-B216-4E00-9D11-08B534FF0C94}">
      <dgm:prSet/>
      <dgm:spPr/>
      <dgm:t>
        <a:bodyPr/>
        <a:lstStyle/>
        <a:p>
          <a:r>
            <a:rPr lang="en-GB" b="0"/>
            <a:t>A further 4.0% of all pupils had an EHCP</a:t>
          </a:r>
          <a:endParaRPr lang="en-US" dirty="0"/>
        </a:p>
      </dgm:t>
    </dgm:pt>
    <dgm:pt modelId="{01FD14F8-9984-4AA6-974E-AF9DBD0715D6}" type="parTrans" cxnId="{DA06A299-1D05-4AFA-AFF5-A6192814EEAF}">
      <dgm:prSet/>
      <dgm:spPr/>
      <dgm:t>
        <a:bodyPr/>
        <a:lstStyle/>
        <a:p>
          <a:endParaRPr lang="en-US"/>
        </a:p>
      </dgm:t>
    </dgm:pt>
    <dgm:pt modelId="{9C64241C-4706-4ACC-A66B-CACD0552628F}" type="sibTrans" cxnId="{DA06A299-1D05-4AFA-AFF5-A6192814EEAF}">
      <dgm:prSet/>
      <dgm:spPr/>
      <dgm:t>
        <a:bodyPr/>
        <a:lstStyle/>
        <a:p>
          <a:endParaRPr lang="en-US"/>
        </a:p>
      </dgm:t>
    </dgm:pt>
    <dgm:pt modelId="{BCFD3AB9-929D-4BE5-8800-04FD24845440}">
      <dgm:prSet/>
      <dgm:spPr/>
      <dgm:t>
        <a:bodyPr/>
        <a:lstStyle/>
        <a:p>
          <a:r>
            <a:rPr lang="en-GB" b="0"/>
            <a:t>Of all CYP with an EHCP, 77% are in schools or AP</a:t>
          </a:r>
          <a:endParaRPr lang="en-US"/>
        </a:p>
      </dgm:t>
    </dgm:pt>
    <dgm:pt modelId="{293CE446-17DF-441E-BFE6-D2147477AEB5}" type="parTrans" cxnId="{5DB68867-9C88-4401-B475-49E955985A11}">
      <dgm:prSet/>
      <dgm:spPr/>
      <dgm:t>
        <a:bodyPr/>
        <a:lstStyle/>
        <a:p>
          <a:endParaRPr lang="en-US"/>
        </a:p>
      </dgm:t>
    </dgm:pt>
    <dgm:pt modelId="{40AF50B0-1049-4033-9758-44F4C03F23BD}" type="sibTrans" cxnId="{5DB68867-9C88-4401-B475-49E955985A11}">
      <dgm:prSet/>
      <dgm:spPr/>
      <dgm:t>
        <a:bodyPr/>
        <a:lstStyle/>
        <a:p>
          <a:endParaRPr lang="en-US"/>
        </a:p>
      </dgm:t>
    </dgm:pt>
    <dgm:pt modelId="{1DB14F32-7124-4A69-972B-B4F03EFF5DDE}">
      <dgm:prSet/>
      <dgm:spPr/>
      <dgm:t>
        <a:bodyPr/>
        <a:lstStyle/>
        <a:p>
          <a:r>
            <a:rPr lang="en-GB" b="0" dirty="0"/>
            <a:t>82.7% of pupils in AP were identified with SEN</a:t>
          </a:r>
          <a:endParaRPr lang="en-US" dirty="0"/>
        </a:p>
      </dgm:t>
    </dgm:pt>
    <dgm:pt modelId="{5CED50E0-1CB4-4698-9790-1E52C7EBB7A3}" type="parTrans" cxnId="{5FA72F95-E54D-40D5-9A8F-CCF8F4BE4AE1}">
      <dgm:prSet/>
      <dgm:spPr/>
      <dgm:t>
        <a:bodyPr/>
        <a:lstStyle/>
        <a:p>
          <a:endParaRPr lang="en-US"/>
        </a:p>
      </dgm:t>
    </dgm:pt>
    <dgm:pt modelId="{8FC49493-C375-4601-8F68-6CB4F2E69309}" type="sibTrans" cxnId="{5FA72F95-E54D-40D5-9A8F-CCF8F4BE4AE1}">
      <dgm:prSet/>
      <dgm:spPr/>
      <dgm:t>
        <a:bodyPr/>
        <a:lstStyle/>
        <a:p>
          <a:endParaRPr lang="en-US"/>
        </a:p>
      </dgm:t>
    </dgm:pt>
    <dgm:pt modelId="{92AB4FCA-D6EB-45A4-A99B-DEE9EC50670E}">
      <dgm:prSet/>
      <dgm:spPr/>
      <dgm:t>
        <a:bodyPr/>
        <a:lstStyle/>
        <a:p>
          <a:r>
            <a:rPr lang="en-GB" b="0"/>
            <a:t>High needs budget has risen by 41% over last 3 years</a:t>
          </a:r>
          <a:endParaRPr lang="en-US"/>
        </a:p>
      </dgm:t>
    </dgm:pt>
    <dgm:pt modelId="{8E57950E-ED10-4705-847B-3CF47299A0AA}" type="parTrans" cxnId="{4F9C7300-7A8F-43E0-9293-467334298EDC}">
      <dgm:prSet/>
      <dgm:spPr/>
      <dgm:t>
        <a:bodyPr/>
        <a:lstStyle/>
        <a:p>
          <a:endParaRPr lang="en-US"/>
        </a:p>
      </dgm:t>
    </dgm:pt>
    <dgm:pt modelId="{4EB44F44-4C5D-4F24-B6A9-B66581FE8DA8}" type="sibTrans" cxnId="{4F9C7300-7A8F-43E0-9293-467334298EDC}">
      <dgm:prSet/>
      <dgm:spPr/>
      <dgm:t>
        <a:bodyPr/>
        <a:lstStyle/>
        <a:p>
          <a:endParaRPr lang="en-US"/>
        </a:p>
      </dgm:t>
    </dgm:pt>
    <dgm:pt modelId="{3B0CE344-7181-45D8-AD9F-D8B4F4A3AA01}">
      <dgm:prSet/>
      <dgm:spPr/>
      <dgm:t>
        <a:bodyPr/>
        <a:lstStyle/>
        <a:p>
          <a:r>
            <a:rPr lang="en-GB" b="0"/>
            <a:t>Increasing numbers of appeals to Tribunal</a:t>
          </a:r>
          <a:endParaRPr lang="en-US"/>
        </a:p>
      </dgm:t>
    </dgm:pt>
    <dgm:pt modelId="{8CA091BD-1FE7-4DA0-BA12-C3E0650E2209}" type="parTrans" cxnId="{28692569-DA0E-4EDC-BE9D-35D37BC55C60}">
      <dgm:prSet/>
      <dgm:spPr/>
      <dgm:t>
        <a:bodyPr/>
        <a:lstStyle/>
        <a:p>
          <a:endParaRPr lang="en-US"/>
        </a:p>
      </dgm:t>
    </dgm:pt>
    <dgm:pt modelId="{486DB268-3F4E-4ACE-9C13-5564F679F2B5}" type="sibTrans" cxnId="{28692569-DA0E-4EDC-BE9D-35D37BC55C60}">
      <dgm:prSet/>
      <dgm:spPr/>
      <dgm:t>
        <a:bodyPr/>
        <a:lstStyle/>
        <a:p>
          <a:endParaRPr lang="en-US"/>
        </a:p>
      </dgm:t>
    </dgm:pt>
    <dgm:pt modelId="{557D094B-93BB-4ED6-875B-BA968AA7471B}" type="pres">
      <dgm:prSet presAssocID="{B8581ED1-B603-4B5D-BB47-161C554709AA}" presName="diagram" presStyleCnt="0">
        <dgm:presLayoutVars>
          <dgm:dir/>
          <dgm:resizeHandles val="exact"/>
        </dgm:presLayoutVars>
      </dgm:prSet>
      <dgm:spPr/>
    </dgm:pt>
    <dgm:pt modelId="{6642E870-AB00-4372-A086-89E85927318D}" type="pres">
      <dgm:prSet presAssocID="{2A56D708-4A84-467C-9642-EB8FB54E9945}" presName="node" presStyleLbl="node1" presStyleIdx="0" presStyleCnt="7">
        <dgm:presLayoutVars>
          <dgm:bulletEnabled val="1"/>
        </dgm:presLayoutVars>
      </dgm:prSet>
      <dgm:spPr/>
    </dgm:pt>
    <dgm:pt modelId="{2866D4D3-C4D9-4BB6-8800-5747C645B65A}" type="pres">
      <dgm:prSet presAssocID="{03271747-AE0A-49D0-A463-E939D08E5F9B}" presName="sibTrans" presStyleCnt="0"/>
      <dgm:spPr/>
    </dgm:pt>
    <dgm:pt modelId="{CF160F4F-797B-44C6-B275-A1F59C48EFDA}" type="pres">
      <dgm:prSet presAssocID="{752B3666-ED8E-49C5-B0C2-B2A6589E7100}" presName="node" presStyleLbl="node1" presStyleIdx="1" presStyleCnt="7">
        <dgm:presLayoutVars>
          <dgm:bulletEnabled val="1"/>
        </dgm:presLayoutVars>
      </dgm:prSet>
      <dgm:spPr/>
    </dgm:pt>
    <dgm:pt modelId="{5F755DE7-88D7-4364-869C-263AED553139}" type="pres">
      <dgm:prSet presAssocID="{9940147C-EF32-4E1B-A88C-269B713C2CDB}" presName="sibTrans" presStyleCnt="0"/>
      <dgm:spPr/>
    </dgm:pt>
    <dgm:pt modelId="{89AD6CA1-68AA-4872-BDB8-521370C1ACA8}" type="pres">
      <dgm:prSet presAssocID="{A5946052-B216-4E00-9D11-08B534FF0C94}" presName="node" presStyleLbl="node1" presStyleIdx="2" presStyleCnt="7">
        <dgm:presLayoutVars>
          <dgm:bulletEnabled val="1"/>
        </dgm:presLayoutVars>
      </dgm:prSet>
      <dgm:spPr/>
    </dgm:pt>
    <dgm:pt modelId="{7EF2D665-F394-457F-A625-01D078AA49D2}" type="pres">
      <dgm:prSet presAssocID="{9C64241C-4706-4ACC-A66B-CACD0552628F}" presName="sibTrans" presStyleCnt="0"/>
      <dgm:spPr/>
    </dgm:pt>
    <dgm:pt modelId="{3B337386-5AB1-4FBC-8843-812609BA92F3}" type="pres">
      <dgm:prSet presAssocID="{BCFD3AB9-929D-4BE5-8800-04FD24845440}" presName="node" presStyleLbl="node1" presStyleIdx="3" presStyleCnt="7">
        <dgm:presLayoutVars>
          <dgm:bulletEnabled val="1"/>
        </dgm:presLayoutVars>
      </dgm:prSet>
      <dgm:spPr/>
    </dgm:pt>
    <dgm:pt modelId="{53915D77-CBE8-47D3-B067-B7344ADC6755}" type="pres">
      <dgm:prSet presAssocID="{40AF50B0-1049-4033-9758-44F4C03F23BD}" presName="sibTrans" presStyleCnt="0"/>
      <dgm:spPr/>
    </dgm:pt>
    <dgm:pt modelId="{D145D313-50B7-4F3E-90A6-C66DE0E34FC1}" type="pres">
      <dgm:prSet presAssocID="{1DB14F32-7124-4A69-972B-B4F03EFF5DDE}" presName="node" presStyleLbl="node1" presStyleIdx="4" presStyleCnt="7" custLinFactNeighborX="737" custLinFactNeighborY="1255">
        <dgm:presLayoutVars>
          <dgm:bulletEnabled val="1"/>
        </dgm:presLayoutVars>
      </dgm:prSet>
      <dgm:spPr/>
    </dgm:pt>
    <dgm:pt modelId="{DB88FCFF-4F46-4C70-9464-965562D249D9}" type="pres">
      <dgm:prSet presAssocID="{8FC49493-C375-4601-8F68-6CB4F2E69309}" presName="sibTrans" presStyleCnt="0"/>
      <dgm:spPr/>
    </dgm:pt>
    <dgm:pt modelId="{47BA61C9-3C75-4EDB-BA76-1306164194D8}" type="pres">
      <dgm:prSet presAssocID="{92AB4FCA-D6EB-45A4-A99B-DEE9EC50670E}" presName="node" presStyleLbl="node1" presStyleIdx="5" presStyleCnt="7">
        <dgm:presLayoutVars>
          <dgm:bulletEnabled val="1"/>
        </dgm:presLayoutVars>
      </dgm:prSet>
      <dgm:spPr/>
    </dgm:pt>
    <dgm:pt modelId="{863BF00D-AAF6-4431-A3AE-202E5C48DC71}" type="pres">
      <dgm:prSet presAssocID="{4EB44F44-4C5D-4F24-B6A9-B66581FE8DA8}" presName="sibTrans" presStyleCnt="0"/>
      <dgm:spPr/>
    </dgm:pt>
    <dgm:pt modelId="{BFA75B6A-D62D-4822-B9F7-E7501CA24211}" type="pres">
      <dgm:prSet presAssocID="{3B0CE344-7181-45D8-AD9F-D8B4F4A3AA01}" presName="node" presStyleLbl="node1" presStyleIdx="6" presStyleCnt="7">
        <dgm:presLayoutVars>
          <dgm:bulletEnabled val="1"/>
        </dgm:presLayoutVars>
      </dgm:prSet>
      <dgm:spPr/>
    </dgm:pt>
  </dgm:ptLst>
  <dgm:cxnLst>
    <dgm:cxn modelId="{4F9C7300-7A8F-43E0-9293-467334298EDC}" srcId="{B8581ED1-B603-4B5D-BB47-161C554709AA}" destId="{92AB4FCA-D6EB-45A4-A99B-DEE9EC50670E}" srcOrd="5" destOrd="0" parTransId="{8E57950E-ED10-4705-847B-3CF47299A0AA}" sibTransId="{4EB44F44-4C5D-4F24-B6A9-B66581FE8DA8}"/>
    <dgm:cxn modelId="{E4778609-1909-4906-AAE7-4BA9B259D7A6}" type="presOf" srcId="{BCFD3AB9-929D-4BE5-8800-04FD24845440}" destId="{3B337386-5AB1-4FBC-8843-812609BA92F3}" srcOrd="0" destOrd="0" presId="urn:microsoft.com/office/officeart/2005/8/layout/default"/>
    <dgm:cxn modelId="{4D419D15-D7B2-4EC6-86C1-6157D319ADC1}" type="presOf" srcId="{A5946052-B216-4E00-9D11-08B534FF0C94}" destId="{89AD6CA1-68AA-4872-BDB8-521370C1ACA8}" srcOrd="0" destOrd="0" presId="urn:microsoft.com/office/officeart/2005/8/layout/default"/>
    <dgm:cxn modelId="{D6C0401C-16F6-40B0-B828-AAF363435C26}" type="presOf" srcId="{2A56D708-4A84-467C-9642-EB8FB54E9945}" destId="{6642E870-AB00-4372-A086-89E85927318D}" srcOrd="0" destOrd="0" presId="urn:microsoft.com/office/officeart/2005/8/layout/default"/>
    <dgm:cxn modelId="{C745E620-0A98-4446-8574-B9ADFC4359E7}" type="presOf" srcId="{92AB4FCA-D6EB-45A4-A99B-DEE9EC50670E}" destId="{47BA61C9-3C75-4EDB-BA76-1306164194D8}" srcOrd="0" destOrd="0" presId="urn:microsoft.com/office/officeart/2005/8/layout/default"/>
    <dgm:cxn modelId="{D634705C-3228-44A4-910D-C70B1E035FBA}" type="presOf" srcId="{1DB14F32-7124-4A69-972B-B4F03EFF5DDE}" destId="{D145D313-50B7-4F3E-90A6-C66DE0E34FC1}" srcOrd="0" destOrd="0" presId="urn:microsoft.com/office/officeart/2005/8/layout/default"/>
    <dgm:cxn modelId="{5DB68867-9C88-4401-B475-49E955985A11}" srcId="{B8581ED1-B603-4B5D-BB47-161C554709AA}" destId="{BCFD3AB9-929D-4BE5-8800-04FD24845440}" srcOrd="3" destOrd="0" parTransId="{293CE446-17DF-441E-BFE6-D2147477AEB5}" sibTransId="{40AF50B0-1049-4033-9758-44F4C03F23BD}"/>
    <dgm:cxn modelId="{28692569-DA0E-4EDC-BE9D-35D37BC55C60}" srcId="{B8581ED1-B603-4B5D-BB47-161C554709AA}" destId="{3B0CE344-7181-45D8-AD9F-D8B4F4A3AA01}" srcOrd="6" destOrd="0" parTransId="{8CA091BD-1FE7-4DA0-BA12-C3E0650E2209}" sibTransId="{486DB268-3F4E-4ACE-9C13-5564F679F2B5}"/>
    <dgm:cxn modelId="{EDF32F72-3941-41CF-B250-B4E7423651D1}" type="presOf" srcId="{752B3666-ED8E-49C5-B0C2-B2A6589E7100}" destId="{CF160F4F-797B-44C6-B275-A1F59C48EFDA}" srcOrd="0" destOrd="0" presId="urn:microsoft.com/office/officeart/2005/8/layout/default"/>
    <dgm:cxn modelId="{DA46F282-6F11-4F66-9135-3108F101E5A7}" type="presOf" srcId="{B8581ED1-B603-4B5D-BB47-161C554709AA}" destId="{557D094B-93BB-4ED6-875B-BA968AA7471B}" srcOrd="0" destOrd="0" presId="urn:microsoft.com/office/officeart/2005/8/layout/default"/>
    <dgm:cxn modelId="{2381D784-EEC0-4084-8308-03D247A4533F}" srcId="{B8581ED1-B603-4B5D-BB47-161C554709AA}" destId="{752B3666-ED8E-49C5-B0C2-B2A6589E7100}" srcOrd="1" destOrd="0" parTransId="{C1D7785C-DBBC-463B-BF9C-F8F3982C7404}" sibTransId="{9940147C-EF32-4E1B-A88C-269B713C2CDB}"/>
    <dgm:cxn modelId="{5FA72F95-E54D-40D5-9A8F-CCF8F4BE4AE1}" srcId="{B8581ED1-B603-4B5D-BB47-161C554709AA}" destId="{1DB14F32-7124-4A69-972B-B4F03EFF5DDE}" srcOrd="4" destOrd="0" parTransId="{5CED50E0-1CB4-4698-9790-1E52C7EBB7A3}" sibTransId="{8FC49493-C375-4601-8F68-6CB4F2E69309}"/>
    <dgm:cxn modelId="{DA06A299-1D05-4AFA-AFF5-A6192814EEAF}" srcId="{B8581ED1-B603-4B5D-BB47-161C554709AA}" destId="{A5946052-B216-4E00-9D11-08B534FF0C94}" srcOrd="2" destOrd="0" parTransId="{01FD14F8-9984-4AA6-974E-AF9DBD0715D6}" sibTransId="{9C64241C-4706-4ACC-A66B-CACD0552628F}"/>
    <dgm:cxn modelId="{76274DD4-8508-489C-BB9D-B853EE7D7FE4}" srcId="{B8581ED1-B603-4B5D-BB47-161C554709AA}" destId="{2A56D708-4A84-467C-9642-EB8FB54E9945}" srcOrd="0" destOrd="0" parTransId="{A523368B-9AEB-4B94-BD5E-DBE1DE54E792}" sibTransId="{03271747-AE0A-49D0-A463-E939D08E5F9B}"/>
    <dgm:cxn modelId="{6D728FF7-7F04-4BED-AFFF-60302E3C7EAD}" type="presOf" srcId="{3B0CE344-7181-45D8-AD9F-D8B4F4A3AA01}" destId="{BFA75B6A-D62D-4822-B9F7-E7501CA24211}" srcOrd="0" destOrd="0" presId="urn:microsoft.com/office/officeart/2005/8/layout/default"/>
    <dgm:cxn modelId="{6D35F25B-6602-423C-96B4-C83432175ECC}" type="presParOf" srcId="{557D094B-93BB-4ED6-875B-BA968AA7471B}" destId="{6642E870-AB00-4372-A086-89E85927318D}" srcOrd="0" destOrd="0" presId="urn:microsoft.com/office/officeart/2005/8/layout/default"/>
    <dgm:cxn modelId="{6E7E3FBE-B43C-4E4E-9ACE-9640B74F0185}" type="presParOf" srcId="{557D094B-93BB-4ED6-875B-BA968AA7471B}" destId="{2866D4D3-C4D9-4BB6-8800-5747C645B65A}" srcOrd="1" destOrd="0" presId="urn:microsoft.com/office/officeart/2005/8/layout/default"/>
    <dgm:cxn modelId="{6810BE37-14AD-4845-B162-C64380F7BEB0}" type="presParOf" srcId="{557D094B-93BB-4ED6-875B-BA968AA7471B}" destId="{CF160F4F-797B-44C6-B275-A1F59C48EFDA}" srcOrd="2" destOrd="0" presId="urn:microsoft.com/office/officeart/2005/8/layout/default"/>
    <dgm:cxn modelId="{7727634C-9AB3-4F9B-9034-F970480826D2}" type="presParOf" srcId="{557D094B-93BB-4ED6-875B-BA968AA7471B}" destId="{5F755DE7-88D7-4364-869C-263AED553139}" srcOrd="3" destOrd="0" presId="urn:microsoft.com/office/officeart/2005/8/layout/default"/>
    <dgm:cxn modelId="{B1BF9822-638F-46B6-810B-08A0D4351F5E}" type="presParOf" srcId="{557D094B-93BB-4ED6-875B-BA968AA7471B}" destId="{89AD6CA1-68AA-4872-BDB8-521370C1ACA8}" srcOrd="4" destOrd="0" presId="urn:microsoft.com/office/officeart/2005/8/layout/default"/>
    <dgm:cxn modelId="{B309788B-4EDF-448B-9AD3-7FB506409913}" type="presParOf" srcId="{557D094B-93BB-4ED6-875B-BA968AA7471B}" destId="{7EF2D665-F394-457F-A625-01D078AA49D2}" srcOrd="5" destOrd="0" presId="urn:microsoft.com/office/officeart/2005/8/layout/default"/>
    <dgm:cxn modelId="{E4FEAB2E-2FB2-4875-A2C5-277B73E3B8F9}" type="presParOf" srcId="{557D094B-93BB-4ED6-875B-BA968AA7471B}" destId="{3B337386-5AB1-4FBC-8843-812609BA92F3}" srcOrd="6" destOrd="0" presId="urn:microsoft.com/office/officeart/2005/8/layout/default"/>
    <dgm:cxn modelId="{63E1F0F1-E66A-4001-A10C-C8F94272113C}" type="presParOf" srcId="{557D094B-93BB-4ED6-875B-BA968AA7471B}" destId="{53915D77-CBE8-47D3-B067-B7344ADC6755}" srcOrd="7" destOrd="0" presId="urn:microsoft.com/office/officeart/2005/8/layout/default"/>
    <dgm:cxn modelId="{691907B4-5DC0-43DF-B8AB-D4F362D1A027}" type="presParOf" srcId="{557D094B-93BB-4ED6-875B-BA968AA7471B}" destId="{D145D313-50B7-4F3E-90A6-C66DE0E34FC1}" srcOrd="8" destOrd="0" presId="urn:microsoft.com/office/officeart/2005/8/layout/default"/>
    <dgm:cxn modelId="{6EAB6D36-C1BA-4CA4-A03D-EDDF507DB391}" type="presParOf" srcId="{557D094B-93BB-4ED6-875B-BA968AA7471B}" destId="{DB88FCFF-4F46-4C70-9464-965562D249D9}" srcOrd="9" destOrd="0" presId="urn:microsoft.com/office/officeart/2005/8/layout/default"/>
    <dgm:cxn modelId="{50523ECA-176D-4988-BAD8-D1166A9F0CEA}" type="presParOf" srcId="{557D094B-93BB-4ED6-875B-BA968AA7471B}" destId="{47BA61C9-3C75-4EDB-BA76-1306164194D8}" srcOrd="10" destOrd="0" presId="urn:microsoft.com/office/officeart/2005/8/layout/default"/>
    <dgm:cxn modelId="{41D556D2-30B3-4A88-9C35-427143628637}" type="presParOf" srcId="{557D094B-93BB-4ED6-875B-BA968AA7471B}" destId="{863BF00D-AAF6-4431-A3AE-202E5C48DC71}" srcOrd="11" destOrd="0" presId="urn:microsoft.com/office/officeart/2005/8/layout/default"/>
    <dgm:cxn modelId="{2324FBE4-61D2-4465-9D03-8176CAC4CE45}" type="presParOf" srcId="{557D094B-93BB-4ED6-875B-BA968AA7471B}" destId="{BFA75B6A-D62D-4822-B9F7-E7501CA24211}"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C6D500-476C-4B66-A463-243ED43470C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8B951B8-57EC-4723-9583-13A8396EDB39}">
      <dgm:prSet custT="1"/>
      <dgm:spPr/>
      <dgm:t>
        <a:bodyPr/>
        <a:lstStyle/>
        <a:p>
          <a:r>
            <a:rPr lang="en-GB" sz="2000" b="1" dirty="0">
              <a:latin typeface="+mn-lt"/>
              <a:cs typeface="Calibri"/>
            </a:rPr>
            <a:t>Outcomes</a:t>
          </a:r>
          <a:r>
            <a:rPr lang="en-GB" sz="2000" dirty="0">
              <a:latin typeface="+mn-lt"/>
              <a:cs typeface="Calibri"/>
            </a:rPr>
            <a:t> for children and young people with SEND are consistently worse than their peers – across almost every measure</a:t>
          </a:r>
          <a:endParaRPr lang="en-US" sz="2000" dirty="0">
            <a:latin typeface="+mn-lt"/>
            <a:cs typeface="Calibri"/>
          </a:endParaRPr>
        </a:p>
      </dgm:t>
    </dgm:pt>
    <dgm:pt modelId="{3036B8EA-DFCA-4BAD-B6B1-5F880463CED3}" type="parTrans" cxnId="{69003B66-27CB-47F3-8D01-F88F80C054F0}">
      <dgm:prSet/>
      <dgm:spPr/>
      <dgm:t>
        <a:bodyPr/>
        <a:lstStyle/>
        <a:p>
          <a:endParaRPr lang="en-US" sz="2000"/>
        </a:p>
      </dgm:t>
    </dgm:pt>
    <dgm:pt modelId="{E65B294C-0DEC-4BFB-8C91-29BEA5C0CFBB}" type="sibTrans" cxnId="{69003B66-27CB-47F3-8D01-F88F80C054F0}">
      <dgm:prSet/>
      <dgm:spPr/>
      <dgm:t>
        <a:bodyPr/>
        <a:lstStyle/>
        <a:p>
          <a:endParaRPr lang="en-US" sz="2000"/>
        </a:p>
      </dgm:t>
    </dgm:pt>
    <dgm:pt modelId="{BCF20FB5-778F-4811-A81A-92783C8661E2}">
      <dgm:prSet custT="1"/>
      <dgm:spPr/>
      <dgm:t>
        <a:bodyPr/>
        <a:lstStyle/>
        <a:p>
          <a:r>
            <a:rPr lang="en-GB" sz="2000" b="1" dirty="0">
              <a:latin typeface="+mn-lt"/>
              <a:cs typeface="Calibri"/>
            </a:rPr>
            <a:t>Experiences</a:t>
          </a:r>
          <a:r>
            <a:rPr lang="en-GB" sz="2000" dirty="0">
              <a:latin typeface="+mn-lt"/>
              <a:cs typeface="Calibri"/>
            </a:rPr>
            <a:t> of navigating the SEND system to secure support are poor</a:t>
          </a:r>
          <a:endParaRPr lang="en-US" sz="2000" dirty="0">
            <a:latin typeface="+mn-lt"/>
            <a:cs typeface="Calibri"/>
          </a:endParaRPr>
        </a:p>
      </dgm:t>
    </dgm:pt>
    <dgm:pt modelId="{58139EAB-E970-4DC9-9A15-6DAC8BC3A5B6}" type="parTrans" cxnId="{A35302A4-7402-43CE-81E1-D200558C52F1}">
      <dgm:prSet/>
      <dgm:spPr/>
      <dgm:t>
        <a:bodyPr/>
        <a:lstStyle/>
        <a:p>
          <a:endParaRPr lang="en-US" sz="2000"/>
        </a:p>
      </dgm:t>
    </dgm:pt>
    <dgm:pt modelId="{77912881-7106-4943-BEBA-54837BABB6D3}" type="sibTrans" cxnId="{A35302A4-7402-43CE-81E1-D200558C52F1}">
      <dgm:prSet/>
      <dgm:spPr/>
      <dgm:t>
        <a:bodyPr/>
        <a:lstStyle/>
        <a:p>
          <a:endParaRPr lang="en-US" sz="2000"/>
        </a:p>
      </dgm:t>
    </dgm:pt>
    <dgm:pt modelId="{A7B09D1E-2EA6-45A0-B77B-9207BBF42A1E}">
      <dgm:prSet custT="1"/>
      <dgm:spPr/>
      <dgm:t>
        <a:bodyPr/>
        <a:lstStyle/>
        <a:p>
          <a:pPr rtl="0"/>
          <a:r>
            <a:rPr lang="en-GB" sz="2000" dirty="0">
              <a:latin typeface="+mn-lt"/>
              <a:cs typeface="Calibri"/>
            </a:rPr>
            <a:t>Despite unprecedented investment, the SEND system is not </a:t>
          </a:r>
          <a:r>
            <a:rPr lang="en-GB" sz="2000" b="1" dirty="0">
              <a:latin typeface="+mn-lt"/>
              <a:cs typeface="Calibri"/>
            </a:rPr>
            <a:t>delivering value for money for children, young people and families</a:t>
          </a:r>
          <a:endParaRPr lang="en-US" sz="2000" dirty="0">
            <a:latin typeface="+mn-lt"/>
            <a:cs typeface="Calibri"/>
          </a:endParaRPr>
        </a:p>
      </dgm:t>
    </dgm:pt>
    <dgm:pt modelId="{00DEFA3B-24EC-4486-AD32-3BF3D3937EA8}" type="parTrans" cxnId="{A591AA9E-6051-431B-B7DE-F67C0D26DBCC}">
      <dgm:prSet/>
      <dgm:spPr/>
      <dgm:t>
        <a:bodyPr/>
        <a:lstStyle/>
        <a:p>
          <a:endParaRPr lang="en-US" sz="2000"/>
        </a:p>
      </dgm:t>
    </dgm:pt>
    <dgm:pt modelId="{D8465BE7-5DF3-4BE6-A6CE-74C554F94452}" type="sibTrans" cxnId="{A591AA9E-6051-431B-B7DE-F67C0D26DBCC}">
      <dgm:prSet/>
      <dgm:spPr/>
      <dgm:t>
        <a:bodyPr/>
        <a:lstStyle/>
        <a:p>
          <a:endParaRPr lang="en-US" sz="2000"/>
        </a:p>
      </dgm:t>
    </dgm:pt>
    <dgm:pt modelId="{230ACD46-B04B-4243-AD3E-E23BA8822B29}">
      <dgm:prSet custT="1"/>
      <dgm:spPr/>
      <dgm:t>
        <a:bodyPr/>
        <a:lstStyle/>
        <a:p>
          <a:r>
            <a:rPr lang="en-GB" sz="2000" dirty="0">
              <a:latin typeface="+mn-lt"/>
              <a:cs typeface="Calibri"/>
            </a:rPr>
            <a:t>There is </a:t>
          </a:r>
          <a:r>
            <a:rPr lang="en-GB" sz="2000" b="1" dirty="0">
              <a:latin typeface="+mn-lt"/>
              <a:cs typeface="Calibri"/>
            </a:rPr>
            <a:t>too much inconsistency </a:t>
          </a:r>
          <a:r>
            <a:rPr lang="en-GB" sz="2000" dirty="0">
              <a:latin typeface="+mn-lt"/>
              <a:cs typeface="Calibri"/>
            </a:rPr>
            <a:t>across the country – with decisions made based on where a child lives, not on their needs</a:t>
          </a:r>
          <a:endParaRPr lang="en-US" sz="2000" dirty="0">
            <a:latin typeface="+mn-lt"/>
            <a:cs typeface="Calibri"/>
          </a:endParaRPr>
        </a:p>
      </dgm:t>
    </dgm:pt>
    <dgm:pt modelId="{3B986E06-23F3-4EB9-9704-31AD088AD224}" type="sibTrans" cxnId="{5C2F8BB2-652E-40DC-A78C-9A010161D0AF}">
      <dgm:prSet/>
      <dgm:spPr/>
      <dgm:t>
        <a:bodyPr/>
        <a:lstStyle/>
        <a:p>
          <a:endParaRPr lang="en-US" sz="2000"/>
        </a:p>
      </dgm:t>
    </dgm:pt>
    <dgm:pt modelId="{809450AB-E4C7-4A1B-96C0-38C991B295F4}" type="parTrans" cxnId="{5C2F8BB2-652E-40DC-A78C-9A010161D0AF}">
      <dgm:prSet/>
      <dgm:spPr/>
      <dgm:t>
        <a:bodyPr/>
        <a:lstStyle/>
        <a:p>
          <a:endParaRPr lang="en-US" sz="2000"/>
        </a:p>
      </dgm:t>
    </dgm:pt>
    <dgm:pt modelId="{B200A7AF-F792-4843-B478-B27577A1608F}" type="pres">
      <dgm:prSet presAssocID="{03C6D500-476C-4B66-A463-243ED43470CF}" presName="linear" presStyleCnt="0">
        <dgm:presLayoutVars>
          <dgm:animLvl val="lvl"/>
          <dgm:resizeHandles val="exact"/>
        </dgm:presLayoutVars>
      </dgm:prSet>
      <dgm:spPr/>
    </dgm:pt>
    <dgm:pt modelId="{1BD1436F-9399-40A0-8D13-E6888D40B51A}" type="pres">
      <dgm:prSet presAssocID="{18B951B8-57EC-4723-9583-13A8396EDB39}" presName="parentText" presStyleLbl="node1" presStyleIdx="0" presStyleCnt="4" custLinFactY="-36069" custLinFactNeighborX="0" custLinFactNeighborY="-100000">
        <dgm:presLayoutVars>
          <dgm:chMax val="0"/>
          <dgm:bulletEnabled val="1"/>
        </dgm:presLayoutVars>
      </dgm:prSet>
      <dgm:spPr/>
    </dgm:pt>
    <dgm:pt modelId="{F9480099-781A-4BB2-B09B-B5ACED8F804E}" type="pres">
      <dgm:prSet presAssocID="{E65B294C-0DEC-4BFB-8C91-29BEA5C0CFBB}" presName="spacer" presStyleCnt="0"/>
      <dgm:spPr/>
    </dgm:pt>
    <dgm:pt modelId="{67DB3207-3C45-46D8-A5D7-FA6CF135DC98}" type="pres">
      <dgm:prSet presAssocID="{BCF20FB5-778F-4811-A81A-92783C8661E2}" presName="parentText" presStyleLbl="node1" presStyleIdx="1" presStyleCnt="4" custLinFactNeighborX="61" custLinFactNeighborY="-57072">
        <dgm:presLayoutVars>
          <dgm:chMax val="0"/>
          <dgm:bulletEnabled val="1"/>
        </dgm:presLayoutVars>
      </dgm:prSet>
      <dgm:spPr/>
    </dgm:pt>
    <dgm:pt modelId="{BDE0925C-3845-47B9-BA79-54709F13E66E}" type="pres">
      <dgm:prSet presAssocID="{77912881-7106-4943-BEBA-54837BABB6D3}" presName="spacer" presStyleCnt="0"/>
      <dgm:spPr/>
    </dgm:pt>
    <dgm:pt modelId="{AAC52DA6-05CA-4C9F-AC05-42A26245451D}" type="pres">
      <dgm:prSet presAssocID="{230ACD46-B04B-4243-AD3E-E23BA8822B29}" presName="parentText" presStyleLbl="node1" presStyleIdx="2" presStyleCnt="4" custLinFactNeighborX="-103" custLinFactNeighborY="79749">
        <dgm:presLayoutVars>
          <dgm:chMax val="0"/>
          <dgm:bulletEnabled val="1"/>
        </dgm:presLayoutVars>
      </dgm:prSet>
      <dgm:spPr/>
    </dgm:pt>
    <dgm:pt modelId="{D7D68BD1-72A7-429D-A758-B6C530C27625}" type="pres">
      <dgm:prSet presAssocID="{3B986E06-23F3-4EB9-9704-31AD088AD224}" presName="spacer" presStyleCnt="0"/>
      <dgm:spPr/>
    </dgm:pt>
    <dgm:pt modelId="{6D234A01-802C-44C2-B20E-D8200300FD3F}" type="pres">
      <dgm:prSet presAssocID="{A7B09D1E-2EA6-45A0-B77B-9207BBF42A1E}" presName="parentText" presStyleLbl="node1" presStyleIdx="3" presStyleCnt="4" custLinFactY="31242" custLinFactNeighborX="-201" custLinFactNeighborY="100000">
        <dgm:presLayoutVars>
          <dgm:chMax val="0"/>
          <dgm:bulletEnabled val="1"/>
        </dgm:presLayoutVars>
      </dgm:prSet>
      <dgm:spPr/>
    </dgm:pt>
  </dgm:ptLst>
  <dgm:cxnLst>
    <dgm:cxn modelId="{CC38D227-E31F-4EA9-95F4-BA5F54EF8F12}" type="presOf" srcId="{03C6D500-476C-4B66-A463-243ED43470CF}" destId="{B200A7AF-F792-4843-B478-B27577A1608F}" srcOrd="0" destOrd="0" presId="urn:microsoft.com/office/officeart/2005/8/layout/vList2"/>
    <dgm:cxn modelId="{816C8B5F-A388-4885-AB21-01A4DEA92A17}" type="presOf" srcId="{18B951B8-57EC-4723-9583-13A8396EDB39}" destId="{1BD1436F-9399-40A0-8D13-E6888D40B51A}" srcOrd="0" destOrd="0" presId="urn:microsoft.com/office/officeart/2005/8/layout/vList2"/>
    <dgm:cxn modelId="{69003B66-27CB-47F3-8D01-F88F80C054F0}" srcId="{03C6D500-476C-4B66-A463-243ED43470CF}" destId="{18B951B8-57EC-4723-9583-13A8396EDB39}" srcOrd="0" destOrd="0" parTransId="{3036B8EA-DFCA-4BAD-B6B1-5F880463CED3}" sibTransId="{E65B294C-0DEC-4BFB-8C91-29BEA5C0CFBB}"/>
    <dgm:cxn modelId="{8672AA4C-A19F-45BE-B63D-02068492786E}" type="presOf" srcId="{230ACD46-B04B-4243-AD3E-E23BA8822B29}" destId="{AAC52DA6-05CA-4C9F-AC05-42A26245451D}" srcOrd="0" destOrd="0" presId="urn:microsoft.com/office/officeart/2005/8/layout/vList2"/>
    <dgm:cxn modelId="{2904B76F-C691-48A0-A5BA-44CF32F2532C}" type="presOf" srcId="{BCF20FB5-778F-4811-A81A-92783C8661E2}" destId="{67DB3207-3C45-46D8-A5D7-FA6CF135DC98}" srcOrd="0" destOrd="0" presId="urn:microsoft.com/office/officeart/2005/8/layout/vList2"/>
    <dgm:cxn modelId="{A591AA9E-6051-431B-B7DE-F67C0D26DBCC}" srcId="{03C6D500-476C-4B66-A463-243ED43470CF}" destId="{A7B09D1E-2EA6-45A0-B77B-9207BBF42A1E}" srcOrd="3" destOrd="0" parTransId="{00DEFA3B-24EC-4486-AD32-3BF3D3937EA8}" sibTransId="{D8465BE7-5DF3-4BE6-A6CE-74C554F94452}"/>
    <dgm:cxn modelId="{A35302A4-7402-43CE-81E1-D200558C52F1}" srcId="{03C6D500-476C-4B66-A463-243ED43470CF}" destId="{BCF20FB5-778F-4811-A81A-92783C8661E2}" srcOrd="1" destOrd="0" parTransId="{58139EAB-E970-4DC9-9A15-6DAC8BC3A5B6}" sibTransId="{77912881-7106-4943-BEBA-54837BABB6D3}"/>
    <dgm:cxn modelId="{5C2F8BB2-652E-40DC-A78C-9A010161D0AF}" srcId="{03C6D500-476C-4B66-A463-243ED43470CF}" destId="{230ACD46-B04B-4243-AD3E-E23BA8822B29}" srcOrd="2" destOrd="0" parTransId="{809450AB-E4C7-4A1B-96C0-38C991B295F4}" sibTransId="{3B986E06-23F3-4EB9-9704-31AD088AD224}"/>
    <dgm:cxn modelId="{F628B9E9-FF51-475F-87D6-585E558EB760}" type="presOf" srcId="{A7B09D1E-2EA6-45A0-B77B-9207BBF42A1E}" destId="{6D234A01-802C-44C2-B20E-D8200300FD3F}" srcOrd="0" destOrd="0" presId="urn:microsoft.com/office/officeart/2005/8/layout/vList2"/>
    <dgm:cxn modelId="{B977E100-3E0A-4AFE-886A-30CFFA88D13B}" type="presParOf" srcId="{B200A7AF-F792-4843-B478-B27577A1608F}" destId="{1BD1436F-9399-40A0-8D13-E6888D40B51A}" srcOrd="0" destOrd="0" presId="urn:microsoft.com/office/officeart/2005/8/layout/vList2"/>
    <dgm:cxn modelId="{38ABCEBC-E900-450C-8173-FE827FA1024D}" type="presParOf" srcId="{B200A7AF-F792-4843-B478-B27577A1608F}" destId="{F9480099-781A-4BB2-B09B-B5ACED8F804E}" srcOrd="1" destOrd="0" presId="urn:microsoft.com/office/officeart/2005/8/layout/vList2"/>
    <dgm:cxn modelId="{6367B60A-2C13-4EFB-9B45-40D58A124CC6}" type="presParOf" srcId="{B200A7AF-F792-4843-B478-B27577A1608F}" destId="{67DB3207-3C45-46D8-A5D7-FA6CF135DC98}" srcOrd="2" destOrd="0" presId="urn:microsoft.com/office/officeart/2005/8/layout/vList2"/>
    <dgm:cxn modelId="{26F87DB4-7050-4182-99E6-F65645C46516}" type="presParOf" srcId="{B200A7AF-F792-4843-B478-B27577A1608F}" destId="{BDE0925C-3845-47B9-BA79-54709F13E66E}" srcOrd="3" destOrd="0" presId="urn:microsoft.com/office/officeart/2005/8/layout/vList2"/>
    <dgm:cxn modelId="{56ED39FF-DAFB-4A75-9E4F-29FB14D0242F}" type="presParOf" srcId="{B200A7AF-F792-4843-B478-B27577A1608F}" destId="{AAC52DA6-05CA-4C9F-AC05-42A26245451D}" srcOrd="4" destOrd="0" presId="urn:microsoft.com/office/officeart/2005/8/layout/vList2"/>
    <dgm:cxn modelId="{7CF032C2-B2B4-4CA9-8B02-F6CDB1906EE4}" type="presParOf" srcId="{B200A7AF-F792-4843-B478-B27577A1608F}" destId="{D7D68BD1-72A7-429D-A758-B6C530C27625}" srcOrd="5" destOrd="0" presId="urn:microsoft.com/office/officeart/2005/8/layout/vList2"/>
    <dgm:cxn modelId="{ED65F311-FAD7-4956-BF62-F1775242EACF}" type="presParOf" srcId="{B200A7AF-F792-4843-B478-B27577A1608F}" destId="{6D234A01-802C-44C2-B20E-D8200300FD3F}"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42E870-AB00-4372-A086-89E85927318D}">
      <dsp:nvSpPr>
        <dsp:cNvPr id="0" name=""/>
        <dsp:cNvSpPr/>
      </dsp:nvSpPr>
      <dsp:spPr>
        <a:xfrm>
          <a:off x="145792" y="1227"/>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t>Over 15% of all pupils – 1.4 million – are identified with SEN</a:t>
          </a:r>
          <a:endParaRPr lang="en-US" sz="2000" kern="1200"/>
        </a:p>
      </dsp:txBody>
      <dsp:txXfrm>
        <a:off x="145792" y="1227"/>
        <a:ext cx="2338747" cy="1403248"/>
      </dsp:txXfrm>
    </dsp:sp>
    <dsp:sp modelId="{CF160F4F-797B-44C6-B275-A1F59C48EFDA}">
      <dsp:nvSpPr>
        <dsp:cNvPr id="0" name=""/>
        <dsp:cNvSpPr/>
      </dsp:nvSpPr>
      <dsp:spPr>
        <a:xfrm>
          <a:off x="2718413" y="1227"/>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12.6% of pupils were identified as requiring SEN Support </a:t>
          </a:r>
          <a:endParaRPr lang="en-US" sz="2000" kern="1200" dirty="0"/>
        </a:p>
      </dsp:txBody>
      <dsp:txXfrm>
        <a:off x="2718413" y="1227"/>
        <a:ext cx="2338747" cy="1403248"/>
      </dsp:txXfrm>
    </dsp:sp>
    <dsp:sp modelId="{89AD6CA1-68AA-4872-BDB8-521370C1ACA8}">
      <dsp:nvSpPr>
        <dsp:cNvPr id="0" name=""/>
        <dsp:cNvSpPr/>
      </dsp:nvSpPr>
      <dsp:spPr>
        <a:xfrm>
          <a:off x="5291035" y="1227"/>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t>A further 4.0% of all pupils had an EHCP</a:t>
          </a:r>
          <a:endParaRPr lang="en-US" sz="2000" kern="1200" dirty="0"/>
        </a:p>
      </dsp:txBody>
      <dsp:txXfrm>
        <a:off x="5291035" y="1227"/>
        <a:ext cx="2338747" cy="1403248"/>
      </dsp:txXfrm>
    </dsp:sp>
    <dsp:sp modelId="{3B337386-5AB1-4FBC-8843-812609BA92F3}">
      <dsp:nvSpPr>
        <dsp:cNvPr id="0" name=""/>
        <dsp:cNvSpPr/>
      </dsp:nvSpPr>
      <dsp:spPr>
        <a:xfrm>
          <a:off x="145792" y="1638350"/>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t>Of all CYP with an EHCP, 77% are in schools or AP</a:t>
          </a:r>
          <a:endParaRPr lang="en-US" sz="2000" kern="1200"/>
        </a:p>
      </dsp:txBody>
      <dsp:txXfrm>
        <a:off x="145792" y="1638350"/>
        <a:ext cx="2338747" cy="1403248"/>
      </dsp:txXfrm>
    </dsp:sp>
    <dsp:sp modelId="{D145D313-50B7-4F3E-90A6-C66DE0E34FC1}">
      <dsp:nvSpPr>
        <dsp:cNvPr id="0" name=""/>
        <dsp:cNvSpPr/>
      </dsp:nvSpPr>
      <dsp:spPr>
        <a:xfrm>
          <a:off x="2735650" y="1655961"/>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82.7% of pupils in AP were identified with SEN</a:t>
          </a:r>
          <a:endParaRPr lang="en-US" sz="2000" kern="1200" dirty="0"/>
        </a:p>
      </dsp:txBody>
      <dsp:txXfrm>
        <a:off x="2735650" y="1655961"/>
        <a:ext cx="2338747" cy="1403248"/>
      </dsp:txXfrm>
    </dsp:sp>
    <dsp:sp modelId="{47BA61C9-3C75-4EDB-BA76-1306164194D8}">
      <dsp:nvSpPr>
        <dsp:cNvPr id="0" name=""/>
        <dsp:cNvSpPr/>
      </dsp:nvSpPr>
      <dsp:spPr>
        <a:xfrm>
          <a:off x="5291035" y="1638350"/>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t>High needs budget has risen by 41% over last 3 years</a:t>
          </a:r>
          <a:endParaRPr lang="en-US" sz="2000" kern="1200"/>
        </a:p>
      </dsp:txBody>
      <dsp:txXfrm>
        <a:off x="5291035" y="1638350"/>
        <a:ext cx="2338747" cy="1403248"/>
      </dsp:txXfrm>
    </dsp:sp>
    <dsp:sp modelId="{BFA75B6A-D62D-4822-B9F7-E7501CA24211}">
      <dsp:nvSpPr>
        <dsp:cNvPr id="0" name=""/>
        <dsp:cNvSpPr/>
      </dsp:nvSpPr>
      <dsp:spPr>
        <a:xfrm>
          <a:off x="2718413" y="3275473"/>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t>Increasing numbers of appeals to Tribunal</a:t>
          </a:r>
          <a:endParaRPr lang="en-US" sz="2000" kern="1200"/>
        </a:p>
      </dsp:txBody>
      <dsp:txXfrm>
        <a:off x="2718413" y="3275473"/>
        <a:ext cx="2338747" cy="14032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D1436F-9399-40A0-8D13-E6888D40B51A}">
      <dsp:nvSpPr>
        <dsp:cNvPr id="0" name=""/>
        <dsp:cNvSpPr/>
      </dsp:nvSpPr>
      <dsp:spPr>
        <a:xfrm>
          <a:off x="0" y="0"/>
          <a:ext cx="6817645" cy="10442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dirty="0">
              <a:latin typeface="+mn-lt"/>
              <a:cs typeface="Calibri"/>
            </a:rPr>
            <a:t>Outcomes</a:t>
          </a:r>
          <a:r>
            <a:rPr lang="en-GB" sz="2000" kern="1200" dirty="0">
              <a:latin typeface="+mn-lt"/>
              <a:cs typeface="Calibri"/>
            </a:rPr>
            <a:t> for children and young people with SEND are consistently worse than their peers – across almost every measure</a:t>
          </a:r>
          <a:endParaRPr lang="en-US" sz="2000" kern="1200" dirty="0">
            <a:latin typeface="+mn-lt"/>
            <a:cs typeface="Calibri"/>
          </a:endParaRPr>
        </a:p>
      </dsp:txBody>
      <dsp:txXfrm>
        <a:off x="50975" y="50975"/>
        <a:ext cx="6715695" cy="942275"/>
      </dsp:txXfrm>
    </dsp:sp>
    <dsp:sp modelId="{67DB3207-3C45-46D8-A5D7-FA6CF135DC98}">
      <dsp:nvSpPr>
        <dsp:cNvPr id="0" name=""/>
        <dsp:cNvSpPr/>
      </dsp:nvSpPr>
      <dsp:spPr>
        <a:xfrm>
          <a:off x="0" y="1089841"/>
          <a:ext cx="6817645" cy="10442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dirty="0">
              <a:latin typeface="+mn-lt"/>
              <a:cs typeface="Calibri"/>
            </a:rPr>
            <a:t>Experiences</a:t>
          </a:r>
          <a:r>
            <a:rPr lang="en-GB" sz="2000" kern="1200" dirty="0">
              <a:latin typeface="+mn-lt"/>
              <a:cs typeface="Calibri"/>
            </a:rPr>
            <a:t> of navigating the SEND system to secure support are poor</a:t>
          </a:r>
          <a:endParaRPr lang="en-US" sz="2000" kern="1200" dirty="0">
            <a:latin typeface="+mn-lt"/>
            <a:cs typeface="Calibri"/>
          </a:endParaRPr>
        </a:p>
      </dsp:txBody>
      <dsp:txXfrm>
        <a:off x="50975" y="1140816"/>
        <a:ext cx="6715695" cy="942275"/>
      </dsp:txXfrm>
    </dsp:sp>
    <dsp:sp modelId="{AAC52DA6-05CA-4C9F-AC05-42A26245451D}">
      <dsp:nvSpPr>
        <dsp:cNvPr id="0" name=""/>
        <dsp:cNvSpPr/>
      </dsp:nvSpPr>
      <dsp:spPr>
        <a:xfrm>
          <a:off x="0" y="2372782"/>
          <a:ext cx="6817645" cy="10442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mn-lt"/>
              <a:cs typeface="Calibri"/>
            </a:rPr>
            <a:t>There is </a:t>
          </a:r>
          <a:r>
            <a:rPr lang="en-GB" sz="2000" b="1" kern="1200" dirty="0">
              <a:latin typeface="+mn-lt"/>
              <a:cs typeface="Calibri"/>
            </a:rPr>
            <a:t>too much inconsistency </a:t>
          </a:r>
          <a:r>
            <a:rPr lang="en-GB" sz="2000" kern="1200" dirty="0">
              <a:latin typeface="+mn-lt"/>
              <a:cs typeface="Calibri"/>
            </a:rPr>
            <a:t>across the country – with decisions made based on where a child lives, not on their needs</a:t>
          </a:r>
          <a:endParaRPr lang="en-US" sz="2000" kern="1200" dirty="0">
            <a:latin typeface="+mn-lt"/>
            <a:cs typeface="Calibri"/>
          </a:endParaRPr>
        </a:p>
      </dsp:txBody>
      <dsp:txXfrm>
        <a:off x="50975" y="2423757"/>
        <a:ext cx="6715695" cy="942275"/>
      </dsp:txXfrm>
    </dsp:sp>
    <dsp:sp modelId="{6D234A01-802C-44C2-B20E-D8200300FD3F}">
      <dsp:nvSpPr>
        <dsp:cNvPr id="0" name=""/>
        <dsp:cNvSpPr/>
      </dsp:nvSpPr>
      <dsp:spPr>
        <a:xfrm>
          <a:off x="0" y="3439765"/>
          <a:ext cx="6817645" cy="104422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dirty="0">
              <a:latin typeface="+mn-lt"/>
              <a:cs typeface="Calibri"/>
            </a:rPr>
            <a:t>Despite unprecedented investment, the SEND system is not </a:t>
          </a:r>
          <a:r>
            <a:rPr lang="en-GB" sz="2000" b="1" kern="1200" dirty="0">
              <a:latin typeface="+mn-lt"/>
              <a:cs typeface="Calibri"/>
            </a:rPr>
            <a:t>delivering value for money for children, young people and families</a:t>
          </a:r>
          <a:endParaRPr lang="en-US" sz="2000" kern="1200" dirty="0">
            <a:latin typeface="+mn-lt"/>
            <a:cs typeface="Calibri"/>
          </a:endParaRPr>
        </a:p>
      </dsp:txBody>
      <dsp:txXfrm>
        <a:off x="50975" y="3490740"/>
        <a:ext cx="6715695" cy="94227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sz="quarter" idx="1"/>
          </p:nvPr>
        </p:nvSpPr>
        <p:spPr>
          <a:xfrm>
            <a:off x="-20441" y="9446895"/>
            <a:ext cx="1114577" cy="497205"/>
          </a:xfrm>
          <a:prstGeom prst="rect">
            <a:avLst/>
          </a:prstGeom>
        </p:spPr>
        <p:txBody>
          <a:bodyPr vert="horz" lIns="91440" tIns="45720" rIns="91440" bIns="45720" rtlCol="0"/>
          <a:lstStyle>
            <a:lvl1pPr algn="r">
              <a:defRPr sz="1200"/>
            </a:lvl1pPr>
          </a:lstStyle>
          <a:p>
            <a:pPr algn="l"/>
            <a:fld id="{63D1F4A6-7DD5-42E4-9750-A8709F395147}" type="datetimeFigureOut">
              <a:rPr lang="en-GB" smtClean="0"/>
              <a:pPr algn="l"/>
              <a:t>11/03/2023</a:t>
            </a:fld>
            <a:endParaRPr lang="en-GB" dirty="0"/>
          </a:p>
        </p:txBody>
      </p:sp>
      <p:sp>
        <p:nvSpPr>
          <p:cNvPr id="4" name="Footer Placeholder 3"/>
          <p:cNvSpPr>
            <a:spLocks noGrp="1"/>
          </p:cNvSpPr>
          <p:nvPr>
            <p:ph type="ftr" sz="quarter" idx="2"/>
          </p:nvPr>
        </p:nvSpPr>
        <p:spPr>
          <a:xfrm>
            <a:off x="1258888" y="9446895"/>
            <a:ext cx="4859320" cy="497205"/>
          </a:xfrm>
          <a:prstGeom prst="rect">
            <a:avLst/>
          </a:prstGeom>
        </p:spPr>
        <p:txBody>
          <a:bodyPr vert="horz" lIns="91440" tIns="45720" rIns="91440" bIns="45720" rtlCol="0" anchor="t" anchorCtr="0"/>
          <a:lstStyle>
            <a:lvl1pPr algn="l">
              <a:defRPr sz="1200"/>
            </a:lvl1pPr>
          </a:lstStyle>
          <a:p>
            <a:endParaRPr lang="en-GB" dirty="0"/>
          </a:p>
        </p:txBody>
      </p:sp>
      <p:sp>
        <p:nvSpPr>
          <p:cNvPr id="5" name="Slide Number Placeholder 4"/>
          <p:cNvSpPr>
            <a:spLocks noGrp="1"/>
          </p:cNvSpPr>
          <p:nvPr>
            <p:ph type="sldNum" sz="quarter" idx="3"/>
          </p:nvPr>
        </p:nvSpPr>
        <p:spPr>
          <a:xfrm>
            <a:off x="6261124" y="9445169"/>
            <a:ext cx="542914" cy="497205"/>
          </a:xfrm>
          <a:prstGeom prst="rect">
            <a:avLst/>
          </a:prstGeom>
        </p:spPr>
        <p:txBody>
          <a:bodyPr vert="horz" lIns="91440" tIns="45720" rIns="91440" bIns="45720" rtlCol="0" anchor="t" anchorCtr="0"/>
          <a:lstStyle>
            <a:lvl1pPr algn="r">
              <a:defRPr sz="1200"/>
            </a:lvl1pPr>
          </a:lstStyle>
          <a:p>
            <a:fld id="{C5ABB7FA-2627-47C9-9258-FDF90D155C04}" type="slidenum">
              <a:rPr lang="en-GB" smtClean="0"/>
              <a:t>‹#›</a:t>
            </a:fld>
            <a:endParaRPr lang="en-GB" dirty="0"/>
          </a:p>
        </p:txBody>
      </p:sp>
      <p:sp>
        <p:nvSpPr>
          <p:cNvPr id="7" name="Header Placeholder 6"/>
          <p:cNvSpPr>
            <a:spLocks noGrp="1"/>
          </p:cNvSpPr>
          <p:nvPr>
            <p:ph type="hdr" sz="quarter"/>
          </p:nvPr>
        </p:nvSpPr>
        <p:spPr>
          <a:xfrm>
            <a:off x="1544900" y="195219"/>
            <a:ext cx="4716224" cy="548161"/>
          </a:xfrm>
          <a:prstGeom prst="rect">
            <a:avLst/>
          </a:prstGeom>
        </p:spPr>
        <p:txBody>
          <a:bodyPr vert="horz" lIns="91440" tIns="45720" rIns="91440" bIns="45720" rtlCol="0"/>
          <a:lstStyle>
            <a:lvl1pPr algn="l">
              <a:defRPr sz="1200"/>
            </a:lvl1pPr>
          </a:lstStyle>
          <a:p>
            <a:endParaRPr lang="en-GB" dirty="0"/>
          </a:p>
        </p:txBody>
      </p:sp>
      <p:pic>
        <p:nvPicPr>
          <p:cNvPr id="8" name="Picture 7" descr="Department for Education" title="Logo"/>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199" y="195220"/>
            <a:ext cx="857495" cy="55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95452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430213" y="273050"/>
            <a:ext cx="5873750" cy="44053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7405" y="4723448"/>
            <a:ext cx="5359346" cy="4474845"/>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2"/>
          <p:cNvSpPr>
            <a:spLocks noGrp="1"/>
          </p:cNvSpPr>
          <p:nvPr>
            <p:ph type="dt" sz="quarter" idx="1"/>
          </p:nvPr>
        </p:nvSpPr>
        <p:spPr>
          <a:xfrm>
            <a:off x="-20441" y="9446895"/>
            <a:ext cx="1114577" cy="497205"/>
          </a:xfrm>
          <a:prstGeom prst="rect">
            <a:avLst/>
          </a:prstGeom>
        </p:spPr>
        <p:txBody>
          <a:bodyPr vert="horz" lIns="91440" tIns="45720" rIns="91440" bIns="45720" rtlCol="0"/>
          <a:lstStyle>
            <a:lvl1pPr algn="r">
              <a:defRPr sz="1200"/>
            </a:lvl1pPr>
          </a:lstStyle>
          <a:p>
            <a:pPr algn="l"/>
            <a:fld id="{63D1F4A6-7DD5-42E4-9750-A8709F395147}" type="datetimeFigureOut">
              <a:rPr lang="en-GB" smtClean="0"/>
              <a:pPr algn="l"/>
              <a:t>11/03/2023</a:t>
            </a:fld>
            <a:endParaRPr lang="en-GB" dirty="0"/>
          </a:p>
        </p:txBody>
      </p:sp>
      <p:sp>
        <p:nvSpPr>
          <p:cNvPr id="9" name="Footer Placeholder 3"/>
          <p:cNvSpPr>
            <a:spLocks noGrp="1"/>
          </p:cNvSpPr>
          <p:nvPr>
            <p:ph type="ftr" sz="quarter" idx="4"/>
          </p:nvPr>
        </p:nvSpPr>
        <p:spPr>
          <a:xfrm>
            <a:off x="1258888" y="9446895"/>
            <a:ext cx="4859320" cy="497205"/>
          </a:xfrm>
          <a:prstGeom prst="rect">
            <a:avLst/>
          </a:prstGeom>
        </p:spPr>
        <p:txBody>
          <a:bodyPr vert="horz" lIns="91440" tIns="45720" rIns="91440" bIns="45720" rtlCol="0" anchor="t" anchorCtr="0"/>
          <a:lstStyle>
            <a:lvl1pPr algn="l">
              <a:defRPr sz="1200"/>
            </a:lvl1pPr>
          </a:lstStyle>
          <a:p>
            <a:endParaRPr lang="en-GB" dirty="0"/>
          </a:p>
        </p:txBody>
      </p:sp>
      <p:sp>
        <p:nvSpPr>
          <p:cNvPr id="10" name="Slide Number Placeholder 4"/>
          <p:cNvSpPr>
            <a:spLocks noGrp="1"/>
          </p:cNvSpPr>
          <p:nvPr>
            <p:ph type="sldNum" sz="quarter" idx="5"/>
          </p:nvPr>
        </p:nvSpPr>
        <p:spPr>
          <a:xfrm>
            <a:off x="6261124" y="9445169"/>
            <a:ext cx="542914" cy="497205"/>
          </a:xfrm>
          <a:prstGeom prst="rect">
            <a:avLst/>
          </a:prstGeom>
        </p:spPr>
        <p:txBody>
          <a:bodyPr vert="horz" lIns="91440" tIns="45720" rIns="91440" bIns="45720" rtlCol="0" anchor="t" anchorCtr="0"/>
          <a:lstStyle>
            <a:lvl1pPr algn="r">
              <a:defRPr sz="1200"/>
            </a:lvl1pPr>
          </a:lstStyle>
          <a:p>
            <a:fld id="{C5ABB7FA-2627-47C9-9258-FDF90D155C04}" type="slidenum">
              <a:rPr lang="en-GB" smtClean="0"/>
              <a:t>‹#›</a:t>
            </a:fld>
            <a:endParaRPr lang="en-GB" dirty="0"/>
          </a:p>
        </p:txBody>
      </p:sp>
    </p:spTree>
    <p:extLst>
      <p:ext uri="{BB962C8B-B14F-4D97-AF65-F5344CB8AC3E}">
        <p14:creationId xmlns:p14="http://schemas.microsoft.com/office/powerpoint/2010/main" val="675420162"/>
      </p:ext>
    </p:extLst>
  </p:cSld>
  <p:clrMap bg1="lt1" tx1="dk1" bg2="lt2" tx2="dk2" accent1="accent1" accent2="accent2" accent3="accent3" accent4="accent4" accent5="accent5" accent6="accent6" hlink="hlink" folHlink="folHlink"/>
  <p:notesStyle>
    <a:lvl1pPr marL="171450" indent="-171450" algn="l" defTabSz="914400" rtl="0" eaLnBrk="1" latinLnBrk="0" hangingPunct="1">
      <a:buFont typeface="Arial" pitchFamily="34" charset="0"/>
      <a:buChar char="•"/>
      <a:defRPr sz="1200" b="1" kern="1200">
        <a:solidFill>
          <a:schemeClr val="tx1"/>
        </a:solidFill>
        <a:latin typeface="+mn-lt"/>
        <a:ea typeface="+mn-ea"/>
        <a:cs typeface="+mn-cs"/>
      </a:defRPr>
    </a:lvl1pPr>
    <a:lvl2pPr marL="368300" indent="-171450" algn="l" defTabSz="914400" rtl="0" eaLnBrk="1" latinLnBrk="0" hangingPunct="1">
      <a:buFont typeface="Arial" pitchFamily="34" charset="0"/>
      <a:buChar char="•"/>
      <a:defRPr sz="1200" kern="1200">
        <a:solidFill>
          <a:schemeClr val="tx1"/>
        </a:solidFill>
        <a:latin typeface="+mn-lt"/>
        <a:ea typeface="+mn-ea"/>
        <a:cs typeface="+mn-cs"/>
      </a:defRPr>
    </a:lvl2pPr>
    <a:lvl3pPr marL="533400" indent="-171450" algn="l" defTabSz="914400" rtl="0" eaLnBrk="1" latinLnBrk="0" hangingPunct="1">
      <a:buFont typeface="Arial" pitchFamily="34" charset="0"/>
      <a:buChar char="•"/>
      <a:defRPr sz="1200" kern="1200">
        <a:solidFill>
          <a:schemeClr val="tx1"/>
        </a:solidFill>
        <a:latin typeface="+mn-lt"/>
        <a:ea typeface="+mn-ea"/>
        <a:cs typeface="+mn-cs"/>
      </a:defRPr>
    </a:lvl3pPr>
    <a:lvl4pPr marL="715963" indent="-171450" algn="l" defTabSz="914400" rtl="0" eaLnBrk="1" latinLnBrk="0" hangingPunct="1">
      <a:buFont typeface="Arial" pitchFamily="34" charset="0"/>
      <a:buChar char="•"/>
      <a:defRPr sz="1200" kern="1200">
        <a:solidFill>
          <a:schemeClr val="tx1"/>
        </a:solidFill>
        <a:latin typeface="+mn-lt"/>
        <a:ea typeface="+mn-ea"/>
        <a:cs typeface="+mn-cs"/>
      </a:defRPr>
    </a:lvl4pPr>
    <a:lvl5pPr marL="987425" indent="-174625" algn="l" defTabSz="987425" rtl="0" eaLnBrk="1" latinLnBrk="0" hangingPunct="1">
      <a:buFont typeface="Arial" pitchFamily="34"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xfrm>
            <a:off x="430213" y="273050"/>
            <a:ext cx="5873750" cy="44053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3D628430-11EC-4ABA-A0EB-619CEE7AECAD}" type="slidenum">
              <a:rPr lang="en-GB" altLang="en-US" smtClean="0">
                <a:latin typeface="Calibri" pitchFamily="34" charset="0"/>
              </a:rPr>
              <a:pPr fontAlgn="base">
                <a:spcBef>
                  <a:spcPct val="0"/>
                </a:spcBef>
                <a:spcAft>
                  <a:spcPct val="0"/>
                </a:spcAft>
                <a:defRPr/>
              </a:pPr>
              <a:t>1</a:t>
            </a:fld>
            <a:endParaRPr lang="en-GB" altLang="en-US" dirty="0">
              <a:latin typeface="Calibri" pitchFamily="34" charset="0"/>
            </a:endParaRPr>
          </a:p>
        </p:txBody>
      </p:sp>
    </p:spTree>
    <p:extLst>
      <p:ext uri="{BB962C8B-B14F-4D97-AF65-F5344CB8AC3E}">
        <p14:creationId xmlns:p14="http://schemas.microsoft.com/office/powerpoint/2010/main" val="571355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A7F1C1-39A6-4547-8D2E-E3A7C377721B}" type="slidenum">
              <a:rPr lang="en-GB" smtClean="0"/>
              <a:t>8</a:t>
            </a:fld>
            <a:endParaRPr lang="en-GB" dirty="0"/>
          </a:p>
        </p:txBody>
      </p:sp>
    </p:spTree>
    <p:extLst>
      <p:ext uri="{BB962C8B-B14F-4D97-AF65-F5344CB8AC3E}">
        <p14:creationId xmlns:p14="http://schemas.microsoft.com/office/powerpoint/2010/main" val="3851738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A7F1C1-39A6-4547-8D2E-E3A7C377721B}" type="slidenum">
              <a:rPr lang="en-GB" smtClean="0"/>
              <a:t>9</a:t>
            </a:fld>
            <a:endParaRPr lang="en-GB" dirty="0"/>
          </a:p>
        </p:txBody>
      </p:sp>
    </p:spTree>
    <p:extLst>
      <p:ext uri="{BB962C8B-B14F-4D97-AF65-F5344CB8AC3E}">
        <p14:creationId xmlns:p14="http://schemas.microsoft.com/office/powerpoint/2010/main" val="1119560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image" Target="../media/image2.emf"/><Relationship Id="rId4" Type="http://schemas.openxmlformats.org/officeDocument/2006/relationships/oleObject" Target="../embeddings/oleObject1.bin"/></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11/03/2023</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872273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fld id="{B5E69749-5551-4F5F-A3EA-C88943F21456}" type="datetimeFigureOut">
              <a:rPr lang="en-GB" smtClean="0"/>
              <a:pPr/>
              <a:t>11/03/2023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1037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11/03/2023</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17596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11/03/2023</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03298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11/03/2023</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4204497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11/03/2023</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511808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11/03/2023</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82222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11/03/2023</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96261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11/03/2023</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476900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11/03/2023</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53667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11/03/2023</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34878766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1678E0C5-FB8F-4FBE-9EDF-F8DFE163D222}"/>
              </a:ext>
            </a:extLst>
          </p:cNvPr>
          <p:cNvGraphicFramePr>
            <a:graphicFrameLocks noChangeAspect="1"/>
          </p:cNvGraphicFramePr>
          <p:nvPr userDrawn="1">
            <p:custDataLst>
              <p:tags r:id="rId1"/>
            </p:custDataLst>
            <p:extLst>
              <p:ext uri="{D42A27DB-BD31-4B8C-83A1-F6EECF244321}">
                <p14:modId xmlns:p14="http://schemas.microsoft.com/office/powerpoint/2010/main" val="3807744915"/>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501" imgH="502" progId="TCLayout.ActiveDocument.1">
                  <p:embed/>
                </p:oleObj>
              </mc:Choice>
              <mc:Fallback>
                <p:oleObj name="think-cell Slide" r:id="rId4" imgW="501" imgH="502" progId="TCLayout.ActiveDocument.1">
                  <p:embed/>
                  <p:pic>
                    <p:nvPicPr>
                      <p:cNvPr id="5" name="Object 4" hidden="1">
                        <a:extLst>
                          <a:ext uri="{FF2B5EF4-FFF2-40B4-BE49-F238E27FC236}">
                            <a16:creationId xmlns:a16="http://schemas.microsoft.com/office/drawing/2014/main" id="{1678E0C5-FB8F-4FBE-9EDF-F8DFE163D222}"/>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3" name="Rectangle 2" hidden="1">
            <a:extLst>
              <a:ext uri="{FF2B5EF4-FFF2-40B4-BE49-F238E27FC236}">
                <a16:creationId xmlns:a16="http://schemas.microsoft.com/office/drawing/2014/main" id="{C372551F-F98A-4888-982D-352DE41C9315}"/>
              </a:ext>
            </a:extLst>
          </p:cNvPr>
          <p:cNvSpPr/>
          <p:nvPr userDrawn="1">
            <p:custDataLst>
              <p:tags r:id="rId2"/>
            </p:custDataLst>
          </p:nvPr>
        </p:nvSpPr>
        <p:spPr>
          <a:xfrm>
            <a:off x="1"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US" sz="1650" b="0" i="0" baseline="0" dirty="0">
              <a:latin typeface="Trebuchet MS" panose="020B0603020202020204" pitchFamily="34" charset="0"/>
              <a:ea typeface="+mj-ea"/>
              <a:cs typeface="Arial" panose="020B0604020202020204" pitchFamily="34" charset="0"/>
              <a:sym typeface="Trebuchet MS" panose="020B0603020202020204" pitchFamily="34" charset="0"/>
            </a:endParaRPr>
          </a:p>
        </p:txBody>
      </p:sp>
      <p:sp>
        <p:nvSpPr>
          <p:cNvPr id="8" name="Slide Number Placeholder 5"/>
          <p:cNvSpPr>
            <a:spLocks noGrp="1"/>
          </p:cNvSpPr>
          <p:nvPr>
            <p:ph type="sldNum" sz="quarter" idx="12"/>
          </p:nvPr>
        </p:nvSpPr>
        <p:spPr>
          <a:xfrm>
            <a:off x="8636003" y="6566446"/>
            <a:ext cx="358775" cy="155496"/>
          </a:xfrm>
          <a:prstGeom prst="rect">
            <a:avLst/>
          </a:prstGeom>
        </p:spPr>
        <p:txBody>
          <a:bodyPr anchor="ctr"/>
          <a:lstStyle>
            <a:lvl1pPr algn="ctr">
              <a:defRPr sz="675"/>
            </a:lvl1pPr>
          </a:lstStyle>
          <a:p>
            <a:fld id="{5D5369AF-0EB7-4BAF-8B64-14FFB1E0C7EA}" type="slidenum">
              <a:rPr lang="en-GB" smtClean="0"/>
              <a:pPr/>
              <a:t>‹#›</a:t>
            </a:fld>
            <a:endParaRPr lang="en-GB" dirty="0"/>
          </a:p>
        </p:txBody>
      </p:sp>
      <p:sp>
        <p:nvSpPr>
          <p:cNvPr id="11" name="Title 1">
            <a:extLst>
              <a:ext uri="{FF2B5EF4-FFF2-40B4-BE49-F238E27FC236}">
                <a16:creationId xmlns:a16="http://schemas.microsoft.com/office/drawing/2014/main" id="{1368B10A-604C-4FB6-8C54-0A936EC1C802}"/>
              </a:ext>
            </a:extLst>
          </p:cNvPr>
          <p:cNvSpPr>
            <a:spLocks noGrp="1"/>
          </p:cNvSpPr>
          <p:nvPr>
            <p:ph type="title" hasCustomPrompt="1"/>
          </p:nvPr>
        </p:nvSpPr>
        <p:spPr>
          <a:xfrm>
            <a:off x="391870" y="303440"/>
            <a:ext cx="8371987" cy="656173"/>
          </a:xfrm>
        </p:spPr>
        <p:txBody>
          <a:bodyPr lIns="36000" rIns="36000" bIns="0"/>
          <a:lstStyle>
            <a:lvl1pPr>
              <a:defRPr lang="en-GB" sz="1800" b="0" dirty="0">
                <a:solidFill>
                  <a:schemeClr val="tx2"/>
                </a:solidFill>
                <a:latin typeface="Trebuchet MS" panose="020B0603020202020204" pitchFamily="34" charset="0"/>
                <a:ea typeface="+mj-ea"/>
                <a:cs typeface="Arial" panose="020B0604020202020204" pitchFamily="34" charset="0"/>
              </a:defRPr>
            </a:lvl1pPr>
          </a:lstStyle>
          <a:p>
            <a:r>
              <a:rPr lang="en-GB">
                <a:solidFill>
                  <a:schemeClr val="accent3">
                    <a:lumMod val="60000"/>
                    <a:lumOff val="40000"/>
                  </a:schemeClr>
                </a:solidFill>
              </a:rPr>
              <a:t>[key word]: </a:t>
            </a:r>
            <a:r>
              <a:rPr lang="en-GB"/>
              <a:t>[key message]</a:t>
            </a:r>
          </a:p>
        </p:txBody>
      </p:sp>
    </p:spTree>
    <p:extLst>
      <p:ext uri="{BB962C8B-B14F-4D97-AF65-F5344CB8AC3E}">
        <p14:creationId xmlns:p14="http://schemas.microsoft.com/office/powerpoint/2010/main" val="3223030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11/03/2023</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title="Logo"/>
          <p:cNvPicPr>
            <a:picLocks noChangeAspect="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834683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8" r:id="rId6"/>
    <p:sldLayoutId id="2147483653" r:id="rId7"/>
    <p:sldLayoutId id="2147483659" r:id="rId8"/>
    <p:sldLayoutId id="2147483654" r:id="rId9"/>
    <p:sldLayoutId id="2147483655" r:id="rId10"/>
    <p:sldLayoutId id="2147483657" r:id="rId11"/>
    <p:sldLayoutId id="2147483661" r:id="rId12"/>
  </p:sldLayoutIdLst>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5.png"/><Relationship Id="rId7" Type="http://schemas.openxmlformats.org/officeDocument/2006/relationships/diagramData" Target="../diagrams/data2.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8.png"/><Relationship Id="rId11" Type="http://schemas.microsoft.com/office/2007/relationships/diagramDrawing" Target="../diagrams/drawing2.xml"/><Relationship Id="rId5" Type="http://schemas.openxmlformats.org/officeDocument/2006/relationships/image" Target="../media/image7.png"/><Relationship Id="rId10" Type="http://schemas.openxmlformats.org/officeDocument/2006/relationships/diagramColors" Target="../diagrams/colors2.xml"/><Relationship Id="rId4" Type="http://schemas.openxmlformats.org/officeDocument/2006/relationships/image" Target="../media/image6.png"/><Relationship Id="rId9"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25697" y="4625906"/>
            <a:ext cx="9108505" cy="775585"/>
          </a:xfrm>
        </p:spPr>
        <p:txBody>
          <a:bodyPr rtlCol="0"/>
          <a:lstStyle/>
          <a:p>
            <a:pPr algn="ctr"/>
            <a:r>
              <a:rPr lang="en-GB" sz="1800" dirty="0">
                <a:effectLst/>
                <a:latin typeface="Calibri" panose="020F0502020204030204" pitchFamily="34" charset="0"/>
                <a:ea typeface="Calibri" panose="020F0502020204030204" pitchFamily="34" charset="0"/>
              </a:rPr>
              <a:t>Making Inclusion </a:t>
            </a:r>
            <a:br>
              <a:rPr lang="en-GB" sz="3400" b="0" dirty="0"/>
            </a:br>
            <a:br>
              <a:rPr lang="en-GB" sz="3400" b="0" dirty="0"/>
            </a:br>
            <a:endParaRPr lang="en-GB" sz="2400" b="0" dirty="0"/>
          </a:p>
        </p:txBody>
      </p:sp>
      <p:sp>
        <p:nvSpPr>
          <p:cNvPr id="2051" name="Subtitle 4"/>
          <p:cNvSpPr>
            <a:spLocks noGrp="1"/>
          </p:cNvSpPr>
          <p:nvPr>
            <p:ph type="subTitle" idx="1"/>
          </p:nvPr>
        </p:nvSpPr>
        <p:spPr>
          <a:xfrm>
            <a:off x="1223243" y="5087169"/>
            <a:ext cx="7273851" cy="507893"/>
          </a:xfrm>
        </p:spPr>
        <p:txBody>
          <a:bodyPr/>
          <a:lstStyle/>
          <a:p>
            <a:pPr algn="ctr"/>
            <a:r>
              <a:rPr lang="en-GB" sz="2400" b="0" dirty="0">
                <a:ea typeface="Times New Roman" panose="02020603050405020304" pitchFamily="18" charset="0"/>
                <a:cs typeface="Times New Roman" panose="02020603050405020304" pitchFamily="18" charset="0"/>
              </a:rPr>
              <a:t>Linden Lodge </a:t>
            </a:r>
          </a:p>
          <a:p>
            <a:pPr algn="ctr"/>
            <a:r>
              <a:rPr lang="en-GB" sz="2400" b="0" dirty="0">
                <a:ea typeface="Times New Roman" panose="02020603050405020304" pitchFamily="18" charset="0"/>
                <a:cs typeface="Times New Roman" panose="02020603050405020304" pitchFamily="18" charset="0"/>
              </a:rPr>
              <a:t>Friday 10 March 2023</a:t>
            </a:r>
            <a:endParaRPr lang="en-GB" sz="2400" b="0" dirty="0">
              <a:effectLst/>
              <a:latin typeface="Calibri" panose="020F0502020204030204" pitchFamily="34" charset="0"/>
              <a:ea typeface="MS Mincho" panose="02020609040205080304" pitchFamily="49" charset="-128"/>
              <a:cs typeface="Times New Roman" panose="02020603050405020304" pitchFamily="18" charset="0"/>
            </a:endParaRPr>
          </a:p>
          <a:p>
            <a:pPr algn="ctr"/>
            <a:br>
              <a:rPr lang="en-GB" altLang="en-US" sz="2400" b="0" dirty="0">
                <a:latin typeface="Arial" charset="0"/>
                <a:cs typeface="Arial" charset="0"/>
              </a:rPr>
            </a:br>
            <a:endParaRPr lang="en-GB" altLang="en-US" sz="2400" b="0" dirty="0">
              <a:latin typeface="Arial" charset="0"/>
              <a:cs typeface="Arial" charset="0"/>
            </a:endParaRPr>
          </a:p>
        </p:txBody>
      </p:sp>
      <p:sp>
        <p:nvSpPr>
          <p:cNvPr id="2052" name="Rectangle 1"/>
          <p:cNvSpPr>
            <a:spLocks noChangeArrowheads="1"/>
          </p:cNvSpPr>
          <p:nvPr/>
        </p:nvSpPr>
        <p:spPr bwMode="auto">
          <a:xfrm>
            <a:off x="2038591" y="6309320"/>
            <a:ext cx="64817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120000"/>
              </a:lnSpc>
              <a:spcAft>
                <a:spcPts val="600"/>
              </a:spcAft>
              <a:buClr>
                <a:schemeClr val="tx2"/>
              </a:buClr>
              <a:buFont typeface="Wingdings" pitchFamily="2" charset="2"/>
              <a:buChar char="§"/>
              <a:defRPr sz="2000" b="1">
                <a:solidFill>
                  <a:schemeClr val="tx1"/>
                </a:solidFill>
                <a:latin typeface="Arial" charset="0"/>
              </a:defRPr>
            </a:lvl1pPr>
            <a:lvl2pPr marL="742950" indent="-285750" eaLnBrk="0" hangingPunct="0">
              <a:lnSpc>
                <a:spcPct val="120000"/>
              </a:lnSpc>
              <a:spcAft>
                <a:spcPts val="600"/>
              </a:spcAft>
              <a:buClr>
                <a:schemeClr val="tx2"/>
              </a:buClr>
              <a:buFont typeface="Wingdings" pitchFamily="2" charset="2"/>
              <a:buChar char="§"/>
              <a:defRPr sz="2000">
                <a:solidFill>
                  <a:schemeClr val="tx1"/>
                </a:solidFill>
                <a:latin typeface="Arial" charset="0"/>
              </a:defRPr>
            </a:lvl2pPr>
            <a:lvl3pPr marL="1143000" indent="-228600" eaLnBrk="0" hangingPunct="0">
              <a:lnSpc>
                <a:spcPct val="120000"/>
              </a:lnSpc>
              <a:spcAft>
                <a:spcPts val="600"/>
              </a:spcAft>
              <a:buClr>
                <a:schemeClr val="tx2"/>
              </a:buClr>
              <a:buFont typeface="Wingdings" pitchFamily="2" charset="2"/>
              <a:buChar char="§"/>
              <a:defRPr sz="2000">
                <a:solidFill>
                  <a:schemeClr val="tx1"/>
                </a:solidFill>
                <a:latin typeface="Arial" charset="0"/>
              </a:defRPr>
            </a:lvl3pPr>
            <a:lvl4pPr marL="16002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4pPr>
            <a:lvl5pPr marL="20574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5pPr>
            <a:lvl6pPr marL="25146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6pPr>
            <a:lvl7pPr marL="29718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7pPr>
            <a:lvl8pPr marL="34290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8pPr>
            <a:lvl9pPr marL="38862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9pPr>
          </a:lstStyle>
          <a:p>
            <a:pPr algn="ctr" eaLnBrk="1" hangingPunct="1">
              <a:lnSpc>
                <a:spcPct val="100000"/>
              </a:lnSpc>
              <a:spcBef>
                <a:spcPct val="50000"/>
              </a:spcBef>
              <a:spcAft>
                <a:spcPct val="0"/>
              </a:spcAft>
              <a:buClrTx/>
              <a:buFontTx/>
              <a:buNone/>
            </a:pPr>
            <a:r>
              <a:rPr lang="en-GB" altLang="en-US" sz="1800" b="0" dirty="0"/>
              <a:t>André Imich, SEN and Disability Professional Adviser, DfE</a:t>
            </a:r>
          </a:p>
        </p:txBody>
      </p:sp>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8393" y="1921728"/>
            <a:ext cx="7113947"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p:cNvSpPr>
            <a:spLocks noChangeArrowheads="1"/>
          </p:cNvSpPr>
          <p:nvPr/>
        </p:nvSpPr>
        <p:spPr bwMode="auto">
          <a:xfrm>
            <a:off x="684213" y="30416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itchFamily="34" charset="0"/>
                <a:cs typeface="Arial" pitchFamily="34" charset="0"/>
              </a:rPr>
            </a:b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8" name="Title 1"/>
          <p:cNvSpPr txBox="1">
            <a:spLocks/>
          </p:cNvSpPr>
          <p:nvPr/>
        </p:nvSpPr>
        <p:spPr>
          <a:xfrm>
            <a:off x="539552" y="420586"/>
            <a:ext cx="8251631" cy="892000"/>
          </a:xfrm>
          <a:prstGeom prst="rect">
            <a:avLst/>
          </a:prstGeom>
        </p:spPr>
        <p:txBody>
          <a:bodyPr vert="horz" lIns="91440" tIns="45720" rIns="91440" bIns="45720" rtlCol="0" anchor="ctr">
            <a:noAutofit/>
          </a:bodyPr>
          <a:lstStyle>
            <a:lvl1pPr algn="l" defTabSz="914400" rtl="0" eaLnBrk="1" latinLnBrk="0" hangingPunct="1">
              <a:spcBef>
                <a:spcPct val="0"/>
              </a:spcBef>
              <a:buNone/>
              <a:defRPr lang="en-GB" sz="5400" b="1" kern="1200" noProof="0" dirty="0" smtClean="0">
                <a:solidFill>
                  <a:srgbClr val="104F75"/>
                </a:solidFill>
                <a:latin typeface="+mj-lt"/>
                <a:ea typeface="+mn-ea"/>
                <a:cs typeface="+mn-cs"/>
              </a:defRPr>
            </a:lvl1pPr>
          </a:lstStyle>
          <a:p>
            <a:pPr algn="ctr"/>
            <a:r>
              <a:rPr lang="en-GB" sz="2900" b="0" dirty="0"/>
              <a:t>Where we are in the national SEND system now and how engagement and partnership really work</a:t>
            </a:r>
            <a:endParaRPr lang="en-GB" sz="2900" b="0" dirty="0">
              <a:effectLst/>
              <a:latin typeface="Calibri" panose="020F050202020403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2371503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93185-8B0B-4713-9147-1DDC2C7BD210}"/>
              </a:ext>
            </a:extLst>
          </p:cNvPr>
          <p:cNvSpPr>
            <a:spLocks noGrp="1"/>
          </p:cNvSpPr>
          <p:nvPr>
            <p:ph type="title"/>
          </p:nvPr>
        </p:nvSpPr>
        <p:spPr/>
        <p:txBody>
          <a:bodyPr/>
          <a:lstStyle/>
          <a:p>
            <a:r>
              <a:rPr lang="en-GB" b="0" dirty="0"/>
              <a:t>Objectives</a:t>
            </a:r>
          </a:p>
        </p:txBody>
      </p:sp>
      <p:sp>
        <p:nvSpPr>
          <p:cNvPr id="3" name="Content Placeholder 2">
            <a:extLst>
              <a:ext uri="{FF2B5EF4-FFF2-40B4-BE49-F238E27FC236}">
                <a16:creationId xmlns:a16="http://schemas.microsoft.com/office/drawing/2014/main" id="{AA1B16DC-F94B-42A4-B7A0-77E7C3B4B29A}"/>
              </a:ext>
            </a:extLst>
          </p:cNvPr>
          <p:cNvSpPr>
            <a:spLocks noGrp="1"/>
          </p:cNvSpPr>
          <p:nvPr>
            <p:ph idx="1"/>
          </p:nvPr>
        </p:nvSpPr>
        <p:spPr/>
        <p:txBody>
          <a:bodyPr/>
          <a:lstStyle/>
          <a:p>
            <a:r>
              <a:rPr lang="en-GB" sz="2400" b="0" dirty="0"/>
              <a:t>To highlight good practice in parent, child </a:t>
            </a:r>
            <a:r>
              <a:rPr lang="en-GB" sz="2400" b="0"/>
              <a:t>and young </a:t>
            </a:r>
            <a:r>
              <a:rPr lang="en-GB" sz="2400" b="0" dirty="0"/>
              <a:t>person engagement.</a:t>
            </a:r>
          </a:p>
          <a:p>
            <a:r>
              <a:rPr lang="en-GB" sz="2400" b="0" dirty="0"/>
              <a:t>To outline the </a:t>
            </a:r>
            <a:r>
              <a:rPr lang="en-GB" sz="2400" b="0" dirty="0">
                <a:effectLst/>
                <a:latin typeface="Arial" panose="020B0604020202020204" pitchFamily="34" charset="0"/>
                <a:ea typeface="Calibri" panose="020F0502020204030204" pitchFamily="34" charset="0"/>
                <a:cs typeface="Arial" panose="020B0604020202020204" pitchFamily="34" charset="0"/>
              </a:rPr>
              <a:t>key opportunities within the Improvemen</a:t>
            </a:r>
            <a:r>
              <a:rPr lang="en-GB" sz="2400" b="0" dirty="0">
                <a:latin typeface="Arial" panose="020B0604020202020204" pitchFamily="34" charset="0"/>
                <a:ea typeface="Calibri" panose="020F0502020204030204" pitchFamily="34" charset="0"/>
                <a:cs typeface="Arial" panose="020B0604020202020204" pitchFamily="34" charset="0"/>
              </a:rPr>
              <a:t>t Plan (March 2023) </a:t>
            </a:r>
            <a:r>
              <a:rPr lang="en-GB" sz="2400" b="0" dirty="0">
                <a:effectLst/>
                <a:latin typeface="Arial" panose="020B0604020202020204" pitchFamily="34" charset="0"/>
                <a:ea typeface="Calibri" panose="020F0502020204030204" pitchFamily="34" charset="0"/>
                <a:cs typeface="Arial" panose="020B0604020202020204" pitchFamily="34" charset="0"/>
              </a:rPr>
              <a:t>for improving outcomes and inclusivity.</a:t>
            </a:r>
            <a:endParaRPr lang="en-GB" sz="2400" b="0" dirty="0"/>
          </a:p>
        </p:txBody>
      </p:sp>
      <p:sp>
        <p:nvSpPr>
          <p:cNvPr id="4" name="Slide Number Placeholder 3">
            <a:extLst>
              <a:ext uri="{FF2B5EF4-FFF2-40B4-BE49-F238E27FC236}">
                <a16:creationId xmlns:a16="http://schemas.microsoft.com/office/drawing/2014/main" id="{D2885873-C3CD-4A76-8FC6-620FAC6C3B49}"/>
              </a:ext>
            </a:extLst>
          </p:cNvPr>
          <p:cNvSpPr>
            <a:spLocks noGrp="1"/>
          </p:cNvSpPr>
          <p:nvPr>
            <p:ph type="sldNum" sz="quarter" idx="4"/>
          </p:nvPr>
        </p:nvSpPr>
        <p:spPr/>
        <p:txBody>
          <a:bodyPr/>
          <a:lstStyle/>
          <a:p>
            <a:fld id="{5DB98E5A-76C0-453E-B1E0-BC4AB04722D5}" type="slidenum">
              <a:rPr lang="en-GB" smtClean="0"/>
              <a:pPr/>
              <a:t>2</a:t>
            </a:fld>
            <a:endParaRPr lang="en-GB" dirty="0"/>
          </a:p>
        </p:txBody>
      </p:sp>
    </p:spTree>
    <p:extLst>
      <p:ext uri="{BB962C8B-B14F-4D97-AF65-F5344CB8AC3E}">
        <p14:creationId xmlns:p14="http://schemas.microsoft.com/office/powerpoint/2010/main" val="21554583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A0458-D08B-C2DC-BE20-1DF0C27D6AB1}"/>
              </a:ext>
            </a:extLst>
          </p:cNvPr>
          <p:cNvSpPr>
            <a:spLocks noGrp="1"/>
          </p:cNvSpPr>
          <p:nvPr>
            <p:ph type="title"/>
          </p:nvPr>
        </p:nvSpPr>
        <p:spPr>
          <a:xfrm>
            <a:off x="684213" y="333374"/>
            <a:ext cx="8136259" cy="647701"/>
          </a:xfrm>
        </p:spPr>
        <p:txBody>
          <a:bodyPr/>
          <a:lstStyle/>
          <a:p>
            <a:r>
              <a:rPr lang="en-GB" sz="3200" b="0" dirty="0"/>
              <a:t>Parent engagement and partnership really working:</a:t>
            </a:r>
            <a:endParaRPr lang="en-GB" dirty="0"/>
          </a:p>
        </p:txBody>
      </p:sp>
      <p:sp>
        <p:nvSpPr>
          <p:cNvPr id="3" name="Content Placeholder 2">
            <a:extLst>
              <a:ext uri="{FF2B5EF4-FFF2-40B4-BE49-F238E27FC236}">
                <a16:creationId xmlns:a16="http://schemas.microsoft.com/office/drawing/2014/main" id="{04CBCBB8-5D67-7656-BA95-415112F86B2C}"/>
              </a:ext>
            </a:extLst>
          </p:cNvPr>
          <p:cNvSpPr>
            <a:spLocks noGrp="1"/>
          </p:cNvSpPr>
          <p:nvPr>
            <p:ph idx="1"/>
          </p:nvPr>
        </p:nvSpPr>
        <p:spPr>
          <a:xfrm>
            <a:off x="684212" y="1196976"/>
            <a:ext cx="8280276" cy="4679949"/>
          </a:xfrm>
        </p:spPr>
        <p:txBody>
          <a:bodyPr/>
          <a:lstStyle/>
          <a:p>
            <a:r>
              <a:rPr lang="en-GB" sz="2100" dirty="0"/>
              <a:t>LA1 - </a:t>
            </a:r>
            <a:r>
              <a:rPr lang="en-GB" sz="2100" b="0" dirty="0"/>
              <a:t>Leaders take co-production seriously. Members of the PCF sit on a number of steering groups to advise and evaluate aspects of SEND provision. They organise annual conferences, coffee mornings and virtual support to help parents and carers. </a:t>
            </a:r>
          </a:p>
          <a:p>
            <a:r>
              <a:rPr lang="en-GB" sz="2100" dirty="0"/>
              <a:t>LA2 </a:t>
            </a:r>
            <a:r>
              <a:rPr lang="en-GB" sz="2100" b="0" dirty="0"/>
              <a:t>- The PCF was involved with the recommissioning of the SEND transport service to ensure transport staff are trained to administer emergency medication to CYP.</a:t>
            </a:r>
          </a:p>
          <a:p>
            <a:r>
              <a:rPr lang="en-GB" sz="2100" dirty="0">
                <a:latin typeface="Arial" panose="020B0604020202020204" pitchFamily="34" charset="0"/>
                <a:cs typeface="Arial" panose="020B0604020202020204" pitchFamily="34" charset="0"/>
              </a:rPr>
              <a:t>LA3 </a:t>
            </a:r>
            <a:r>
              <a:rPr lang="en-GB" sz="2100" b="0" dirty="0">
                <a:latin typeface="Arial" panose="020B0604020202020204" pitchFamily="34" charset="0"/>
                <a:cs typeface="Arial" panose="020B0604020202020204" pitchFamily="34" charset="0"/>
              </a:rPr>
              <a:t>- </a:t>
            </a:r>
            <a:r>
              <a:rPr lang="en-GB" sz="2100" b="0" dirty="0"/>
              <a:t>Leaders and parent reps jointly make important decisions for SEND provision across the area, e.g. professionals and parents worked together to improve the online local offer and develop the new neurodevelopmental pathway. </a:t>
            </a:r>
            <a:endParaRPr lang="en-GB" sz="2100" b="0" dirty="0">
              <a:latin typeface="Arial" panose="020B0604020202020204" pitchFamily="34" charset="0"/>
              <a:cs typeface="Arial" panose="020B0604020202020204" pitchFamily="34" charset="0"/>
            </a:endParaRPr>
          </a:p>
          <a:p>
            <a:endParaRPr lang="en-GB" dirty="0"/>
          </a:p>
        </p:txBody>
      </p:sp>
      <p:sp>
        <p:nvSpPr>
          <p:cNvPr id="5" name="TextBox 4">
            <a:extLst>
              <a:ext uri="{FF2B5EF4-FFF2-40B4-BE49-F238E27FC236}">
                <a16:creationId xmlns:a16="http://schemas.microsoft.com/office/drawing/2014/main" id="{5EFF4015-238F-6EE0-CAB4-AFDF1D044787}"/>
              </a:ext>
            </a:extLst>
          </p:cNvPr>
          <p:cNvSpPr txBox="1"/>
          <p:nvPr/>
        </p:nvSpPr>
        <p:spPr>
          <a:xfrm>
            <a:off x="1691680" y="6237312"/>
            <a:ext cx="7236296" cy="369332"/>
          </a:xfrm>
          <a:prstGeom prst="rect">
            <a:avLst/>
          </a:prstGeom>
          <a:noFill/>
        </p:spPr>
        <p:txBody>
          <a:bodyPr wrap="square">
            <a:spAutoFit/>
          </a:bodyPr>
          <a:lstStyle/>
          <a:p>
            <a:pPr marL="1371600" lvl="3" indent="0" algn="r">
              <a:buNone/>
            </a:pPr>
            <a:r>
              <a:rPr lang="en-GB" sz="1800" b="1" i="1" dirty="0"/>
              <a:t>From Ofsted/ CQC local area SEND Inspections</a:t>
            </a:r>
          </a:p>
        </p:txBody>
      </p:sp>
    </p:spTree>
    <p:extLst>
      <p:ext uri="{BB962C8B-B14F-4D97-AF65-F5344CB8AC3E}">
        <p14:creationId xmlns:p14="http://schemas.microsoft.com/office/powerpoint/2010/main" val="2396513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4A04F-B095-4D93-9084-9926C3EECD4B}"/>
              </a:ext>
            </a:extLst>
          </p:cNvPr>
          <p:cNvSpPr>
            <a:spLocks noGrp="1"/>
          </p:cNvSpPr>
          <p:nvPr>
            <p:ph type="title"/>
          </p:nvPr>
        </p:nvSpPr>
        <p:spPr/>
        <p:txBody>
          <a:bodyPr/>
          <a:lstStyle/>
          <a:p>
            <a:r>
              <a:rPr lang="en-GB" sz="3200" b="0"/>
              <a:t>Assessments - The </a:t>
            </a:r>
            <a:r>
              <a:rPr lang="en-GB" sz="3200" b="0" dirty="0"/>
              <a:t>voice of the child and young person being really heard:</a:t>
            </a:r>
            <a:endParaRPr lang="en-GB" dirty="0"/>
          </a:p>
        </p:txBody>
      </p:sp>
      <p:sp>
        <p:nvSpPr>
          <p:cNvPr id="3" name="Content Placeholder 2">
            <a:extLst>
              <a:ext uri="{FF2B5EF4-FFF2-40B4-BE49-F238E27FC236}">
                <a16:creationId xmlns:a16="http://schemas.microsoft.com/office/drawing/2014/main" id="{869260A9-2622-B011-9E87-0C331B32F16C}"/>
              </a:ext>
            </a:extLst>
          </p:cNvPr>
          <p:cNvSpPr>
            <a:spLocks noGrp="1"/>
          </p:cNvSpPr>
          <p:nvPr>
            <p:ph idx="1"/>
          </p:nvPr>
        </p:nvSpPr>
        <p:spPr>
          <a:xfrm>
            <a:off x="684213" y="1484784"/>
            <a:ext cx="8280276" cy="4679949"/>
          </a:xfrm>
        </p:spPr>
        <p:txBody>
          <a:bodyPr/>
          <a:lstStyle/>
          <a:p>
            <a:r>
              <a:rPr lang="en-GB" sz="2300" dirty="0"/>
              <a:t>LA1 - </a:t>
            </a:r>
            <a:r>
              <a:rPr lang="en-GB" sz="2300" b="0" dirty="0"/>
              <a:t>Children and young people are routinely included in discussions about their SEN support or EHC plans.</a:t>
            </a:r>
          </a:p>
          <a:p>
            <a:r>
              <a:rPr lang="en-GB" sz="2300" dirty="0"/>
              <a:t>LA2 - </a:t>
            </a:r>
            <a:r>
              <a:rPr lang="en-GB" sz="2300" b="0" dirty="0"/>
              <a:t>Young people told inspectors that they had recently been involved in the development of their EHC plan and that, overall, the plans accurately represent them as a person and what they want for the future. This was evident in the plans sampled by inspectors. </a:t>
            </a:r>
          </a:p>
          <a:p>
            <a:r>
              <a:rPr lang="en-GB" sz="2300" dirty="0"/>
              <a:t>LA3 –</a:t>
            </a:r>
            <a:r>
              <a:rPr lang="en-GB" sz="2300" b="0" dirty="0"/>
              <a:t> EHC Plans capture the children’s voices and the views of parents and carers well. The outcomes are sharply focused and reflect the hopes and aspirations of CYP. </a:t>
            </a:r>
            <a:endParaRPr lang="en-GB" sz="2300" dirty="0"/>
          </a:p>
        </p:txBody>
      </p:sp>
      <p:sp>
        <p:nvSpPr>
          <p:cNvPr id="4" name="TextBox 3">
            <a:extLst>
              <a:ext uri="{FF2B5EF4-FFF2-40B4-BE49-F238E27FC236}">
                <a16:creationId xmlns:a16="http://schemas.microsoft.com/office/drawing/2014/main" id="{D1AB2EA5-1383-D80B-24D1-E58331D9E272}"/>
              </a:ext>
            </a:extLst>
          </p:cNvPr>
          <p:cNvSpPr txBox="1"/>
          <p:nvPr/>
        </p:nvSpPr>
        <p:spPr>
          <a:xfrm>
            <a:off x="1691680" y="6237312"/>
            <a:ext cx="7236296" cy="369332"/>
          </a:xfrm>
          <a:prstGeom prst="rect">
            <a:avLst/>
          </a:prstGeom>
          <a:noFill/>
        </p:spPr>
        <p:txBody>
          <a:bodyPr wrap="square">
            <a:spAutoFit/>
          </a:bodyPr>
          <a:lstStyle/>
          <a:p>
            <a:pPr marL="1371600" lvl="3" indent="0" algn="r">
              <a:buNone/>
            </a:pPr>
            <a:r>
              <a:rPr lang="en-GB" sz="1800" b="1" i="1" dirty="0"/>
              <a:t>From Ofsted/ CQC local area SEND Inspections</a:t>
            </a:r>
          </a:p>
        </p:txBody>
      </p:sp>
    </p:spTree>
    <p:extLst>
      <p:ext uri="{BB962C8B-B14F-4D97-AF65-F5344CB8AC3E}">
        <p14:creationId xmlns:p14="http://schemas.microsoft.com/office/powerpoint/2010/main" val="1423505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D45FF-E93F-11BA-ABC0-C205EC3BF897}"/>
              </a:ext>
            </a:extLst>
          </p:cNvPr>
          <p:cNvSpPr>
            <a:spLocks noGrp="1"/>
          </p:cNvSpPr>
          <p:nvPr>
            <p:ph type="title"/>
          </p:nvPr>
        </p:nvSpPr>
        <p:spPr>
          <a:xfrm>
            <a:off x="684213" y="333374"/>
            <a:ext cx="8064251" cy="647701"/>
          </a:xfrm>
        </p:spPr>
        <p:txBody>
          <a:bodyPr/>
          <a:lstStyle/>
          <a:p>
            <a:r>
              <a:rPr lang="en-GB" sz="3200" b="0" dirty="0"/>
              <a:t>Young person engagement and partnership really working:</a:t>
            </a:r>
            <a:endParaRPr lang="en-GB" dirty="0"/>
          </a:p>
        </p:txBody>
      </p:sp>
      <p:sp>
        <p:nvSpPr>
          <p:cNvPr id="3" name="Content Placeholder 2">
            <a:extLst>
              <a:ext uri="{FF2B5EF4-FFF2-40B4-BE49-F238E27FC236}">
                <a16:creationId xmlns:a16="http://schemas.microsoft.com/office/drawing/2014/main" id="{CAB91A28-1EBF-EC7B-4FA5-1429DFE083B8}"/>
              </a:ext>
            </a:extLst>
          </p:cNvPr>
          <p:cNvSpPr>
            <a:spLocks noGrp="1"/>
          </p:cNvSpPr>
          <p:nvPr>
            <p:ph idx="1"/>
          </p:nvPr>
        </p:nvSpPr>
        <p:spPr/>
        <p:txBody>
          <a:bodyPr/>
          <a:lstStyle/>
          <a:p>
            <a:r>
              <a:rPr lang="en-GB" sz="2200" dirty="0">
                <a:latin typeface="+mj-lt"/>
                <a:cs typeface="Arial" panose="020B0604020202020204" pitchFamily="34" charset="0"/>
              </a:rPr>
              <a:t>LA1 </a:t>
            </a:r>
            <a:r>
              <a:rPr lang="en-GB" sz="2200" b="0" dirty="0">
                <a:latin typeface="+mj-lt"/>
                <a:cs typeface="Arial" panose="020B0604020202020204" pitchFamily="34" charset="0"/>
              </a:rPr>
              <a:t>- </a:t>
            </a:r>
            <a:r>
              <a:rPr lang="en-GB" sz="2200" b="0" dirty="0">
                <a:latin typeface="+mj-lt"/>
              </a:rPr>
              <a:t>The ‘changemakers’, a large group of volunteer CYP with SEND, work closely with area leaders. They help to shape future projects such as the area’s leisure offer, and challenge leaders about existing services. </a:t>
            </a:r>
          </a:p>
          <a:p>
            <a:r>
              <a:rPr lang="en-GB" sz="2200" dirty="0">
                <a:latin typeface="+mj-lt"/>
              </a:rPr>
              <a:t>LA2</a:t>
            </a:r>
            <a:r>
              <a:rPr lang="en-GB" sz="2200" b="0" dirty="0">
                <a:latin typeface="+mj-lt"/>
              </a:rPr>
              <a:t> - The SEND youth forum was established in 2019. It is an influential group and integrated fully into the LA’s youth council. </a:t>
            </a:r>
          </a:p>
          <a:p>
            <a:r>
              <a:rPr lang="en-GB" sz="2200" dirty="0">
                <a:solidFill>
                  <a:srgbClr val="000000"/>
                </a:solidFill>
                <a:effectLst/>
                <a:latin typeface="+mj-lt"/>
                <a:ea typeface="Calibri" panose="020F0502020204030204" pitchFamily="34" charset="0"/>
              </a:rPr>
              <a:t>LA3</a:t>
            </a:r>
            <a:r>
              <a:rPr lang="en-GB" sz="2200" b="0" dirty="0">
                <a:solidFill>
                  <a:srgbClr val="000000"/>
                </a:solidFill>
                <a:effectLst/>
                <a:latin typeface="+mj-lt"/>
                <a:ea typeface="Calibri" panose="020F0502020204030204" pitchFamily="34" charset="0"/>
              </a:rPr>
              <a:t> - LA Young Health Champions have been trained to increase consultation, participation and engagement with young people with SEND. Leaflets have been produced in easy-read formats to ensure information is accessible.</a:t>
            </a:r>
            <a:endParaRPr lang="en-GB" sz="2200" b="0" dirty="0">
              <a:latin typeface="+mj-lt"/>
            </a:endParaRPr>
          </a:p>
          <a:p>
            <a:endParaRPr lang="en-GB" dirty="0"/>
          </a:p>
        </p:txBody>
      </p:sp>
      <p:sp>
        <p:nvSpPr>
          <p:cNvPr id="4" name="TextBox 3">
            <a:extLst>
              <a:ext uri="{FF2B5EF4-FFF2-40B4-BE49-F238E27FC236}">
                <a16:creationId xmlns:a16="http://schemas.microsoft.com/office/drawing/2014/main" id="{89CDA2D2-0A90-6F0C-D3B3-4DAD4FFB46F0}"/>
              </a:ext>
            </a:extLst>
          </p:cNvPr>
          <p:cNvSpPr txBox="1"/>
          <p:nvPr/>
        </p:nvSpPr>
        <p:spPr>
          <a:xfrm>
            <a:off x="1691680" y="6237312"/>
            <a:ext cx="7236296" cy="369332"/>
          </a:xfrm>
          <a:prstGeom prst="rect">
            <a:avLst/>
          </a:prstGeom>
          <a:noFill/>
        </p:spPr>
        <p:txBody>
          <a:bodyPr wrap="square">
            <a:spAutoFit/>
          </a:bodyPr>
          <a:lstStyle/>
          <a:p>
            <a:pPr marL="1371600" lvl="3" indent="0" algn="r">
              <a:buNone/>
            </a:pPr>
            <a:r>
              <a:rPr lang="en-GB" sz="1800" b="1" i="1" dirty="0"/>
              <a:t>From Ofsted/ CQC local area SEND Inspections</a:t>
            </a:r>
          </a:p>
        </p:txBody>
      </p:sp>
    </p:spTree>
    <p:extLst>
      <p:ext uri="{BB962C8B-B14F-4D97-AF65-F5344CB8AC3E}">
        <p14:creationId xmlns:p14="http://schemas.microsoft.com/office/powerpoint/2010/main" val="8924538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43890-708F-050D-593B-3A8033C43468}"/>
              </a:ext>
            </a:extLst>
          </p:cNvPr>
          <p:cNvSpPr>
            <a:spLocks noGrp="1"/>
          </p:cNvSpPr>
          <p:nvPr>
            <p:ph type="title"/>
          </p:nvPr>
        </p:nvSpPr>
        <p:spPr/>
        <p:txBody>
          <a:bodyPr/>
          <a:lstStyle/>
          <a:p>
            <a:r>
              <a:rPr lang="en-GB" b="0" dirty="0"/>
              <a:t>Specialist support really working</a:t>
            </a:r>
          </a:p>
        </p:txBody>
      </p:sp>
      <p:sp>
        <p:nvSpPr>
          <p:cNvPr id="3" name="Content Placeholder 2">
            <a:extLst>
              <a:ext uri="{FF2B5EF4-FFF2-40B4-BE49-F238E27FC236}">
                <a16:creationId xmlns:a16="http://schemas.microsoft.com/office/drawing/2014/main" id="{D4EBCD84-3B22-63B3-E260-DD9ED2CC38C1}"/>
              </a:ext>
            </a:extLst>
          </p:cNvPr>
          <p:cNvSpPr>
            <a:spLocks noGrp="1"/>
          </p:cNvSpPr>
          <p:nvPr>
            <p:ph idx="1"/>
          </p:nvPr>
        </p:nvSpPr>
        <p:spPr>
          <a:xfrm>
            <a:off x="684212" y="1089025"/>
            <a:ext cx="7775575" cy="4679949"/>
          </a:xfrm>
        </p:spPr>
        <p:txBody>
          <a:bodyPr/>
          <a:lstStyle/>
          <a:p>
            <a:r>
              <a:rPr lang="en-GB" sz="2200" dirty="0"/>
              <a:t>LA1 </a:t>
            </a:r>
            <a:r>
              <a:rPr lang="en-GB" sz="2200" b="0" dirty="0"/>
              <a:t>- Across all settings, including in the early years, parents and setting leaders commend the work of the specialist sensory teachers for visual impairment and hearing impairment.</a:t>
            </a:r>
          </a:p>
          <a:p>
            <a:r>
              <a:rPr lang="en-GB" sz="2200" dirty="0"/>
              <a:t>LA2</a:t>
            </a:r>
            <a:r>
              <a:rPr lang="en-GB" sz="2200" b="0" dirty="0"/>
              <a:t> - Advisory teaching services, such as the autism service and sensory service, are highly regarded. Many parents and school leaders describe these services as ‘second to none’. </a:t>
            </a:r>
          </a:p>
          <a:p>
            <a:r>
              <a:rPr lang="en-GB" sz="2200" dirty="0"/>
              <a:t>LA3 -</a:t>
            </a:r>
            <a:r>
              <a:rPr lang="en-GB" sz="2200" b="0" dirty="0"/>
              <a:t> Parents and carers of CYP with sensory needs, such as visual and hearing impairment, were overwhelmingly positive about the support given to their children, for example in teaching braille</a:t>
            </a:r>
          </a:p>
          <a:p>
            <a:pPr marL="1371600" lvl="3" indent="0" algn="r">
              <a:buNone/>
            </a:pPr>
            <a:r>
              <a:rPr lang="en-GB" sz="1800" b="1" i="1" dirty="0"/>
              <a:t>From Ofsted/ CQC local area SEND Inspections</a:t>
            </a:r>
          </a:p>
        </p:txBody>
      </p:sp>
    </p:spTree>
    <p:extLst>
      <p:ext uri="{BB962C8B-B14F-4D97-AF65-F5344CB8AC3E}">
        <p14:creationId xmlns:p14="http://schemas.microsoft.com/office/powerpoint/2010/main" val="2344844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88C20-56D3-470E-8A42-25DC89324130}"/>
              </a:ext>
            </a:extLst>
          </p:cNvPr>
          <p:cNvSpPr>
            <a:spLocks noGrp="1"/>
          </p:cNvSpPr>
          <p:nvPr>
            <p:ph type="title"/>
          </p:nvPr>
        </p:nvSpPr>
        <p:spPr>
          <a:xfrm>
            <a:off x="684213" y="333374"/>
            <a:ext cx="7775575" cy="647701"/>
          </a:xfrm>
        </p:spPr>
        <p:txBody>
          <a:bodyPr anchor="ctr">
            <a:normAutofit/>
          </a:bodyPr>
          <a:lstStyle/>
          <a:p>
            <a:r>
              <a:rPr lang="en-GB" b="0" dirty="0"/>
              <a:t>Key SEND Facts</a:t>
            </a:r>
          </a:p>
        </p:txBody>
      </p:sp>
      <p:graphicFrame>
        <p:nvGraphicFramePr>
          <p:cNvPr id="13" name="Content Placeholder 2">
            <a:extLst>
              <a:ext uri="{FF2B5EF4-FFF2-40B4-BE49-F238E27FC236}">
                <a16:creationId xmlns:a16="http://schemas.microsoft.com/office/drawing/2014/main" id="{37E3AA1F-A7DC-C01A-088D-F8E0075FBDA9}"/>
              </a:ext>
            </a:extLst>
          </p:cNvPr>
          <p:cNvGraphicFramePr>
            <a:graphicFrameLocks noGrp="1"/>
          </p:cNvGraphicFramePr>
          <p:nvPr>
            <p:ph idx="1"/>
          </p:nvPr>
        </p:nvGraphicFramePr>
        <p:xfrm>
          <a:off x="684212" y="1196976"/>
          <a:ext cx="7775575" cy="46799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42935584-4E0B-4CA8-B348-2058C5D2FF32}"/>
              </a:ext>
            </a:extLst>
          </p:cNvPr>
          <p:cNvSpPr>
            <a:spLocks noGrp="1"/>
          </p:cNvSpPr>
          <p:nvPr>
            <p:ph type="sldNum" sz="quarter" idx="4"/>
          </p:nvPr>
        </p:nvSpPr>
        <p:spPr/>
        <p:txBody>
          <a:bodyPr/>
          <a:lstStyle/>
          <a:p>
            <a:fld id="{5DB98E5A-76C0-453E-B1E0-BC4AB04722D5}" type="slidenum">
              <a:rPr lang="en-GB" smtClean="0"/>
              <a:pPr/>
              <a:t>7</a:t>
            </a:fld>
            <a:endParaRPr lang="en-GB" dirty="0"/>
          </a:p>
        </p:txBody>
      </p:sp>
    </p:spTree>
    <p:extLst>
      <p:ext uri="{BB962C8B-B14F-4D97-AF65-F5344CB8AC3E}">
        <p14:creationId xmlns:p14="http://schemas.microsoft.com/office/powerpoint/2010/main" val="19242728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0A10A-1937-6169-E68B-EFA98460B99F}"/>
              </a:ext>
            </a:extLst>
          </p:cNvPr>
          <p:cNvSpPr>
            <a:spLocks noGrp="1"/>
          </p:cNvSpPr>
          <p:nvPr>
            <p:ph type="title"/>
          </p:nvPr>
        </p:nvSpPr>
        <p:spPr>
          <a:xfrm>
            <a:off x="364660" y="331286"/>
            <a:ext cx="7875869" cy="569119"/>
          </a:xfrm>
        </p:spPr>
        <p:txBody>
          <a:bodyPr>
            <a:noAutofit/>
          </a:bodyPr>
          <a:lstStyle/>
          <a:p>
            <a:r>
              <a:rPr lang="en-GB" sz="2800" b="0" dirty="0">
                <a:solidFill>
                  <a:srgbClr val="44546A"/>
                </a:solidFill>
                <a:latin typeface="+mn-lt"/>
                <a:ea typeface="+mn-ea"/>
                <a:cs typeface="Arial"/>
              </a:rPr>
              <a:t>The SEND and AP green paper sought to solve the following problems</a:t>
            </a:r>
          </a:p>
        </p:txBody>
      </p:sp>
      <p:pic>
        <p:nvPicPr>
          <p:cNvPr id="8" name="Picture 16" descr="A woman stands pointing to a map of England">
            <a:extLst>
              <a:ext uri="{FF2B5EF4-FFF2-40B4-BE49-F238E27FC236}">
                <a16:creationId xmlns:a16="http://schemas.microsoft.com/office/drawing/2014/main" id="{4D0A6A97-33F0-5A1B-1E7B-BD378FB2BC62}"/>
              </a:ext>
            </a:extLst>
          </p:cNvPr>
          <p:cNvPicPr>
            <a:picLocks noChangeAspect="1"/>
          </p:cNvPicPr>
          <p:nvPr/>
        </p:nvPicPr>
        <p:blipFill rotWithShape="1">
          <a:blip r:embed="rId3"/>
          <a:srcRect l="4360" r="192" b="4631"/>
          <a:stretch/>
        </p:blipFill>
        <p:spPr>
          <a:xfrm>
            <a:off x="793440" y="3922799"/>
            <a:ext cx="983774" cy="960656"/>
          </a:xfrm>
          <a:prstGeom prst="rect">
            <a:avLst/>
          </a:prstGeom>
        </p:spPr>
      </p:pic>
      <p:pic>
        <p:nvPicPr>
          <p:cNvPr id="10" name="Picture 9" descr="A person who uses a wheelchair reads from a piece of paper whilst two people stand by their side speaking aloud.">
            <a:extLst>
              <a:ext uri="{FF2B5EF4-FFF2-40B4-BE49-F238E27FC236}">
                <a16:creationId xmlns:a16="http://schemas.microsoft.com/office/drawing/2014/main" id="{CC699D12-C5C4-7B90-A0C5-E191E180078C}"/>
              </a:ext>
            </a:extLst>
          </p:cNvPr>
          <p:cNvPicPr>
            <a:picLocks noChangeAspect="1"/>
          </p:cNvPicPr>
          <p:nvPr/>
        </p:nvPicPr>
        <p:blipFill>
          <a:blip r:embed="rId4"/>
          <a:stretch>
            <a:fillRect/>
          </a:stretch>
        </p:blipFill>
        <p:spPr>
          <a:xfrm>
            <a:off x="793440" y="2522052"/>
            <a:ext cx="917024" cy="1000125"/>
          </a:xfrm>
          <a:prstGeom prst="rect">
            <a:avLst/>
          </a:prstGeom>
        </p:spPr>
      </p:pic>
      <p:pic>
        <p:nvPicPr>
          <p:cNvPr id="12" name="Picture 11" descr="A graphical representation of people stood on a podium">
            <a:extLst>
              <a:ext uri="{FF2B5EF4-FFF2-40B4-BE49-F238E27FC236}">
                <a16:creationId xmlns:a16="http://schemas.microsoft.com/office/drawing/2014/main" id="{FD69139C-272B-A265-F342-B03A231EE362}"/>
              </a:ext>
            </a:extLst>
          </p:cNvPr>
          <p:cNvPicPr>
            <a:picLocks noChangeAspect="1"/>
          </p:cNvPicPr>
          <p:nvPr/>
        </p:nvPicPr>
        <p:blipFill>
          <a:blip r:embed="rId5"/>
          <a:stretch>
            <a:fillRect/>
          </a:stretch>
        </p:blipFill>
        <p:spPr>
          <a:xfrm>
            <a:off x="755576" y="1413847"/>
            <a:ext cx="873221" cy="907256"/>
          </a:xfrm>
          <a:prstGeom prst="rect">
            <a:avLst/>
          </a:prstGeom>
        </p:spPr>
      </p:pic>
      <p:pic>
        <p:nvPicPr>
          <p:cNvPr id="14" name="Picture 13" descr="A graphical representation of money, int he form of a coin with the British pound sterling symbol">
            <a:extLst>
              <a:ext uri="{FF2B5EF4-FFF2-40B4-BE49-F238E27FC236}">
                <a16:creationId xmlns:a16="http://schemas.microsoft.com/office/drawing/2014/main" id="{225177F9-F6E8-70E4-E32A-6FDE8A326990}"/>
              </a:ext>
            </a:extLst>
          </p:cNvPr>
          <p:cNvPicPr>
            <a:picLocks noChangeAspect="1"/>
          </p:cNvPicPr>
          <p:nvPr/>
        </p:nvPicPr>
        <p:blipFill>
          <a:blip r:embed="rId6"/>
          <a:stretch>
            <a:fillRect/>
          </a:stretch>
        </p:blipFill>
        <p:spPr>
          <a:xfrm>
            <a:off x="866034" y="5015409"/>
            <a:ext cx="844430" cy="857487"/>
          </a:xfrm>
          <a:prstGeom prst="rect">
            <a:avLst/>
          </a:prstGeom>
        </p:spPr>
      </p:pic>
      <p:graphicFrame>
        <p:nvGraphicFramePr>
          <p:cNvPr id="16" name="TextBox 6">
            <a:extLst>
              <a:ext uri="{FF2B5EF4-FFF2-40B4-BE49-F238E27FC236}">
                <a16:creationId xmlns:a16="http://schemas.microsoft.com/office/drawing/2014/main" id="{CE7EB5D7-47D6-E218-A2DA-AB868D119F54}"/>
              </a:ext>
              <a:ext uri="{C183D7F6-B498-43B3-948B-1728B52AA6E4}">
                <adec:decorative xmlns:adec="http://schemas.microsoft.com/office/drawing/2017/decorative" val="1"/>
              </a:ext>
            </a:extLst>
          </p:cNvPr>
          <p:cNvGraphicFramePr/>
          <p:nvPr/>
        </p:nvGraphicFramePr>
        <p:xfrm>
          <a:off x="1979712" y="1413847"/>
          <a:ext cx="6817645" cy="448399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11740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7EA2B-214B-10E8-5470-A3CFB344575A}"/>
              </a:ext>
            </a:extLst>
          </p:cNvPr>
          <p:cNvSpPr>
            <a:spLocks noGrp="1"/>
          </p:cNvSpPr>
          <p:nvPr>
            <p:ph type="title"/>
          </p:nvPr>
        </p:nvSpPr>
        <p:spPr>
          <a:xfrm>
            <a:off x="439285" y="396954"/>
            <a:ext cx="8371987" cy="492130"/>
          </a:xfrm>
        </p:spPr>
        <p:txBody>
          <a:bodyPr>
            <a:noAutofit/>
          </a:bodyPr>
          <a:lstStyle/>
          <a:p>
            <a:r>
              <a:rPr lang="en-GB" sz="3200" b="1" dirty="0">
                <a:solidFill>
                  <a:schemeClr val="accent5">
                    <a:lumMod val="50000"/>
                  </a:schemeClr>
                </a:solidFill>
                <a:latin typeface="+mn-lt"/>
                <a:cs typeface="Arial"/>
              </a:rPr>
              <a:t>Consultation feedback</a:t>
            </a:r>
          </a:p>
        </p:txBody>
      </p:sp>
      <p:sp>
        <p:nvSpPr>
          <p:cNvPr id="3" name="TextBox 2">
            <a:extLst>
              <a:ext uri="{FF2B5EF4-FFF2-40B4-BE49-F238E27FC236}">
                <a16:creationId xmlns:a16="http://schemas.microsoft.com/office/drawing/2014/main" id="{46ACADC4-0073-D7EB-D8EC-B8AD22DAFDFA}"/>
              </a:ext>
            </a:extLst>
          </p:cNvPr>
          <p:cNvSpPr txBox="1"/>
          <p:nvPr/>
        </p:nvSpPr>
        <p:spPr>
          <a:xfrm>
            <a:off x="467544" y="897248"/>
            <a:ext cx="8499296" cy="1977464"/>
          </a:xfrm>
          <a:prstGeom prst="rect">
            <a:avLst/>
          </a:prstGeom>
          <a:noFill/>
        </p:spPr>
        <p:txBody>
          <a:bodyPr wrap="square" lIns="68580" tIns="34290" rIns="68580" bIns="34290" rtlCol="0" anchor="t">
            <a:spAutoFit/>
          </a:bodyPr>
          <a:lstStyle/>
          <a:p>
            <a:r>
              <a:rPr lang="en-GB" sz="2000" b="1" dirty="0">
                <a:solidFill>
                  <a:schemeClr val="accent5">
                    <a:lumMod val="50000"/>
                  </a:schemeClr>
                </a:solidFill>
              </a:rPr>
              <a:t>During a 16-week consultation period we:</a:t>
            </a:r>
          </a:p>
          <a:p>
            <a:pPr marL="257175" indent="-257175">
              <a:buFont typeface="Arial" panose="020B0604020202020204" pitchFamily="34" charset="0"/>
              <a:buChar char="•"/>
            </a:pPr>
            <a:r>
              <a:rPr lang="en-GB" sz="2000" dirty="0">
                <a:solidFill>
                  <a:srgbClr val="0D0D0D"/>
                </a:solidFill>
              </a:rPr>
              <a:t>Attended 175 events and heard from over 4,500 people, including children, young people and their families.</a:t>
            </a:r>
          </a:p>
          <a:p>
            <a:pPr marL="257175" indent="-257175">
              <a:buFont typeface="Arial" panose="020B0604020202020204" pitchFamily="34" charset="0"/>
              <a:buChar char="•"/>
            </a:pPr>
            <a:r>
              <a:rPr lang="en-GB" sz="2000" dirty="0">
                <a:solidFill>
                  <a:srgbClr val="0D0D0D"/>
                </a:solidFill>
              </a:rPr>
              <a:t>Received around 6,000 responses to the consultation questions set out in the green paper.</a:t>
            </a:r>
          </a:p>
          <a:p>
            <a:endParaRPr lang="en-GB" sz="1200" dirty="0">
              <a:solidFill>
                <a:srgbClr val="0D0D0D"/>
              </a:solidFill>
              <a:latin typeface="Trebuchet MS" panose="020B0603020202020204" pitchFamily="34" charset="0"/>
            </a:endParaRPr>
          </a:p>
          <a:p>
            <a:endParaRPr lang="en-GB" sz="1200" dirty="0">
              <a:latin typeface="Trebuchet MS" panose="020B0603020202020204" pitchFamily="34" charset="0"/>
            </a:endParaRPr>
          </a:p>
        </p:txBody>
      </p:sp>
      <p:sp>
        <p:nvSpPr>
          <p:cNvPr id="7" name="Rectangle: Rounded Corners 6">
            <a:extLst>
              <a:ext uri="{FF2B5EF4-FFF2-40B4-BE49-F238E27FC236}">
                <a16:creationId xmlns:a16="http://schemas.microsoft.com/office/drawing/2014/main" id="{84E5C147-2AC8-B8B5-BF5A-00C39B0ACDF1}"/>
              </a:ext>
            </a:extLst>
          </p:cNvPr>
          <p:cNvSpPr/>
          <p:nvPr/>
        </p:nvSpPr>
        <p:spPr>
          <a:xfrm>
            <a:off x="4625278" y="2910046"/>
            <a:ext cx="4108769" cy="332726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4" name="TextBox 3">
            <a:extLst>
              <a:ext uri="{FF2B5EF4-FFF2-40B4-BE49-F238E27FC236}">
                <a16:creationId xmlns:a16="http://schemas.microsoft.com/office/drawing/2014/main" id="{B06227A4-94E1-96ED-35FD-9332F1B136C5}"/>
              </a:ext>
            </a:extLst>
          </p:cNvPr>
          <p:cNvSpPr txBox="1"/>
          <p:nvPr/>
        </p:nvSpPr>
        <p:spPr>
          <a:xfrm>
            <a:off x="4952370" y="2967463"/>
            <a:ext cx="3567113" cy="3046988"/>
          </a:xfrm>
          <a:prstGeom prst="rect">
            <a:avLst/>
          </a:prstGeom>
          <a:noFill/>
        </p:spPr>
        <p:txBody>
          <a:bodyPr wrap="square" rtlCol="0">
            <a:spAutoFit/>
          </a:bodyPr>
          <a:lstStyle/>
          <a:p>
            <a:r>
              <a:rPr lang="en-GB" sz="2000" b="1" dirty="0">
                <a:solidFill>
                  <a:schemeClr val="accent5">
                    <a:lumMod val="50000"/>
                  </a:schemeClr>
                </a:solidFill>
              </a:rPr>
              <a:t>Some people:</a:t>
            </a:r>
          </a:p>
          <a:p>
            <a:endParaRPr lang="en-GB" sz="2000" b="1" dirty="0">
              <a:solidFill>
                <a:schemeClr val="accent5">
                  <a:lumMod val="50000"/>
                </a:schemeClr>
              </a:solidFill>
            </a:endParaRPr>
          </a:p>
          <a:p>
            <a:pPr marL="214313" indent="-214313">
              <a:buFont typeface="Arial" panose="020B0604020202020204" pitchFamily="34" charset="0"/>
              <a:buChar char="•"/>
            </a:pPr>
            <a:r>
              <a:rPr lang="en-GB" sz="2000" dirty="0"/>
              <a:t>Were concerned that some proposals would make it difficult for families to access support</a:t>
            </a:r>
          </a:p>
          <a:p>
            <a:pPr marL="214313" indent="-214313">
              <a:buFont typeface="Arial" panose="020B0604020202020204" pitchFamily="34" charset="0"/>
              <a:buChar char="•"/>
            </a:pPr>
            <a:r>
              <a:rPr lang="en-GB" sz="2000" dirty="0"/>
              <a:t>Wanted to hear more about how proposals would work in practice</a:t>
            </a:r>
          </a:p>
          <a:p>
            <a:endParaRPr lang="en-GB" sz="1200" dirty="0"/>
          </a:p>
        </p:txBody>
      </p:sp>
      <p:sp>
        <p:nvSpPr>
          <p:cNvPr id="6" name="Rectangle: Rounded Corners 5">
            <a:extLst>
              <a:ext uri="{FF2B5EF4-FFF2-40B4-BE49-F238E27FC236}">
                <a16:creationId xmlns:a16="http://schemas.microsoft.com/office/drawing/2014/main" id="{0BCDCB04-4C5F-E739-51D4-CDC7A5764062}"/>
              </a:ext>
            </a:extLst>
          </p:cNvPr>
          <p:cNvSpPr/>
          <p:nvPr/>
        </p:nvSpPr>
        <p:spPr>
          <a:xfrm>
            <a:off x="439285" y="2910046"/>
            <a:ext cx="4012254" cy="337784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
        <p:nvSpPr>
          <p:cNvPr id="5" name="TextBox 4">
            <a:extLst>
              <a:ext uri="{FF2B5EF4-FFF2-40B4-BE49-F238E27FC236}">
                <a16:creationId xmlns:a16="http://schemas.microsoft.com/office/drawing/2014/main" id="{92BC989D-18CF-5848-3694-B006C3FA3A4D}"/>
              </a:ext>
            </a:extLst>
          </p:cNvPr>
          <p:cNvSpPr txBox="1"/>
          <p:nvPr/>
        </p:nvSpPr>
        <p:spPr>
          <a:xfrm>
            <a:off x="615943" y="2952519"/>
            <a:ext cx="3658938" cy="3377848"/>
          </a:xfrm>
          <a:prstGeom prst="rect">
            <a:avLst/>
          </a:prstGeom>
          <a:noFill/>
        </p:spPr>
        <p:txBody>
          <a:bodyPr wrap="square" rtlCol="0">
            <a:spAutoFit/>
          </a:bodyPr>
          <a:lstStyle/>
          <a:p>
            <a:r>
              <a:rPr lang="en-GB" sz="2000" b="1" dirty="0">
                <a:solidFill>
                  <a:schemeClr val="accent5">
                    <a:lumMod val="50000"/>
                  </a:schemeClr>
                </a:solidFill>
              </a:rPr>
              <a:t>Most people agreed with:</a:t>
            </a:r>
          </a:p>
          <a:p>
            <a:endParaRPr lang="en-GB" sz="2000" b="1" dirty="0">
              <a:solidFill>
                <a:schemeClr val="accent5">
                  <a:lumMod val="50000"/>
                </a:schemeClr>
              </a:solidFill>
            </a:endParaRPr>
          </a:p>
          <a:p>
            <a:pPr marL="214313" indent="-214313">
              <a:buFont typeface="Arial" panose="020B0604020202020204" pitchFamily="34" charset="0"/>
              <a:buChar char="•"/>
            </a:pPr>
            <a:r>
              <a:rPr lang="en-GB" sz="2000" dirty="0"/>
              <a:t>Our problem analysis</a:t>
            </a:r>
          </a:p>
          <a:p>
            <a:pPr marL="214313" indent="-214313">
              <a:buFont typeface="Arial" panose="020B0604020202020204" pitchFamily="34" charset="0"/>
              <a:buChar char="•"/>
            </a:pPr>
            <a:r>
              <a:rPr lang="en-GB" sz="2000" dirty="0"/>
              <a:t>The proposal to introduce a new single national SEND and alternative provision system</a:t>
            </a:r>
          </a:p>
          <a:p>
            <a:pPr marL="214313" indent="-214313">
              <a:buFont typeface="Arial" panose="020B0604020202020204" pitchFamily="34" charset="0"/>
              <a:buChar char="•"/>
            </a:pPr>
            <a:r>
              <a:rPr lang="en-GB" sz="2000" dirty="0"/>
              <a:t>That we should get on with some proposals now, and test others</a:t>
            </a:r>
          </a:p>
          <a:p>
            <a:endParaRPr lang="en-GB" sz="1350" dirty="0"/>
          </a:p>
        </p:txBody>
      </p:sp>
    </p:spTree>
    <p:extLst>
      <p:ext uri="{BB962C8B-B14F-4D97-AF65-F5344CB8AC3E}">
        <p14:creationId xmlns:p14="http://schemas.microsoft.com/office/powerpoint/2010/main" val="2514626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E365D-CA96-1463-6430-8703E6215F03}"/>
              </a:ext>
            </a:extLst>
          </p:cNvPr>
          <p:cNvSpPr>
            <a:spLocks noGrp="1"/>
          </p:cNvSpPr>
          <p:nvPr>
            <p:ph type="title"/>
          </p:nvPr>
        </p:nvSpPr>
        <p:spPr>
          <a:xfrm>
            <a:off x="684213" y="620688"/>
            <a:ext cx="7775575" cy="647701"/>
          </a:xfrm>
        </p:spPr>
        <p:txBody>
          <a:bodyPr/>
          <a:lstStyle/>
          <a:p>
            <a:r>
              <a:rPr lang="en-GB" sz="2800" b="0" dirty="0">
                <a:solidFill>
                  <a:srgbClr val="104F75"/>
                </a:solidFill>
                <a:effectLst/>
                <a:latin typeface="Arial" panose="020B0604020202020204" pitchFamily="34" charset="0"/>
                <a:cs typeface="MS Mincho" panose="02020609040205080304" pitchFamily="49" charset="-128"/>
              </a:rPr>
              <a:t>Creating a more inclusive society through a new national SEND and alternative provision system</a:t>
            </a:r>
            <a:endParaRPr lang="en-GB" sz="2800" b="0" dirty="0"/>
          </a:p>
        </p:txBody>
      </p:sp>
      <p:sp>
        <p:nvSpPr>
          <p:cNvPr id="3" name="Content Placeholder 2">
            <a:extLst>
              <a:ext uri="{FF2B5EF4-FFF2-40B4-BE49-F238E27FC236}">
                <a16:creationId xmlns:a16="http://schemas.microsoft.com/office/drawing/2014/main" id="{DF322179-6065-E325-7BAB-EB2809AEA756}"/>
              </a:ext>
            </a:extLst>
          </p:cNvPr>
          <p:cNvSpPr>
            <a:spLocks noGrp="1"/>
          </p:cNvSpPr>
          <p:nvPr>
            <p:ph idx="1"/>
          </p:nvPr>
        </p:nvSpPr>
        <p:spPr>
          <a:xfrm>
            <a:off x="4139952" y="1628801"/>
            <a:ext cx="4464496" cy="3024336"/>
          </a:xfrm>
        </p:spPr>
        <p:txBody>
          <a:bodyPr/>
          <a:lstStyle/>
          <a:p>
            <a:pPr marL="0" indent="0">
              <a:buNone/>
            </a:pPr>
            <a:r>
              <a:rPr lang="en-GB" sz="2400" b="0" dirty="0"/>
              <a:t>“Our vision is to create </a:t>
            </a:r>
            <a:r>
              <a:rPr lang="en-GB" sz="2400" dirty="0"/>
              <a:t>a more inclusive society </a:t>
            </a:r>
            <a:r>
              <a:rPr lang="en-GB" sz="2400" b="0" dirty="0"/>
              <a:t>that celebrates and enables success in all forms, with the cultures, attitudes and environments to offer every child and young person the support that they need to participate fully, thrive and fulfil their potential”.</a:t>
            </a:r>
          </a:p>
        </p:txBody>
      </p:sp>
      <p:sp>
        <p:nvSpPr>
          <p:cNvPr id="4" name="Slide Number Placeholder 3">
            <a:extLst>
              <a:ext uri="{FF2B5EF4-FFF2-40B4-BE49-F238E27FC236}">
                <a16:creationId xmlns:a16="http://schemas.microsoft.com/office/drawing/2014/main" id="{1E29AD09-8F8E-B839-ED3E-0130BD00BF61}"/>
              </a:ext>
            </a:extLst>
          </p:cNvPr>
          <p:cNvSpPr>
            <a:spLocks noGrp="1"/>
          </p:cNvSpPr>
          <p:nvPr>
            <p:ph type="sldNum" sz="quarter" idx="4"/>
          </p:nvPr>
        </p:nvSpPr>
        <p:spPr/>
        <p:txBody>
          <a:bodyPr/>
          <a:lstStyle/>
          <a:p>
            <a:fld id="{5DB98E5A-76C0-453E-B1E0-BC4AB04722D5}" type="slidenum">
              <a:rPr lang="en-GB" smtClean="0"/>
              <a:pPr/>
              <a:t>10</a:t>
            </a:fld>
            <a:endParaRPr lang="en-GB" dirty="0"/>
          </a:p>
        </p:txBody>
      </p:sp>
      <p:pic>
        <p:nvPicPr>
          <p:cNvPr id="6" name="Picture 5">
            <a:extLst>
              <a:ext uri="{FF2B5EF4-FFF2-40B4-BE49-F238E27FC236}">
                <a16:creationId xmlns:a16="http://schemas.microsoft.com/office/drawing/2014/main" id="{00E8A623-4267-4743-C949-1E4E7090CFEC}"/>
              </a:ext>
            </a:extLst>
          </p:cNvPr>
          <p:cNvPicPr>
            <a:picLocks noChangeAspect="1"/>
          </p:cNvPicPr>
          <p:nvPr/>
        </p:nvPicPr>
        <p:blipFill>
          <a:blip r:embed="rId2"/>
          <a:stretch>
            <a:fillRect/>
          </a:stretch>
        </p:blipFill>
        <p:spPr>
          <a:xfrm>
            <a:off x="899592" y="1772816"/>
            <a:ext cx="2986910" cy="4210121"/>
          </a:xfrm>
          <a:prstGeom prst="rect">
            <a:avLst/>
          </a:prstGeom>
        </p:spPr>
      </p:pic>
    </p:spTree>
    <p:extLst>
      <p:ext uri="{BB962C8B-B14F-4D97-AF65-F5344CB8AC3E}">
        <p14:creationId xmlns:p14="http://schemas.microsoft.com/office/powerpoint/2010/main" val="3511680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F7BC0-4E1C-0D74-19A2-A4D0AA5B419C}"/>
              </a:ext>
            </a:extLst>
          </p:cNvPr>
          <p:cNvSpPr>
            <a:spLocks noGrp="1"/>
          </p:cNvSpPr>
          <p:nvPr>
            <p:ph type="title"/>
          </p:nvPr>
        </p:nvSpPr>
        <p:spPr>
          <a:xfrm>
            <a:off x="684212" y="476672"/>
            <a:ext cx="7775576" cy="647701"/>
          </a:xfrm>
        </p:spPr>
        <p:txBody>
          <a:bodyPr/>
          <a:lstStyle/>
          <a:p>
            <a:r>
              <a:rPr kumimoji="0" lang="en-GB" sz="3200" b="0" i="0" u="none" strike="noStrike" kern="1200" cap="none" spc="0" normalizeH="0" baseline="0" noProof="0" dirty="0">
                <a:ln>
                  <a:noFill/>
                </a:ln>
                <a:solidFill>
                  <a:srgbClr val="104F75"/>
                </a:solidFill>
                <a:effectLst/>
                <a:uLnTx/>
                <a:uFillTx/>
                <a:latin typeface="Arial" panose="020B0604020202020204" pitchFamily="34" charset="0"/>
                <a:cs typeface="Arial" panose="020B0604020202020204" pitchFamily="34" charset="0"/>
              </a:rPr>
              <a:t>National Standards </a:t>
            </a:r>
            <a:br>
              <a:rPr kumimoji="0" lang="en-GB" sz="3200" b="0" i="0" u="none" strike="noStrike" kern="1200" cap="none" spc="0" normalizeH="0" baseline="0" noProof="0" dirty="0">
                <a:ln>
                  <a:noFill/>
                </a:ln>
                <a:solidFill>
                  <a:srgbClr val="104F75"/>
                </a:solidFill>
                <a:effectLst/>
                <a:uLnTx/>
                <a:uFillTx/>
                <a:latin typeface="Arial" panose="020B060402020202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03981E74-83F0-337B-E058-19DFECC21482}"/>
              </a:ext>
            </a:extLst>
          </p:cNvPr>
          <p:cNvSpPr>
            <a:spLocks noGrp="1"/>
          </p:cNvSpPr>
          <p:nvPr>
            <p:ph idx="1"/>
          </p:nvPr>
        </p:nvSpPr>
        <p:spPr>
          <a:xfrm>
            <a:off x="467544" y="1556792"/>
            <a:ext cx="5040560" cy="4463925"/>
          </a:xfrm>
        </p:spPr>
        <p:txBody>
          <a:bodyPr/>
          <a:lstStyle/>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GB" sz="2200" b="0" dirty="0">
                <a:effectLst/>
                <a:latin typeface="Arial" panose="020B0604020202020204" pitchFamily="34" charset="0"/>
                <a:ea typeface="Times New Roman" panose="02020603050405020304" pitchFamily="18" charset="0"/>
              </a:rPr>
              <a:t>Aim of national standards is to set clear expectations for what good looks like, in identifying and meeting need, and clarify who must secure support and from which budgets. </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GB" sz="2200" b="0" dirty="0">
                <a:effectLst/>
                <a:latin typeface="Arial" panose="020B0604020202020204" pitchFamily="34" charset="0"/>
                <a:ea typeface="Times New Roman" panose="02020603050405020304" pitchFamily="18" charset="0"/>
              </a:rPr>
              <a:t>This will set out what every child and their family must receive and what providers must deliver.</a:t>
            </a:r>
          </a:p>
          <a:p>
            <a:pPr marL="285750" marR="0" lvl="0" indent="-2857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GB" sz="2200" b="0" kern="0" dirty="0">
                <a:solidFill>
                  <a:prstClr val="black"/>
                </a:solidFill>
                <a:latin typeface="Arial" panose="020B0604020202020204" pitchFamily="34" charset="0"/>
                <a:cs typeface="Arial" panose="020B0604020202020204" pitchFamily="34" charset="0"/>
              </a:rPr>
              <a:t>We will improve the evidence base for identifying and meeting needs </a:t>
            </a:r>
            <a:endParaRPr lang="en-GB" sz="2200" b="0" dirty="0"/>
          </a:p>
        </p:txBody>
      </p:sp>
      <p:sp>
        <p:nvSpPr>
          <p:cNvPr id="4" name="Slide Number Placeholder 3">
            <a:extLst>
              <a:ext uri="{FF2B5EF4-FFF2-40B4-BE49-F238E27FC236}">
                <a16:creationId xmlns:a16="http://schemas.microsoft.com/office/drawing/2014/main" id="{341EB43F-5329-218A-BC45-D38C4A5485AD}"/>
              </a:ext>
            </a:extLst>
          </p:cNvPr>
          <p:cNvSpPr>
            <a:spLocks noGrp="1"/>
          </p:cNvSpPr>
          <p:nvPr>
            <p:ph type="sldNum" sz="quarter" idx="4"/>
          </p:nvPr>
        </p:nvSpPr>
        <p:spPr/>
        <p:txBody>
          <a:bodyPr/>
          <a:lstStyle/>
          <a:p>
            <a:fld id="{5DB98E5A-76C0-453E-B1E0-BC4AB04722D5}" type="slidenum">
              <a:rPr lang="en-GB" smtClean="0"/>
              <a:pPr/>
              <a:t>11</a:t>
            </a:fld>
            <a:endParaRPr lang="en-GB" dirty="0"/>
          </a:p>
        </p:txBody>
      </p:sp>
      <p:pic>
        <p:nvPicPr>
          <p:cNvPr id="6" name="Picture 5" descr="National Standards will clarify the types of support that will be made available, whose job it is to make it available and which budgets should pay for it. ">
            <a:extLst>
              <a:ext uri="{FF2B5EF4-FFF2-40B4-BE49-F238E27FC236}">
                <a16:creationId xmlns:a16="http://schemas.microsoft.com/office/drawing/2014/main" id="{0CC8E71E-0B11-2B11-0BA8-205CD1CCF14E}"/>
              </a:ext>
            </a:extLst>
          </p:cNvPr>
          <p:cNvPicPr>
            <a:picLocks noChangeAspect="1"/>
          </p:cNvPicPr>
          <p:nvPr/>
        </p:nvPicPr>
        <p:blipFill>
          <a:blip r:embed="rId2">
            <a:extLst>
              <a:ext uri="{FF2B5EF4-FFF2-40B4-BE49-F238E27FC236}">
                <a16:creationId xmlns:lc="http://schemas.openxmlformats.org/drawingml/2006/lockedCanvas" xmlns:o="urn:schemas-microsoft-com:office:office" xmlns:v="urn:schemas-microsoft-com:vml" xmlns:w10="urn:schemas-microsoft-com:office:word" xmlns:w="http://schemas.openxmlformats.org/wordprocessingml/2006/main" xmlns:a14="http://schemas.microsoft.com/office/drawing/2010/main" xmlns:a16="http://schemas.microsoft.com/office/drawing/2014/main" xmlns:arto="http://schemas.microsoft.com/office/word/2006/arto" xmlns:adec="http://schemas.microsoft.com/office/drawing/2017/decorative"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sdtdh="http://schemas.microsoft.com/office/word/2020/wordml/sdtdatahash" xmlns:w16="http://schemas.microsoft.com/office/word/2018/wordml" xmlns:w16cid="http://schemas.microsoft.com/office/word/2016/wordml/cid" xmlns:w16cex="http://schemas.microsoft.com/office/word/2018/wordml/c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oel="http://schemas.microsoft.com/office/2019/extlst"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xmlns="" id="{4425DBA2-FF01-6D2D-1A76-A5DFEF862035}"/>
              </a:ext>
            </a:extLst>
          </a:blip>
          <a:srcRect r="10719"/>
          <a:stretch>
            <a:fillRect/>
          </a:stretch>
        </p:blipFill>
        <p:spPr>
          <a:xfrm>
            <a:off x="5652120" y="1628800"/>
            <a:ext cx="3210071" cy="3888432"/>
          </a:xfrm>
          <a:prstGeom prst="rect">
            <a:avLst/>
          </a:prstGeom>
        </p:spPr>
      </p:pic>
    </p:spTree>
    <p:extLst>
      <p:ext uri="{BB962C8B-B14F-4D97-AF65-F5344CB8AC3E}">
        <p14:creationId xmlns:p14="http://schemas.microsoft.com/office/powerpoint/2010/main" val="542259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73801-6CD2-A2B1-C356-B925A605ADA5}"/>
              </a:ext>
            </a:extLst>
          </p:cNvPr>
          <p:cNvSpPr>
            <a:spLocks noGrp="1"/>
          </p:cNvSpPr>
          <p:nvPr>
            <p:ph type="title"/>
          </p:nvPr>
        </p:nvSpPr>
        <p:spPr/>
        <p:txBody>
          <a:bodyPr/>
          <a:lstStyle/>
          <a:p>
            <a:r>
              <a:rPr lang="en-GB" b="0" dirty="0"/>
              <a:t>System Leadership - Opportunities</a:t>
            </a:r>
          </a:p>
        </p:txBody>
      </p:sp>
      <p:sp>
        <p:nvSpPr>
          <p:cNvPr id="3" name="Content Placeholder 2">
            <a:extLst>
              <a:ext uri="{FF2B5EF4-FFF2-40B4-BE49-F238E27FC236}">
                <a16:creationId xmlns:a16="http://schemas.microsoft.com/office/drawing/2014/main" id="{D6DBBBD7-30D4-CC63-BB45-725604265EE2}"/>
              </a:ext>
            </a:extLst>
          </p:cNvPr>
          <p:cNvSpPr>
            <a:spLocks noGrp="1"/>
          </p:cNvSpPr>
          <p:nvPr>
            <p:ph idx="1"/>
          </p:nvPr>
        </p:nvSpPr>
        <p:spPr/>
        <p:txBody>
          <a:bodyPr/>
          <a:lstStyle/>
          <a:p>
            <a:r>
              <a:rPr lang="en-GB" sz="2400" dirty="0">
                <a:effectLst/>
                <a:latin typeface="Arial" panose="020B0604020202020204" pitchFamily="34" charset="0"/>
                <a:ea typeface="Times New Roman" panose="02020603050405020304" pitchFamily="18" charset="0"/>
                <a:cs typeface="Arial" panose="020B0604020202020204" pitchFamily="34" charset="0"/>
              </a:rPr>
              <a:t>National SEND Delivery Board </a:t>
            </a:r>
            <a:r>
              <a:rPr lang="en-GB" sz="2400" b="0" dirty="0">
                <a:effectLst/>
                <a:latin typeface="Arial" panose="020B0604020202020204" pitchFamily="34" charset="0"/>
                <a:ea typeface="Times New Roman" panose="02020603050405020304" pitchFamily="18" charset="0"/>
                <a:cs typeface="Arial" panose="020B0604020202020204" pitchFamily="34" charset="0"/>
              </a:rPr>
              <a:t>– to bring together relevant government departments with national delivery partners including parents, to hold partners to account for the timely development and improvement of the system.</a:t>
            </a:r>
          </a:p>
          <a:p>
            <a:r>
              <a:rPr lang="en-GB" sz="2400" dirty="0">
                <a:latin typeface="Arial" panose="020B0604020202020204" pitchFamily="34" charset="0"/>
                <a:ea typeface="Times New Roman" panose="02020603050405020304" pitchFamily="18" charset="0"/>
                <a:cs typeface="Times New Roman" panose="02020603050405020304" pitchFamily="18" charset="0"/>
              </a:rPr>
              <a:t>Local SEND partnerships</a:t>
            </a:r>
            <a:r>
              <a:rPr lang="en-GB" sz="2400" b="0" dirty="0">
                <a:latin typeface="Arial" panose="020B0604020202020204" pitchFamily="34" charset="0"/>
                <a:ea typeface="Times New Roman" panose="02020603050405020304" pitchFamily="18" charset="0"/>
                <a:cs typeface="Times New Roman" panose="02020603050405020304" pitchFamily="18" charset="0"/>
              </a:rPr>
              <a:t> – leading at local level, bringing together education, health and care partners with LAs to produce </a:t>
            </a:r>
            <a:r>
              <a:rPr lang="en-GB" sz="2400" dirty="0">
                <a:latin typeface="Arial" panose="020B0604020202020204" pitchFamily="34" charset="0"/>
                <a:ea typeface="Times New Roman" panose="02020603050405020304" pitchFamily="18" charset="0"/>
                <a:cs typeface="Times New Roman" panose="02020603050405020304" pitchFamily="18" charset="0"/>
              </a:rPr>
              <a:t>a local inclusion plan</a:t>
            </a:r>
          </a:p>
          <a:p>
            <a:endParaRPr lang="en-GB" sz="2400" dirty="0">
              <a:effectLst/>
              <a:latin typeface="Arial" panose="020B0604020202020204" pitchFamily="34" charset="0"/>
              <a:ea typeface="Times New Roman" panose="02020603050405020304" pitchFamily="18"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CE071E6E-A0AA-265F-A727-973710342A7F}"/>
              </a:ext>
            </a:extLst>
          </p:cNvPr>
          <p:cNvSpPr>
            <a:spLocks noGrp="1"/>
          </p:cNvSpPr>
          <p:nvPr>
            <p:ph type="sldNum" sz="quarter" idx="4"/>
          </p:nvPr>
        </p:nvSpPr>
        <p:spPr/>
        <p:txBody>
          <a:bodyPr/>
          <a:lstStyle/>
          <a:p>
            <a:fld id="{5DB98E5A-76C0-453E-B1E0-BC4AB04722D5}" type="slidenum">
              <a:rPr lang="en-GB" smtClean="0"/>
              <a:pPr/>
              <a:t>12</a:t>
            </a:fld>
            <a:endParaRPr lang="en-GB" dirty="0"/>
          </a:p>
        </p:txBody>
      </p:sp>
    </p:spTree>
    <p:extLst>
      <p:ext uri="{BB962C8B-B14F-4D97-AF65-F5344CB8AC3E}">
        <p14:creationId xmlns:p14="http://schemas.microsoft.com/office/powerpoint/2010/main" val="4043198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AFA23-0ECA-4FCE-BBE5-3B6ED5A063AE}"/>
              </a:ext>
            </a:extLst>
          </p:cNvPr>
          <p:cNvSpPr>
            <a:spLocks noGrp="1"/>
          </p:cNvSpPr>
          <p:nvPr>
            <p:ph type="title"/>
          </p:nvPr>
        </p:nvSpPr>
        <p:spPr>
          <a:xfrm>
            <a:off x="684211" y="404751"/>
            <a:ext cx="7992245" cy="647701"/>
          </a:xfrm>
        </p:spPr>
        <p:txBody>
          <a:bodyPr>
            <a:normAutofit fontScale="90000"/>
          </a:bodyPr>
          <a:lstStyle/>
          <a:p>
            <a:r>
              <a:rPr lang="en-GB" sz="3300" b="0" dirty="0">
                <a:latin typeface="Arial" panose="020B0604020202020204" pitchFamily="34" charset="0"/>
                <a:ea typeface="Times New Roman" panose="02020603050405020304" pitchFamily="18" charset="0"/>
                <a:cs typeface="Times New Roman" panose="02020603050405020304" pitchFamily="18" charset="0"/>
              </a:rPr>
              <a:t>Delivery - Opportunities</a:t>
            </a:r>
            <a:br>
              <a:rPr lang="en-GB" sz="3300" dirty="0">
                <a:latin typeface="Arial" panose="020B0604020202020204" pitchFamily="34" charset="0"/>
                <a:ea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45E11E85-CD8A-4C1E-92C0-71F7430DF92D}"/>
              </a:ext>
            </a:extLst>
          </p:cNvPr>
          <p:cNvSpPr>
            <a:spLocks noGrp="1"/>
          </p:cNvSpPr>
          <p:nvPr>
            <p:ph idx="1"/>
          </p:nvPr>
        </p:nvSpPr>
        <p:spPr>
          <a:xfrm>
            <a:off x="427013" y="1196751"/>
            <a:ext cx="8465467" cy="5137373"/>
          </a:xfrm>
        </p:spPr>
        <p:txBody>
          <a:bodyPr>
            <a:normAutofit/>
          </a:bodyPr>
          <a:lstStyle/>
          <a:p>
            <a:r>
              <a:rPr lang="en-GB" sz="2400" b="0" dirty="0">
                <a:latin typeface="Arial" panose="020B0604020202020204" pitchFamily="34" charset="0"/>
                <a:ea typeface="Times New Roman" panose="02020603050405020304" pitchFamily="18" charset="0"/>
                <a:cs typeface="Times New Roman" panose="02020603050405020304" pitchFamily="18" charset="0"/>
              </a:rPr>
              <a:t>L</a:t>
            </a:r>
            <a:r>
              <a:rPr lang="en-GB" sz="2400" b="0" dirty="0">
                <a:effectLst/>
                <a:latin typeface="Arial" panose="020B0604020202020204" pitchFamily="34" charset="0"/>
                <a:ea typeface="Times New Roman" panose="02020603050405020304" pitchFamily="18" charset="0"/>
                <a:cs typeface="Times New Roman" panose="02020603050405020304" pitchFamily="18" charset="0"/>
              </a:rPr>
              <a:t>ocal multi-agency EHC needs assessment </a:t>
            </a:r>
            <a:r>
              <a:rPr lang="en-GB" sz="2400" dirty="0">
                <a:effectLst/>
                <a:latin typeface="Arial" panose="020B0604020202020204" pitchFamily="34" charset="0"/>
                <a:ea typeface="Times New Roman" panose="02020603050405020304" pitchFamily="18" charset="0"/>
                <a:cs typeface="Times New Roman" panose="02020603050405020304" pitchFamily="18" charset="0"/>
              </a:rPr>
              <a:t>panels</a:t>
            </a:r>
          </a:p>
          <a:p>
            <a:r>
              <a:rPr lang="en-GB" sz="2400" b="0" dirty="0">
                <a:latin typeface="Arial" panose="020B0604020202020204" pitchFamily="34" charset="0"/>
                <a:ea typeface="Times New Roman" panose="02020603050405020304" pitchFamily="18" charset="0"/>
                <a:cs typeface="Times New Roman" panose="02020603050405020304" pitchFamily="18" charset="0"/>
              </a:rPr>
              <a:t>S</a:t>
            </a:r>
            <a:r>
              <a:rPr lang="en-GB" sz="2400" b="0" dirty="0">
                <a:effectLst/>
                <a:latin typeface="Arial" panose="020B0604020202020204" pitchFamily="34" charset="0"/>
                <a:ea typeface="Times New Roman" panose="02020603050405020304" pitchFamily="18" charset="0"/>
                <a:cs typeface="Times New Roman" panose="02020603050405020304" pitchFamily="18" charset="0"/>
              </a:rPr>
              <a:t>tandardising and digitising </a:t>
            </a:r>
            <a:r>
              <a:rPr lang="en-GB" sz="2400" dirty="0">
                <a:effectLst/>
                <a:latin typeface="Arial" panose="020B0604020202020204" pitchFamily="34" charset="0"/>
                <a:ea typeface="Times New Roman" panose="02020603050405020304" pitchFamily="18" charset="0"/>
                <a:cs typeface="Times New Roman" panose="02020603050405020304" pitchFamily="18" charset="0"/>
              </a:rPr>
              <a:t>EHCPs</a:t>
            </a:r>
          </a:p>
          <a:p>
            <a:r>
              <a:rPr lang="en-GB" sz="2400" b="0" dirty="0">
                <a:latin typeface="Arial" panose="020B0604020202020204" pitchFamily="34" charset="0"/>
                <a:ea typeface="Times New Roman" panose="02020603050405020304" pitchFamily="18" charset="0"/>
                <a:cs typeface="Times New Roman" panose="02020603050405020304" pitchFamily="18" charset="0"/>
              </a:rPr>
              <a:t>Aiming to resolve disputes earlier, e.g. strengthen </a:t>
            </a:r>
            <a:r>
              <a:rPr lang="en-GB" sz="2400" dirty="0">
                <a:latin typeface="Arial" panose="020B0604020202020204" pitchFamily="34" charset="0"/>
                <a:ea typeface="Times New Roman" panose="02020603050405020304" pitchFamily="18" charset="0"/>
                <a:cs typeface="Times New Roman" panose="02020603050405020304" pitchFamily="18" charset="0"/>
              </a:rPr>
              <a:t>mediation.</a:t>
            </a:r>
          </a:p>
          <a:p>
            <a:r>
              <a:rPr lang="en-GB" sz="2400" b="0" dirty="0">
                <a:latin typeface="Arial" panose="020B0604020202020204" pitchFamily="34" charset="0"/>
                <a:ea typeface="Times New Roman" panose="02020603050405020304" pitchFamily="18" charset="0"/>
                <a:cs typeface="Times New Roman" panose="02020603050405020304" pitchFamily="18" charset="0"/>
              </a:rPr>
              <a:t>Support parents to express </a:t>
            </a:r>
            <a:r>
              <a:rPr lang="en-GB" sz="2400" dirty="0">
                <a:latin typeface="Arial" panose="020B0604020202020204" pitchFamily="34" charset="0"/>
                <a:ea typeface="Times New Roman" panose="02020603050405020304" pitchFamily="18" charset="0"/>
                <a:cs typeface="Times New Roman" panose="02020603050405020304" pitchFamily="18" charset="0"/>
              </a:rPr>
              <a:t>an informed preference;  </a:t>
            </a:r>
            <a:r>
              <a:rPr lang="en-GB" sz="2400" b="0" dirty="0">
                <a:latin typeface="Arial" panose="020B0604020202020204" pitchFamily="34" charset="0"/>
                <a:ea typeface="Times New Roman" panose="02020603050405020304" pitchFamily="18" charset="0"/>
                <a:cs typeface="Times New Roman" panose="02020603050405020304" pitchFamily="18" charset="0"/>
              </a:rPr>
              <a:t>providing a list of settings from the local inclusion plan.</a:t>
            </a:r>
          </a:p>
          <a:p>
            <a:r>
              <a:rPr lang="en-GB" sz="2400" dirty="0">
                <a:latin typeface="Arial" panose="020B0604020202020204" pitchFamily="34" charset="0"/>
                <a:ea typeface="Times New Roman" panose="02020603050405020304" pitchFamily="18" charset="0"/>
                <a:cs typeface="Times New Roman" panose="02020603050405020304" pitchFamily="18" charset="0"/>
              </a:rPr>
              <a:t>Alternative Provision </a:t>
            </a:r>
            <a:r>
              <a:rPr lang="en-GB" sz="2400" b="0" dirty="0">
                <a:latin typeface="Arial" panose="020B0604020202020204" pitchFamily="34" charset="0"/>
                <a:ea typeface="Times New Roman" panose="02020603050405020304" pitchFamily="18" charset="0"/>
                <a:cs typeface="Times New Roman" panose="02020603050405020304" pitchFamily="18" charset="0"/>
              </a:rPr>
              <a:t>– more focus on mainstream support.</a:t>
            </a:r>
          </a:p>
          <a:p>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5" name="Slide Number Placeholder 4">
            <a:extLst>
              <a:ext uri="{FF2B5EF4-FFF2-40B4-BE49-F238E27FC236}">
                <a16:creationId xmlns:a16="http://schemas.microsoft.com/office/drawing/2014/main" id="{6B2F1D71-BFF3-41C2-A8A2-121E0DB03B04}"/>
              </a:ext>
            </a:extLst>
          </p:cNvPr>
          <p:cNvSpPr>
            <a:spLocks noGrp="1"/>
          </p:cNvSpPr>
          <p:nvPr>
            <p:ph type="sldNum" sz="quarter" idx="4"/>
          </p:nvPr>
        </p:nvSpPr>
        <p:spPr/>
        <p:txBody>
          <a:bodyPr/>
          <a:lstStyle/>
          <a:p>
            <a:fld id="{5DB98E5A-76C0-453E-B1E0-BC4AB04722D5}" type="slidenum">
              <a:rPr lang="en-GB" smtClean="0"/>
              <a:pPr/>
              <a:t>13</a:t>
            </a:fld>
            <a:endParaRPr lang="en-GB" dirty="0"/>
          </a:p>
        </p:txBody>
      </p:sp>
    </p:spTree>
    <p:extLst>
      <p:ext uri="{BB962C8B-B14F-4D97-AF65-F5344CB8AC3E}">
        <p14:creationId xmlns:p14="http://schemas.microsoft.com/office/powerpoint/2010/main" val="4266100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96338-F213-40F3-92E7-85CF3A7E2B60}"/>
              </a:ext>
            </a:extLst>
          </p:cNvPr>
          <p:cNvSpPr>
            <a:spLocks noGrp="1"/>
          </p:cNvSpPr>
          <p:nvPr>
            <p:ph type="title"/>
          </p:nvPr>
        </p:nvSpPr>
        <p:spPr>
          <a:xfrm>
            <a:off x="755576" y="260648"/>
            <a:ext cx="7992243" cy="647701"/>
          </a:xfrm>
        </p:spPr>
        <p:txBody>
          <a:bodyPr/>
          <a:lstStyle/>
          <a:p>
            <a:r>
              <a:rPr lang="en-GB" b="0" dirty="0">
                <a:latin typeface="Arial" panose="020B0604020202020204" pitchFamily="34" charset="0"/>
                <a:ea typeface="Times New Roman" panose="02020603050405020304" pitchFamily="18" charset="0"/>
                <a:cs typeface="Times New Roman" panose="02020603050405020304" pitchFamily="18" charset="0"/>
              </a:rPr>
              <a:t>Workforce opportunities</a:t>
            </a:r>
            <a:endParaRPr lang="en-GB" dirty="0"/>
          </a:p>
        </p:txBody>
      </p:sp>
      <p:sp>
        <p:nvSpPr>
          <p:cNvPr id="3" name="Content Placeholder 2">
            <a:extLst>
              <a:ext uri="{FF2B5EF4-FFF2-40B4-BE49-F238E27FC236}">
                <a16:creationId xmlns:a16="http://schemas.microsoft.com/office/drawing/2014/main" id="{57349259-2DC9-4E99-873F-2300096989C4}"/>
              </a:ext>
            </a:extLst>
          </p:cNvPr>
          <p:cNvSpPr>
            <a:spLocks noGrp="1"/>
          </p:cNvSpPr>
          <p:nvPr>
            <p:ph idx="1"/>
          </p:nvPr>
        </p:nvSpPr>
        <p:spPr>
          <a:xfrm>
            <a:off x="611560" y="1179626"/>
            <a:ext cx="8047806" cy="5184576"/>
          </a:xfrm>
        </p:spPr>
        <p:txBody>
          <a:bodyPr>
            <a:noAutofit/>
          </a:bodyPr>
          <a:lstStyle/>
          <a:p>
            <a:pPr>
              <a:spcAft>
                <a:spcPts val="900"/>
              </a:spcAft>
              <a:buFont typeface="Arial" panose="020B0604020202020204" pitchFamily="34" charset="0"/>
              <a:buChar char="•"/>
            </a:pPr>
            <a:r>
              <a:rPr lang="en-GB" sz="2400" b="0" dirty="0">
                <a:latin typeface="Arial" panose="020B0604020202020204" pitchFamily="34" charset="0"/>
                <a:ea typeface="Arial" panose="020B0604020202020204" pitchFamily="34" charset="0"/>
                <a:cs typeface="Times New Roman" panose="02020603050405020304" pitchFamily="18" charset="0"/>
              </a:rPr>
              <a:t>Introduce a new </a:t>
            </a:r>
            <a:r>
              <a:rPr lang="en-GB" sz="2400" dirty="0">
                <a:latin typeface="Arial" panose="020B0604020202020204" pitchFamily="34" charset="0"/>
                <a:ea typeface="Arial" panose="020B0604020202020204" pitchFamily="34" charset="0"/>
                <a:cs typeface="Times New Roman" panose="02020603050405020304" pitchFamily="18" charset="0"/>
              </a:rPr>
              <a:t>SENCo National Professional Qualification </a:t>
            </a:r>
            <a:r>
              <a:rPr lang="en-GB" sz="2400" b="0" dirty="0">
                <a:latin typeface="Arial" panose="020B0604020202020204" pitchFamily="34" charset="0"/>
                <a:ea typeface="Arial" panose="020B0604020202020204" pitchFamily="34" charset="0"/>
                <a:cs typeface="Times New Roman" panose="02020603050405020304" pitchFamily="18" charset="0"/>
              </a:rPr>
              <a:t>(NPQ) for school SENCos </a:t>
            </a:r>
          </a:p>
          <a:p>
            <a:pPr>
              <a:spcAft>
                <a:spcPts val="900"/>
              </a:spcAft>
              <a:buFont typeface="Arial" panose="020B0604020202020204" pitchFamily="34" charset="0"/>
              <a:buChar char="•"/>
            </a:pPr>
            <a:r>
              <a:rPr lang="en-GB" sz="2400" b="0" dirty="0">
                <a:latin typeface="Arial" panose="020B0604020202020204" pitchFamily="34" charset="0"/>
                <a:ea typeface="Arial" panose="020B0604020202020204" pitchFamily="34" charset="0"/>
                <a:cs typeface="Times New Roman" panose="02020603050405020304" pitchFamily="18" charset="0"/>
              </a:rPr>
              <a:t>Increase the number of staff </a:t>
            </a:r>
            <a:r>
              <a:rPr lang="en-GB" sz="2400" b="0" dirty="0">
                <a:latin typeface="Arial" panose="020B0604020202020204" pitchFamily="34" charset="0"/>
                <a:ea typeface="Times New Roman" panose="02020603050405020304" pitchFamily="18" charset="0"/>
                <a:cs typeface="Times New Roman" panose="02020603050405020304" pitchFamily="18" charset="0"/>
              </a:rPr>
              <a:t>with an </a:t>
            </a:r>
            <a:r>
              <a:rPr lang="en-GB" sz="2400" dirty="0">
                <a:latin typeface="Arial" panose="020B0604020202020204" pitchFamily="34" charset="0"/>
                <a:ea typeface="Times New Roman" panose="02020603050405020304" pitchFamily="18" charset="0"/>
                <a:cs typeface="Times New Roman" panose="02020603050405020304" pitchFamily="18" charset="0"/>
              </a:rPr>
              <a:t>accredited Level 3 SENCo qualification </a:t>
            </a:r>
            <a:r>
              <a:rPr lang="en-GB" sz="2400" b="0" dirty="0">
                <a:latin typeface="Arial" panose="020B0604020202020204" pitchFamily="34" charset="0"/>
                <a:ea typeface="Times New Roman" panose="02020603050405020304" pitchFamily="18" charset="0"/>
                <a:cs typeface="Times New Roman" panose="02020603050405020304" pitchFamily="18" charset="0"/>
              </a:rPr>
              <a:t>in early years settings</a:t>
            </a:r>
          </a:p>
          <a:p>
            <a:pPr>
              <a:spcAft>
                <a:spcPts val="900"/>
              </a:spcAft>
              <a:buFont typeface="Arial" panose="020B0604020202020204" pitchFamily="34" charset="0"/>
              <a:buChar char="•"/>
            </a:pPr>
            <a:r>
              <a:rPr lang="en-GB" sz="2400" b="0" dirty="0">
                <a:latin typeface="Arial" panose="020B0604020202020204" pitchFamily="34" charset="0"/>
                <a:ea typeface="Arial" panose="020B0604020202020204" pitchFamily="34" charset="0"/>
                <a:cs typeface="Times New Roman" panose="02020603050405020304" pitchFamily="18" charset="0"/>
              </a:rPr>
              <a:t>Commission analysis to better understand the support that CYP with SEND need from the </a:t>
            </a:r>
            <a:r>
              <a:rPr lang="en-GB" sz="2400" dirty="0">
                <a:latin typeface="Arial" panose="020B0604020202020204" pitchFamily="34" charset="0"/>
                <a:ea typeface="Arial" panose="020B0604020202020204" pitchFamily="34" charset="0"/>
                <a:cs typeface="Times New Roman" panose="02020603050405020304" pitchFamily="18" charset="0"/>
              </a:rPr>
              <a:t>health workforce</a:t>
            </a:r>
            <a:endParaRPr lang="en-GB" sz="2400" dirty="0">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01F53D24-DE2E-4420-9AC1-CB7B73F6072B}"/>
              </a:ext>
            </a:extLst>
          </p:cNvPr>
          <p:cNvSpPr>
            <a:spLocks noGrp="1"/>
          </p:cNvSpPr>
          <p:nvPr>
            <p:ph type="sldNum" sz="quarter" idx="4"/>
          </p:nvPr>
        </p:nvSpPr>
        <p:spPr/>
        <p:txBody>
          <a:bodyPr/>
          <a:lstStyle/>
          <a:p>
            <a:fld id="{5DB98E5A-76C0-453E-B1E0-BC4AB04722D5}" type="slidenum">
              <a:rPr lang="en-GB" smtClean="0"/>
              <a:pPr/>
              <a:t>14</a:t>
            </a:fld>
            <a:endParaRPr lang="en-GB" dirty="0"/>
          </a:p>
        </p:txBody>
      </p:sp>
    </p:spTree>
    <p:extLst>
      <p:ext uri="{BB962C8B-B14F-4D97-AF65-F5344CB8AC3E}">
        <p14:creationId xmlns:p14="http://schemas.microsoft.com/office/powerpoint/2010/main" val="13624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C1531-0706-A23B-897D-B62E6EA3CF27}"/>
              </a:ext>
            </a:extLst>
          </p:cNvPr>
          <p:cNvSpPr>
            <a:spLocks noGrp="1"/>
          </p:cNvSpPr>
          <p:nvPr>
            <p:ph type="title"/>
          </p:nvPr>
        </p:nvSpPr>
        <p:spPr>
          <a:xfrm>
            <a:off x="684213" y="333374"/>
            <a:ext cx="8280275" cy="647701"/>
          </a:xfrm>
        </p:spPr>
        <p:txBody>
          <a:bodyPr/>
          <a:lstStyle/>
          <a:p>
            <a:r>
              <a:rPr lang="en-GB" b="0" dirty="0"/>
              <a:t>Teachers of pupils with sensory impairments</a:t>
            </a:r>
          </a:p>
        </p:txBody>
      </p:sp>
      <p:sp>
        <p:nvSpPr>
          <p:cNvPr id="3" name="Content Placeholder 2">
            <a:extLst>
              <a:ext uri="{FF2B5EF4-FFF2-40B4-BE49-F238E27FC236}">
                <a16:creationId xmlns:a16="http://schemas.microsoft.com/office/drawing/2014/main" id="{DB6CBB25-2374-14AA-2F77-39802D66CBD0}"/>
              </a:ext>
            </a:extLst>
          </p:cNvPr>
          <p:cNvSpPr>
            <a:spLocks noGrp="1"/>
          </p:cNvSpPr>
          <p:nvPr>
            <p:ph idx="1"/>
          </p:nvPr>
        </p:nvSpPr>
        <p:spPr/>
        <p:txBody>
          <a:bodyPr/>
          <a:lstStyle/>
          <a:p>
            <a:pPr>
              <a:spcAft>
                <a:spcPts val="1200"/>
              </a:spcAft>
              <a:buSzPts val="1200"/>
              <a:tabLst>
                <a:tab pos="228600" algn="l"/>
                <a:tab pos="457200" algn="l"/>
              </a:tabLst>
            </a:pPr>
            <a:r>
              <a:rPr lang="en-GB" sz="2100" b="0" dirty="0">
                <a:effectLst/>
                <a:latin typeface="Arial" panose="020B0604020202020204" pitchFamily="34" charset="0"/>
                <a:ea typeface="Times New Roman" panose="02020603050405020304" pitchFamily="18" charset="0"/>
                <a:cs typeface="Arial" panose="020B0604020202020204" pitchFamily="34" charset="0"/>
              </a:rPr>
              <a:t>To support the supply of specialist teachers who need the Mandatory Qualification for Sensory Impairment (MQSI), we have developed a new approval process to determine providers from the start of 2023/24. </a:t>
            </a:r>
          </a:p>
          <a:p>
            <a:pPr>
              <a:spcAft>
                <a:spcPts val="1200"/>
              </a:spcAft>
              <a:buSzPts val="1200"/>
              <a:tabLst>
                <a:tab pos="228600" algn="l"/>
                <a:tab pos="457200" algn="l"/>
              </a:tabLst>
            </a:pPr>
            <a:r>
              <a:rPr lang="en-GB" sz="2100" b="0" dirty="0">
                <a:effectLst/>
                <a:latin typeface="Arial" panose="020B0604020202020204" pitchFamily="34" charset="0"/>
                <a:ea typeface="Arial" panose="020B0604020202020204" pitchFamily="34" charset="0"/>
                <a:cs typeface="Arial" panose="020B0604020202020204" pitchFamily="34" charset="0"/>
              </a:rPr>
              <a:t>Institute for Apprenticeships and Technical Education (</a:t>
            </a:r>
            <a:r>
              <a:rPr lang="en-GB" sz="2100" b="0" dirty="0" err="1">
                <a:effectLst/>
                <a:latin typeface="Arial" panose="020B0604020202020204" pitchFamily="34" charset="0"/>
                <a:ea typeface="Arial" panose="020B0604020202020204" pitchFamily="34" charset="0"/>
                <a:cs typeface="Arial" panose="020B0604020202020204" pitchFamily="34" charset="0"/>
              </a:rPr>
              <a:t>IfATE</a:t>
            </a:r>
            <a:r>
              <a:rPr lang="en-GB" sz="2100" b="0" dirty="0">
                <a:effectLst/>
                <a:latin typeface="Arial" panose="020B0604020202020204" pitchFamily="34" charset="0"/>
                <a:ea typeface="Arial" panose="020B0604020202020204" pitchFamily="34" charset="0"/>
                <a:cs typeface="Arial" panose="020B0604020202020204" pitchFamily="34" charset="0"/>
              </a:rPr>
              <a:t>) is developing an occupational standard for teachers of Sensory </a:t>
            </a:r>
            <a:r>
              <a:rPr lang="en-GB" sz="2100" b="0" dirty="0">
                <a:effectLst/>
                <a:latin typeface="Arial" panose="020B0604020202020204" pitchFamily="34" charset="0"/>
                <a:ea typeface="Times New Roman" panose="02020603050405020304" pitchFamily="18" charset="0"/>
                <a:cs typeface="Arial" panose="020B0604020202020204" pitchFamily="34" charset="0"/>
              </a:rPr>
              <a:t>Impairment to </a:t>
            </a:r>
            <a:r>
              <a:rPr lang="en-GB" sz="2100" b="0" dirty="0">
                <a:effectLst/>
                <a:latin typeface="Arial" panose="020B0604020202020204" pitchFamily="34" charset="0"/>
                <a:ea typeface="Arial" panose="020B0604020202020204" pitchFamily="34" charset="0"/>
                <a:cs typeface="Arial" panose="020B0604020202020204" pitchFamily="34" charset="0"/>
              </a:rPr>
              <a:t>open up a paid, work-based route by enabling people to undertake high-quality apprenticeships –from 2025.</a:t>
            </a:r>
            <a:r>
              <a:rPr lang="en-GB" sz="2100" b="0" dirty="0">
                <a:effectLst/>
                <a:latin typeface="Calibri" panose="020F0502020204030204" pitchFamily="34" charset="0"/>
                <a:ea typeface="Calibri" panose="020F0502020204030204" pitchFamily="34" charset="0"/>
                <a:cs typeface="Arial" panose="020B0604020202020204" pitchFamily="34" charset="0"/>
              </a:rPr>
              <a:t> </a:t>
            </a:r>
          </a:p>
          <a:p>
            <a:pPr>
              <a:spcAft>
                <a:spcPts val="1200"/>
              </a:spcAft>
              <a:buSzPts val="1200"/>
              <a:tabLst>
                <a:tab pos="228600" algn="l"/>
                <a:tab pos="457200" algn="l"/>
              </a:tabLst>
            </a:pPr>
            <a:r>
              <a:rPr lang="en-GB" sz="2100" b="0" dirty="0">
                <a:effectLst/>
                <a:latin typeface="Arial" panose="020B0604020202020204" pitchFamily="34" charset="0"/>
                <a:ea typeface="Arial" panose="020B0604020202020204" pitchFamily="34" charset="0"/>
                <a:cs typeface="Arial" panose="020B0604020202020204" pitchFamily="34" charset="0"/>
              </a:rPr>
              <a:t>DfE </a:t>
            </a:r>
            <a:r>
              <a:rPr lang="en-GB" sz="2100" b="0" dirty="0">
                <a:latin typeface="Arial" panose="020B0604020202020204" pitchFamily="34" charset="0"/>
                <a:ea typeface="Arial" panose="020B0604020202020204" pitchFamily="34" charset="0"/>
                <a:cs typeface="Arial" panose="020B0604020202020204" pitchFamily="34" charset="0"/>
              </a:rPr>
              <a:t>also </a:t>
            </a:r>
            <a:r>
              <a:rPr lang="en-GB" sz="2100" b="0" dirty="0">
                <a:effectLst/>
                <a:latin typeface="Arial" panose="020B0604020202020204" pitchFamily="34" charset="0"/>
                <a:ea typeface="Arial" panose="020B0604020202020204" pitchFamily="34" charset="0"/>
                <a:cs typeface="Arial" panose="020B0604020202020204" pitchFamily="34" charset="0"/>
              </a:rPr>
              <a:t>exploring further options to maximise take up of MQSIs to improve supply of teachers of Sensory Impairment.</a:t>
            </a:r>
            <a:endParaRPr lang="en-GB" sz="2100" b="0" dirty="0">
              <a:effectLst/>
              <a:latin typeface="Arial" panose="020B0604020202020204" pitchFamily="34" charset="0"/>
              <a:ea typeface="Times New Roman" panose="02020603050405020304" pitchFamily="18" charset="0"/>
              <a:cs typeface="Arial" panose="020B0604020202020204" pitchFamily="34" charset="0"/>
            </a:endParaRPr>
          </a:p>
          <a:p>
            <a:endParaRPr lang="en-GB" dirty="0"/>
          </a:p>
        </p:txBody>
      </p:sp>
    </p:spTree>
    <p:extLst>
      <p:ext uri="{BB962C8B-B14F-4D97-AF65-F5344CB8AC3E}">
        <p14:creationId xmlns:p14="http://schemas.microsoft.com/office/powerpoint/2010/main" val="1844037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B8DA1-B992-45C8-A766-8D2D265F6B88}"/>
              </a:ext>
            </a:extLst>
          </p:cNvPr>
          <p:cNvSpPr>
            <a:spLocks noGrp="1"/>
          </p:cNvSpPr>
          <p:nvPr>
            <p:ph type="title"/>
          </p:nvPr>
        </p:nvSpPr>
        <p:spPr/>
        <p:txBody>
          <a:bodyPr/>
          <a:lstStyle/>
          <a:p>
            <a:r>
              <a:rPr lang="en-GB" sz="2800" b="0" dirty="0">
                <a:latin typeface="Arial" panose="020B0604020202020204" pitchFamily="34" charset="0"/>
                <a:ea typeface="Arial" panose="020B0604020202020204" pitchFamily="34" charset="0"/>
                <a:cs typeface="Times New Roman" panose="02020603050405020304" pitchFamily="18" charset="0"/>
              </a:rPr>
              <a:t>Opportunities for increased accountability</a:t>
            </a:r>
            <a:endParaRPr lang="en-GB" sz="2800" b="0" dirty="0"/>
          </a:p>
        </p:txBody>
      </p:sp>
      <p:sp>
        <p:nvSpPr>
          <p:cNvPr id="3" name="Content Placeholder 2">
            <a:extLst>
              <a:ext uri="{FF2B5EF4-FFF2-40B4-BE49-F238E27FC236}">
                <a16:creationId xmlns:a16="http://schemas.microsoft.com/office/drawing/2014/main" id="{B0F2985B-742F-47EC-A047-7B5DA79A09D9}"/>
              </a:ext>
            </a:extLst>
          </p:cNvPr>
          <p:cNvSpPr>
            <a:spLocks noGrp="1"/>
          </p:cNvSpPr>
          <p:nvPr>
            <p:ph idx="1"/>
          </p:nvPr>
        </p:nvSpPr>
        <p:spPr>
          <a:xfrm>
            <a:off x="628650" y="981076"/>
            <a:ext cx="8191822" cy="5256236"/>
          </a:xfrm>
        </p:spPr>
        <p:txBody>
          <a:bodyPr>
            <a:noAutofit/>
          </a:bodyPr>
          <a:lstStyle/>
          <a:p>
            <a:pPr>
              <a:spcAft>
                <a:spcPts val="900"/>
              </a:spcAft>
              <a:buFont typeface="Arial" panose="020B0604020202020204" pitchFamily="34" charset="0"/>
              <a:buChar char="•"/>
            </a:pPr>
            <a:r>
              <a:rPr lang="en-GB" sz="2300" b="0" dirty="0">
                <a:latin typeface="Arial" panose="020B0604020202020204" pitchFamily="34" charset="0"/>
                <a:ea typeface="Arial" panose="020B0604020202020204" pitchFamily="34" charset="0"/>
                <a:cs typeface="Arial" panose="020B0604020202020204" pitchFamily="34" charset="0"/>
              </a:rPr>
              <a:t>Deliver </a:t>
            </a:r>
            <a:r>
              <a:rPr lang="en-GB" sz="2300" dirty="0">
                <a:latin typeface="Arial" panose="020B0604020202020204" pitchFamily="34" charset="0"/>
                <a:ea typeface="Arial" panose="020B0604020202020204" pitchFamily="34" charset="0"/>
                <a:cs typeface="Arial" panose="020B0604020202020204" pitchFamily="34" charset="0"/>
              </a:rPr>
              <a:t>clarity in roles and responsibilities </a:t>
            </a:r>
            <a:r>
              <a:rPr lang="en-GB" sz="2300" b="0" dirty="0">
                <a:latin typeface="Arial" panose="020B0604020202020204" pitchFamily="34" charset="0"/>
                <a:ea typeface="Arial" panose="020B0604020202020204" pitchFamily="34" charset="0"/>
                <a:cs typeface="Arial" panose="020B0604020202020204" pitchFamily="34" charset="0"/>
              </a:rPr>
              <a:t>for every partner, with the levers to fulfil their responsibilities</a:t>
            </a:r>
            <a:endParaRPr lang="en-GB" sz="2300" b="0" dirty="0">
              <a:latin typeface="Arial" panose="020B0604020202020204" pitchFamily="34" charset="0"/>
              <a:ea typeface="Times New Roman" panose="02020603050405020304" pitchFamily="18" charset="0"/>
              <a:cs typeface="Times New Roman" panose="02020603050405020304" pitchFamily="18" charset="0"/>
            </a:endParaRPr>
          </a:p>
          <a:p>
            <a:pPr>
              <a:spcAft>
                <a:spcPts val="900"/>
              </a:spcAft>
              <a:buFont typeface="Arial" panose="020B0604020202020204" pitchFamily="34" charset="0"/>
              <a:buChar char="•"/>
            </a:pPr>
            <a:r>
              <a:rPr lang="en-GB" sz="2300" dirty="0">
                <a:latin typeface="Arial" panose="020B0604020202020204" pitchFamily="34" charset="0"/>
                <a:ea typeface="Times New Roman" panose="02020603050405020304" pitchFamily="18" charset="0"/>
                <a:cs typeface="Times New Roman" panose="02020603050405020304" pitchFamily="18" charset="0"/>
              </a:rPr>
              <a:t>DfE new Regions Groups </a:t>
            </a:r>
            <a:r>
              <a:rPr lang="en-GB" sz="2300" b="0" dirty="0">
                <a:latin typeface="Arial" panose="020B0604020202020204" pitchFamily="34" charset="0"/>
                <a:ea typeface="Times New Roman" panose="02020603050405020304" pitchFamily="18" charset="0"/>
                <a:cs typeface="Times New Roman" panose="02020603050405020304" pitchFamily="18" charset="0"/>
              </a:rPr>
              <a:t>to take responsibility for holding LAs and MATs to account for delivering for SEND</a:t>
            </a:r>
          </a:p>
          <a:p>
            <a:pPr>
              <a:spcAft>
                <a:spcPts val="900"/>
              </a:spcAft>
              <a:buFont typeface="Arial" panose="020B0604020202020204" pitchFamily="34" charset="0"/>
              <a:buChar char="•"/>
            </a:pPr>
            <a:r>
              <a:rPr lang="en-GB" sz="2300" b="0" dirty="0">
                <a:latin typeface="Arial" panose="020B0604020202020204" pitchFamily="34" charset="0"/>
                <a:ea typeface="Times New Roman" panose="02020603050405020304" pitchFamily="18" charset="0"/>
                <a:cs typeface="Times New Roman" panose="02020603050405020304" pitchFamily="18" charset="0"/>
              </a:rPr>
              <a:t>Provide </a:t>
            </a:r>
            <a:r>
              <a:rPr lang="en-GB" sz="2300" dirty="0">
                <a:latin typeface="Arial" panose="020B0604020202020204" pitchFamily="34" charset="0"/>
                <a:ea typeface="Times New Roman" panose="02020603050405020304" pitchFamily="18" charset="0"/>
                <a:cs typeface="Times New Roman" panose="02020603050405020304" pitchFamily="18" charset="0"/>
              </a:rPr>
              <a:t>statutory guidance to Integrated Care Boards </a:t>
            </a:r>
            <a:r>
              <a:rPr lang="en-GB" sz="2300" b="0" dirty="0">
                <a:latin typeface="Arial" panose="020B0604020202020204" pitchFamily="34" charset="0"/>
                <a:ea typeface="Times New Roman" panose="02020603050405020304" pitchFamily="18" charset="0"/>
                <a:cs typeface="Times New Roman" panose="02020603050405020304" pitchFamily="18" charset="0"/>
              </a:rPr>
              <a:t>(ICBs) about how to discharge their SEND legal duties </a:t>
            </a:r>
          </a:p>
          <a:p>
            <a:pPr>
              <a:spcAft>
                <a:spcPts val="900"/>
              </a:spcAft>
              <a:buFont typeface="Arial" panose="020B0604020202020204" pitchFamily="34" charset="0"/>
              <a:buChar char="•"/>
            </a:pPr>
            <a:r>
              <a:rPr lang="en-GB" sz="2300" b="0" dirty="0">
                <a:latin typeface="Arial" panose="020B0604020202020204" pitchFamily="34" charset="0"/>
                <a:ea typeface="Times New Roman" panose="02020603050405020304" pitchFamily="18" charset="0"/>
                <a:cs typeface="Times New Roman" panose="02020603050405020304" pitchFamily="18" charset="0"/>
              </a:rPr>
              <a:t>Ofsted/CQC to deliver an </a:t>
            </a:r>
            <a:r>
              <a:rPr lang="en-GB" sz="2300" dirty="0">
                <a:latin typeface="Arial" panose="020B0604020202020204" pitchFamily="34" charset="0"/>
                <a:ea typeface="Times New Roman" panose="02020603050405020304" pitchFamily="18" charset="0"/>
                <a:cs typeface="Times New Roman" panose="02020603050405020304" pitchFamily="18" charset="0"/>
              </a:rPr>
              <a:t>updated Local Area SEND Inspection</a:t>
            </a:r>
            <a:r>
              <a:rPr lang="en-GB" sz="2300" b="0" dirty="0">
                <a:latin typeface="Arial" panose="020B0604020202020204" pitchFamily="34" charset="0"/>
                <a:ea typeface="Times New Roman" panose="02020603050405020304" pitchFamily="18" charset="0"/>
                <a:cs typeface="Times New Roman" panose="02020603050405020304" pitchFamily="18" charset="0"/>
              </a:rPr>
              <a:t> Framework</a:t>
            </a:r>
          </a:p>
          <a:p>
            <a:pPr>
              <a:spcAft>
                <a:spcPts val="900"/>
              </a:spcAft>
              <a:buFont typeface="Arial" panose="020B0604020202020204" pitchFamily="34" charset="0"/>
              <a:buChar char="•"/>
            </a:pPr>
            <a:r>
              <a:rPr lang="en-GB" sz="2300" dirty="0">
                <a:latin typeface="Arial" panose="020B0604020202020204" pitchFamily="34" charset="0"/>
                <a:ea typeface="Times New Roman" panose="02020603050405020304" pitchFamily="18" charset="0"/>
                <a:cs typeface="Times New Roman" panose="02020603050405020304" pitchFamily="18" charset="0"/>
              </a:rPr>
              <a:t>Inclusion dashboards </a:t>
            </a:r>
            <a:r>
              <a:rPr lang="en-GB" sz="2300" b="0" dirty="0">
                <a:latin typeface="Arial" panose="020B0604020202020204" pitchFamily="34" charset="0"/>
                <a:ea typeface="Times New Roman" panose="02020603050405020304" pitchFamily="18" charset="0"/>
                <a:cs typeface="Times New Roman" panose="02020603050405020304" pitchFamily="18" charset="0"/>
              </a:rPr>
              <a:t>for 0-25 provision, with a timely, local and national, picture of how the system is performing</a:t>
            </a:r>
          </a:p>
          <a:p>
            <a:pPr marL="257175" indent="-257175">
              <a:spcAft>
                <a:spcPts val="900"/>
              </a:spcAft>
              <a:buFont typeface="Arial" panose="020B0604020202020204" pitchFamily="34" charset="0"/>
              <a:buChar char="-"/>
            </a:pPr>
            <a:endParaRPr lang="en-GB" sz="2400" dirty="0"/>
          </a:p>
        </p:txBody>
      </p:sp>
      <p:sp>
        <p:nvSpPr>
          <p:cNvPr id="4" name="Slide Number Placeholder 3">
            <a:extLst>
              <a:ext uri="{FF2B5EF4-FFF2-40B4-BE49-F238E27FC236}">
                <a16:creationId xmlns:a16="http://schemas.microsoft.com/office/drawing/2014/main" id="{FE00E1B5-8282-4024-A77C-1744F10483BD}"/>
              </a:ext>
            </a:extLst>
          </p:cNvPr>
          <p:cNvSpPr>
            <a:spLocks noGrp="1"/>
          </p:cNvSpPr>
          <p:nvPr>
            <p:ph type="sldNum" sz="quarter" idx="4"/>
          </p:nvPr>
        </p:nvSpPr>
        <p:spPr/>
        <p:txBody>
          <a:bodyPr/>
          <a:lstStyle/>
          <a:p>
            <a:fld id="{5DB98E5A-76C0-453E-B1E0-BC4AB04722D5}" type="slidenum">
              <a:rPr lang="en-GB" smtClean="0"/>
              <a:pPr/>
              <a:t>16</a:t>
            </a:fld>
            <a:endParaRPr lang="en-GB" dirty="0"/>
          </a:p>
        </p:txBody>
      </p:sp>
    </p:spTree>
    <p:extLst>
      <p:ext uri="{BB962C8B-B14F-4D97-AF65-F5344CB8AC3E}">
        <p14:creationId xmlns:p14="http://schemas.microsoft.com/office/powerpoint/2010/main" val="216043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A92FC-2B9C-4508-AB98-4CB54A26856C}"/>
              </a:ext>
            </a:extLst>
          </p:cNvPr>
          <p:cNvSpPr>
            <a:spLocks noGrp="1"/>
          </p:cNvSpPr>
          <p:nvPr>
            <p:ph type="title"/>
          </p:nvPr>
        </p:nvSpPr>
        <p:spPr/>
        <p:txBody>
          <a:bodyPr/>
          <a:lstStyle/>
          <a:p>
            <a:r>
              <a:rPr lang="en-GB" b="0" dirty="0"/>
              <a:t>Priorities:</a:t>
            </a:r>
          </a:p>
        </p:txBody>
      </p:sp>
      <p:sp>
        <p:nvSpPr>
          <p:cNvPr id="3" name="Content Placeholder 2">
            <a:extLst>
              <a:ext uri="{FF2B5EF4-FFF2-40B4-BE49-F238E27FC236}">
                <a16:creationId xmlns:a16="http://schemas.microsoft.com/office/drawing/2014/main" id="{4544E40A-C62F-41D3-AAAD-FD2B27E62CCD}"/>
              </a:ext>
            </a:extLst>
          </p:cNvPr>
          <p:cNvSpPr>
            <a:spLocks noGrp="1"/>
          </p:cNvSpPr>
          <p:nvPr>
            <p:ph idx="1"/>
          </p:nvPr>
        </p:nvSpPr>
        <p:spPr>
          <a:xfrm>
            <a:off x="684212" y="1196976"/>
            <a:ext cx="7848228" cy="4679949"/>
          </a:xfrm>
        </p:spPr>
        <p:txBody>
          <a:bodyPr/>
          <a:lstStyle/>
          <a:p>
            <a:r>
              <a:rPr lang="en-GB" sz="2400" b="0" dirty="0"/>
              <a:t>Business as usual – getting it right now.</a:t>
            </a:r>
          </a:p>
          <a:p>
            <a:r>
              <a:rPr lang="en-GB" sz="2400" b="0" dirty="0"/>
              <a:t>High quality teaching and support for pupils with SEND - Evidence-based practices and interventions.</a:t>
            </a:r>
          </a:p>
          <a:p>
            <a:r>
              <a:rPr lang="en-GB" sz="2400" b="0" dirty="0"/>
              <a:t>Encouraging attendance; minimising exclusions; preventing bullying; applying reasonable adjustments.</a:t>
            </a:r>
          </a:p>
          <a:p>
            <a:r>
              <a:rPr lang="en-GB" sz="2400" b="0" dirty="0"/>
              <a:t>Co-production with parents and young people.</a:t>
            </a:r>
          </a:p>
          <a:p>
            <a:r>
              <a:rPr lang="en-GB" sz="2400" b="0" dirty="0"/>
              <a:t>An inclusive school culture</a:t>
            </a:r>
          </a:p>
          <a:p>
            <a:r>
              <a:rPr lang="en-GB" sz="2400" b="0" dirty="0"/>
              <a:t>Moving forward on the Implementation Plan developments </a:t>
            </a:r>
          </a:p>
          <a:p>
            <a:endParaRPr lang="en-GB" sz="2400" b="0" dirty="0"/>
          </a:p>
          <a:p>
            <a:endParaRPr lang="en-GB" sz="2400" b="0" dirty="0"/>
          </a:p>
          <a:p>
            <a:endParaRPr lang="en-GB" dirty="0"/>
          </a:p>
        </p:txBody>
      </p:sp>
      <p:sp>
        <p:nvSpPr>
          <p:cNvPr id="4" name="Slide Number Placeholder 3">
            <a:extLst>
              <a:ext uri="{FF2B5EF4-FFF2-40B4-BE49-F238E27FC236}">
                <a16:creationId xmlns:a16="http://schemas.microsoft.com/office/drawing/2014/main" id="{A58309A3-7F82-42B1-8F14-42A334A8F036}"/>
              </a:ext>
            </a:extLst>
          </p:cNvPr>
          <p:cNvSpPr>
            <a:spLocks noGrp="1"/>
          </p:cNvSpPr>
          <p:nvPr>
            <p:ph type="sldNum" sz="quarter" idx="4"/>
          </p:nvPr>
        </p:nvSpPr>
        <p:spPr/>
        <p:txBody>
          <a:bodyPr/>
          <a:lstStyle/>
          <a:p>
            <a:fld id="{5DB98E5A-76C0-453E-B1E0-BC4AB04722D5}" type="slidenum">
              <a:rPr lang="en-GB" smtClean="0"/>
              <a:pPr/>
              <a:t>17</a:t>
            </a:fld>
            <a:endParaRPr lang="en-GB" dirty="0"/>
          </a:p>
        </p:txBody>
      </p:sp>
    </p:spTree>
    <p:extLst>
      <p:ext uri="{BB962C8B-B14F-4D97-AF65-F5344CB8AC3E}">
        <p14:creationId xmlns:p14="http://schemas.microsoft.com/office/powerpoint/2010/main" val="4188242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body" idx="1"/>
          </p:nvPr>
        </p:nvSpPr>
        <p:spPr>
          <a:xfrm>
            <a:off x="684213" y="476250"/>
            <a:ext cx="8075612" cy="5256213"/>
          </a:xfrm>
        </p:spPr>
        <p:txBody>
          <a:bodyPr/>
          <a:lstStyle/>
          <a:p>
            <a:pPr algn="ctr">
              <a:lnSpc>
                <a:spcPct val="90000"/>
              </a:lnSpc>
              <a:buFont typeface="Wingdings" pitchFamily="2" charset="2"/>
              <a:buNone/>
            </a:pPr>
            <a:endParaRPr lang="en-GB" altLang="en-US" sz="4000" b="0" dirty="0">
              <a:ea typeface="ＭＳ Ｐゴシック" pitchFamily="34" charset="-128"/>
            </a:endParaRPr>
          </a:p>
          <a:p>
            <a:pPr algn="ctr">
              <a:lnSpc>
                <a:spcPct val="90000"/>
              </a:lnSpc>
              <a:buFont typeface="Wingdings" pitchFamily="2" charset="2"/>
              <a:buNone/>
            </a:pPr>
            <a:endParaRPr lang="en-GB" altLang="en-US" sz="4000" b="0" dirty="0">
              <a:ea typeface="ＭＳ Ｐゴシック" pitchFamily="34" charset="-128"/>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035173"/>
            <a:ext cx="7704856" cy="45540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6550662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85FK31KZRewCcGRq0m9CSQ"/>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D17B44D47A728488F65D9C43EFCFE2F" ma:contentTypeVersion="11" ma:contentTypeDescription="Create a new document." ma:contentTypeScope="" ma:versionID="cfdb05213030e4519fd2d79972a2fb85">
  <xsd:schema xmlns:xsd="http://www.w3.org/2001/XMLSchema" xmlns:xs="http://www.w3.org/2001/XMLSchema" xmlns:p="http://schemas.microsoft.com/office/2006/metadata/properties" xmlns:ns3="0b5b71a2-06e1-4c1d-a571-53e4d83ad5b0" xmlns:ns4="555c19f3-c827-4013-84b1-e728aca3249c" targetNamespace="http://schemas.microsoft.com/office/2006/metadata/properties" ma:root="true" ma:fieldsID="eda53db0aba6ae604a0af06cf70486bf" ns3:_="" ns4:_="">
    <xsd:import namespace="0b5b71a2-06e1-4c1d-a571-53e4d83ad5b0"/>
    <xsd:import namespace="555c19f3-c827-4013-84b1-e728aca3249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5b71a2-06e1-4c1d-a571-53e4d83ad5b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55c19f3-c827-4013-84b1-e728aca3249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FD3942E-F7FA-4AD8-9A69-5FDFB1F490D1}">
  <ds:schemaRefs>
    <ds:schemaRef ds:uri="http://www.w3.org/XML/1998/namespace"/>
    <ds:schemaRef ds:uri="http://schemas.microsoft.com/office/2006/documentManagement/types"/>
    <ds:schemaRef ds:uri="0b5b71a2-06e1-4c1d-a571-53e4d83ad5b0"/>
    <ds:schemaRef ds:uri="http://purl.org/dc/terms/"/>
    <ds:schemaRef ds:uri="555c19f3-c827-4013-84b1-e728aca3249c"/>
    <ds:schemaRef ds:uri="http://schemas.microsoft.com/office/infopath/2007/PartnerControls"/>
    <ds:schemaRef ds:uri="http://schemas.microsoft.com/office/2006/metadata/properties"/>
    <ds:schemaRef ds:uri="http://schemas.openxmlformats.org/package/2006/metadata/core-properties"/>
    <ds:schemaRef ds:uri="http://purl.org/dc/dcmitype/"/>
    <ds:schemaRef ds:uri="http://purl.org/dc/elements/1.1/"/>
  </ds:schemaRefs>
</ds:datastoreItem>
</file>

<file path=customXml/itemProps2.xml><?xml version="1.0" encoding="utf-8"?>
<ds:datastoreItem xmlns:ds="http://schemas.openxmlformats.org/officeDocument/2006/customXml" ds:itemID="{45CCF40B-6596-4A82-AD7B-5077D89960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5b71a2-06e1-4c1d-a571-53e4d83ad5b0"/>
    <ds:schemaRef ds:uri="555c19f3-c827-4013-84b1-e728aca324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18918D8-6743-472F-9133-546308218B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2548</TotalTime>
  <Words>1360</Words>
  <Application>Microsoft Office PowerPoint</Application>
  <PresentationFormat>On-screen Show (4:3)</PresentationFormat>
  <Paragraphs>105</Paragraphs>
  <Slides>18</Slides>
  <Notes>3</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4" baseType="lpstr">
      <vt:lpstr>Arial</vt:lpstr>
      <vt:lpstr>Calibri</vt:lpstr>
      <vt:lpstr>Trebuchet MS</vt:lpstr>
      <vt:lpstr>Wingdings</vt:lpstr>
      <vt:lpstr>Office Theme</vt:lpstr>
      <vt:lpstr>think-cell Slide</vt:lpstr>
      <vt:lpstr>Making Inclusion   </vt:lpstr>
      <vt:lpstr>Objectives</vt:lpstr>
      <vt:lpstr>Parent engagement and partnership really working:</vt:lpstr>
      <vt:lpstr>Assessments - The voice of the child and young person being really heard:</vt:lpstr>
      <vt:lpstr>Young person engagement and partnership really working:</vt:lpstr>
      <vt:lpstr>Specialist support really working</vt:lpstr>
      <vt:lpstr>Key SEND Facts</vt:lpstr>
      <vt:lpstr>The SEND and AP green paper sought to solve the following problems</vt:lpstr>
      <vt:lpstr>Consultation feedback</vt:lpstr>
      <vt:lpstr>Creating a more inclusive society through a new national SEND and alternative provision system</vt:lpstr>
      <vt:lpstr>National Standards  </vt:lpstr>
      <vt:lpstr>System Leadership - Opportunities</vt:lpstr>
      <vt:lpstr>Delivery - Opportunities </vt:lpstr>
      <vt:lpstr>Workforce opportunities</vt:lpstr>
      <vt:lpstr>Teachers of pupils with sensory impairments</vt:lpstr>
      <vt:lpstr>Opportunities for increased accountability</vt:lpstr>
      <vt:lpstr>Priorities: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DfE presentation template</dc:title>
  <dc:creator>Publishing.TEAM@education.gsi.gov.uk</dc:creator>
  <cp:lastModifiedBy>Lindsey Rousseau</cp:lastModifiedBy>
  <cp:revision>187</cp:revision>
  <cp:lastPrinted>2022-02-24T14:12:00Z</cp:lastPrinted>
  <dcterms:created xsi:type="dcterms:W3CDTF">2013-06-06T10:14:36Z</dcterms:created>
  <dcterms:modified xsi:type="dcterms:W3CDTF">2023-03-11T20:52:17Z</dcterms:modified>
  <cp:category>Master-Pres-v1.0</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0x010100BD17B44D47A728488F65D9C43EFCFE2F</vt:lpwstr>
  </property>
</Properties>
</file>