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446" r:id="rId2"/>
    <p:sldId id="443" r:id="rId3"/>
    <p:sldId id="444" r:id="rId4"/>
    <p:sldId id="317" r:id="rId5"/>
    <p:sldId id="322" r:id="rId6"/>
    <p:sldId id="336" r:id="rId7"/>
    <p:sldId id="316" r:id="rId8"/>
    <p:sldId id="447" r:id="rId9"/>
    <p:sldId id="439" r:id="rId10"/>
    <p:sldId id="405" r:id="rId11"/>
    <p:sldId id="406" r:id="rId12"/>
    <p:sldId id="415" r:id="rId13"/>
    <p:sldId id="319" r:id="rId14"/>
    <p:sldId id="448" r:id="rId15"/>
    <p:sldId id="330" r:id="rId16"/>
    <p:sldId id="445" r:id="rId17"/>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24" autoAdjust="0"/>
  </p:normalViewPr>
  <p:slideViewPr>
    <p:cSldViewPr>
      <p:cViewPr varScale="1">
        <p:scale>
          <a:sx n="88" d="100"/>
          <a:sy n="88" d="100"/>
        </p:scale>
        <p:origin x="37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FF777-9404-4898-96A2-4D82C9402180}" type="datetimeFigureOut">
              <a:rPr lang="en-GB" smtClean="0"/>
              <a:t>14/03/2023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0F60C-0BD4-441F-80D2-EDDAC9E44DC5}" type="slidenum">
              <a:rPr lang="en-GB" smtClean="0"/>
              <a:t>‹#›</a:t>
            </a:fld>
            <a:endParaRPr lang="en-GB"/>
          </a:p>
        </p:txBody>
      </p:sp>
    </p:spTree>
    <p:extLst>
      <p:ext uri="{BB962C8B-B14F-4D97-AF65-F5344CB8AC3E}">
        <p14:creationId xmlns:p14="http://schemas.microsoft.com/office/powerpoint/2010/main" val="1164551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55C93ED-D0B9-4360-931B-E80A836A7CE0}" type="slidenum">
              <a:rPr lang="en-GB" smtClean="0"/>
              <a:t>12</a:t>
            </a:fld>
            <a:endParaRPr lang="en-GB"/>
          </a:p>
        </p:txBody>
      </p:sp>
    </p:spTree>
    <p:extLst>
      <p:ext uri="{BB962C8B-B14F-4D97-AF65-F5344CB8AC3E}">
        <p14:creationId xmlns:p14="http://schemas.microsoft.com/office/powerpoint/2010/main" val="435694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EB9C0DE-8989-409D-83AF-2F484C8065D7}"/>
              </a:ext>
            </a:extLst>
          </p:cNvPr>
          <p:cNvSpPr>
            <a:spLocks noGrp="1" noChangeArrowheads="1"/>
          </p:cNvSpPr>
          <p:nvPr>
            <p:ph type="ctrTitle"/>
          </p:nvPr>
        </p:nvSpPr>
        <p:spPr>
          <a:xfrm>
            <a:off x="914400" y="2130426"/>
            <a:ext cx="103632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6F23630A-F6FF-4922-9D6B-30E17407656D}"/>
              </a:ext>
            </a:extLst>
          </p:cNvPr>
          <p:cNvSpPr>
            <a:spLocks noGrp="1" noChangeArrowheads="1"/>
          </p:cNvSpPr>
          <p:nvPr>
            <p:ph type="subTitle" idx="1"/>
          </p:nvPr>
        </p:nvSpPr>
        <p:spPr>
          <a:xfrm>
            <a:off x="1828800" y="3886200"/>
            <a:ext cx="85344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365717D6-2F4B-4817-BE74-91B64FAB0D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258765"/>
            <a:ext cx="5076630"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47370484-4CD9-4A08-B6B2-564EC411F3A6}"/>
              </a:ext>
            </a:extLst>
          </p:cNvPr>
          <p:cNvSpPr>
            <a:spLocks/>
          </p:cNvSpPr>
          <p:nvPr/>
        </p:nvSpPr>
        <p:spPr bwMode="auto">
          <a:xfrm>
            <a:off x="-10583" y="6157914"/>
            <a:ext cx="12215284"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717B-CFA7-42F9-A741-481728C607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F271E8-37F5-4A27-8B2A-9E3317C97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74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3A1DD-E980-4F72-98CB-136E3ADAFFFB}"/>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58B6FD-8028-4F5C-B32C-BFED0C5C3A30}"/>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2427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6A9B-2D6A-4A05-9249-15C9249BE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FF29-CDCC-49FD-B88A-7311EC67799C}"/>
              </a:ext>
            </a:extLst>
          </p:cNvPr>
          <p:cNvSpPr>
            <a:spLocks noGrp="1"/>
          </p:cNvSpPr>
          <p:nvPr>
            <p:ph sz="half" idx="1"/>
          </p:nvPr>
        </p:nvSpPr>
        <p:spPr>
          <a:xfrm>
            <a:off x="624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308CD8-1C45-4D9C-8896-3229CFC4E00C}"/>
              </a:ext>
            </a:extLst>
          </p:cNvPr>
          <p:cNvSpPr>
            <a:spLocks noGrp="1"/>
          </p:cNvSpPr>
          <p:nvPr>
            <p:ph sz="half" idx="2"/>
          </p:nvPr>
        </p:nvSpPr>
        <p:spPr>
          <a:xfrm>
            <a:off x="6212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478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7F8A-F481-46D3-9E7F-928F330ECACF}"/>
              </a:ext>
            </a:extLst>
          </p:cNvPr>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C3DE17-0B3C-48C6-AF1C-2CE66617076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090930-772A-4D30-9B32-46DEFFEDD96B}"/>
              </a:ext>
            </a:extLst>
          </p:cNvPr>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45E67-5D74-423D-AC67-B6914BB3CF1B}"/>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6492FB-03B5-4206-B68B-3A7D221E001D}"/>
              </a:ext>
            </a:extLst>
          </p:cNvPr>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4933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270A-9865-42AF-B13A-11AB14A0B3E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8721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3813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F3B3-A799-4325-8CDA-A26F8513BBF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2A82E8-FECB-4B03-B34D-2B56464B3F8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8D476-42AC-4FC0-9320-B39230023E2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748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C11-ED38-4A04-BBA1-7AA436E1679D}"/>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9B6DC5-059B-481F-ACD7-13AA5A0B308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309B233-2481-4B0E-9505-6D8C51490CD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9308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532C-7DD2-4D39-829E-76FFF137AA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826F3-7F60-4E9D-864C-7F26C53883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443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153E2-0F2C-4B6D-9B93-08D42016DE17}"/>
              </a:ext>
            </a:extLst>
          </p:cNvPr>
          <p:cNvSpPr>
            <a:spLocks noGrp="1"/>
          </p:cNvSpPr>
          <p:nvPr>
            <p:ph type="title" orient="vert"/>
          </p:nvPr>
        </p:nvSpPr>
        <p:spPr>
          <a:xfrm>
            <a:off x="8854017" y="260350"/>
            <a:ext cx="27432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4B548-BA1D-4E93-8C8A-6B970B58ECDB}"/>
              </a:ext>
            </a:extLst>
          </p:cNvPr>
          <p:cNvSpPr>
            <a:spLocks noGrp="1"/>
          </p:cNvSpPr>
          <p:nvPr>
            <p:ph type="body" orient="vert" idx="1"/>
          </p:nvPr>
        </p:nvSpPr>
        <p:spPr>
          <a:xfrm>
            <a:off x="624417" y="260350"/>
            <a:ext cx="80264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443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F3BCF66-4ADB-4079-AF0A-068C105336E0}"/>
              </a:ext>
            </a:extLst>
          </p:cNvPr>
          <p:cNvSpPr>
            <a:spLocks noGrp="1" noChangeArrowheads="1"/>
          </p:cNvSpPr>
          <p:nvPr>
            <p:ph type="title"/>
          </p:nvPr>
        </p:nvSpPr>
        <p:spPr bwMode="auto">
          <a:xfrm>
            <a:off x="624418" y="260350"/>
            <a:ext cx="1094316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177EE926-19A5-4622-B356-6D60B6539C7F}"/>
              </a:ext>
            </a:extLst>
          </p:cNvPr>
          <p:cNvSpPr>
            <a:spLocks noGrp="1" noChangeArrowheads="1"/>
          </p:cNvSpPr>
          <p:nvPr>
            <p:ph type="body" idx="1"/>
          </p:nvPr>
        </p:nvSpPr>
        <p:spPr bwMode="auto">
          <a:xfrm>
            <a:off x="624417" y="1628776"/>
            <a:ext cx="109728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9B22F110-CF81-4944-8299-3F4BEC69408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339" y="6434967"/>
            <a:ext cx="768085" cy="226978"/>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50A10CD5-EDAE-4C27-B8B2-7C3C07A1C26B}"/>
              </a:ext>
            </a:extLst>
          </p:cNvPr>
          <p:cNvSpPr>
            <a:spLocks/>
          </p:cNvSpPr>
          <p:nvPr/>
        </p:nvSpPr>
        <p:spPr bwMode="auto">
          <a:xfrm>
            <a:off x="-6350" y="6524626"/>
            <a:ext cx="12198351" cy="333375"/>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dera.ioe.ac.uk/2418/1/afa_struct_conv_hbook_0105609bkt_en.pdf"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hyperlink" Target="https://www.scie.org.uk/co-production/scie/charter/" TargetMode="External"/><Relationship Id="rId2" Type="http://schemas.openxmlformats.org/officeDocument/2006/relationships/hyperlink" Target="https://genuinepartnerships.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BEB3-41C6-3312-9AA0-69A42780BF1C}"/>
              </a:ext>
            </a:extLst>
          </p:cNvPr>
          <p:cNvSpPr>
            <a:spLocks noGrp="1"/>
          </p:cNvSpPr>
          <p:nvPr>
            <p:ph type="ctrTitle"/>
          </p:nvPr>
        </p:nvSpPr>
        <p:spPr>
          <a:xfrm>
            <a:off x="914400" y="2130426"/>
            <a:ext cx="10363200" cy="1752600"/>
          </a:xfrm>
        </p:spPr>
        <p:txBody>
          <a:bodyPr>
            <a:noAutofit/>
          </a:bodyPr>
          <a:lstStyle/>
          <a:p>
            <a:br>
              <a:rPr lang="en-US" sz="3600" dirty="0"/>
            </a:br>
            <a:r>
              <a:rPr lang="en-US" sz="3600" dirty="0"/>
              <a:t>The fundamentals of working in partnership for children and young people with low-incidence sensory impairments to improve outcomes</a:t>
            </a:r>
            <a:endParaRPr lang="en-GB" sz="3600" dirty="0"/>
          </a:p>
        </p:txBody>
      </p:sp>
      <p:sp>
        <p:nvSpPr>
          <p:cNvPr id="3" name="Subtitle 2">
            <a:extLst>
              <a:ext uri="{FF2B5EF4-FFF2-40B4-BE49-F238E27FC236}">
                <a16:creationId xmlns:a16="http://schemas.microsoft.com/office/drawing/2014/main" id="{02672D86-BBAB-3B69-B51F-AA223636CAFE}"/>
              </a:ext>
            </a:extLst>
          </p:cNvPr>
          <p:cNvSpPr>
            <a:spLocks noGrp="1"/>
          </p:cNvSpPr>
          <p:nvPr>
            <p:ph type="subTitle" idx="1"/>
          </p:nvPr>
        </p:nvSpPr>
        <p:spPr/>
        <p:txBody>
          <a:bodyPr>
            <a:normAutofit fontScale="92500" lnSpcReduction="20000"/>
          </a:bodyPr>
          <a:lstStyle/>
          <a:p>
            <a:endParaRPr lang="en-GB" sz="2800" dirty="0"/>
          </a:p>
          <a:p>
            <a:endParaRPr lang="en-GB" sz="2800" dirty="0"/>
          </a:p>
          <a:p>
            <a:r>
              <a:rPr lang="en-GB" sz="2800" dirty="0"/>
              <a:t>Brian Lamb</a:t>
            </a:r>
          </a:p>
          <a:p>
            <a:r>
              <a:rPr lang="en-GB" sz="2800" dirty="0" err="1"/>
              <a:t>NatSIP</a:t>
            </a:r>
            <a:r>
              <a:rPr lang="en-GB" sz="2800" dirty="0"/>
              <a:t> Associate</a:t>
            </a:r>
          </a:p>
        </p:txBody>
      </p:sp>
    </p:spTree>
    <p:extLst>
      <p:ext uri="{BB962C8B-B14F-4D97-AF65-F5344CB8AC3E}">
        <p14:creationId xmlns:p14="http://schemas.microsoft.com/office/powerpoint/2010/main" val="1728134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72435-5422-2CDE-023A-33CD25A20179}"/>
              </a:ext>
            </a:extLst>
          </p:cNvPr>
          <p:cNvSpPr>
            <a:spLocks noGrp="1"/>
          </p:cNvSpPr>
          <p:nvPr>
            <p:ph type="title"/>
          </p:nvPr>
        </p:nvSpPr>
        <p:spPr/>
        <p:txBody>
          <a:bodyPr/>
          <a:lstStyle/>
          <a:p>
            <a:r>
              <a:rPr lang="en-GB" b="1" dirty="0"/>
              <a:t>The challenge of partnership</a:t>
            </a:r>
          </a:p>
        </p:txBody>
      </p:sp>
      <p:sp>
        <p:nvSpPr>
          <p:cNvPr id="3" name="Content Placeholder 2">
            <a:extLst>
              <a:ext uri="{FF2B5EF4-FFF2-40B4-BE49-F238E27FC236}">
                <a16:creationId xmlns:a16="http://schemas.microsoft.com/office/drawing/2014/main" id="{1B1340F2-44E2-DA2A-871D-71443627E03B}"/>
              </a:ext>
            </a:extLst>
          </p:cNvPr>
          <p:cNvSpPr>
            <a:spLocks noGrp="1"/>
          </p:cNvSpPr>
          <p:nvPr>
            <p:ph idx="1"/>
          </p:nvPr>
        </p:nvSpPr>
        <p:spPr>
          <a:xfrm>
            <a:off x="624417" y="1403350"/>
            <a:ext cx="10972800" cy="4618039"/>
          </a:xfrm>
        </p:spPr>
        <p:txBody>
          <a:bodyPr/>
          <a:lstStyle/>
          <a:p>
            <a:pPr marL="0" indent="0">
              <a:buNone/>
            </a:pPr>
            <a:r>
              <a:rPr lang="en-GB" dirty="0"/>
              <a:t>“Local authorities, early years providers and schools should enable parents to share their knowledge about their child and give them confidence that their views and contributions are valued and will be acted upon. At times, parents, teachers and others may have differing expectations of how a child's needs are best met. Sometimes these </a:t>
            </a:r>
            <a:r>
              <a:rPr lang="en-GB" b="1" dirty="0"/>
              <a:t>discussions can be challenging </a:t>
            </a:r>
            <a:r>
              <a:rPr lang="en-GB" dirty="0"/>
              <a:t>but it is in the child's best interests for a positive dialogue between parents, teachers and others to be maintained, to work through points of difference and establish what action is to be taken” (DfE, 2015, 1.7).</a:t>
            </a:r>
          </a:p>
          <a:p>
            <a:endParaRPr lang="en-GB" dirty="0"/>
          </a:p>
        </p:txBody>
      </p:sp>
    </p:spTree>
    <p:extLst>
      <p:ext uri="{BB962C8B-B14F-4D97-AF65-F5344CB8AC3E}">
        <p14:creationId xmlns:p14="http://schemas.microsoft.com/office/powerpoint/2010/main" val="1763431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18CAB-65C7-FA85-B603-8351254D225F}"/>
              </a:ext>
            </a:extLst>
          </p:cNvPr>
          <p:cNvSpPr>
            <a:spLocks noGrp="1"/>
          </p:cNvSpPr>
          <p:nvPr>
            <p:ph type="title"/>
          </p:nvPr>
        </p:nvSpPr>
        <p:spPr/>
        <p:txBody>
          <a:bodyPr/>
          <a:lstStyle/>
          <a:p>
            <a:r>
              <a:rPr lang="en-GB" sz="3200" b="1" dirty="0"/>
              <a:t>What do schools and specialist services need to be doing? </a:t>
            </a:r>
          </a:p>
        </p:txBody>
      </p:sp>
      <p:sp>
        <p:nvSpPr>
          <p:cNvPr id="3" name="Content Placeholder 2">
            <a:extLst>
              <a:ext uri="{FF2B5EF4-FFF2-40B4-BE49-F238E27FC236}">
                <a16:creationId xmlns:a16="http://schemas.microsoft.com/office/drawing/2014/main" id="{D27D3481-49C9-791E-2A91-4937BB691340}"/>
              </a:ext>
            </a:extLst>
          </p:cNvPr>
          <p:cNvSpPr>
            <a:spLocks noGrp="1"/>
          </p:cNvSpPr>
          <p:nvPr>
            <p:ph idx="1"/>
          </p:nvPr>
        </p:nvSpPr>
        <p:spPr/>
        <p:txBody>
          <a:bodyPr>
            <a:normAutofit lnSpcReduction="10000"/>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u="none" strike="noStrike" kern="1200" cap="none" spc="0" normalizeH="0" baseline="0" noProof="0" dirty="0">
                <a:ln>
                  <a:noFill/>
                </a:ln>
                <a:uLnTx/>
                <a:uFillTx/>
                <a:latin typeface="ArialMT"/>
                <a:ea typeface="Calibri" panose="020F0502020204030204" pitchFamily="34" charset="0"/>
                <a:cs typeface="Times New Roman" panose="02020603050405020304" pitchFamily="18" charset="0"/>
              </a:rPr>
              <a:t>“</a:t>
            </a:r>
            <a:r>
              <a:rPr kumimoji="0" lang="en-US" sz="2000" u="none" strike="noStrike" kern="1200" cap="none" spc="0" normalizeH="0" baseline="0" noProof="0" dirty="0">
                <a:ln>
                  <a:noFill/>
                </a:ln>
                <a:uLnTx/>
                <a:uFillTx/>
                <a:latin typeface="ArialMT"/>
                <a:ea typeface="Calibri" panose="020F0502020204030204" pitchFamily="34" charset="0"/>
                <a:cs typeface="Times New Roman" panose="02020603050405020304" pitchFamily="18" charset="0"/>
              </a:rPr>
              <a:t>Partners must also be clear about who is responsible for delivering what, who the decision-makers are in education, health and social care, and how partners will hold each other to account in the event of a disagreement.” (3.25 SEND Code of Practice)</a:t>
            </a:r>
            <a:endParaRPr kumimoji="0" lang="en-GB" sz="2000" u="none" strike="noStrike" kern="1200" cap="none" spc="0" normalizeH="0" baseline="0" noProof="0" dirty="0">
              <a:ln>
                <a:noFill/>
              </a:ln>
              <a:uLnTx/>
              <a:uFillTx/>
              <a:latin typeface="ArialMT"/>
              <a:ea typeface="Calibri" panose="020F0502020204030204" pitchFamily="34" charset="0"/>
              <a:cs typeface="Times New Roman" panose="02020603050405020304" pitchFamily="18" charset="0"/>
            </a:endParaRPr>
          </a:p>
          <a:p>
            <a:pPr marL="0" indent="0">
              <a:buNone/>
              <a:defRPr/>
            </a:pPr>
            <a:r>
              <a:rPr lang="en-GB" sz="2000" b="0" i="0" dirty="0">
                <a:effectLst/>
                <a:latin typeface="ArialMT"/>
                <a:ea typeface="Calibri" panose="020F0502020204030204" pitchFamily="34" charset="0"/>
                <a:cs typeface="Times New Roman" panose="02020603050405020304" pitchFamily="18" charset="0"/>
              </a:rPr>
              <a:t>“</a:t>
            </a:r>
            <a:r>
              <a:rPr kumimoji="0" lang="en-GB" sz="2000" b="0" i="0" u="none" strike="noStrike" kern="1200" cap="none" spc="0" normalizeH="0" baseline="0" noProof="0" dirty="0">
                <a:ln>
                  <a:noFill/>
                </a:ln>
                <a:effectLst/>
                <a:uLnTx/>
                <a:uFillTx/>
                <a:latin typeface="ArialMT"/>
                <a:ea typeface="Calibri" panose="020F0502020204030204" pitchFamily="34" charset="0"/>
                <a:cs typeface="Times New Roman" panose="02020603050405020304" pitchFamily="18" charset="0"/>
              </a:rPr>
              <a:t>At a strategic level, when commissioning training for professionals, partners should consider whether combined service delivery, training or a common set of key skills would help professionals and providers adapt to meeting the needs of children and young people with SEN or disabilities in a more personalised way.”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ArialMT"/>
                <a:ea typeface="Calibri" panose="020F0502020204030204" pitchFamily="34" charset="0"/>
                <a:cs typeface="Times New Roman" panose="02020603050405020304" pitchFamily="18" charset="0"/>
              </a:rPr>
              <a:t>(3.40 SEND Code of Practice)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ArialMT"/>
                <a:ea typeface="Calibri" panose="020F0502020204030204" pitchFamily="34" charset="0"/>
                <a:cs typeface="Times New Roman" panose="02020603050405020304" pitchFamily="18" charset="0"/>
              </a:rPr>
              <a:t>Implementation Plan SEND Review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000" dirty="0">
                <a:latin typeface="ArialMT"/>
                <a:ea typeface="Calibri" panose="020F0502020204030204" pitchFamily="34" charset="0"/>
                <a:cs typeface="Times New Roman" panose="02020603050405020304" pitchFamily="18" charset="0"/>
              </a:rPr>
              <a:t>“</a:t>
            </a:r>
            <a:r>
              <a:rPr lang="en-US" sz="2000" dirty="0">
                <a:latin typeface="ArialMT"/>
                <a:ea typeface="Calibri" panose="020F0502020204030204" pitchFamily="34" charset="0"/>
                <a:cs typeface="Times New Roman" panose="02020603050405020304" pitchFamily="18" charset="0"/>
              </a:rPr>
              <a:t>53. We know that for children and young people with complex needs, joined up working across health, education and care services is particularly important, to support both early identification of needs, and to make sure the right support is put in place as early as possible. We will build upon the good practice initiated through cross-Government commitments in the NHS Long-Term Plan”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Tree>
    <p:extLst>
      <p:ext uri="{BB962C8B-B14F-4D97-AF65-F5344CB8AC3E}">
        <p14:creationId xmlns:p14="http://schemas.microsoft.com/office/powerpoint/2010/main" val="1960493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Hard to reach parents or hard to reach Schools? </a:t>
            </a:r>
          </a:p>
        </p:txBody>
      </p:sp>
      <p:sp>
        <p:nvSpPr>
          <p:cNvPr id="3" name="Content Placeholder 2"/>
          <p:cNvSpPr>
            <a:spLocks noGrp="1"/>
          </p:cNvSpPr>
          <p:nvPr>
            <p:ph idx="1"/>
          </p:nvPr>
        </p:nvSpPr>
        <p:spPr>
          <a:xfrm>
            <a:off x="5061966" y="641540"/>
            <a:ext cx="6624066" cy="5714744"/>
          </a:xfrm>
        </p:spPr>
        <p:txBody>
          <a:bodyPr>
            <a:normAutofit fontScale="55000" lnSpcReduction="20000"/>
          </a:bodyPr>
          <a:lstStyle/>
          <a:p>
            <a:pPr>
              <a:buFont typeface="Wingdings" pitchFamily="2" charset="2"/>
              <a:buChar char="Ø"/>
            </a:pPr>
            <a:r>
              <a:rPr lang="en-GB" dirty="0"/>
              <a:t>Variation in engagement can depend on the nature and level of SEND need with parents whose children have higher levels of need, as defined by being covered by statutory support, will have higher levels of engagement with the school (Barlow and Humphrey 2012).</a:t>
            </a:r>
          </a:p>
          <a:p>
            <a:pPr>
              <a:buFont typeface="Wingdings" pitchFamily="2" charset="2"/>
              <a:buChar char="Ø"/>
            </a:pPr>
            <a:r>
              <a:rPr lang="en-GB" dirty="0"/>
              <a:t>Parents and professionals may want partnership, coproduction and engagement but not always in the ways proscribed by the legislation but want to develop their own ways of working (</a:t>
            </a:r>
            <a:r>
              <a:rPr lang="en-GB" dirty="0" err="1"/>
              <a:t>Hellawell</a:t>
            </a:r>
            <a:r>
              <a:rPr lang="en-GB" dirty="0"/>
              <a:t> 2018) </a:t>
            </a:r>
          </a:p>
          <a:p>
            <a:pPr>
              <a:buFont typeface="Wingdings" pitchFamily="2" charset="2"/>
              <a:buChar char="Ø"/>
            </a:pPr>
            <a:r>
              <a:rPr lang="en-GB" dirty="0"/>
              <a:t>Parental involvement in education can be seen to be biased towards white, middle-class values with an emphasis on the types of involvement favoured by them (Hornby and </a:t>
            </a:r>
            <a:r>
              <a:rPr lang="en-GB" dirty="0" err="1"/>
              <a:t>Lafaele</a:t>
            </a:r>
            <a:r>
              <a:rPr lang="en-GB" dirty="0"/>
              <a:t>, 2011). </a:t>
            </a:r>
            <a:r>
              <a:rPr lang="en-GB" b="1" dirty="0"/>
              <a:t>But….</a:t>
            </a:r>
          </a:p>
          <a:p>
            <a:pPr>
              <a:buFont typeface="Wingdings" pitchFamily="2" charset="2"/>
              <a:buChar char="Ø"/>
            </a:pPr>
            <a:r>
              <a:rPr lang="en-GB" dirty="0"/>
              <a:t>It is important not to assume that parents from working class or low income groups are any less interested in supporting their children rather than have greater barriers in doing so (Hornby and </a:t>
            </a:r>
            <a:r>
              <a:rPr lang="en-GB" dirty="0" err="1"/>
              <a:t>Lafaele</a:t>
            </a:r>
            <a:r>
              <a:rPr lang="en-GB" dirty="0"/>
              <a:t>, 2011; Epstein 2001) </a:t>
            </a:r>
          </a:p>
          <a:p>
            <a:pPr>
              <a:buFont typeface="Wingdings" pitchFamily="2" charset="2"/>
              <a:buChar char="Ø"/>
            </a:pPr>
            <a:r>
              <a:rPr lang="en-GB" dirty="0"/>
              <a:t>Studies have found the association between FSM and lack of parental engagement to be weak (Barlow and Humphrey 2012).</a:t>
            </a:r>
          </a:p>
          <a:p>
            <a:pPr>
              <a:buFont typeface="Wingdings" pitchFamily="2" charset="2"/>
              <a:buChar char="Ø"/>
            </a:pPr>
            <a:r>
              <a:rPr lang="en-GB" dirty="0"/>
              <a:t>So why is the question not framed as how do we do more to remove barriers to participation rather than blame parents who do participate?  </a:t>
            </a:r>
          </a:p>
        </p:txBody>
      </p:sp>
      <p:sp>
        <p:nvSpPr>
          <p:cNvPr id="4" name="Text Placeholder 3"/>
          <p:cNvSpPr>
            <a:spLocks noGrp="1"/>
          </p:cNvSpPr>
          <p:nvPr>
            <p:ph type="body" sz="half" idx="2"/>
          </p:nvPr>
        </p:nvSpPr>
        <p:spPr/>
        <p:txBody>
          <a:bodyPr>
            <a:normAutofit/>
          </a:bodyPr>
          <a:lstStyle/>
          <a:p>
            <a:r>
              <a:rPr lang="en-GB" dirty="0"/>
              <a:t>Parents who experienced learning or behavioural difficulties as children themselves are likely to have less confidence in dealing with their children’s schools and teachers. This can be exacerbated if the reasons for engagement centre on behaviour issues related to the SEND need (Hornby and </a:t>
            </a:r>
            <a:r>
              <a:rPr lang="en-GB" dirty="0" err="1"/>
              <a:t>Lafaele</a:t>
            </a:r>
            <a:r>
              <a:rPr lang="en-GB" dirty="0"/>
              <a:t>, 2011). </a:t>
            </a:r>
          </a:p>
        </p:txBody>
      </p:sp>
    </p:spTree>
    <p:extLst>
      <p:ext uri="{BB962C8B-B14F-4D97-AF65-F5344CB8AC3E}">
        <p14:creationId xmlns:p14="http://schemas.microsoft.com/office/powerpoint/2010/main" val="975080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EHCP’s</a:t>
            </a:r>
          </a:p>
        </p:txBody>
      </p:sp>
      <p:sp>
        <p:nvSpPr>
          <p:cNvPr id="3" name="Content Placeholder 2"/>
          <p:cNvSpPr>
            <a:spLocks noGrp="1"/>
          </p:cNvSpPr>
          <p:nvPr>
            <p:ph idx="1"/>
          </p:nvPr>
        </p:nvSpPr>
        <p:spPr/>
        <p:txBody>
          <a:bodyPr>
            <a:normAutofit fontScale="92500" lnSpcReduction="20000"/>
          </a:bodyPr>
          <a:lstStyle/>
          <a:p>
            <a:pPr>
              <a:buFont typeface="Wingdings" pitchFamily="2" charset="2"/>
              <a:buChar char="Ø"/>
            </a:pPr>
            <a:r>
              <a:rPr lang="en-GB" dirty="0"/>
              <a:t>“Local authorities must consult the child and the child’s parent or the young person throughout the process of assessment and production of an EHC plan….. Planning should …have regard to the views, wishes and feelings of the child, child’s parent or young person, their aspirations, the outcomes they wish to seek and the support they need to achieve them.” (DfE, 2015, 9.21).</a:t>
            </a:r>
          </a:p>
        </p:txBody>
      </p:sp>
      <p:sp>
        <p:nvSpPr>
          <p:cNvPr id="4" name="Text Placeholder 3"/>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695514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416" y="433954"/>
            <a:ext cx="10943167" cy="1512168"/>
          </a:xfrm>
        </p:spPr>
        <p:txBody>
          <a:bodyPr>
            <a:noAutofit/>
          </a:bodyPr>
          <a:lstStyle/>
          <a:p>
            <a:r>
              <a:rPr lang="en-GB" sz="3600" b="1" dirty="0"/>
              <a:t>But parental engagement remains contested and professionals and parents challenged in different ways…</a:t>
            </a:r>
          </a:p>
        </p:txBody>
      </p:sp>
      <p:sp>
        <p:nvSpPr>
          <p:cNvPr id="3" name="Content Placeholder 2"/>
          <p:cNvSpPr>
            <a:spLocks noGrp="1"/>
          </p:cNvSpPr>
          <p:nvPr>
            <p:ph idx="1"/>
          </p:nvPr>
        </p:nvSpPr>
        <p:spPr>
          <a:xfrm>
            <a:off x="941832" y="2204864"/>
            <a:ext cx="10242636" cy="4219182"/>
          </a:xfrm>
        </p:spPr>
        <p:txBody>
          <a:bodyPr>
            <a:normAutofit fontScale="77500" lnSpcReduction="20000"/>
          </a:bodyPr>
          <a:lstStyle/>
          <a:p>
            <a:pPr>
              <a:buFont typeface="Wingdings" pitchFamily="2" charset="2"/>
              <a:buChar char="Ø"/>
            </a:pPr>
            <a:r>
              <a:rPr lang="en-GB" sz="3100" dirty="0"/>
              <a:t>A recent analysis of SENCO assignments for the NASENCO qualification found that working with parents did not feature as a major theme in the training (Esposito and Carroll, 2019).</a:t>
            </a:r>
          </a:p>
          <a:p>
            <a:pPr>
              <a:buFont typeface="Wingdings" pitchFamily="2" charset="2"/>
              <a:buChar char="Ø"/>
            </a:pPr>
            <a:r>
              <a:rPr lang="en-GB" sz="3100" dirty="0"/>
              <a:t>Only 37% of schools provide training in how to engage parents and only 28% of school leaders had a plan of how to engage parents in schools. Yet 80% of schools recognised parental engagement was the responsibility of staff (</a:t>
            </a:r>
            <a:r>
              <a:rPr lang="en-GB" sz="3100" dirty="0" err="1"/>
              <a:t>Axford</a:t>
            </a:r>
            <a:r>
              <a:rPr lang="en-GB" sz="3100" dirty="0"/>
              <a:t> et al., 2019). </a:t>
            </a:r>
          </a:p>
          <a:p>
            <a:pPr>
              <a:buFont typeface="Wingdings" pitchFamily="2" charset="2"/>
              <a:buChar char="Ø"/>
            </a:pPr>
            <a:r>
              <a:rPr lang="en-GB" sz="3100" dirty="0"/>
              <a:t>Working with schools and LAs often encounter continuing scepticism from some about the value of parental engagement or concerns about its distorting effects which is often reflected in some of the literature.</a:t>
            </a:r>
          </a:p>
          <a:p>
            <a:pPr>
              <a:buFont typeface="Wingdings" pitchFamily="2" charset="2"/>
              <a:buChar char="Ø"/>
            </a:pPr>
            <a:r>
              <a:rPr lang="en-GB" sz="3100" dirty="0"/>
              <a:t>How far can a better understanding of parental engagement and the evidence about the impact on attainment and outcomes make a difference to how it is perceived and implemented by schools and settings? </a:t>
            </a:r>
          </a:p>
          <a:p>
            <a:pPr marL="0" indent="0">
              <a:buNone/>
            </a:pPr>
            <a:endParaRPr lang="en-GB" dirty="0"/>
          </a:p>
        </p:txBody>
      </p:sp>
    </p:spTree>
    <p:extLst>
      <p:ext uri="{BB962C8B-B14F-4D97-AF65-F5344CB8AC3E}">
        <p14:creationId xmlns:p14="http://schemas.microsoft.com/office/powerpoint/2010/main" val="1488622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072" y="764704"/>
            <a:ext cx="2834640" cy="1120806"/>
          </a:xfrm>
        </p:spPr>
        <p:txBody>
          <a:bodyPr/>
          <a:lstStyle/>
          <a:p>
            <a:r>
              <a:rPr lang="en-GB" b="1" dirty="0">
                <a:latin typeface="+mn-lt"/>
              </a:rPr>
              <a:t>SEND and Engagement  </a:t>
            </a:r>
          </a:p>
        </p:txBody>
      </p:sp>
      <p:sp>
        <p:nvSpPr>
          <p:cNvPr id="3" name="Content Placeholder 2"/>
          <p:cNvSpPr>
            <a:spLocks noGrp="1"/>
          </p:cNvSpPr>
          <p:nvPr>
            <p:ph idx="1"/>
          </p:nvPr>
        </p:nvSpPr>
        <p:spPr>
          <a:xfrm>
            <a:off x="3476625" y="812805"/>
            <a:ext cx="7910703" cy="5741904"/>
          </a:xfrm>
        </p:spPr>
        <p:txBody>
          <a:bodyPr>
            <a:normAutofit fontScale="55000" lnSpcReduction="20000"/>
          </a:bodyPr>
          <a:lstStyle/>
          <a:p>
            <a:pPr>
              <a:buFont typeface="Wingdings" pitchFamily="2" charset="2"/>
              <a:buChar char="Ø"/>
            </a:pPr>
            <a:r>
              <a:rPr lang="en-GB" dirty="0"/>
              <a:t>Engaging parents also allows for individual advocacy therefore helping to ensure appropriate provision for any special needs (</a:t>
            </a:r>
            <a:r>
              <a:rPr lang="en-GB" dirty="0" err="1"/>
              <a:t>Hartas</a:t>
            </a:r>
            <a:r>
              <a:rPr lang="en-GB" dirty="0"/>
              <a:t>, 2008).</a:t>
            </a:r>
          </a:p>
          <a:p>
            <a:pPr>
              <a:buFont typeface="Wingdings" pitchFamily="2" charset="2"/>
              <a:buChar char="Ø"/>
            </a:pPr>
            <a:r>
              <a:rPr lang="en-GB" dirty="0"/>
              <a:t>Parents bring their own expertise and knowledge around SEN and disability which can be invaluable to teachers in informing their approach (Schultz, et al. 2016). </a:t>
            </a:r>
          </a:p>
          <a:p>
            <a:pPr>
              <a:buFont typeface="Wingdings" pitchFamily="2" charset="2"/>
              <a:buChar char="Ø"/>
            </a:pPr>
            <a:r>
              <a:rPr lang="en-GB" dirty="0"/>
              <a:t>It was the act of engagement per se, not the specific interventions for SEND, which gained parental trust and involvement with the school or wider services (Peacey et al., 2011). </a:t>
            </a:r>
          </a:p>
          <a:p>
            <a:pPr>
              <a:buFont typeface="Wingdings" pitchFamily="2" charset="2"/>
              <a:buChar char="Ø"/>
            </a:pPr>
            <a:r>
              <a:rPr lang="en-GB" dirty="0"/>
              <a:t>Quality of the communication with parent was crucial with the willingness of staff to listen to and address the needs of parents of children with Autism (Whitaker 2007).</a:t>
            </a:r>
          </a:p>
          <a:p>
            <a:pPr>
              <a:buFont typeface="Wingdings" pitchFamily="2" charset="2"/>
              <a:buChar char="Ø"/>
            </a:pPr>
            <a:r>
              <a:rPr lang="en-GB" dirty="0"/>
              <a:t>A rapid review of evidence on the best ways of supporting attainment for low income families found that engagement is most effective when; “it is collaborative, builds strong relationships and focuses on learning; </a:t>
            </a:r>
            <a:r>
              <a:rPr lang="en-GB" b="1" dirty="0"/>
              <a:t>Schools meet parents on their own terms by tapping into their needs and interests</a:t>
            </a:r>
            <a:r>
              <a:rPr lang="en-GB" dirty="0"/>
              <a:t>, creating environments that feel comfortable to them and involving other members of their community.” (Menzies, 2013)</a:t>
            </a:r>
          </a:p>
          <a:p>
            <a:pPr>
              <a:buFont typeface="Wingdings" pitchFamily="2" charset="2"/>
              <a:buChar char="Ø"/>
            </a:pPr>
            <a:r>
              <a:rPr lang="en-US" sz="3200" b="0" i="0" u="none" strike="noStrike" baseline="0" dirty="0">
                <a:solidFill>
                  <a:srgbClr val="000000"/>
                </a:solidFill>
                <a:latin typeface="Calibri" panose="020F0502020204030204" pitchFamily="34" charset="0"/>
              </a:rPr>
              <a:t>“The effectiveness of working in partnership with parents depends, to a large extent, on the views and attitudes of the professionals involved’ (Green &amp; Edwards, 2021)</a:t>
            </a:r>
          </a:p>
          <a:p>
            <a:pPr>
              <a:buFont typeface="Wingdings" pitchFamily="2" charset="2"/>
              <a:buChar char="Ø"/>
            </a:pPr>
            <a:endParaRPr lang="en-GB" dirty="0"/>
          </a:p>
          <a:p>
            <a:pPr marL="0" indent="0">
              <a:buNone/>
            </a:pPr>
            <a:r>
              <a:rPr lang="en-GB" dirty="0"/>
              <a:t> </a:t>
            </a:r>
          </a:p>
        </p:txBody>
      </p:sp>
      <p:sp>
        <p:nvSpPr>
          <p:cNvPr id="6" name="Text Placeholder 5">
            <a:extLst>
              <a:ext uri="{FF2B5EF4-FFF2-40B4-BE49-F238E27FC236}">
                <a16:creationId xmlns:a16="http://schemas.microsoft.com/office/drawing/2014/main" id="{38E33EF0-A895-482D-AB15-F9169A209AD6}"/>
              </a:ext>
            </a:extLst>
          </p:cNvPr>
          <p:cNvSpPr>
            <a:spLocks noGrp="1"/>
          </p:cNvSpPr>
          <p:nvPr>
            <p:ph type="body" sz="half" idx="2"/>
          </p:nvPr>
        </p:nvSpPr>
        <p:spPr>
          <a:xfrm>
            <a:off x="669072" y="2325951"/>
            <a:ext cx="2834640" cy="3844030"/>
          </a:xfrm>
        </p:spPr>
        <p:txBody>
          <a:bodyPr>
            <a:normAutofit/>
          </a:bodyPr>
          <a:lstStyle/>
          <a:p>
            <a:r>
              <a:rPr lang="en-GB" sz="1600" dirty="0"/>
              <a:t>“children who face economic, health and social challenges; language lags; and other risk factors need more and better learning opportunities at home and at school. In some instances, targeted attention and extra help increased the students achievement and reduced typical gaps in achievement between these students and those without such problems” </a:t>
            </a:r>
            <a:r>
              <a:rPr lang="en-GB" sz="1600" dirty="0" err="1"/>
              <a:t>Voorhis</a:t>
            </a:r>
            <a:r>
              <a:rPr lang="en-GB" sz="1600" dirty="0"/>
              <a:t> 2013”</a:t>
            </a:r>
          </a:p>
        </p:txBody>
      </p:sp>
    </p:spTree>
    <p:extLst>
      <p:ext uri="{BB962C8B-B14F-4D97-AF65-F5344CB8AC3E}">
        <p14:creationId xmlns:p14="http://schemas.microsoft.com/office/powerpoint/2010/main" val="706486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FA501-9E0F-C17A-E07B-472504FD953A}"/>
              </a:ext>
            </a:extLst>
          </p:cNvPr>
          <p:cNvSpPr>
            <a:spLocks noGrp="1"/>
          </p:cNvSpPr>
          <p:nvPr>
            <p:ph type="title"/>
          </p:nvPr>
        </p:nvSpPr>
        <p:spPr/>
        <p:txBody>
          <a:bodyPr/>
          <a:lstStyle/>
          <a:p>
            <a:r>
              <a:rPr lang="en-GB" b="1" dirty="0"/>
              <a:t>How can this translate to practice?</a:t>
            </a:r>
          </a:p>
        </p:txBody>
      </p:sp>
      <p:sp>
        <p:nvSpPr>
          <p:cNvPr id="3" name="Text Placeholder 2">
            <a:extLst>
              <a:ext uri="{FF2B5EF4-FFF2-40B4-BE49-F238E27FC236}">
                <a16:creationId xmlns:a16="http://schemas.microsoft.com/office/drawing/2014/main" id="{B5BF2A25-1E1E-41C2-A574-0E7953126E08}"/>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008218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432" y="820688"/>
            <a:ext cx="3932767" cy="1600200"/>
          </a:xfrm>
        </p:spPr>
        <p:txBody>
          <a:bodyPr>
            <a:normAutofit/>
          </a:bodyPr>
          <a:lstStyle/>
          <a:p>
            <a:r>
              <a:rPr lang="en-GB" b="1" dirty="0">
                <a:latin typeface="+mn-lt"/>
              </a:rPr>
              <a:t>Parental engagement and more appropriate services</a:t>
            </a:r>
          </a:p>
        </p:txBody>
      </p:sp>
      <p:sp>
        <p:nvSpPr>
          <p:cNvPr id="3" name="Content Placeholder 2"/>
          <p:cNvSpPr>
            <a:spLocks noGrp="1"/>
          </p:cNvSpPr>
          <p:nvPr>
            <p:ph idx="1"/>
          </p:nvPr>
        </p:nvSpPr>
        <p:spPr/>
        <p:txBody>
          <a:bodyPr>
            <a:normAutofit fontScale="70000" lnSpcReduction="20000"/>
          </a:bodyPr>
          <a:lstStyle/>
          <a:p>
            <a:pPr>
              <a:buFont typeface="Wingdings" pitchFamily="2" charset="2"/>
              <a:buChar char="Ø"/>
            </a:pPr>
            <a:r>
              <a:rPr lang="en-GB" dirty="0"/>
              <a:t>It is the clear expectation that “effective parent participation can lead to a better fit between families’ needs and the services provided, higher satisfaction with services, reduced costs (as long-term benefits emerge), better value for money and better relationships between those providing services and those using them.” (</a:t>
            </a:r>
            <a:r>
              <a:rPr lang="en-GB" dirty="0" err="1"/>
              <a:t>DfE</a:t>
            </a:r>
            <a:r>
              <a:rPr lang="en-GB" dirty="0"/>
              <a:t> 2015, par 4.13).</a:t>
            </a:r>
          </a:p>
          <a:p>
            <a:pPr>
              <a:buFont typeface="Wingdings" pitchFamily="2" charset="2"/>
              <a:buChar char="Ø"/>
            </a:pPr>
            <a:r>
              <a:rPr lang="en-GB" dirty="0"/>
              <a:t>Previous work on short breaks showed that when parents had more control over short breaks options they chose more cost effective solutions that worked around their needs better.  (TDC 2011)</a:t>
            </a:r>
          </a:p>
          <a:p>
            <a:pPr>
              <a:buFont typeface="Wingdings" pitchFamily="2" charset="2"/>
              <a:buChar char="Ø"/>
            </a:pPr>
            <a:r>
              <a:rPr lang="en-GB" dirty="0"/>
              <a:t>“In the best area SEND arrangements, children and families will tell us they are influential in decision-making.”   (Ofsted 2021) </a:t>
            </a:r>
          </a:p>
          <a:p>
            <a:pPr>
              <a:buFont typeface="Wingdings" pitchFamily="2" charset="2"/>
              <a:buChar char="Ø"/>
            </a:pPr>
            <a:endParaRPr lang="en-GB" dirty="0"/>
          </a:p>
          <a:p>
            <a:pPr>
              <a:buFont typeface="Wingdings" pitchFamily="2" charset="2"/>
              <a:buChar char="Ø"/>
            </a:pPr>
            <a:endParaRPr lang="en-GB" dirty="0"/>
          </a:p>
          <a:p>
            <a:endParaRPr lang="en-GB" dirty="0"/>
          </a:p>
        </p:txBody>
      </p:sp>
      <p:sp>
        <p:nvSpPr>
          <p:cNvPr id="4" name="Text Placeholder 3"/>
          <p:cNvSpPr>
            <a:spLocks noGrp="1"/>
          </p:cNvSpPr>
          <p:nvPr>
            <p:ph type="body" sz="half" idx="2"/>
          </p:nvPr>
        </p:nvSpPr>
        <p:spPr>
          <a:xfrm>
            <a:off x="840318" y="3789040"/>
            <a:ext cx="3932767" cy="2079948"/>
          </a:xfrm>
        </p:spPr>
        <p:txBody>
          <a:bodyPr/>
          <a:lstStyle/>
          <a:p>
            <a:endParaRPr lang="en-GB" dirty="0"/>
          </a:p>
        </p:txBody>
      </p:sp>
    </p:spTree>
    <p:extLst>
      <p:ext uri="{BB962C8B-B14F-4D97-AF65-F5344CB8AC3E}">
        <p14:creationId xmlns:p14="http://schemas.microsoft.com/office/powerpoint/2010/main" val="1356527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Models of Engaging: Expert</a:t>
            </a:r>
          </a:p>
        </p:txBody>
      </p:sp>
      <p:sp>
        <p:nvSpPr>
          <p:cNvPr id="3" name="Text Placeholder 2"/>
          <p:cNvSpPr>
            <a:spLocks noGrp="1"/>
          </p:cNvSpPr>
          <p:nvPr>
            <p:ph type="body" idx="1"/>
          </p:nvPr>
        </p:nvSpPr>
        <p:spPr/>
        <p:txBody>
          <a:bodyPr/>
          <a:lstStyle/>
          <a:p>
            <a:r>
              <a:rPr lang="en-GB" dirty="0"/>
              <a:t>Parents </a:t>
            </a:r>
          </a:p>
        </p:txBody>
      </p:sp>
      <p:sp>
        <p:nvSpPr>
          <p:cNvPr id="4" name="Content Placeholder 3"/>
          <p:cNvSpPr>
            <a:spLocks noGrp="1"/>
          </p:cNvSpPr>
          <p:nvPr>
            <p:ph sz="half" idx="2"/>
          </p:nvPr>
        </p:nvSpPr>
        <p:spPr/>
        <p:txBody>
          <a:bodyPr/>
          <a:lstStyle/>
          <a:p>
            <a:r>
              <a:rPr lang="en-GB" dirty="0"/>
              <a:t>Parent provides information and expects support and guidance </a:t>
            </a:r>
          </a:p>
        </p:txBody>
      </p:sp>
      <p:sp>
        <p:nvSpPr>
          <p:cNvPr id="5" name="Text Placeholder 4"/>
          <p:cNvSpPr>
            <a:spLocks noGrp="1"/>
          </p:cNvSpPr>
          <p:nvPr>
            <p:ph type="body" sz="quarter" idx="3"/>
          </p:nvPr>
        </p:nvSpPr>
        <p:spPr/>
        <p:txBody>
          <a:bodyPr/>
          <a:lstStyle/>
          <a:p>
            <a:r>
              <a:rPr lang="en-GB" dirty="0"/>
              <a:t>Professionals </a:t>
            </a:r>
          </a:p>
        </p:txBody>
      </p:sp>
      <p:sp>
        <p:nvSpPr>
          <p:cNvPr id="6" name="Content Placeholder 5"/>
          <p:cNvSpPr>
            <a:spLocks noGrp="1"/>
          </p:cNvSpPr>
          <p:nvPr>
            <p:ph sz="quarter" idx="4"/>
          </p:nvPr>
        </p:nvSpPr>
        <p:spPr/>
        <p:txBody>
          <a:bodyPr/>
          <a:lstStyle/>
          <a:p>
            <a:r>
              <a:rPr lang="en-GB" dirty="0"/>
              <a:t>Professional provides expert advice</a:t>
            </a:r>
          </a:p>
          <a:p>
            <a:r>
              <a:rPr lang="en-GB" dirty="0"/>
              <a:t>Has full control</a:t>
            </a:r>
          </a:p>
          <a:p>
            <a:r>
              <a:rPr lang="en-GB" dirty="0"/>
              <a:t>Makes decisions and informs parents </a:t>
            </a:r>
          </a:p>
        </p:txBody>
      </p:sp>
    </p:spTree>
    <p:extLst>
      <p:ext uri="{BB962C8B-B14F-4D97-AF65-F5344CB8AC3E}">
        <p14:creationId xmlns:p14="http://schemas.microsoft.com/office/powerpoint/2010/main" val="2123791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Model of Engagement: Empowerment</a:t>
            </a:r>
            <a:br>
              <a:rPr lang="en-GB" dirty="0"/>
            </a:br>
            <a:endParaRPr lang="en-GB" sz="1200" dirty="0"/>
          </a:p>
        </p:txBody>
      </p:sp>
      <p:sp>
        <p:nvSpPr>
          <p:cNvPr id="3" name="Text Placeholder 2"/>
          <p:cNvSpPr>
            <a:spLocks noGrp="1"/>
          </p:cNvSpPr>
          <p:nvPr>
            <p:ph type="body" idx="1"/>
          </p:nvPr>
        </p:nvSpPr>
        <p:spPr/>
        <p:txBody>
          <a:bodyPr/>
          <a:lstStyle/>
          <a:p>
            <a:r>
              <a:rPr lang="en-GB" dirty="0"/>
              <a:t>Social Network/Parent</a:t>
            </a:r>
          </a:p>
        </p:txBody>
      </p:sp>
      <p:sp>
        <p:nvSpPr>
          <p:cNvPr id="4" name="Content Placeholder 3"/>
          <p:cNvSpPr>
            <a:spLocks noGrp="1"/>
          </p:cNvSpPr>
          <p:nvPr>
            <p:ph sz="half" idx="2"/>
          </p:nvPr>
        </p:nvSpPr>
        <p:spPr/>
        <p:txBody>
          <a:bodyPr>
            <a:normAutofit fontScale="77500" lnSpcReduction="20000"/>
          </a:bodyPr>
          <a:lstStyle/>
          <a:p>
            <a:pPr marL="0" indent="0">
              <a:buNone/>
            </a:pPr>
            <a:r>
              <a:rPr lang="en-GB" b="1" dirty="0"/>
              <a:t>Social Network</a:t>
            </a:r>
            <a:r>
              <a:rPr lang="en-GB" dirty="0"/>
              <a:t>;</a:t>
            </a:r>
          </a:p>
          <a:p>
            <a:pPr marL="0" indent="0">
              <a:buNone/>
            </a:pPr>
            <a:r>
              <a:rPr lang="en-GB" dirty="0"/>
              <a:t>Informal and Formal Network of Support</a:t>
            </a:r>
          </a:p>
          <a:p>
            <a:pPr marL="0" indent="0">
              <a:buNone/>
            </a:pPr>
            <a:r>
              <a:rPr lang="en-GB" b="1" dirty="0"/>
              <a:t>As a Parent</a:t>
            </a:r>
            <a:r>
              <a:rPr lang="en-GB" dirty="0"/>
              <a:t>;</a:t>
            </a:r>
          </a:p>
          <a:p>
            <a:pPr marL="0" indent="0">
              <a:buNone/>
            </a:pPr>
            <a:r>
              <a:rPr lang="en-GB" dirty="0"/>
              <a:t>Individual strengths resources and needs and expert on their own child</a:t>
            </a:r>
          </a:p>
          <a:p>
            <a:pPr marL="0" indent="0">
              <a:buNone/>
            </a:pPr>
            <a:r>
              <a:rPr lang="en-GB" b="1" dirty="0"/>
              <a:t>As a Consumer</a:t>
            </a:r>
            <a:r>
              <a:rPr lang="en-GB" dirty="0"/>
              <a:t>;</a:t>
            </a:r>
          </a:p>
          <a:p>
            <a:pPr marL="0" indent="0">
              <a:buNone/>
            </a:pPr>
            <a:r>
              <a:rPr lang="en-GB" dirty="0"/>
              <a:t>Defining strategies and outcomes on he bases of lived experience </a:t>
            </a:r>
          </a:p>
        </p:txBody>
      </p:sp>
      <p:sp>
        <p:nvSpPr>
          <p:cNvPr id="5" name="Text Placeholder 4"/>
          <p:cNvSpPr>
            <a:spLocks noGrp="1"/>
          </p:cNvSpPr>
          <p:nvPr>
            <p:ph type="body" sz="quarter" idx="3"/>
          </p:nvPr>
        </p:nvSpPr>
        <p:spPr/>
        <p:txBody>
          <a:bodyPr/>
          <a:lstStyle/>
          <a:p>
            <a:r>
              <a:rPr lang="en-GB" dirty="0"/>
              <a:t>Professional </a:t>
            </a:r>
          </a:p>
        </p:txBody>
      </p:sp>
      <p:sp>
        <p:nvSpPr>
          <p:cNvPr id="6" name="Content Placeholder 5"/>
          <p:cNvSpPr>
            <a:spLocks noGrp="1"/>
          </p:cNvSpPr>
          <p:nvPr>
            <p:ph sz="quarter" idx="4"/>
          </p:nvPr>
        </p:nvSpPr>
        <p:spPr/>
        <p:txBody>
          <a:bodyPr>
            <a:normAutofit fontScale="77500" lnSpcReduction="20000"/>
          </a:bodyPr>
          <a:lstStyle/>
          <a:p>
            <a:r>
              <a:rPr lang="en-GB" dirty="0"/>
              <a:t>Facilitating system</a:t>
            </a:r>
          </a:p>
          <a:p>
            <a:r>
              <a:rPr lang="en-GB" dirty="0"/>
              <a:t>Commissioning</a:t>
            </a:r>
          </a:p>
          <a:p>
            <a:r>
              <a:rPr lang="en-GB" dirty="0"/>
              <a:t>Expert role but to the end of facilitating better decisions</a:t>
            </a:r>
          </a:p>
          <a:p>
            <a:r>
              <a:rPr lang="en-GB" dirty="0"/>
              <a:t>Provides expert and specialist advice where necessary to ensure best outcomes</a:t>
            </a:r>
          </a:p>
        </p:txBody>
      </p:sp>
    </p:spTree>
    <p:extLst>
      <p:ext uri="{BB962C8B-B14F-4D97-AF65-F5344CB8AC3E}">
        <p14:creationId xmlns:p14="http://schemas.microsoft.com/office/powerpoint/2010/main" val="1086748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6960" y="286605"/>
            <a:ext cx="7543800" cy="1084996"/>
          </a:xfrm>
        </p:spPr>
        <p:txBody>
          <a:bodyPr>
            <a:normAutofit fontScale="90000"/>
          </a:bodyPr>
          <a:lstStyle/>
          <a:p>
            <a:r>
              <a:rPr lang="en-GB" b="1" dirty="0"/>
              <a:t>Structured Conversation Approach</a:t>
            </a:r>
          </a:p>
        </p:txBody>
      </p:sp>
      <p:sp>
        <p:nvSpPr>
          <p:cNvPr id="4" name="TextBox 3"/>
          <p:cNvSpPr txBox="1"/>
          <p:nvPr/>
        </p:nvSpPr>
        <p:spPr>
          <a:xfrm>
            <a:off x="5021172" y="1772817"/>
            <a:ext cx="1431226" cy="584775"/>
          </a:xfrm>
          <a:prstGeom prst="rect">
            <a:avLst/>
          </a:prstGeom>
          <a:noFill/>
        </p:spPr>
        <p:txBody>
          <a:bodyPr wrap="none" rtlCol="0">
            <a:spAutoFit/>
          </a:bodyPr>
          <a:lstStyle/>
          <a:p>
            <a:r>
              <a:rPr lang="en-GB" sz="3200" dirty="0"/>
              <a:t>Explore</a:t>
            </a:r>
          </a:p>
        </p:txBody>
      </p:sp>
      <p:sp>
        <p:nvSpPr>
          <p:cNvPr id="5" name="TextBox 4"/>
          <p:cNvSpPr txBox="1"/>
          <p:nvPr/>
        </p:nvSpPr>
        <p:spPr>
          <a:xfrm>
            <a:off x="7896160" y="2602359"/>
            <a:ext cx="1666418" cy="1077218"/>
          </a:xfrm>
          <a:prstGeom prst="rect">
            <a:avLst/>
          </a:prstGeom>
          <a:noFill/>
        </p:spPr>
        <p:txBody>
          <a:bodyPr wrap="none" rtlCol="0">
            <a:spAutoFit/>
          </a:bodyPr>
          <a:lstStyle/>
          <a:p>
            <a:r>
              <a:rPr lang="en-GB" sz="3200" dirty="0"/>
              <a:t>Active </a:t>
            </a:r>
          </a:p>
          <a:p>
            <a:r>
              <a:rPr lang="en-GB" sz="3200" dirty="0"/>
              <a:t>Listening</a:t>
            </a:r>
          </a:p>
        </p:txBody>
      </p:sp>
      <p:sp>
        <p:nvSpPr>
          <p:cNvPr id="6" name="TextBox 5"/>
          <p:cNvSpPr txBox="1"/>
          <p:nvPr/>
        </p:nvSpPr>
        <p:spPr>
          <a:xfrm>
            <a:off x="6888088" y="4858583"/>
            <a:ext cx="1683474" cy="1077218"/>
          </a:xfrm>
          <a:prstGeom prst="rect">
            <a:avLst/>
          </a:prstGeom>
          <a:noFill/>
        </p:spPr>
        <p:txBody>
          <a:bodyPr wrap="none" rtlCol="0">
            <a:spAutoFit/>
          </a:bodyPr>
          <a:lstStyle/>
          <a:p>
            <a:r>
              <a:rPr lang="en-GB" sz="3200" dirty="0"/>
              <a:t>Identify </a:t>
            </a:r>
          </a:p>
          <a:p>
            <a:r>
              <a:rPr lang="en-GB" sz="3200" dirty="0"/>
              <a:t>Priorities</a:t>
            </a:r>
          </a:p>
        </p:txBody>
      </p:sp>
      <p:sp>
        <p:nvSpPr>
          <p:cNvPr id="7" name="TextBox 6"/>
          <p:cNvSpPr txBox="1"/>
          <p:nvPr/>
        </p:nvSpPr>
        <p:spPr>
          <a:xfrm>
            <a:off x="3433245" y="4509120"/>
            <a:ext cx="1923925" cy="1569660"/>
          </a:xfrm>
          <a:prstGeom prst="rect">
            <a:avLst/>
          </a:prstGeom>
          <a:noFill/>
        </p:spPr>
        <p:txBody>
          <a:bodyPr wrap="none" rtlCol="0">
            <a:spAutoFit/>
          </a:bodyPr>
          <a:lstStyle/>
          <a:p>
            <a:r>
              <a:rPr lang="en-GB" sz="3200" dirty="0"/>
              <a:t>Agree </a:t>
            </a:r>
          </a:p>
          <a:p>
            <a:r>
              <a:rPr lang="en-GB" sz="3200" dirty="0"/>
              <a:t>Targets/</a:t>
            </a:r>
          </a:p>
          <a:p>
            <a:r>
              <a:rPr lang="en-GB" sz="3200" dirty="0"/>
              <a:t>Next steps</a:t>
            </a:r>
          </a:p>
        </p:txBody>
      </p:sp>
      <p:sp>
        <p:nvSpPr>
          <p:cNvPr id="8" name="TextBox 7"/>
          <p:cNvSpPr txBox="1"/>
          <p:nvPr/>
        </p:nvSpPr>
        <p:spPr>
          <a:xfrm>
            <a:off x="2744594" y="3038714"/>
            <a:ext cx="1377300" cy="584775"/>
          </a:xfrm>
          <a:prstGeom prst="rect">
            <a:avLst/>
          </a:prstGeom>
          <a:noFill/>
        </p:spPr>
        <p:txBody>
          <a:bodyPr wrap="none" rtlCol="0">
            <a:spAutoFit/>
          </a:bodyPr>
          <a:lstStyle/>
          <a:p>
            <a:r>
              <a:rPr lang="en-GB" sz="3200" dirty="0"/>
              <a:t>Review</a:t>
            </a:r>
          </a:p>
        </p:txBody>
      </p:sp>
      <p:sp>
        <p:nvSpPr>
          <p:cNvPr id="13" name="Curved Left Arrow 12"/>
          <p:cNvSpPr/>
          <p:nvPr/>
        </p:nvSpPr>
        <p:spPr>
          <a:xfrm rot="17549273">
            <a:off x="7298637" y="721857"/>
            <a:ext cx="601665" cy="247604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Curved Left Arrow 13"/>
          <p:cNvSpPr/>
          <p:nvPr/>
        </p:nvSpPr>
        <p:spPr>
          <a:xfrm rot="1334602">
            <a:off x="8701228" y="3662819"/>
            <a:ext cx="601665" cy="20035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Curved Left Arrow 14"/>
          <p:cNvSpPr/>
          <p:nvPr/>
        </p:nvSpPr>
        <p:spPr>
          <a:xfrm rot="5400000">
            <a:off x="5933532" y="4802124"/>
            <a:ext cx="517536" cy="278489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Curved Left Arrow 15"/>
          <p:cNvSpPr/>
          <p:nvPr/>
        </p:nvSpPr>
        <p:spPr>
          <a:xfrm rot="10091520">
            <a:off x="2443762" y="3426569"/>
            <a:ext cx="601665" cy="247604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291081125"/>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464" y="457200"/>
            <a:ext cx="3932767" cy="1600200"/>
          </a:xfrm>
        </p:spPr>
        <p:txBody>
          <a:bodyPr/>
          <a:lstStyle/>
          <a:p>
            <a:r>
              <a:rPr lang="en-GB" b="1" dirty="0">
                <a:latin typeface="+mn-lt"/>
              </a:rPr>
              <a:t>The Structured Conversation </a:t>
            </a:r>
          </a:p>
        </p:txBody>
      </p:sp>
      <p:sp>
        <p:nvSpPr>
          <p:cNvPr id="3" name="Content Placeholder 2"/>
          <p:cNvSpPr>
            <a:spLocks noGrp="1"/>
          </p:cNvSpPr>
          <p:nvPr>
            <p:ph idx="1"/>
          </p:nvPr>
        </p:nvSpPr>
        <p:spPr/>
        <p:txBody>
          <a:bodyPr>
            <a:normAutofit fontScale="25000" lnSpcReduction="20000"/>
          </a:bodyPr>
          <a:lstStyle/>
          <a:p>
            <a:pPr>
              <a:buFont typeface="Wingdings" pitchFamily="2" charset="2"/>
              <a:buChar char="Ø"/>
            </a:pPr>
            <a:r>
              <a:rPr lang="en-GB" sz="7200" b="1" dirty="0"/>
              <a:t>The explore stage </a:t>
            </a:r>
            <a:r>
              <a:rPr lang="en-GB" sz="7200" dirty="0"/>
              <a:t>enables a better understanding of the pupil and his/her needs, existing provision, what had worked well in the past and what barriers there were to achievement. </a:t>
            </a:r>
          </a:p>
          <a:p>
            <a:pPr>
              <a:buFont typeface="Wingdings" pitchFamily="2" charset="2"/>
              <a:buChar char="Ø"/>
            </a:pPr>
            <a:r>
              <a:rPr lang="en-GB" sz="7200" b="1" dirty="0"/>
              <a:t>The focus stage, </a:t>
            </a:r>
            <a:r>
              <a:rPr lang="en-GB" sz="7200" dirty="0"/>
              <a:t>the aim is to be explicit about the nature of aspiration and need, to clarify key issues and their impact on progress, and to identify priorities. </a:t>
            </a:r>
          </a:p>
          <a:p>
            <a:pPr>
              <a:buFont typeface="Wingdings" pitchFamily="2" charset="2"/>
              <a:buChar char="Ø"/>
            </a:pPr>
            <a:r>
              <a:rPr lang="en-GB" sz="7200" b="1" dirty="0"/>
              <a:t>The plan stage </a:t>
            </a:r>
            <a:r>
              <a:rPr lang="en-GB" sz="7200" dirty="0"/>
              <a:t>it is for parents and staff to plan, agree and set challenging but achievable targets that addressed the key identified issues and may also be used for assessing progress. Parents would also be encouraged to contribute ideas for how they might support progress. The emphasis is on setting targets that were not too complex or detailed and were framed in accessible, jargon-free language. </a:t>
            </a:r>
          </a:p>
          <a:p>
            <a:pPr>
              <a:buFont typeface="Wingdings" pitchFamily="2" charset="2"/>
              <a:buChar char="Ø"/>
            </a:pPr>
            <a:r>
              <a:rPr lang="en-GB" sz="7200" b="1" dirty="0"/>
              <a:t>The final review stage </a:t>
            </a:r>
            <a:r>
              <a:rPr lang="en-GB" sz="7200" dirty="0"/>
              <a:t>was used to summarise the key points of the meeting, clarify the next steps and arrange dates for further meetings or communication.</a:t>
            </a:r>
          </a:p>
          <a:p>
            <a:pPr>
              <a:buFont typeface="Wingdings" pitchFamily="2" charset="2"/>
              <a:buChar char="Ø"/>
            </a:pPr>
            <a:r>
              <a:rPr lang="en-GB" sz="7200" b="1" dirty="0"/>
              <a:t>Training Manual</a:t>
            </a:r>
            <a:r>
              <a:rPr lang="en-GB" sz="7200" dirty="0"/>
              <a:t>; </a:t>
            </a:r>
            <a:r>
              <a:rPr lang="en-GB" sz="7200" dirty="0">
                <a:hlinkClick r:id="rId2"/>
              </a:rPr>
              <a:t>https://dera.ioe.ac.uk/2418/1/afa_struct_conv_hbook_0105609bkt_en.pdf</a:t>
            </a:r>
            <a:endParaRPr lang="en-GB" sz="7200" dirty="0"/>
          </a:p>
          <a:p>
            <a:pPr marL="0" indent="0">
              <a:buNone/>
            </a:pPr>
            <a:r>
              <a:rPr lang="en-GB" dirty="0"/>
              <a:t> </a:t>
            </a:r>
          </a:p>
          <a:p>
            <a:pPr>
              <a:buFont typeface="Wingdings" pitchFamily="2" charset="2"/>
              <a:buChar char="Ø"/>
            </a:pPr>
            <a:endParaRPr lang="en-GB" dirty="0"/>
          </a:p>
        </p:txBody>
      </p:sp>
      <p:sp>
        <p:nvSpPr>
          <p:cNvPr id="4" name="Text Placeholder 3"/>
          <p:cNvSpPr>
            <a:spLocks noGrp="1"/>
          </p:cNvSpPr>
          <p:nvPr>
            <p:ph type="body" sz="half" idx="2"/>
          </p:nvPr>
        </p:nvSpPr>
        <p:spPr>
          <a:xfrm>
            <a:off x="1281387" y="2265816"/>
            <a:ext cx="3517567" cy="3701776"/>
          </a:xfrm>
        </p:spPr>
        <p:txBody>
          <a:bodyPr>
            <a:normAutofit lnSpcReduction="10000"/>
          </a:bodyPr>
          <a:lstStyle/>
          <a:p>
            <a:r>
              <a:rPr lang="en-GB" dirty="0"/>
              <a:t>The structured conversation had led to;</a:t>
            </a:r>
          </a:p>
          <a:p>
            <a:r>
              <a:rPr lang="en-GB" dirty="0"/>
              <a:t>■ more effective and constructive partnerships between Parents/Carers and the school community;</a:t>
            </a:r>
          </a:p>
          <a:p>
            <a:r>
              <a:rPr lang="en-GB" dirty="0"/>
              <a:t>■ enhanced Parent/Carer, pupil, and teacher aspirations for pupil achievement;</a:t>
            </a:r>
          </a:p>
          <a:p>
            <a:r>
              <a:rPr lang="en-GB" dirty="0"/>
              <a:t>■ improved quality of information-flow between Parents/Carers and the school;</a:t>
            </a:r>
          </a:p>
          <a:p>
            <a:r>
              <a:rPr lang="en-GB" dirty="0"/>
              <a:t>■ increased confidence and the ability to address barriers to pupil achievement and outcomes;</a:t>
            </a:r>
          </a:p>
          <a:p>
            <a:r>
              <a:rPr lang="en-GB" dirty="0"/>
              <a:t>■ contributed to significant improvements in progression.</a:t>
            </a:r>
          </a:p>
          <a:p>
            <a:r>
              <a:rPr lang="en-GB" dirty="0"/>
              <a:t>(</a:t>
            </a:r>
            <a:r>
              <a:rPr lang="en-GB" dirty="0" err="1"/>
              <a:t>Lendrum</a:t>
            </a:r>
            <a:r>
              <a:rPr lang="en-GB" dirty="0"/>
              <a:t> 2015)</a:t>
            </a:r>
          </a:p>
          <a:p>
            <a:endParaRPr lang="en-GB" dirty="0"/>
          </a:p>
        </p:txBody>
      </p:sp>
    </p:spTree>
    <p:extLst>
      <p:ext uri="{BB962C8B-B14F-4D97-AF65-F5344CB8AC3E}">
        <p14:creationId xmlns:p14="http://schemas.microsoft.com/office/powerpoint/2010/main" val="1702794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F6AB-B834-E22D-6D0E-19C8F69A4C54}"/>
              </a:ext>
            </a:extLst>
          </p:cNvPr>
          <p:cNvSpPr>
            <a:spLocks noGrp="1"/>
          </p:cNvSpPr>
          <p:nvPr>
            <p:ph type="title"/>
          </p:nvPr>
        </p:nvSpPr>
        <p:spPr/>
        <p:txBody>
          <a:bodyPr/>
          <a:lstStyle/>
          <a:p>
            <a:r>
              <a:rPr lang="en-GB" sz="4000" b="1" dirty="0"/>
              <a:t>SEND and AP Implementation Plan </a:t>
            </a:r>
            <a:r>
              <a:rPr lang="en-GB" sz="2800" dirty="0"/>
              <a:t>(March 2023) </a:t>
            </a:r>
          </a:p>
        </p:txBody>
      </p:sp>
      <p:sp>
        <p:nvSpPr>
          <p:cNvPr id="3" name="Content Placeholder 2">
            <a:extLst>
              <a:ext uri="{FF2B5EF4-FFF2-40B4-BE49-F238E27FC236}">
                <a16:creationId xmlns:a16="http://schemas.microsoft.com/office/drawing/2014/main" id="{65ED05FB-4B0C-2125-398D-13408098BA45}"/>
              </a:ext>
            </a:extLst>
          </p:cNvPr>
          <p:cNvSpPr>
            <a:spLocks noGrp="1"/>
          </p:cNvSpPr>
          <p:nvPr>
            <p:ph idx="1"/>
          </p:nvPr>
        </p:nvSpPr>
        <p:spPr/>
        <p:txBody>
          <a:bodyPr>
            <a:normAutofit fontScale="92500" lnSpcReduction="20000"/>
          </a:bodyPr>
          <a:lstStyle/>
          <a:p>
            <a:r>
              <a:rPr lang="en-US" dirty="0"/>
              <a:t>“To help maintain positive relationships locally, we will refresh the model set for coproduction at a local level including clear and transparent communication with parents. This will set out expectations for how local areas should work with families in their area to engage constructively and, as a result, prevent issues from escalating.” Page 76</a:t>
            </a:r>
          </a:p>
          <a:p>
            <a:r>
              <a:rPr lang="en-US"/>
              <a:t>“publish a local and national inclusion dashboard from autumn 2023 to support the development of local inclusion plans, giving parents improved transparency of local performance, informing decision-making and driving self-improvement across the system with ongoing updates and iterations in response to user feedback.” </a:t>
            </a:r>
            <a:endParaRPr lang="en-GB" dirty="0"/>
          </a:p>
        </p:txBody>
      </p:sp>
    </p:spTree>
    <p:extLst>
      <p:ext uri="{BB962C8B-B14F-4D97-AF65-F5344CB8AC3E}">
        <p14:creationId xmlns:p14="http://schemas.microsoft.com/office/powerpoint/2010/main" val="165445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What could this look like for schools and services?</a:t>
            </a:r>
          </a:p>
        </p:txBody>
      </p:sp>
      <p:sp>
        <p:nvSpPr>
          <p:cNvPr id="4" name="Text Placeholder 3"/>
          <p:cNvSpPr>
            <a:spLocks noGrp="1"/>
          </p:cNvSpPr>
          <p:nvPr>
            <p:ph type="body" sz="half" idx="2"/>
          </p:nvPr>
        </p:nvSpPr>
        <p:spPr/>
        <p:txBody>
          <a:bodyPr/>
          <a:lstStyle/>
          <a:p>
            <a:endParaRPr lang="en-GB" dirty="0"/>
          </a:p>
        </p:txBody>
      </p:sp>
      <p:sp>
        <p:nvSpPr>
          <p:cNvPr id="7" name="Content Placeholder 6"/>
          <p:cNvSpPr>
            <a:spLocks noGrp="1"/>
          </p:cNvSpPr>
          <p:nvPr>
            <p:ph idx="1"/>
          </p:nvPr>
        </p:nvSpPr>
        <p:spPr/>
        <p:txBody>
          <a:bodyPr>
            <a:normAutofit fontScale="70000" lnSpcReduction="20000"/>
          </a:bodyPr>
          <a:lstStyle/>
          <a:p>
            <a:r>
              <a:rPr lang="en-GB" dirty="0" err="1"/>
              <a:t>Goodhall</a:t>
            </a:r>
            <a:r>
              <a:rPr lang="en-GB" dirty="0"/>
              <a:t> (2017) suggests the following typology for moving from the current ways in which parental engagement is conceptualised in schools to a more empowering model of genuine engagement. </a:t>
            </a:r>
          </a:p>
          <a:p>
            <a:r>
              <a:rPr lang="en-GB" dirty="0"/>
              <a:t>Parental Engagement Re-imagined</a:t>
            </a:r>
          </a:p>
          <a:p>
            <a:r>
              <a:rPr lang="en-GB" dirty="0"/>
              <a:t>1. School staff and parents participate in supporting the learning of the child</a:t>
            </a:r>
          </a:p>
          <a:p>
            <a:r>
              <a:rPr lang="en-GB" dirty="0"/>
              <a:t>2. School staff and parents value the knowledge that each brings to the partnership</a:t>
            </a:r>
          </a:p>
          <a:p>
            <a:r>
              <a:rPr lang="en-GB" dirty="0"/>
              <a:t>3. School staff and parents engage in dialogue around and with the learning of the child</a:t>
            </a:r>
          </a:p>
          <a:p>
            <a:r>
              <a:rPr lang="en-GB" dirty="0"/>
              <a:t>4. School staff and parents act in partnership to support the learning of the child and each other</a:t>
            </a:r>
          </a:p>
          <a:p>
            <a:r>
              <a:rPr lang="en-GB" dirty="0"/>
              <a:t>5. School staff and parents respect the legitimate authority of each other’s roles</a:t>
            </a:r>
          </a:p>
          <a:p>
            <a:endParaRPr lang="en-GB" dirty="0"/>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613" y="2057401"/>
            <a:ext cx="3997974" cy="3438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6679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B8887-9626-AF7A-E82B-42FFB720846F}"/>
              </a:ext>
            </a:extLst>
          </p:cNvPr>
          <p:cNvSpPr>
            <a:spLocks noGrp="1"/>
          </p:cNvSpPr>
          <p:nvPr>
            <p:ph type="title"/>
          </p:nvPr>
        </p:nvSpPr>
        <p:spPr/>
        <p:txBody>
          <a:bodyPr/>
          <a:lstStyle/>
          <a:p>
            <a:r>
              <a:rPr lang="en-GB" b="1" dirty="0"/>
              <a:t>Methods of Working</a:t>
            </a:r>
          </a:p>
        </p:txBody>
      </p:sp>
      <p:sp>
        <p:nvSpPr>
          <p:cNvPr id="3" name="Content Placeholder 2">
            <a:extLst>
              <a:ext uri="{FF2B5EF4-FFF2-40B4-BE49-F238E27FC236}">
                <a16:creationId xmlns:a16="http://schemas.microsoft.com/office/drawing/2014/main" id="{2D2B2D6E-B122-2B4A-3402-A3EC6803ACD5}"/>
              </a:ext>
            </a:extLst>
          </p:cNvPr>
          <p:cNvSpPr>
            <a:spLocks noGrp="1"/>
          </p:cNvSpPr>
          <p:nvPr>
            <p:ph idx="1"/>
          </p:nvPr>
        </p:nvSpPr>
        <p:spPr/>
        <p:txBody>
          <a:bodyPr/>
          <a:lstStyle/>
          <a:p>
            <a:pPr marL="0" indent="0">
              <a:buNone/>
            </a:pPr>
            <a:r>
              <a:rPr lang="en-GB" dirty="0"/>
              <a:t>There are a number of models to draw from developed in both Education and Social Care Contexts;</a:t>
            </a:r>
          </a:p>
          <a:p>
            <a:pPr marL="0" indent="0">
              <a:buNone/>
            </a:pPr>
            <a:endParaRPr lang="en-GB" dirty="0"/>
          </a:p>
          <a:p>
            <a:r>
              <a:rPr lang="en-GB" dirty="0">
                <a:hlinkClick r:id="rId2"/>
              </a:rPr>
              <a:t>https://genuinepartnerships.co.uk/</a:t>
            </a:r>
            <a:r>
              <a:rPr lang="en-GB" dirty="0"/>
              <a:t> </a:t>
            </a:r>
          </a:p>
          <a:p>
            <a:r>
              <a:rPr lang="en-GB" dirty="0">
                <a:hlinkClick r:id="rId3"/>
              </a:rPr>
              <a:t>https://www.scie.org.uk/co-production/scie/charter/</a:t>
            </a:r>
            <a:r>
              <a:rPr lang="en-GB" dirty="0"/>
              <a:t> </a:t>
            </a:r>
          </a:p>
        </p:txBody>
      </p:sp>
    </p:spTree>
    <p:extLst>
      <p:ext uri="{BB962C8B-B14F-4D97-AF65-F5344CB8AC3E}">
        <p14:creationId xmlns:p14="http://schemas.microsoft.com/office/powerpoint/2010/main" val="2859911860"/>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atSIP Presentation v4.potx" id="{5ABA4E9F-C1D2-409A-B0C5-F65293991D20}" vid="{046213B8-E02B-4E8C-9AE8-7C77EE02B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TotalTime>
  <Words>1920</Words>
  <Application>Microsoft Office PowerPoint</Application>
  <PresentationFormat>Widescreen</PresentationFormat>
  <Paragraphs>105</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ArialMT</vt:lpstr>
      <vt:lpstr>Calibri</vt:lpstr>
      <vt:lpstr>Wingdings</vt:lpstr>
      <vt:lpstr>NatSIP Presentation</vt:lpstr>
      <vt:lpstr> The fundamentals of working in partnership for children and young people with low-incidence sensory impairments to improve outcomes</vt:lpstr>
      <vt:lpstr>The challenge of partnership</vt:lpstr>
      <vt:lpstr>What do schools and specialist services need to be doing? </vt:lpstr>
      <vt:lpstr>Hard to reach parents or hard to reach Schools? </vt:lpstr>
      <vt:lpstr>EHCP’s</vt:lpstr>
      <vt:lpstr>But parental engagement remains contested and professionals and parents challenged in different ways…</vt:lpstr>
      <vt:lpstr>SEND and Engagement  </vt:lpstr>
      <vt:lpstr>How can this translate to practice?</vt:lpstr>
      <vt:lpstr>Parental engagement and more appropriate services</vt:lpstr>
      <vt:lpstr>Models of Engaging: Expert</vt:lpstr>
      <vt:lpstr>Model of Engagement: Empowerment </vt:lpstr>
      <vt:lpstr>Structured Conversation Approach</vt:lpstr>
      <vt:lpstr>The Structured Conversation </vt:lpstr>
      <vt:lpstr>SEND and AP Implementation Plan (March 2023) </vt:lpstr>
      <vt:lpstr>What could this look like for schools and services?</vt:lpstr>
      <vt:lpstr>Methods of Working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Johnson</dc:creator>
  <cp:lastModifiedBy>Steve Johnson</cp:lastModifiedBy>
  <cp:revision>17</cp:revision>
  <dcterms:created xsi:type="dcterms:W3CDTF">2023-03-07T23:26:52Z</dcterms:created>
  <dcterms:modified xsi:type="dcterms:W3CDTF">2023-03-14T20:30:07Z</dcterms:modified>
</cp:coreProperties>
</file>