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3" r:id="rId5"/>
    <p:sldId id="264" r:id="rId6"/>
    <p:sldId id="265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0C1CE-4E01-42FE-9799-E84DDD641A1D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0B3DA-F176-4586-B4CF-6CCF397D34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0463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0C1CE-4E01-42FE-9799-E84DDD641A1D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0B3DA-F176-4586-B4CF-6CCF397D34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156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0C1CE-4E01-42FE-9799-E84DDD641A1D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0B3DA-F176-4586-B4CF-6CCF397D34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869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0C1CE-4E01-42FE-9799-E84DDD641A1D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0B3DA-F176-4586-B4CF-6CCF397D34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6464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0C1CE-4E01-42FE-9799-E84DDD641A1D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0B3DA-F176-4586-B4CF-6CCF397D34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09300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0C1CE-4E01-42FE-9799-E84DDD641A1D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0B3DA-F176-4586-B4CF-6CCF397D34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0933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0C1CE-4E01-42FE-9799-E84DDD641A1D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0B3DA-F176-4586-B4CF-6CCF397D34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7151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0C1CE-4E01-42FE-9799-E84DDD641A1D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0B3DA-F176-4586-B4CF-6CCF397D34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0690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0C1CE-4E01-42FE-9799-E84DDD641A1D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0B3DA-F176-4586-B4CF-6CCF397D34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9180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0C1CE-4E01-42FE-9799-E84DDD641A1D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0B3DA-F176-4586-B4CF-6CCF397D34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3256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0C1CE-4E01-42FE-9799-E84DDD641A1D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60B3DA-F176-4586-B4CF-6CCF397D34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32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20000"/>
                <a:lumOff val="80000"/>
              </a:schemeClr>
            </a:gs>
            <a:gs pos="20000">
              <a:schemeClr val="accent4">
                <a:lumMod val="20000"/>
                <a:lumOff val="80000"/>
              </a:schemeClr>
            </a:gs>
            <a:gs pos="23000">
              <a:schemeClr val="accent4">
                <a:lumMod val="20000"/>
                <a:lumOff val="80000"/>
              </a:schemeClr>
            </a:gs>
            <a:gs pos="73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D0C1CE-4E01-42FE-9799-E84DDD641A1D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60B3DA-F176-4586-B4CF-6CCF397D34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702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sarah.hughes@torfaen.gov.uk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mailto:Joanne.Plant@torfaen.gov.uk" TargetMode="External"/><Relationship Id="rId2" Type="http://schemas.openxmlformats.org/officeDocument/2006/relationships/hyperlink" Target="mailto:Roger.Thurlbeck@torfaen.gov.uk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err="1"/>
              <a:t>SenCom</a:t>
            </a:r>
            <a:r>
              <a:rPr lang="en-GB" dirty="0"/>
              <a:t> Building Back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4400" dirty="0"/>
              <a:t>November 2021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233145" y="4789889"/>
            <a:ext cx="6088380" cy="1546860"/>
            <a:chOff x="0" y="0"/>
            <a:chExt cx="6088380" cy="154686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696720" cy="1371600"/>
            </a:xfrm>
            <a:prstGeom prst="rect">
              <a:avLst/>
            </a:prstGeom>
            <a:noFill/>
            <a:ln>
              <a:noFill/>
            </a:ln>
            <a:effectLst/>
          </p:spPr>
        </p:pic>
        <p:sp>
          <p:nvSpPr>
            <p:cNvPr id="6" name="Text Box 4"/>
            <p:cNvSpPr txBox="1"/>
            <p:nvPr/>
          </p:nvSpPr>
          <p:spPr>
            <a:xfrm>
              <a:off x="1630680" y="152400"/>
              <a:ext cx="2499360" cy="1394460"/>
            </a:xfrm>
            <a:prstGeom prst="rect">
              <a:avLst/>
            </a:prstGeom>
            <a:solidFill>
              <a:schemeClr val="lt1"/>
            </a:solidFill>
            <a:ln w="6350"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GB" sz="1400" b="1">
                  <a:effectLst/>
                  <a:latin typeface="ArialRoundedMTBold"/>
                  <a:ea typeface="Calibri" panose="020F0502020204030204" pitchFamily="34" charset="0"/>
                  <a:cs typeface="ArialRoundedMTBold"/>
                </a:rPr>
                <a:t>Gwasanaethau Cymorth</a:t>
              </a:r>
              <a:endParaRPr lang="en-GB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GB" sz="1400" b="1">
                  <a:effectLst/>
                  <a:latin typeface="ArialRoundedMTBold"/>
                  <a:ea typeface="Calibri" panose="020F0502020204030204" pitchFamily="34" charset="0"/>
                  <a:cs typeface="ArialRoundedMTBold"/>
                </a:rPr>
                <a:t>Cyfathrebu a Synhwyraidd</a:t>
              </a:r>
              <a:endParaRPr lang="en-GB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GB" sz="1400" b="1">
                  <a:effectLst/>
                  <a:latin typeface="ArialRoundedMTBold"/>
                  <a:ea typeface="Calibri" panose="020F0502020204030204" pitchFamily="34" charset="0"/>
                  <a:cs typeface="ArialRoundedMTBold"/>
                </a:rPr>
                <a:t> </a:t>
              </a:r>
              <a:endParaRPr lang="en-GB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GB" sz="1400" b="1">
                  <a:effectLst/>
                  <a:latin typeface="ArialRoundedMTBold"/>
                  <a:ea typeface="Calibri" panose="020F0502020204030204" pitchFamily="34" charset="0"/>
                  <a:cs typeface="ArialRoundedMTBold"/>
                </a:rPr>
                <a:t>Sensory &amp; Communication</a:t>
              </a:r>
              <a:endParaRPr lang="en-GB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400" b="1">
                  <a:effectLst/>
                  <a:latin typeface="ArialRoundedMTBold"/>
                  <a:ea typeface="Calibri" panose="020F0502020204030204" pitchFamily="34" charset="0"/>
                  <a:cs typeface="ArialRoundedMTBold"/>
                </a:rPr>
                <a:t>Support Service</a:t>
              </a:r>
              <a:endParaRPr lang="en-GB" sz="110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7" name="Straight Connector 6"/>
            <p:cNvCxnSpPr/>
            <p:nvPr/>
          </p:nvCxnSpPr>
          <p:spPr>
            <a:xfrm flipV="1">
              <a:off x="1722120" y="716280"/>
              <a:ext cx="4366260" cy="2286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596424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err="1"/>
              <a:t>SenCom</a:t>
            </a:r>
            <a:r>
              <a:rPr lang="en-GB" b="1" dirty="0"/>
              <a:t>. Who we are, What we do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3200" dirty="0"/>
              <a:t>Sensory and Communication Support Service (</a:t>
            </a:r>
            <a:r>
              <a:rPr lang="en-US" sz="3200" dirty="0" err="1"/>
              <a:t>SenCom</a:t>
            </a:r>
            <a:r>
              <a:rPr lang="en-US" sz="3200" dirty="0"/>
              <a:t>)</a:t>
            </a:r>
          </a:p>
          <a:p>
            <a:pPr lvl="1"/>
            <a:r>
              <a:rPr lang="en-US" sz="3200" dirty="0"/>
              <a:t>Vision Impaired (VI), </a:t>
            </a:r>
          </a:p>
          <a:p>
            <a:pPr lvl="1"/>
            <a:r>
              <a:rPr lang="en-US" sz="3200" dirty="0"/>
              <a:t>Multi-Sensory Impaired (MSI), </a:t>
            </a:r>
          </a:p>
          <a:p>
            <a:pPr lvl="1"/>
            <a:r>
              <a:rPr lang="en-US" sz="3200" dirty="0"/>
              <a:t>Hearing Impaired (HI) </a:t>
            </a:r>
          </a:p>
          <a:p>
            <a:pPr lvl="1"/>
            <a:r>
              <a:rPr lang="en-US" sz="3200" dirty="0"/>
              <a:t>Communication Intervention (</a:t>
            </a:r>
            <a:r>
              <a:rPr lang="en-US" sz="3200" dirty="0" err="1"/>
              <a:t>ComIT</a:t>
            </a:r>
            <a:r>
              <a:rPr lang="en-US" sz="3200" dirty="0"/>
              <a:t>) </a:t>
            </a:r>
          </a:p>
          <a:p>
            <a:r>
              <a:rPr lang="en-US" sz="3200" dirty="0"/>
              <a:t>5 local authorities in the South East Wales </a:t>
            </a:r>
          </a:p>
          <a:p>
            <a:r>
              <a:rPr lang="en-US" sz="3200" dirty="0"/>
              <a:t>Hosted by </a:t>
            </a:r>
            <a:r>
              <a:rPr lang="en-US" sz="3200" dirty="0" err="1"/>
              <a:t>Torfaen</a:t>
            </a:r>
            <a:r>
              <a:rPr lang="en-US" sz="3200" dirty="0"/>
              <a:t> County Council.  </a:t>
            </a:r>
          </a:p>
          <a:p>
            <a:r>
              <a:rPr lang="en-US" sz="3200" dirty="0"/>
              <a:t>VI and HI playgroups and Pre-school </a:t>
            </a:r>
            <a:r>
              <a:rPr lang="en-US" sz="3200" dirty="0" err="1"/>
              <a:t>programmes</a:t>
            </a:r>
            <a:r>
              <a:rPr lang="en-US" sz="3200" dirty="0"/>
              <a:t>.</a:t>
            </a:r>
          </a:p>
          <a:p>
            <a:r>
              <a:rPr lang="en-US" sz="3200" dirty="0"/>
              <a:t>Approx. 360 children and young people with VI (CYPVI) known to </a:t>
            </a:r>
            <a:r>
              <a:rPr lang="en-US" sz="3200" dirty="0" err="1"/>
              <a:t>SenCom</a:t>
            </a:r>
            <a:r>
              <a:rPr lang="en-US" sz="3200" dirty="0"/>
              <a:t> across the region.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1252D8-21CD-4B81-88A7-39D023D0FAA4}"/>
              </a:ext>
            </a:extLst>
          </p:cNvPr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1" t="14461" r="75455" b="4457"/>
          <a:stretch/>
        </p:blipFill>
        <p:spPr>
          <a:xfrm>
            <a:off x="10517290" y="365125"/>
            <a:ext cx="1135921" cy="968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5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/>
              <a:t>What’s working, what’s not working, </a:t>
            </a:r>
            <a:br>
              <a:rPr lang="en-GB" b="1" dirty="0"/>
            </a:br>
            <a:r>
              <a:rPr lang="en-GB" b="1" dirty="0"/>
              <a:t>for the VI Service at </a:t>
            </a:r>
            <a:r>
              <a:rPr lang="en-GB" b="1" dirty="0" err="1"/>
              <a:t>SenCom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23280"/>
            <a:ext cx="4994429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Enhanced</a:t>
            </a:r>
          </a:p>
          <a:p>
            <a:r>
              <a:rPr lang="en-GB" dirty="0"/>
              <a:t>MS Teams – attend meetings, communicate with schools and families, and support CYP remotely</a:t>
            </a:r>
          </a:p>
          <a:p>
            <a:r>
              <a:rPr lang="en-GB" dirty="0"/>
              <a:t>Hybrid playgroups in person and virtually</a:t>
            </a:r>
          </a:p>
          <a:p>
            <a:r>
              <a:rPr lang="en-GB" dirty="0"/>
              <a:t>Improving our own technology and that available to CYPVI</a:t>
            </a:r>
          </a:p>
          <a:p>
            <a:r>
              <a:rPr lang="en-GB" dirty="0"/>
              <a:t>School teachers and support staff more engaged with our virtual visits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EC7E7C1-7E19-4D5D-96C2-EB3B20A11BD8}"/>
              </a:ext>
            </a:extLst>
          </p:cNvPr>
          <p:cNvSpPr txBox="1">
            <a:spLocks/>
          </p:cNvSpPr>
          <p:nvPr/>
        </p:nvSpPr>
        <p:spPr>
          <a:xfrm>
            <a:off x="6192914" y="1923280"/>
            <a:ext cx="4994429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Limitation</a:t>
            </a:r>
          </a:p>
          <a:p>
            <a:r>
              <a:rPr lang="en-GB" dirty="0"/>
              <a:t>Schools not always set up well for support via MS Teams (adequate staff or technology)</a:t>
            </a:r>
          </a:p>
          <a:p>
            <a:r>
              <a:rPr lang="en-GB" dirty="0"/>
              <a:t>Families may not have adequate technology or broadband to engage fully</a:t>
            </a:r>
          </a:p>
          <a:p>
            <a:r>
              <a:rPr lang="en-GB" dirty="0"/>
              <a:t>Staff skills to support working with CYPVI in learning how to use technology loaned</a:t>
            </a:r>
          </a:p>
          <a:p>
            <a:r>
              <a:rPr lang="en-GB" dirty="0"/>
              <a:t>Sometimes staff absences mean that sessions cannot go ahead</a:t>
            </a:r>
          </a:p>
        </p:txBody>
      </p:sp>
    </p:spTree>
    <p:extLst>
      <p:ext uri="{BB962C8B-B14F-4D97-AF65-F5344CB8AC3E}">
        <p14:creationId xmlns:p14="http://schemas.microsoft.com/office/powerpoint/2010/main" val="3666542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/>
              <a:t>What’s working, what’s not working, </a:t>
            </a:r>
            <a:br>
              <a:rPr lang="en-GB" b="1" dirty="0"/>
            </a:br>
            <a:r>
              <a:rPr lang="en-GB" b="1" dirty="0"/>
              <a:t>for the VI Service at </a:t>
            </a:r>
            <a:r>
              <a:rPr lang="en-GB" b="1" dirty="0" err="1"/>
              <a:t>SenCom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23280"/>
            <a:ext cx="4994429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Enhanced</a:t>
            </a:r>
          </a:p>
          <a:p>
            <a:r>
              <a:rPr lang="en-GB" dirty="0"/>
              <a:t>Move to training online</a:t>
            </a:r>
          </a:p>
          <a:p>
            <a:endParaRPr lang="en-GB" dirty="0"/>
          </a:p>
          <a:p>
            <a:r>
              <a:rPr lang="en-GB" dirty="0"/>
              <a:t>Working collaboratively with colleagues from across the region/country or further still</a:t>
            </a:r>
          </a:p>
          <a:p>
            <a:endParaRPr lang="en-GB" dirty="0"/>
          </a:p>
          <a:p>
            <a:r>
              <a:rPr lang="en-GB" dirty="0"/>
              <a:t>Being able to contact someone immediately for a ‘face to face’ conversation via Teams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EC7E7C1-7E19-4D5D-96C2-EB3B20A11BD8}"/>
              </a:ext>
            </a:extLst>
          </p:cNvPr>
          <p:cNvSpPr txBox="1">
            <a:spLocks/>
          </p:cNvSpPr>
          <p:nvPr/>
        </p:nvSpPr>
        <p:spPr>
          <a:xfrm>
            <a:off x="6192914" y="1923280"/>
            <a:ext cx="4994429" cy="4351338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Limitation</a:t>
            </a:r>
          </a:p>
          <a:p>
            <a:r>
              <a:rPr lang="en-GB" dirty="0"/>
              <a:t>Some training and awareness cannot be done online e.g. sighted guide training</a:t>
            </a:r>
          </a:p>
          <a:p>
            <a:r>
              <a:rPr lang="en-GB" dirty="0"/>
              <a:t>Without travelling to meet in person, diaries are more likely to be back to back</a:t>
            </a:r>
          </a:p>
          <a:p>
            <a:r>
              <a:rPr lang="en-GB" dirty="0"/>
              <a:t>Chance conversations and monitoring the team’s wellbeing at a glance is not possible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5806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AB9DAC-D14C-437D-BF75-66D1EAF1AB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Contact information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6E020E-ED4D-4856-BA0E-F2A3490708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r>
              <a:rPr lang="en-GB" sz="3200" dirty="0"/>
              <a:t>Sarah Hughes</a:t>
            </a:r>
          </a:p>
          <a:p>
            <a:pPr marL="0" indent="0">
              <a:buNone/>
            </a:pPr>
            <a:r>
              <a:rPr lang="en-GB" sz="2800" dirty="0"/>
              <a:t>		Head of </a:t>
            </a:r>
            <a:r>
              <a:rPr lang="en-GB" sz="2800" dirty="0" err="1"/>
              <a:t>SenCom</a:t>
            </a:r>
            <a:r>
              <a:rPr lang="en-GB" sz="2800" dirty="0"/>
              <a:t> VI Service</a:t>
            </a:r>
          </a:p>
          <a:p>
            <a:pPr marL="0" indent="0">
              <a:buNone/>
            </a:pPr>
            <a:r>
              <a:rPr lang="en-GB" sz="2800" dirty="0"/>
              <a:t>		Tel: 01633 648888</a:t>
            </a:r>
          </a:p>
          <a:p>
            <a:pPr marL="0" indent="0">
              <a:buNone/>
            </a:pPr>
            <a:r>
              <a:rPr lang="en-GB" sz="2800" dirty="0"/>
              <a:t>		email: </a:t>
            </a:r>
            <a:r>
              <a:rPr lang="en-GB" sz="2800" dirty="0">
                <a:hlinkClick r:id="rId2"/>
              </a:rPr>
              <a:t>sarah.hughes@torfaen.gov.uk</a:t>
            </a:r>
            <a:endParaRPr lang="en-GB" sz="2800" dirty="0"/>
          </a:p>
          <a:p>
            <a:pPr marL="0" indent="0">
              <a:buNone/>
            </a:pPr>
            <a:r>
              <a:rPr lang="en-GB" dirty="0"/>
              <a:t>Chair of WAVIE (Welsh Association of Vision Impairment Educators)</a:t>
            </a:r>
          </a:p>
          <a:p>
            <a:pPr marL="0" indent="0">
              <a:buNone/>
            </a:pPr>
            <a:r>
              <a:rPr lang="en-GB" sz="2800" dirty="0"/>
              <a:t>							</a:t>
            </a:r>
            <a:r>
              <a:rPr lang="en-GB" dirty="0">
                <a:solidFill>
                  <a:srgbClr val="536471"/>
                </a:solidFill>
                <a:latin typeface="TwitterChirp"/>
              </a:rPr>
              <a:t> Twitter: @WAVIEWales</a:t>
            </a:r>
          </a:p>
          <a:p>
            <a:endParaRPr lang="en-GB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4B2C923E-40BD-477B-B862-6096C23820C2}"/>
              </a:ext>
            </a:extLst>
          </p:cNvPr>
          <p:cNvGrpSpPr/>
          <p:nvPr/>
        </p:nvGrpSpPr>
        <p:grpSpPr>
          <a:xfrm>
            <a:off x="241370" y="5195956"/>
            <a:ext cx="6088380" cy="1546860"/>
            <a:chOff x="0" y="0"/>
            <a:chExt cx="6088380" cy="1546860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97ACF55-EADF-4D3B-A917-DE28DAD45C6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696720" cy="1371600"/>
            </a:xfrm>
            <a:prstGeom prst="rect">
              <a:avLst/>
            </a:prstGeom>
            <a:noFill/>
            <a:ln>
              <a:noFill/>
            </a:ln>
            <a:effectLst/>
          </p:spPr>
        </p:pic>
        <p:sp>
          <p:nvSpPr>
            <p:cNvPr id="6" name="Text Box 4">
              <a:extLst>
                <a:ext uri="{FF2B5EF4-FFF2-40B4-BE49-F238E27FC236}">
                  <a16:creationId xmlns:a16="http://schemas.microsoft.com/office/drawing/2014/main" id="{5F407053-E406-4823-9CFE-13A904DA8D40}"/>
                </a:ext>
              </a:extLst>
            </p:cNvPr>
            <p:cNvSpPr txBox="1"/>
            <p:nvPr/>
          </p:nvSpPr>
          <p:spPr>
            <a:xfrm>
              <a:off x="1630680" y="152400"/>
              <a:ext cx="2499360" cy="1394460"/>
            </a:xfrm>
            <a:prstGeom prst="rect">
              <a:avLst/>
            </a:prstGeom>
            <a:solidFill>
              <a:schemeClr val="lt1"/>
            </a:solidFill>
            <a:ln w="6350"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GB" sz="1400" b="1" dirty="0" err="1">
                  <a:effectLst/>
                  <a:latin typeface="ArialRoundedMTBold"/>
                  <a:ea typeface="Calibri" panose="020F0502020204030204" pitchFamily="34" charset="0"/>
                  <a:cs typeface="ArialRoundedMTBold"/>
                </a:rPr>
                <a:t>Gwasanaethau</a:t>
              </a:r>
              <a:r>
                <a:rPr lang="en-GB" sz="1400" b="1" dirty="0">
                  <a:effectLst/>
                  <a:latin typeface="ArialRoundedMTBold"/>
                  <a:ea typeface="Calibri" panose="020F0502020204030204" pitchFamily="34" charset="0"/>
                  <a:cs typeface="ArialRoundedMTBold"/>
                </a:rPr>
                <a:t> </a:t>
              </a:r>
              <a:r>
                <a:rPr lang="en-GB" sz="1400" b="1" dirty="0" err="1">
                  <a:effectLst/>
                  <a:latin typeface="ArialRoundedMTBold"/>
                  <a:ea typeface="Calibri" panose="020F0502020204030204" pitchFamily="34" charset="0"/>
                  <a:cs typeface="ArialRoundedMTBold"/>
                </a:rPr>
                <a:t>Cymorth</a:t>
              </a:r>
              <a:endParaRPr lang="en-GB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GB" sz="1400" b="1" dirty="0" err="1">
                  <a:effectLst/>
                  <a:latin typeface="ArialRoundedMTBold"/>
                  <a:ea typeface="Calibri" panose="020F0502020204030204" pitchFamily="34" charset="0"/>
                  <a:cs typeface="ArialRoundedMTBold"/>
                </a:rPr>
                <a:t>Cyfathrebu</a:t>
              </a:r>
              <a:r>
                <a:rPr lang="en-GB" sz="1400" b="1" dirty="0">
                  <a:effectLst/>
                  <a:latin typeface="ArialRoundedMTBold"/>
                  <a:ea typeface="Calibri" panose="020F0502020204030204" pitchFamily="34" charset="0"/>
                  <a:cs typeface="ArialRoundedMTBold"/>
                </a:rPr>
                <a:t> a </a:t>
              </a:r>
              <a:r>
                <a:rPr lang="en-GB" sz="1400" b="1" dirty="0" err="1">
                  <a:effectLst/>
                  <a:latin typeface="ArialRoundedMTBold"/>
                  <a:ea typeface="Calibri" panose="020F0502020204030204" pitchFamily="34" charset="0"/>
                  <a:cs typeface="ArialRoundedMTBold"/>
                </a:rPr>
                <a:t>Synhwyraidd</a:t>
              </a:r>
              <a:endParaRPr lang="en-GB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GB" sz="1400" b="1" dirty="0">
                  <a:effectLst/>
                  <a:latin typeface="ArialRoundedMTBold"/>
                  <a:ea typeface="Calibri" panose="020F0502020204030204" pitchFamily="34" charset="0"/>
                  <a:cs typeface="ArialRoundedMTBold"/>
                </a:rPr>
                <a:t> </a:t>
              </a:r>
              <a:endParaRPr lang="en-GB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GB" sz="1400" b="1" dirty="0">
                  <a:effectLst/>
                  <a:latin typeface="ArialRoundedMTBold"/>
                  <a:ea typeface="Calibri" panose="020F0502020204030204" pitchFamily="34" charset="0"/>
                  <a:cs typeface="ArialRoundedMTBold"/>
                </a:rPr>
                <a:t>Sensory &amp; Communication</a:t>
              </a:r>
              <a:endParaRPr lang="en-GB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400" b="1" dirty="0">
                  <a:effectLst/>
                  <a:latin typeface="ArialRoundedMTBold"/>
                  <a:ea typeface="Calibri" panose="020F0502020204030204" pitchFamily="34" charset="0"/>
                  <a:cs typeface="ArialRoundedMTBold"/>
                </a:rPr>
                <a:t>Support Service</a:t>
              </a:r>
              <a:endParaRPr lang="en-GB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DD8DA284-D5DE-42B2-9DF8-F120629F1A1E}"/>
                </a:ext>
              </a:extLst>
            </p:cNvPr>
            <p:cNvCxnSpPr/>
            <p:nvPr/>
          </p:nvCxnSpPr>
          <p:spPr>
            <a:xfrm flipV="1">
              <a:off x="1722120" y="716280"/>
              <a:ext cx="4366260" cy="2286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8FCB1975-B6F2-4905-ACCB-944A97DAB1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7527" y="5293838"/>
            <a:ext cx="3787898" cy="1351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0545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D15681-69C3-4905-B327-3192DCAB2D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Other </a:t>
            </a:r>
            <a:r>
              <a:rPr lang="en-GB" dirty="0" err="1"/>
              <a:t>SenCom</a:t>
            </a:r>
            <a:r>
              <a:rPr lang="en-GB" dirty="0"/>
              <a:t> contacts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35F3A4-5AFA-42F6-97D8-103333F924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494625"/>
            <a:ext cx="5181600" cy="3682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Head of </a:t>
            </a:r>
            <a:r>
              <a:rPr lang="en-GB" dirty="0" err="1"/>
              <a:t>SenCom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Roger Thurlbeck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Roger.Thurlbeck@torfaen.gov.uk</a:t>
            </a:r>
            <a:r>
              <a:rPr lang="en-GB" dirty="0"/>
              <a:t>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5CC209-BBCA-4563-B921-A029B8ED91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494623"/>
            <a:ext cx="5181600" cy="3682339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Head of </a:t>
            </a:r>
            <a:r>
              <a:rPr lang="en-GB" dirty="0" err="1"/>
              <a:t>SenCom</a:t>
            </a:r>
            <a:r>
              <a:rPr lang="en-GB" dirty="0"/>
              <a:t> HI Service</a:t>
            </a:r>
          </a:p>
          <a:p>
            <a:pPr marL="0" indent="0">
              <a:buNone/>
            </a:pPr>
            <a:r>
              <a:rPr lang="en-GB" dirty="0"/>
              <a:t>Joanne Plant</a:t>
            </a:r>
          </a:p>
          <a:p>
            <a:pPr marL="0" indent="0">
              <a:buNone/>
            </a:pPr>
            <a:r>
              <a:rPr lang="en-GB" dirty="0">
                <a:hlinkClick r:id="rId3"/>
              </a:rPr>
              <a:t>Joanne.Plant@torfaen.gov.uk</a:t>
            </a:r>
            <a:r>
              <a:rPr lang="en-GB" dirty="0"/>
              <a:t> 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CAF41575-260A-41ED-8A81-728D1A7F00F5}"/>
              </a:ext>
            </a:extLst>
          </p:cNvPr>
          <p:cNvGrpSpPr/>
          <p:nvPr/>
        </p:nvGrpSpPr>
        <p:grpSpPr>
          <a:xfrm>
            <a:off x="2851405" y="4816411"/>
            <a:ext cx="6088380" cy="1546860"/>
            <a:chOff x="0" y="0"/>
            <a:chExt cx="6088380" cy="1546860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F48FADFD-BE06-4B4E-9A69-1CD88D5E8E0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696720" cy="1371600"/>
            </a:xfrm>
            <a:prstGeom prst="rect">
              <a:avLst/>
            </a:prstGeom>
            <a:noFill/>
            <a:ln>
              <a:noFill/>
            </a:ln>
            <a:effectLst/>
          </p:spPr>
        </p:pic>
        <p:sp>
          <p:nvSpPr>
            <p:cNvPr id="7" name="Text Box 4">
              <a:extLst>
                <a:ext uri="{FF2B5EF4-FFF2-40B4-BE49-F238E27FC236}">
                  <a16:creationId xmlns:a16="http://schemas.microsoft.com/office/drawing/2014/main" id="{3EF29DFB-E9BD-4B14-A4A8-12249E265EAB}"/>
                </a:ext>
              </a:extLst>
            </p:cNvPr>
            <p:cNvSpPr txBox="1"/>
            <p:nvPr/>
          </p:nvSpPr>
          <p:spPr>
            <a:xfrm>
              <a:off x="1630680" y="152400"/>
              <a:ext cx="2499360" cy="1394460"/>
            </a:xfrm>
            <a:prstGeom prst="rect">
              <a:avLst/>
            </a:prstGeom>
            <a:solidFill>
              <a:schemeClr val="lt1"/>
            </a:solidFill>
            <a:ln w="6350"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GB" sz="1400" b="1" dirty="0" err="1">
                  <a:effectLst/>
                  <a:latin typeface="ArialRoundedMTBold"/>
                  <a:ea typeface="Calibri" panose="020F0502020204030204" pitchFamily="34" charset="0"/>
                  <a:cs typeface="ArialRoundedMTBold"/>
                </a:rPr>
                <a:t>Gwasanaethau</a:t>
              </a:r>
              <a:r>
                <a:rPr lang="en-GB" sz="1400" b="1" dirty="0">
                  <a:effectLst/>
                  <a:latin typeface="ArialRoundedMTBold"/>
                  <a:ea typeface="Calibri" panose="020F0502020204030204" pitchFamily="34" charset="0"/>
                  <a:cs typeface="ArialRoundedMTBold"/>
                </a:rPr>
                <a:t> </a:t>
              </a:r>
              <a:r>
                <a:rPr lang="en-GB" sz="1400" b="1" dirty="0" err="1">
                  <a:effectLst/>
                  <a:latin typeface="ArialRoundedMTBold"/>
                  <a:ea typeface="Calibri" panose="020F0502020204030204" pitchFamily="34" charset="0"/>
                  <a:cs typeface="ArialRoundedMTBold"/>
                </a:rPr>
                <a:t>Cymorth</a:t>
              </a:r>
              <a:endParaRPr lang="en-GB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GB" sz="1400" b="1" dirty="0" err="1">
                  <a:effectLst/>
                  <a:latin typeface="ArialRoundedMTBold"/>
                  <a:ea typeface="Calibri" panose="020F0502020204030204" pitchFamily="34" charset="0"/>
                  <a:cs typeface="ArialRoundedMTBold"/>
                </a:rPr>
                <a:t>Cyfathrebu</a:t>
              </a:r>
              <a:r>
                <a:rPr lang="en-GB" sz="1400" b="1" dirty="0">
                  <a:effectLst/>
                  <a:latin typeface="ArialRoundedMTBold"/>
                  <a:ea typeface="Calibri" panose="020F0502020204030204" pitchFamily="34" charset="0"/>
                  <a:cs typeface="ArialRoundedMTBold"/>
                </a:rPr>
                <a:t> a </a:t>
              </a:r>
              <a:r>
                <a:rPr lang="en-GB" sz="1400" b="1" dirty="0" err="1">
                  <a:effectLst/>
                  <a:latin typeface="ArialRoundedMTBold"/>
                  <a:ea typeface="Calibri" panose="020F0502020204030204" pitchFamily="34" charset="0"/>
                  <a:cs typeface="ArialRoundedMTBold"/>
                </a:rPr>
                <a:t>Synhwyraidd</a:t>
              </a:r>
              <a:endParaRPr lang="en-GB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GB" sz="1400" b="1" dirty="0">
                  <a:effectLst/>
                  <a:latin typeface="ArialRoundedMTBold"/>
                  <a:ea typeface="Calibri" panose="020F0502020204030204" pitchFamily="34" charset="0"/>
                  <a:cs typeface="ArialRoundedMTBold"/>
                </a:rPr>
                <a:t> </a:t>
              </a:r>
              <a:endParaRPr lang="en-GB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GB" sz="1400" b="1" dirty="0">
                  <a:effectLst/>
                  <a:latin typeface="ArialRoundedMTBold"/>
                  <a:ea typeface="Calibri" panose="020F0502020204030204" pitchFamily="34" charset="0"/>
                  <a:cs typeface="ArialRoundedMTBold"/>
                </a:rPr>
                <a:t>Sensory &amp; Communication</a:t>
              </a:r>
              <a:endParaRPr lang="en-GB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1400" b="1" dirty="0">
                  <a:effectLst/>
                  <a:latin typeface="ArialRoundedMTBold"/>
                  <a:ea typeface="Calibri" panose="020F0502020204030204" pitchFamily="34" charset="0"/>
                  <a:cs typeface="ArialRoundedMTBold"/>
                </a:rPr>
                <a:t>Support Service</a:t>
              </a:r>
              <a:endParaRPr lang="en-GB" sz="1100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D50E0A45-0182-477E-8E14-80ECC9E15289}"/>
                </a:ext>
              </a:extLst>
            </p:cNvPr>
            <p:cNvCxnSpPr/>
            <p:nvPr/>
          </p:nvCxnSpPr>
          <p:spPr>
            <a:xfrm flipV="1">
              <a:off x="1722120" y="716280"/>
              <a:ext cx="4366260" cy="2286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180054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405</Words>
  <Application>Microsoft Office PowerPoint</Application>
  <PresentationFormat>Widescreen</PresentationFormat>
  <Paragraphs>64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ArialRoundedMTBold</vt:lpstr>
      <vt:lpstr>Calibri</vt:lpstr>
      <vt:lpstr>Calibri Light</vt:lpstr>
      <vt:lpstr>TwitterChirp</vt:lpstr>
      <vt:lpstr>Office Theme</vt:lpstr>
      <vt:lpstr>SenCom Building Back</vt:lpstr>
      <vt:lpstr>SenCom. Who we are, What we do </vt:lpstr>
      <vt:lpstr>What’s working, what’s not working,  for the VI Service at SenCom</vt:lpstr>
      <vt:lpstr>What’s working, what’s not working,  for the VI Service at SenCom</vt:lpstr>
      <vt:lpstr>Contact information</vt:lpstr>
      <vt:lpstr>Other SenCom contacts</vt:lpstr>
    </vt:vector>
  </TitlesOfParts>
  <Company>Torfaen County Borough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Six SenCom Strategic Strands</dc:title>
  <dc:creator>Hughes Sarah</dc:creator>
  <cp:lastModifiedBy>Hughes, Sarah</cp:lastModifiedBy>
  <cp:revision>5</cp:revision>
  <dcterms:created xsi:type="dcterms:W3CDTF">2018-03-22T14:56:25Z</dcterms:created>
  <dcterms:modified xsi:type="dcterms:W3CDTF">2021-11-10T11:18:42Z</dcterms:modified>
</cp:coreProperties>
</file>