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25646" y="16545"/>
            <a:ext cx="4050791" cy="68249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109205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0403" y="571500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26088" y="2969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1" y="6459785"/>
            <a:ext cx="7266503" cy="365125"/>
          </a:xfrm>
        </p:spPr>
        <p:txBody>
          <a:bodyPr/>
          <a:lstStyle>
            <a:lvl1pPr algn="ctr">
              <a:defRPr sz="20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26087" y="6459785"/>
            <a:ext cx="3224715" cy="365125"/>
          </a:xfrm>
        </p:spPr>
        <p:txBody>
          <a:bodyPr/>
          <a:lstStyle>
            <a:lvl1pPr>
              <a:defRPr sz="14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54FB83D9-F76C-4244-91B7-481C23BD0C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33" y="936625"/>
            <a:ext cx="7199896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11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679" y="433324"/>
            <a:ext cx="11212005" cy="4074668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6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6288731"/>
            <a:ext cx="5867400" cy="536180"/>
          </a:xfrm>
        </p:spPr>
        <p:txBody>
          <a:bodyPr/>
          <a:lstStyle>
            <a:lvl1pPr>
              <a:defRPr sz="2000"/>
            </a:lvl1pPr>
          </a:lstStyle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04173" y="6288731"/>
            <a:ext cx="4994127" cy="536180"/>
          </a:xfrm>
        </p:spPr>
        <p:txBody>
          <a:bodyPr/>
          <a:lstStyle>
            <a:lvl1pPr>
              <a:defRPr sz="1600"/>
            </a:lvl1pPr>
          </a:lstStyle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B1A841E-AD0C-4B3D-9710-575C58491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173" y="5525319"/>
            <a:ext cx="4895512" cy="72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34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DD9957B0-107B-4F5D-ACDE-09F4D1853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1398" y="6520084"/>
            <a:ext cx="2030144" cy="304826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C636666-6E6D-4E99-B110-4EA6CF0348CE}"/>
              </a:ext>
            </a:extLst>
          </p:cNvPr>
          <p:cNvSpPr txBox="1">
            <a:spLocks/>
          </p:cNvSpPr>
          <p:nvPr/>
        </p:nvSpPr>
        <p:spPr>
          <a:xfrm>
            <a:off x="1097280" y="777240"/>
            <a:ext cx="10058400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68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91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7838B848-F2D1-4A24-B70E-0BF65604B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2519" y="6489934"/>
            <a:ext cx="2030144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2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1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6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37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8CB61F-A5B3-4B92-9092-92F8F1B4E8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2519" y="6520084"/>
            <a:ext cx="2030144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73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75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D1ACC6F-9BC2-496E-B938-72D5D6EFA8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33375" y="6476987"/>
            <a:ext cx="2036240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7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1C359AF-5052-4B17-866D-BF18042F3A91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55DA96FA-5ECB-42F4-A1F0-D09E5607B94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42520" y="6489934"/>
            <a:ext cx="2030144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985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5ECF76-8D75-4499-9A9F-754A470478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90577" y="2627791"/>
            <a:ext cx="3200400" cy="2690604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Low Incidence Needs Team</a:t>
            </a:r>
          </a:p>
          <a:p>
            <a:pPr algn="ctr"/>
            <a:r>
              <a:rPr lang="en-GB" sz="2000" dirty="0"/>
              <a:t>Manager – Amanda Card</a:t>
            </a:r>
          </a:p>
          <a:p>
            <a:pPr algn="ctr"/>
            <a:r>
              <a:rPr lang="en-GB" sz="1800" dirty="0"/>
              <a:t>amandacard@gateshead.gov.uk</a:t>
            </a:r>
          </a:p>
          <a:p>
            <a:pPr algn="ctr"/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8630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31E01-C3DD-4DF2-AAB8-CEE4677DB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69840"/>
          </a:xfrm>
        </p:spPr>
        <p:txBody>
          <a:bodyPr/>
          <a:lstStyle/>
          <a:p>
            <a:r>
              <a:rPr lang="en-GB" dirty="0"/>
              <a:t>Building 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76ECB6-8EEA-47D8-85D3-34DC7CAA3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2939330"/>
          </a:xfrm>
        </p:spPr>
        <p:txBody>
          <a:bodyPr/>
          <a:lstStyle/>
          <a:p>
            <a:r>
              <a:rPr lang="en-GB" sz="1800" dirty="0">
                <a:solidFill>
                  <a:schemeClr val="tx1"/>
                </a:solidFill>
              </a:rPr>
              <a:t>Current context: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</a:rPr>
              <a:t>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upporting pupils, families and schools again face to face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Gateshead are taking a cautious approach and still have a number of control measures in place still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Regular liaison with health and safety regarding use of PPE, regularly updated risk assessments for  schools, home and office.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16148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44E0961-31C2-43E9-A0B0-171D17F4A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02303"/>
          </a:xfrm>
        </p:spPr>
        <p:txBody>
          <a:bodyPr>
            <a:normAutofit fontScale="90000"/>
          </a:bodyPr>
          <a:lstStyle/>
          <a:p>
            <a:r>
              <a:rPr lang="en-GB" dirty="0"/>
              <a:t>Staff: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B7D78A1-55DC-4906-81CF-9D1383AA8C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498" y="441142"/>
            <a:ext cx="2086266" cy="1095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F4D5213-AE36-4413-81DF-C0CEB0E97D3F}"/>
              </a:ext>
            </a:extLst>
          </p:cNvPr>
          <p:cNvSpPr txBox="1"/>
          <p:nvPr/>
        </p:nvSpPr>
        <p:spPr>
          <a:xfrm>
            <a:off x="892205" y="1861096"/>
            <a:ext cx="10582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 dirty="0">
                <a:solidFill>
                  <a:srgbClr val="000000"/>
                </a:solidFill>
                <a:effectLst/>
              </a:rPr>
              <a:t>Wellbeing and mental help – wobble rooms (group support), courses, counselling, increased mentoring, wellbeing activities. </a:t>
            </a:r>
            <a:r>
              <a:rPr lang="en-US" dirty="0">
                <a:solidFill>
                  <a:srgbClr val="333333"/>
                </a:solidFill>
              </a:rPr>
              <a:t>S</a:t>
            </a:r>
            <a:r>
              <a:rPr lang="en-US" b="0" i="0" dirty="0">
                <a:solidFill>
                  <a:srgbClr val="333333"/>
                </a:solidFill>
                <a:effectLst/>
              </a:rPr>
              <a:t>essions are designed to help, support and prepare employees for issues that may affect their health and wellbeing either at work or in every-day life.</a:t>
            </a:r>
            <a:endParaRPr lang="en-US" dirty="0">
              <a:solidFill>
                <a:srgbClr val="000000"/>
              </a:solidFill>
            </a:endParaRPr>
          </a:p>
          <a:p>
            <a:endParaRPr lang="en-GB" dirty="0"/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FA1C3D6A-17B1-4FBE-B039-1CED53073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733" y="2778712"/>
            <a:ext cx="5477576" cy="225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B4062B-D8C4-4A00-B79F-C09B3E7AAAA4}"/>
              </a:ext>
            </a:extLst>
          </p:cNvPr>
          <p:cNvSpPr txBox="1"/>
          <p:nvPr/>
        </p:nvSpPr>
        <p:spPr>
          <a:xfrm>
            <a:off x="772357" y="5198676"/>
            <a:ext cx="104490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dirty="0">
                <a:solidFill>
                  <a:srgbClr val="333333"/>
                </a:solidFill>
                <a:effectLst/>
              </a:rPr>
              <a:t>Currently two types of sessions offered- themed group support sessions ( </a:t>
            </a:r>
            <a:r>
              <a:rPr lang="en-US" dirty="0">
                <a:solidFill>
                  <a:srgbClr val="333333"/>
                </a:solidFill>
              </a:rPr>
              <a:t>themes - </a:t>
            </a:r>
            <a:r>
              <a:rPr lang="en-US" sz="1800" b="0" i="0" dirty="0">
                <a:solidFill>
                  <a:srgbClr val="333333"/>
                </a:solidFill>
                <a:effectLst/>
              </a:rPr>
              <a:t>working from home,  Teams fatigue, coming out of lockdown) and wobble/support rooms.  Led by counsellor. </a:t>
            </a:r>
          </a:p>
          <a:p>
            <a:endParaRPr lang="en-US" sz="1800" b="0" i="0" dirty="0">
              <a:solidFill>
                <a:srgbClr val="333333"/>
              </a:solidFill>
              <a:effectLst/>
            </a:endParaRPr>
          </a:p>
          <a:p>
            <a:r>
              <a:rPr lang="en-US" dirty="0">
                <a:solidFill>
                  <a:srgbClr val="333333"/>
                </a:solidFill>
              </a:rPr>
              <a:t>Fortnightly ‘check in’ with staff by Lead Teacher/Manager – resources from MIND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5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E2BEE-15CE-427B-AA7A-5733C38C0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31983"/>
          </a:xfrm>
        </p:spPr>
        <p:txBody>
          <a:bodyPr/>
          <a:lstStyle/>
          <a:p>
            <a:r>
              <a:rPr lang="en-GB" dirty="0"/>
              <a:t>Pupils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84519-B429-45B3-A4D8-53DBA95993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Supporting them to re-establish relationships,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R</a:t>
            </a: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eassessment where appropriate,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L</a:t>
            </a: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ots of transition work, 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Using knowledge of pupil’s development/</a:t>
            </a:r>
            <a:r>
              <a:rPr lang="en-US" sz="1800" b="0" i="0" dirty="0" err="1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behaviour</a:t>
            </a: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during lockdown to determine needs </a:t>
            </a: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i</a:t>
            </a: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.e. lots of   progress in quieter environments</a:t>
            </a:r>
            <a:r>
              <a:rPr lang="en-US" sz="1800" b="0" i="0" u="sng" dirty="0">
                <a:solidFill>
                  <a:srgbClr val="0078D4"/>
                </a:solidFill>
                <a:effectLst/>
                <a:latin typeface="Calibri" panose="020F0502020204030204" pitchFamily="34" charset="0"/>
              </a:rPr>
              <a:t>.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</a:rPr>
              <a:t>Reminding them how to use equipment  – training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963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05BC3-6BBB-4C5F-9FFA-2C0F5A4E3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31983"/>
          </a:xfrm>
        </p:spPr>
        <p:txBody>
          <a:bodyPr/>
          <a:lstStyle/>
          <a:p>
            <a:r>
              <a:rPr lang="en-GB" dirty="0"/>
              <a:t>Schools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3EEC72-4BCD-4220-9F07-34482269A7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88736"/>
          </a:xfrm>
        </p:spPr>
        <p:txBody>
          <a:bodyPr>
            <a:normAutofit/>
          </a:bodyPr>
          <a:lstStyle/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F</a:t>
            </a: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ocus on transition – new staff/new schools 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Upskilling school staff – school staff have been facilitating the LINT remote sessions and we have been able to further develop this interest and enthusiasm to learn about what SI pupils need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Regular liaison</a:t>
            </a: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– school staff have seen the benefits of a collaborative approach, teachers regularly attending meetings to share progress/developments/access arrangements. 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Re-establishing use of equipment and refreshing school staff on technology use (training)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Cleaning protocols for </a:t>
            </a: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equipment (COVID specific) and provision of appropriate cleaning materials.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Supporting pupil wellbeing – referrals to Learning Mentors/Deaf CAHMS/Early Help. Liaison with school staff to ensure appropriate support is in place.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8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Training for school staff making online leaning accessible </a:t>
            </a:r>
            <a:r>
              <a:rPr lang="en-US" sz="18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US" sz="1800" b="0" i="0" dirty="0"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pPr marL="0" indent="0" algn="l" rtl="0" fontAlgn="base">
              <a:buNone/>
            </a:pPr>
            <a:endParaRPr lang="en-US" sz="1800" b="0" i="0" dirty="0"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pPr marL="0" indent="0" algn="l" rtl="0" fontAlgn="base">
              <a:buNone/>
            </a:pPr>
            <a:endParaRPr lang="en-US" sz="1800" b="0" i="0" dirty="0"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857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53CFA-4CED-43D3-9801-FE85F0CB0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78717"/>
          </a:xfrm>
        </p:spPr>
        <p:txBody>
          <a:bodyPr/>
          <a:lstStyle/>
          <a:p>
            <a:r>
              <a:rPr lang="en-GB" dirty="0"/>
              <a:t>Families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5F98472-FA74-4AB4-90E0-622DDD7A03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36320" y="1591740"/>
            <a:ext cx="10595956" cy="33239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lnSpc>
                <a:spcPct val="100000"/>
              </a:lnSpc>
              <a:buClrTx/>
              <a:buSzTx/>
              <a:buNone/>
            </a:pPr>
            <a:endParaRPr kumimoji="0" lang="en-GB" altLang="en-US" sz="1800" b="0" i="0" strike="noStrike" cap="none" normalizeH="0" baseline="0" dirty="0">
              <a:ln>
                <a:noFill/>
              </a:ln>
              <a:effectLst/>
              <a:latin typeface="+mn-lt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buClrTx/>
              <a:buSzTx/>
              <a:buFont typeface="Wingdings" panose="05000000000000000000" pitchFamily="2" charset="2"/>
              <a:buChar char="v"/>
            </a:pPr>
            <a:r>
              <a:rPr kumimoji="0" lang="en-GB" altLang="en-US" sz="1800" b="0" i="0" strike="noStrike" cap="none" normalizeH="0" baseline="0" dirty="0">
                <a:ln>
                  <a:noFill/>
                </a:ln>
                <a:effectLst/>
                <a:latin typeface="+mn-lt"/>
                <a:cs typeface="Calibri" panose="020F0502020204030204" pitchFamily="34" charset="0"/>
              </a:rPr>
              <a:t>Pre-schoolers and parents </a:t>
            </a:r>
            <a:r>
              <a:rPr lang="en-GB" altLang="en-US" sz="1800" dirty="0">
                <a:latin typeface="+mn-lt"/>
                <a:cs typeface="Calibri" panose="020F0502020204030204" pitchFamily="34" charset="0"/>
              </a:rPr>
              <a:t>are engaging</a:t>
            </a:r>
            <a:r>
              <a:rPr kumimoji="0" lang="en-GB" altLang="en-US" sz="1800" b="0" i="0" strike="noStrike" cap="none" normalizeH="0" baseline="0" dirty="0">
                <a:ln>
                  <a:noFill/>
                </a:ln>
                <a:effectLst/>
                <a:latin typeface="+mn-lt"/>
                <a:cs typeface="Calibri" panose="020F0502020204030204" pitchFamily="34" charset="0"/>
              </a:rPr>
              <a:t> – realised impact of COVID is ongoing. Children more engaged on screen, resilient and have adapted to alternative approach </a:t>
            </a:r>
          </a:p>
          <a:p>
            <a:pPr>
              <a:lnSpc>
                <a:spcPct val="100000"/>
              </a:lnSpc>
              <a:buClrTx/>
              <a:buSzTx/>
              <a:buFont typeface="Wingdings" panose="05000000000000000000" pitchFamily="2" charset="2"/>
              <a:buChar char="v"/>
            </a:pPr>
            <a:endParaRPr lang="en-GB" altLang="en-US" sz="1800" dirty="0">
              <a:latin typeface="+mn-lt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buClrTx/>
              <a:buSzTx/>
              <a:buFont typeface="Wingdings" panose="05000000000000000000" pitchFamily="2" charset="2"/>
              <a:buChar char="v"/>
            </a:pPr>
            <a:r>
              <a:rPr lang="en-GB" altLang="en-US" sz="1800" dirty="0">
                <a:latin typeface="+mn-lt"/>
                <a:cs typeface="Calibri" panose="020F0502020204030204" pitchFamily="34" charset="0"/>
              </a:rPr>
              <a:t>Links -  increased and improved communications.  Upskilling parents/carers remotely – better quality of intervention at home following training/modelling, pupils are accessing learning materials more successfully and progressing. </a:t>
            </a:r>
          </a:p>
          <a:p>
            <a:pPr marL="0" indent="0">
              <a:lnSpc>
                <a:spcPct val="100000"/>
              </a:lnSpc>
              <a:buClrTx/>
              <a:buSzTx/>
              <a:buNone/>
            </a:pPr>
            <a:endParaRPr kumimoji="0" lang="en-GB" altLang="en-US" sz="1800" b="0" i="0" strike="noStrike" cap="none" normalizeH="0" baseline="0" dirty="0">
              <a:ln>
                <a:noFill/>
              </a:ln>
              <a:effectLst/>
              <a:latin typeface="+mn-lt"/>
              <a:cs typeface="Calibri" panose="020F050202020403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GB" altLang="en-US" sz="1800" b="0" i="0" strike="noStrike" cap="none" normalizeH="0" baseline="0" dirty="0">
                <a:ln>
                  <a:noFill/>
                </a:ln>
                <a:effectLst/>
                <a:latin typeface="+mn-lt"/>
                <a:cs typeface="Calibri" panose="020F0502020204030204" pitchFamily="34" charset="0"/>
              </a:rPr>
              <a:t>Parents expectations </a:t>
            </a:r>
            <a:r>
              <a:rPr lang="en-GB" altLang="en-US" sz="1800" dirty="0">
                <a:latin typeface="+mn-lt"/>
                <a:cs typeface="Calibri" panose="020F0502020204030204" pitchFamily="34" charset="0"/>
              </a:rPr>
              <a:t>increased</a:t>
            </a:r>
            <a:r>
              <a:rPr kumimoji="0" lang="en-GB" altLang="en-US" sz="1800" b="0" i="0" strike="noStrike" cap="none" normalizeH="0" baseline="0" dirty="0">
                <a:ln>
                  <a:noFill/>
                </a:ln>
                <a:effectLst/>
                <a:latin typeface="+mn-lt"/>
                <a:cs typeface="Calibri" panose="020F0502020204030204" pitchFamily="34" charset="0"/>
              </a:rPr>
              <a:t>. They have been able to see differentiated LINT approach working. Some are pushing their children a little harder after seeing what can be achieved. 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lang="en-GB" altLang="en-US" sz="1800" dirty="0">
                <a:latin typeface="+mn-lt"/>
              </a:rPr>
              <a:t>Themed weekly newsletters for HI families with pre schoolers (available online via website)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798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FD55A-8C57-4984-A4C4-1A6CF3096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87595"/>
          </a:xfrm>
        </p:spPr>
        <p:txBody>
          <a:bodyPr/>
          <a:lstStyle/>
          <a:p>
            <a:r>
              <a:rPr lang="en-GB" dirty="0"/>
              <a:t>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A4BAD-5895-45B0-AB55-74A6F0A51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21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Remote meetings – annual review, CAF/TAF and care team meetings.  Team calls with colleagues across education, health and social care – improved communication/liaison</a:t>
            </a:r>
            <a:r>
              <a:rPr lang="en-US" sz="2100" dirty="0">
                <a:solidFill>
                  <a:schemeClr val="tx1"/>
                </a:solidFill>
                <a:latin typeface="Calibri" panose="020F0502020204030204" pitchFamily="34" charset="0"/>
              </a:rPr>
              <a:t>. Allows more flexibility/ time efficient.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2100" dirty="0">
                <a:solidFill>
                  <a:schemeClr val="tx1"/>
                </a:solidFill>
                <a:latin typeface="Calibri" panose="020F0502020204030204" pitchFamily="34" charset="0"/>
              </a:rPr>
              <a:t>J</a:t>
            </a:r>
            <a:r>
              <a:rPr lang="en-US" sz="21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oint teaching sessions with Cochlear Implant Team (wouldn’t normally get to do this regularly)   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21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For help with accessing Google Classrooms and other platforms – LINT are often the first point of call for a lot of families, if they are struggling. Relationships have become stronger.  LINT has a named person (key worker) approach to keeping in contact with the family. 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2100" dirty="0">
                <a:solidFill>
                  <a:schemeClr val="tx1"/>
                </a:solidFill>
                <a:latin typeface="Calibri" panose="020F0502020204030204" pitchFamily="34" charset="0"/>
              </a:rPr>
              <a:t>Use</a:t>
            </a:r>
            <a:r>
              <a:rPr lang="en-US" sz="21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of Microsoft 365, shared drives for planning, record keeping and communications.  Peer to peer support and regular troubleshooting sessions for staff (now an item on the staff agenda)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21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New communication platforms in schools (e.g. Tapestry, </a:t>
            </a:r>
            <a:r>
              <a:rPr lang="en-US" sz="2100" b="0" i="0" dirty="0" err="1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Bloomz</a:t>
            </a:r>
            <a:r>
              <a:rPr lang="en-US" sz="21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) – LINT have been able to share videos (demonstrations) with parents/</a:t>
            </a:r>
            <a:r>
              <a:rPr lang="en-US" sz="2100" b="0" i="0" dirty="0" err="1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carers</a:t>
            </a:r>
            <a:r>
              <a:rPr lang="en-US" sz="21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. Some parents/</a:t>
            </a:r>
            <a:r>
              <a:rPr lang="en-US" sz="2100" b="0" i="0" dirty="0" err="1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carers</a:t>
            </a:r>
            <a:r>
              <a:rPr lang="en-US" sz="21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are finding this less intrusive and feel confident about communicating this way as they are used to communicating on social media.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79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39B5E-517C-4CF3-B5BF-2F4F80252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02303"/>
          </a:xfrm>
        </p:spPr>
        <p:txBody>
          <a:bodyPr>
            <a:normAutofit fontScale="90000"/>
          </a:bodyPr>
          <a:lstStyle/>
          <a:p>
            <a:r>
              <a:rPr lang="en-GB" dirty="0"/>
              <a:t>Moving forward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18789-2268-40AB-A692-110403FF9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48534"/>
          </a:xfrm>
        </p:spPr>
        <p:txBody>
          <a:bodyPr>
            <a:normAutofit fontScale="92500" lnSpcReduction="10000"/>
          </a:bodyPr>
          <a:lstStyle/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Parents/</a:t>
            </a:r>
            <a:r>
              <a:rPr lang="en-US" sz="1900" b="0" i="0" dirty="0" err="1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carers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continue to access TEAMS if appropriate </a:t>
            </a: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</a:rPr>
              <a:t>i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.e. for monitoring of </a:t>
            </a:r>
            <a:r>
              <a:rPr lang="en-US" sz="1900" b="0" i="0" dirty="0" err="1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programmes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where this may be more appropriate. Online pre school groups.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Adapted ways of working are still being implemented due to positive feedback </a:t>
            </a: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</a:rPr>
              <a:t>i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.e. ‘pick up and go’ visual training </a:t>
            </a:r>
            <a:r>
              <a:rPr lang="en-US" sz="1900" b="0" i="0" dirty="0" err="1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programmes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, concept/language bags. 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Coordination of home learning between schools and LINT </a:t>
            </a: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</a:rPr>
              <a:t>is continuing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. LINT are now coordinating better with schools and quality of home learning/home-work has improved/is more appropriate.  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Dealing with faults with pupil’s specialist technology/equipment – parents continuing to pick up the phone and report faults/ask for help/assistance</a:t>
            </a: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</a:rPr>
              <a:t> – they feel 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more confident to get in touch as relationships have </a:t>
            </a: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</a:rPr>
              <a:t>strengthened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. 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Use of Microsoft 365  </a:t>
            </a: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</a:rPr>
              <a:t>staff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 continuing to develop skills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Staff meetings and Pupil liaison meetings continuing online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Online training e.g. sign videos shared with school staff to upskill signing skills 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Hybrid model of working - continuing with the things that have worked well (and reduce cost!) although this does lead to other considerations e.g. safety in lone working.</a:t>
            </a:r>
          </a:p>
          <a:p>
            <a:pPr algn="l" rtl="0" fontAlgn="base">
              <a:buFont typeface="Wingdings" panose="05000000000000000000" pitchFamily="2" charset="2"/>
              <a:buChar char="v"/>
            </a:pPr>
            <a:endParaRPr lang="en-US" sz="1900" b="0" i="0" dirty="0"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568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theme/theme1.xml><?xml version="1.0" encoding="utf-8"?>
<a:theme xmlns:a="http://schemas.openxmlformats.org/drawingml/2006/main" name="edGates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dGates" id="{7472E93C-95D5-474C-B873-CE67FF9A1D3E}" vid="{921B2816-3558-42F8-934D-F1CB4D1C9C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edGates</Template>
  <TotalTime>261</TotalTime>
  <Words>855</Words>
  <Application>Microsoft Office PowerPoint</Application>
  <PresentationFormat>Widescreen</PresentationFormat>
  <Paragraphs>53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Calibri Light</vt:lpstr>
      <vt:lpstr>Wingdings</vt:lpstr>
      <vt:lpstr>edGates</vt:lpstr>
      <vt:lpstr>PowerPoint Presentation</vt:lpstr>
      <vt:lpstr>Building Back</vt:lpstr>
      <vt:lpstr>Staff: </vt:lpstr>
      <vt:lpstr>Pupils</vt:lpstr>
      <vt:lpstr>Schools</vt:lpstr>
      <vt:lpstr>Families</vt:lpstr>
      <vt:lpstr>Technology</vt:lpstr>
      <vt:lpstr>Moving forward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Susan Burn</dc:creator>
  <cp:lastModifiedBy>Amanda Card</cp:lastModifiedBy>
  <cp:revision>28</cp:revision>
  <dcterms:created xsi:type="dcterms:W3CDTF">2020-10-12T15:32:59Z</dcterms:created>
  <dcterms:modified xsi:type="dcterms:W3CDTF">2021-11-09T13:05:59Z</dcterms:modified>
</cp:coreProperties>
</file>