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6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7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8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9.xml" ContentType="application/vnd.openxmlformats-officedocument.presentationml.notesSlide+xml"/>
  <Override PartName="/ppt/comments/comment5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7" r:id="rId1"/>
  </p:sldMasterIdLst>
  <p:notesMasterIdLst>
    <p:notesMasterId r:id="rId12"/>
  </p:notesMasterIdLst>
  <p:sldIdLst>
    <p:sldId id="317" r:id="rId2"/>
    <p:sldId id="333" r:id="rId3"/>
    <p:sldId id="342" r:id="rId4"/>
    <p:sldId id="343" r:id="rId5"/>
    <p:sldId id="341" r:id="rId6"/>
    <p:sldId id="344" r:id="rId7"/>
    <p:sldId id="347" r:id="rId8"/>
    <p:sldId id="345" r:id="rId9"/>
    <p:sldId id="346" r:id="rId10"/>
    <p:sldId id="326" r:id="rId11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ocks, Kate" initials="SK" lastIdx="1" clrIdx="0">
    <p:extLst>
      <p:ext uri="{19B8F6BF-5375-455C-9EA6-DF929625EA0E}">
        <p15:presenceInfo xmlns:p15="http://schemas.microsoft.com/office/powerpoint/2012/main" userId="S::edcks@norfolk.gov.uk::4473bad9-3173-414a-a46a-9562487729a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6631"/>
    <a:srgbClr val="9B1E5C"/>
    <a:srgbClr val="009290"/>
    <a:srgbClr val="98BF0E"/>
    <a:srgbClr val="1E2A5A"/>
    <a:srgbClr val="A0CE67"/>
    <a:srgbClr val="97BF0B"/>
    <a:srgbClr val="97BF0D"/>
    <a:srgbClr val="457A1C"/>
    <a:srgbClr val="56BE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3296810-A885-4BE3-A3E7-6D5BEEA58F3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58" autoAdjust="0"/>
    <p:restoredTop sz="76730" autoAdjust="0"/>
  </p:normalViewPr>
  <p:slideViewPr>
    <p:cSldViewPr snapToGrid="0">
      <p:cViewPr varScale="1">
        <p:scale>
          <a:sx n="81" d="100"/>
          <a:sy n="81" d="100"/>
        </p:scale>
        <p:origin x="33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11-08T08:27:57.584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11-08T08:27:57.584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11-08T08:27:57.584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11-08T08:27:57.584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11-08T08:27:57.584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331C91-0512-4943-AD63-0B84BA901A82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10194C-BCE9-47EE-A1FC-A411D134C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360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Building back is a strange term because, although that is what we are, of course, trying our best to do, there feel to be many unknowns and variables facing us.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0194C-BCE9-47EE-A1FC-A411D134C74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8276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Habilitation</a:t>
            </a:r>
          </a:p>
          <a:p>
            <a:r>
              <a:rPr lang="en-GB" dirty="0"/>
              <a:t>Tactile learning</a:t>
            </a:r>
          </a:p>
          <a:p>
            <a:r>
              <a:rPr lang="en-GB" dirty="0"/>
              <a:t>Early listening and language development</a:t>
            </a:r>
          </a:p>
          <a:p>
            <a:r>
              <a:rPr lang="en-GB" dirty="0"/>
              <a:t>Home visits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0194C-BCE9-47EE-A1FC-A411D134C74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114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0194C-BCE9-47EE-A1FC-A411D134C74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470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0194C-BCE9-47EE-A1FC-A411D134C74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7105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Outside is not always a realistic option due to a range of factors including weather, confidentiality and access to an appropriate space so this means none are happening outside at the moment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Sometime joint visits are essential – not just for safeguarding reasons but to actually allow staff to deliver effective support, for example, an SSA may occupy a young child while the teacher discuses a topic which the parent has previously asked about. We also work with families where there are twins. 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Parents/carers handling specialist equipment builds their skills more quickly than we may have done otherwise.  We are using test boxes again and are sanitising between uses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We contact parents/carers before visits and are getting a lot of cancellations.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0194C-BCE9-47EE-A1FC-A411D134C74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5787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Facebook groups wound up being attended by the same few families. Asked families when would be a good time to meet, Saturday afternoon was most popular – 5 families attended. Still significant parental/carer anxiety about attending.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0194C-BCE9-47EE-A1FC-A411D134C74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9694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Liaison has built on previous good relationships rather than there being the opportunity to forge new connections. </a:t>
            </a:r>
          </a:p>
          <a:p>
            <a:endParaRPr lang="en-GB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Fortnightly liaison with Implant centre and </a:t>
            </a:r>
            <a:r>
              <a:rPr lang="en-GB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SaLTs</a:t>
            </a:r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(rather than half termly/termly)</a:t>
            </a:r>
          </a:p>
          <a:p>
            <a:endParaRPr lang="en-GB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CHSWGs (with all three hospitals) have continued remotely throughout; attendance and parental involvement has improved with remote meetings; action plans in place.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0194C-BCE9-47EE-A1FC-A411D134C74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0595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13 visits a week is no change to previous practice.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0194C-BCE9-47EE-A1FC-A411D134C74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5781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13 visits a week is no change to previous practice. </a:t>
            </a:r>
          </a:p>
          <a:p>
            <a:r>
              <a:rPr lang="en-GB" dirty="0"/>
              <a:t>Somethings we know have to be delivered face to face e.g. Habilitation and Independent Living Skills, conditioning for hearing tests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0194C-BCE9-47EE-A1FC-A411D134C74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61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19CDA1E-DAA7-4AFE-8BC5-0CBCE2065C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32323" y="-1458460"/>
            <a:ext cx="7471593" cy="75435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284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19CDA1E-DAA7-4AFE-8BC5-0CBCE2065C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06063" y="1748054"/>
            <a:ext cx="4333412" cy="4375160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AC57CF50-0DA1-42D9-BFB0-029025BFEC2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52525" y="368300"/>
            <a:ext cx="4943475" cy="4991100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445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19CDA1E-DAA7-4AFE-8BC5-0CBCE2065C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28668" y="441768"/>
            <a:ext cx="3334920" cy="3367049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5804D578-9266-4F5D-9509-A610B50F410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868657" y="733505"/>
            <a:ext cx="3334920" cy="3367049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9EDD0FC9-3506-47BB-82A9-D217F237179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428540" y="3049183"/>
            <a:ext cx="3334920" cy="3367049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537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dia Placeholder 3">
            <a:extLst>
              <a:ext uri="{FF2B5EF4-FFF2-40B4-BE49-F238E27FC236}">
                <a16:creationId xmlns:a16="http://schemas.microsoft.com/office/drawing/2014/main" id="{03F543CF-ED58-444D-90A7-B4596E14A1B7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836814" y="1309831"/>
            <a:ext cx="7051964" cy="452962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592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50887F12-0621-444A-98BB-AA2C7FAC9A69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4432300" y="482600"/>
            <a:ext cx="6921500" cy="579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592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BB20823B-0C37-446C-9E02-755FF2284C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8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4908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21" r:id="rId2"/>
    <p:sldLayoutId id="2147483725" r:id="rId3"/>
    <p:sldLayoutId id="2147483722" r:id="rId4"/>
    <p:sldLayoutId id="2147483723" r:id="rId5"/>
    <p:sldLayoutId id="2147483724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2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3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4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5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BF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0269D058-47D1-46E3-ABA4-923651BFC397}"/>
              </a:ext>
            </a:extLst>
          </p:cNvPr>
          <p:cNvSpPr txBox="1"/>
          <p:nvPr/>
        </p:nvSpPr>
        <p:spPr>
          <a:xfrm>
            <a:off x="616959" y="572549"/>
            <a:ext cx="11303797" cy="527457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  <a:latin typeface="Arial Black" panose="020B0A04020102020204" pitchFamily="34" charset="0"/>
              </a:rPr>
              <a:t>“Building back in Norfolk”</a:t>
            </a:r>
          </a:p>
          <a:p>
            <a:pPr algn="ctr"/>
            <a:endParaRPr lang="en-US" sz="5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5400" dirty="0">
                <a:solidFill>
                  <a:schemeClr val="bg1"/>
                </a:solidFill>
                <a:latin typeface="Arial Black" panose="020B0A04020102020204" pitchFamily="34" charset="0"/>
              </a:rPr>
              <a:t>10</a:t>
            </a:r>
            <a:r>
              <a:rPr lang="en-US" sz="5400" baseline="30000" dirty="0">
                <a:solidFill>
                  <a:schemeClr val="bg1"/>
                </a:solidFill>
                <a:latin typeface="Arial Black" panose="020B0A04020102020204" pitchFamily="34" charset="0"/>
              </a:rPr>
              <a:t>th</a:t>
            </a:r>
            <a:r>
              <a:rPr lang="en-US" sz="5400" dirty="0">
                <a:solidFill>
                  <a:schemeClr val="bg1"/>
                </a:solidFill>
                <a:latin typeface="Arial Black" panose="020B0A04020102020204" pitchFamily="34" charset="0"/>
              </a:rPr>
              <a:t> November 2021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B495899-D08A-47C8-BC81-403D271953F8}"/>
              </a:ext>
            </a:extLst>
          </p:cNvPr>
          <p:cNvSpPr/>
          <p:nvPr/>
        </p:nvSpPr>
        <p:spPr>
          <a:xfrm>
            <a:off x="-314497" y="5281202"/>
            <a:ext cx="3351716" cy="3351716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88661E0-B54D-44EB-95C3-BB1439DB4A94}"/>
              </a:ext>
            </a:extLst>
          </p:cNvPr>
          <p:cNvSpPr/>
          <p:nvPr/>
        </p:nvSpPr>
        <p:spPr>
          <a:xfrm>
            <a:off x="-529126" y="5281202"/>
            <a:ext cx="3351716" cy="3351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AC96B68-FE79-496A-B3E1-4C83A8358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09" y="5906224"/>
            <a:ext cx="1784742" cy="55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681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2360768-CB2B-42B2-B37C-6D80808940EF}"/>
              </a:ext>
            </a:extLst>
          </p:cNvPr>
          <p:cNvSpPr/>
          <p:nvPr/>
        </p:nvSpPr>
        <p:spPr>
          <a:xfrm>
            <a:off x="9617811" y="5606946"/>
            <a:ext cx="2951664" cy="2951664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A8AD91-E5AE-4CEC-9F9D-A71965E69EDD}"/>
              </a:ext>
            </a:extLst>
          </p:cNvPr>
          <p:cNvSpPr/>
          <p:nvPr/>
        </p:nvSpPr>
        <p:spPr>
          <a:xfrm>
            <a:off x="9818271" y="5505268"/>
            <a:ext cx="2951664" cy="2951664"/>
          </a:xfrm>
          <a:prstGeom prst="ellipse">
            <a:avLst/>
          </a:prstGeom>
          <a:solidFill>
            <a:srgbClr val="97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F71D16-F218-4599-95A3-9530CAA2E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9742" y="6047454"/>
            <a:ext cx="1307802" cy="397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C524AE-E84D-4AF1-92B0-A66047ABF364}"/>
              </a:ext>
            </a:extLst>
          </p:cNvPr>
          <p:cNvSpPr txBox="1"/>
          <p:nvPr/>
        </p:nvSpPr>
        <p:spPr>
          <a:xfrm>
            <a:off x="1644336" y="954157"/>
            <a:ext cx="9828336" cy="549070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The current context</a:t>
            </a:r>
          </a:p>
          <a:p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We have resumed all face to face visits where this is the only way to provide effective support.</a:t>
            </a:r>
          </a:p>
          <a:p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But…  </a:t>
            </a:r>
          </a:p>
          <a:p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46A070B-F4F5-4A01-8049-4856A07BE2C0}"/>
              </a:ext>
            </a:extLst>
          </p:cNvPr>
          <p:cNvSpPr/>
          <p:nvPr/>
        </p:nvSpPr>
        <p:spPr>
          <a:xfrm>
            <a:off x="0" y="0"/>
            <a:ext cx="12192000" cy="118437"/>
          </a:xfrm>
          <a:prstGeom prst="rect">
            <a:avLst/>
          </a:prstGeom>
          <a:solidFill>
            <a:srgbClr val="98BF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43CF376-2D6E-4B9E-A84C-0E94C2722ED6}"/>
              </a:ext>
            </a:extLst>
          </p:cNvPr>
          <p:cNvSpPr/>
          <p:nvPr/>
        </p:nvSpPr>
        <p:spPr>
          <a:xfrm>
            <a:off x="8919152" y="-3885928"/>
            <a:ext cx="6181747" cy="6181747"/>
          </a:xfrm>
          <a:prstGeom prst="ellipse">
            <a:avLst/>
          </a:prstGeom>
          <a:solidFill>
            <a:srgbClr val="97BF0D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9461E-F381-41FC-AC70-D074DA25A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4535" y="270285"/>
            <a:ext cx="2333471" cy="82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29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2360768-CB2B-42B2-B37C-6D80808940EF}"/>
              </a:ext>
            </a:extLst>
          </p:cNvPr>
          <p:cNvSpPr/>
          <p:nvPr/>
        </p:nvSpPr>
        <p:spPr>
          <a:xfrm>
            <a:off x="9617811" y="5606946"/>
            <a:ext cx="2951664" cy="2951664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A8AD91-E5AE-4CEC-9F9D-A71965E69EDD}"/>
              </a:ext>
            </a:extLst>
          </p:cNvPr>
          <p:cNvSpPr/>
          <p:nvPr/>
        </p:nvSpPr>
        <p:spPr>
          <a:xfrm>
            <a:off x="9818271" y="5505268"/>
            <a:ext cx="2951664" cy="2951664"/>
          </a:xfrm>
          <a:prstGeom prst="ellipse">
            <a:avLst/>
          </a:prstGeom>
          <a:solidFill>
            <a:srgbClr val="97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F71D16-F218-4599-95A3-9530CAA2E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9742" y="6047454"/>
            <a:ext cx="1307802" cy="397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C524AE-E84D-4AF1-92B0-A66047ABF364}"/>
              </a:ext>
            </a:extLst>
          </p:cNvPr>
          <p:cNvSpPr txBox="1"/>
          <p:nvPr/>
        </p:nvSpPr>
        <p:spPr>
          <a:xfrm>
            <a:off x="1621536" y="1389887"/>
            <a:ext cx="8818206" cy="505497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We are working in a continuously changing situation, both at a school/setting level and also in relation to individual children and young people. 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46A070B-F4F5-4A01-8049-4856A07BE2C0}"/>
              </a:ext>
            </a:extLst>
          </p:cNvPr>
          <p:cNvSpPr/>
          <p:nvPr/>
        </p:nvSpPr>
        <p:spPr>
          <a:xfrm>
            <a:off x="0" y="0"/>
            <a:ext cx="12192000" cy="118437"/>
          </a:xfrm>
          <a:prstGeom prst="rect">
            <a:avLst/>
          </a:prstGeom>
          <a:solidFill>
            <a:srgbClr val="98BF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43CF376-2D6E-4B9E-A84C-0E94C2722ED6}"/>
              </a:ext>
            </a:extLst>
          </p:cNvPr>
          <p:cNvSpPr/>
          <p:nvPr/>
        </p:nvSpPr>
        <p:spPr>
          <a:xfrm>
            <a:off x="8919152" y="-3885928"/>
            <a:ext cx="6181747" cy="6181747"/>
          </a:xfrm>
          <a:prstGeom prst="ellipse">
            <a:avLst/>
          </a:prstGeom>
          <a:solidFill>
            <a:srgbClr val="97BF0D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9461E-F381-41FC-AC70-D074DA25A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4535" y="270285"/>
            <a:ext cx="2333471" cy="82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96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2360768-CB2B-42B2-B37C-6D80808940EF}"/>
              </a:ext>
            </a:extLst>
          </p:cNvPr>
          <p:cNvSpPr/>
          <p:nvPr/>
        </p:nvSpPr>
        <p:spPr>
          <a:xfrm>
            <a:off x="9617811" y="5606946"/>
            <a:ext cx="2951664" cy="2951664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A8AD91-E5AE-4CEC-9F9D-A71965E69EDD}"/>
              </a:ext>
            </a:extLst>
          </p:cNvPr>
          <p:cNvSpPr/>
          <p:nvPr/>
        </p:nvSpPr>
        <p:spPr>
          <a:xfrm>
            <a:off x="9818271" y="5505268"/>
            <a:ext cx="2951664" cy="2951664"/>
          </a:xfrm>
          <a:prstGeom prst="ellipse">
            <a:avLst/>
          </a:prstGeom>
          <a:solidFill>
            <a:srgbClr val="97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F71D16-F218-4599-95A3-9530CAA2E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9742" y="6047454"/>
            <a:ext cx="1307802" cy="397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C524AE-E84D-4AF1-92B0-A66047ABF364}"/>
              </a:ext>
            </a:extLst>
          </p:cNvPr>
          <p:cNvSpPr txBox="1"/>
          <p:nvPr/>
        </p:nvSpPr>
        <p:spPr>
          <a:xfrm>
            <a:off x="1621536" y="1389887"/>
            <a:ext cx="8818206" cy="505497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What can we do? </a:t>
            </a:r>
          </a:p>
          <a:p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13 interventions a week (full time staff) either at school or home, working within our Risk Assessment principles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46A070B-F4F5-4A01-8049-4856A07BE2C0}"/>
              </a:ext>
            </a:extLst>
          </p:cNvPr>
          <p:cNvSpPr/>
          <p:nvPr/>
        </p:nvSpPr>
        <p:spPr>
          <a:xfrm>
            <a:off x="0" y="0"/>
            <a:ext cx="12192000" cy="118437"/>
          </a:xfrm>
          <a:prstGeom prst="rect">
            <a:avLst/>
          </a:prstGeom>
          <a:solidFill>
            <a:srgbClr val="98BF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43CF376-2D6E-4B9E-A84C-0E94C2722ED6}"/>
              </a:ext>
            </a:extLst>
          </p:cNvPr>
          <p:cNvSpPr/>
          <p:nvPr/>
        </p:nvSpPr>
        <p:spPr>
          <a:xfrm>
            <a:off x="8919152" y="-3885928"/>
            <a:ext cx="6181747" cy="6181747"/>
          </a:xfrm>
          <a:prstGeom prst="ellipse">
            <a:avLst/>
          </a:prstGeom>
          <a:solidFill>
            <a:srgbClr val="97BF0D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9461E-F381-41FC-AC70-D074DA25A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4535" y="270285"/>
            <a:ext cx="2333471" cy="82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199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2360768-CB2B-42B2-B37C-6D80808940EF}"/>
              </a:ext>
            </a:extLst>
          </p:cNvPr>
          <p:cNvSpPr/>
          <p:nvPr/>
        </p:nvSpPr>
        <p:spPr>
          <a:xfrm>
            <a:off x="9617811" y="5606946"/>
            <a:ext cx="2951664" cy="2951664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A8AD91-E5AE-4CEC-9F9D-A71965E69EDD}"/>
              </a:ext>
            </a:extLst>
          </p:cNvPr>
          <p:cNvSpPr/>
          <p:nvPr/>
        </p:nvSpPr>
        <p:spPr>
          <a:xfrm>
            <a:off x="9818271" y="5505268"/>
            <a:ext cx="2951664" cy="2951664"/>
          </a:xfrm>
          <a:prstGeom prst="ellipse">
            <a:avLst/>
          </a:prstGeom>
          <a:solidFill>
            <a:srgbClr val="97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F71D16-F218-4599-95A3-9530CAA2E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9742" y="6047454"/>
            <a:ext cx="1307802" cy="397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C524AE-E84D-4AF1-92B0-A66047ABF364}"/>
              </a:ext>
            </a:extLst>
          </p:cNvPr>
          <p:cNvSpPr txBox="1"/>
          <p:nvPr/>
        </p:nvSpPr>
        <p:spPr>
          <a:xfrm>
            <a:off x="444456" y="1245711"/>
            <a:ext cx="11028216" cy="5199152"/>
          </a:xfrm>
          <a:prstGeom prst="rect">
            <a:avLst/>
          </a:prstGeom>
          <a:noFill/>
        </p:spPr>
        <p:txBody>
          <a:bodyPr wrap="square" rtlCol="0">
            <a:normAutofit fontScale="77500" lnSpcReduction="20000"/>
          </a:bodyPr>
          <a:lstStyle/>
          <a:p>
            <a:r>
              <a:rPr lang="en-GB" sz="5200" i="1" dirty="0">
                <a:latin typeface="Arial" panose="020B0604020202020204" pitchFamily="34" charset="0"/>
                <a:cs typeface="Arial" panose="020B0604020202020204" pitchFamily="34" charset="0"/>
              </a:rPr>
              <a:t>Home visits</a:t>
            </a:r>
          </a:p>
          <a:p>
            <a:endParaRPr lang="en-GB" sz="5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5200" i="1" dirty="0">
                <a:latin typeface="Arial" panose="020B0604020202020204" pitchFamily="34" charset="0"/>
                <a:cs typeface="Arial" panose="020B0604020202020204" pitchFamily="34" charset="0"/>
              </a:rPr>
              <a:t>Should be outside wherever practical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5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5200" i="1" dirty="0">
                <a:latin typeface="Arial" panose="020B0604020202020204" pitchFamily="34" charset="0"/>
                <a:cs typeface="Arial" panose="020B0604020202020204" pitchFamily="34" charset="0"/>
              </a:rPr>
              <a:t>Staff should not make joint visits unless essential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5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5200" i="1" dirty="0">
                <a:latin typeface="Arial" panose="020B0604020202020204" pitchFamily="34" charset="0"/>
                <a:cs typeface="Arial" panose="020B0604020202020204" pitchFamily="34" charset="0"/>
              </a:rPr>
              <a:t>Wherever possible parents/carers are expected to handle any specialist equipment 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46A070B-F4F5-4A01-8049-4856A07BE2C0}"/>
              </a:ext>
            </a:extLst>
          </p:cNvPr>
          <p:cNvSpPr/>
          <p:nvPr/>
        </p:nvSpPr>
        <p:spPr>
          <a:xfrm>
            <a:off x="0" y="0"/>
            <a:ext cx="12192000" cy="118437"/>
          </a:xfrm>
          <a:prstGeom prst="rect">
            <a:avLst/>
          </a:prstGeom>
          <a:solidFill>
            <a:srgbClr val="98BF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43CF376-2D6E-4B9E-A84C-0E94C2722ED6}"/>
              </a:ext>
            </a:extLst>
          </p:cNvPr>
          <p:cNvSpPr/>
          <p:nvPr/>
        </p:nvSpPr>
        <p:spPr>
          <a:xfrm>
            <a:off x="8919152" y="-3885928"/>
            <a:ext cx="6181747" cy="6181747"/>
          </a:xfrm>
          <a:prstGeom prst="ellipse">
            <a:avLst/>
          </a:prstGeom>
          <a:solidFill>
            <a:srgbClr val="97BF0D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9461E-F381-41FC-AC70-D074DA25A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4535" y="270285"/>
            <a:ext cx="2333471" cy="823578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67A5773-C16E-49A5-AB38-25FF2EC1EC4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111276" y="1493568"/>
            <a:ext cx="148115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500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2360768-CB2B-42B2-B37C-6D80808940EF}"/>
              </a:ext>
            </a:extLst>
          </p:cNvPr>
          <p:cNvSpPr/>
          <p:nvPr/>
        </p:nvSpPr>
        <p:spPr>
          <a:xfrm>
            <a:off x="9617811" y="5606946"/>
            <a:ext cx="2951664" cy="2951664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A8AD91-E5AE-4CEC-9F9D-A71965E69EDD}"/>
              </a:ext>
            </a:extLst>
          </p:cNvPr>
          <p:cNvSpPr/>
          <p:nvPr/>
        </p:nvSpPr>
        <p:spPr>
          <a:xfrm>
            <a:off x="9818271" y="5505268"/>
            <a:ext cx="2951664" cy="2951664"/>
          </a:xfrm>
          <a:prstGeom prst="ellipse">
            <a:avLst/>
          </a:prstGeom>
          <a:solidFill>
            <a:srgbClr val="97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F71D16-F218-4599-95A3-9530CAA2E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9742" y="6047454"/>
            <a:ext cx="1307802" cy="397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C524AE-E84D-4AF1-92B0-A66047ABF364}"/>
              </a:ext>
            </a:extLst>
          </p:cNvPr>
          <p:cNvSpPr txBox="1"/>
          <p:nvPr/>
        </p:nvSpPr>
        <p:spPr>
          <a:xfrm>
            <a:off x="444456" y="1245711"/>
            <a:ext cx="11028216" cy="5199152"/>
          </a:xfrm>
          <a:prstGeom prst="rect">
            <a:avLst/>
          </a:prstGeom>
          <a:noFill/>
        </p:spPr>
        <p:txBody>
          <a:bodyPr wrap="square" rtlCol="0">
            <a:normAutofit fontScale="77500" lnSpcReduction="20000"/>
          </a:bodyPr>
          <a:lstStyle/>
          <a:p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Early Years Support Groups</a:t>
            </a:r>
          </a:p>
          <a:p>
            <a:endParaRPr lang="en-GB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For Deaf children and their parents/carers these take place remotely via a closed Facebook group</a:t>
            </a:r>
          </a:p>
          <a:p>
            <a:endParaRPr lang="en-GB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We held an event on a Saturday at a local park with a playground. </a:t>
            </a:r>
          </a:p>
          <a:p>
            <a:endParaRPr lang="en-GB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Outdoor activity days for Deaf and VI children and their families, with VSSS staff, at the end of the Summer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GB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For VI children, we collaborate with Vision Norfolk to support their regular groups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46A070B-F4F5-4A01-8049-4856A07BE2C0}"/>
              </a:ext>
            </a:extLst>
          </p:cNvPr>
          <p:cNvSpPr/>
          <p:nvPr/>
        </p:nvSpPr>
        <p:spPr>
          <a:xfrm>
            <a:off x="0" y="0"/>
            <a:ext cx="12192000" cy="118437"/>
          </a:xfrm>
          <a:prstGeom prst="rect">
            <a:avLst/>
          </a:prstGeom>
          <a:solidFill>
            <a:srgbClr val="98BF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43CF376-2D6E-4B9E-A84C-0E94C2722ED6}"/>
              </a:ext>
            </a:extLst>
          </p:cNvPr>
          <p:cNvSpPr/>
          <p:nvPr/>
        </p:nvSpPr>
        <p:spPr>
          <a:xfrm>
            <a:off x="8919152" y="-3885928"/>
            <a:ext cx="6181747" cy="6181747"/>
          </a:xfrm>
          <a:prstGeom prst="ellipse">
            <a:avLst/>
          </a:prstGeom>
          <a:solidFill>
            <a:srgbClr val="97BF0D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9461E-F381-41FC-AC70-D074DA25A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4535" y="270285"/>
            <a:ext cx="2333471" cy="823578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67A5773-C16E-49A5-AB38-25FF2EC1EC4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111276" y="1493568"/>
            <a:ext cx="148115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485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2360768-CB2B-42B2-B37C-6D80808940EF}"/>
              </a:ext>
            </a:extLst>
          </p:cNvPr>
          <p:cNvSpPr/>
          <p:nvPr/>
        </p:nvSpPr>
        <p:spPr>
          <a:xfrm>
            <a:off x="9617811" y="5606946"/>
            <a:ext cx="2951664" cy="2951664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A8AD91-E5AE-4CEC-9F9D-A71965E69EDD}"/>
              </a:ext>
            </a:extLst>
          </p:cNvPr>
          <p:cNvSpPr/>
          <p:nvPr/>
        </p:nvSpPr>
        <p:spPr>
          <a:xfrm>
            <a:off x="9818271" y="5505268"/>
            <a:ext cx="2951664" cy="2951664"/>
          </a:xfrm>
          <a:prstGeom prst="ellipse">
            <a:avLst/>
          </a:prstGeom>
          <a:solidFill>
            <a:srgbClr val="97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F71D16-F218-4599-95A3-9530CAA2E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9742" y="6047454"/>
            <a:ext cx="1307802" cy="397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C524AE-E84D-4AF1-92B0-A66047ABF364}"/>
              </a:ext>
            </a:extLst>
          </p:cNvPr>
          <p:cNvSpPr txBox="1"/>
          <p:nvPr/>
        </p:nvSpPr>
        <p:spPr>
          <a:xfrm>
            <a:off x="444456" y="1245711"/>
            <a:ext cx="11028216" cy="5199152"/>
          </a:xfrm>
          <a:prstGeom prst="rect">
            <a:avLst/>
          </a:prstGeom>
          <a:noFill/>
        </p:spPr>
        <p:txBody>
          <a:bodyPr wrap="square" rtlCol="0">
            <a:normAutofit fontScale="77500" lnSpcReduction="20000"/>
          </a:bodyPr>
          <a:lstStyle/>
          <a:p>
            <a:r>
              <a:rPr lang="en-GB" sz="5200" i="1" dirty="0">
                <a:latin typeface="Arial" panose="020B0604020202020204" pitchFamily="34" charset="0"/>
                <a:cs typeface="Arial" panose="020B0604020202020204" pitchFamily="34" charset="0"/>
              </a:rPr>
              <a:t>Hospital visits and liaison</a:t>
            </a:r>
          </a:p>
          <a:p>
            <a:endParaRPr lang="en-GB" sz="5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5200" i="1" dirty="0">
                <a:latin typeface="Arial" panose="020B0604020202020204" pitchFamily="34" charset="0"/>
                <a:cs typeface="Arial" panose="020B0604020202020204" pitchFamily="34" charset="0"/>
              </a:rPr>
              <a:t>Liaison has continued to be very good between hospital and VSSS staff; and remote working has facilitated an increase in this. </a:t>
            </a:r>
          </a:p>
          <a:p>
            <a:endParaRPr lang="en-GB" sz="5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5200" i="1" dirty="0">
                <a:latin typeface="Arial" panose="020B0604020202020204" pitchFamily="34" charset="0"/>
                <a:cs typeface="Arial" panose="020B0604020202020204" pitchFamily="34" charset="0"/>
              </a:rPr>
              <a:t>Face to face support to clinics is developing but not yet at the pre pandemic level.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46A070B-F4F5-4A01-8049-4856A07BE2C0}"/>
              </a:ext>
            </a:extLst>
          </p:cNvPr>
          <p:cNvSpPr/>
          <p:nvPr/>
        </p:nvSpPr>
        <p:spPr>
          <a:xfrm>
            <a:off x="0" y="0"/>
            <a:ext cx="12192000" cy="118437"/>
          </a:xfrm>
          <a:prstGeom prst="rect">
            <a:avLst/>
          </a:prstGeom>
          <a:solidFill>
            <a:srgbClr val="98BF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43CF376-2D6E-4B9E-A84C-0E94C2722ED6}"/>
              </a:ext>
            </a:extLst>
          </p:cNvPr>
          <p:cNvSpPr/>
          <p:nvPr/>
        </p:nvSpPr>
        <p:spPr>
          <a:xfrm>
            <a:off x="8919152" y="-3885928"/>
            <a:ext cx="6181747" cy="6181747"/>
          </a:xfrm>
          <a:prstGeom prst="ellipse">
            <a:avLst/>
          </a:prstGeom>
          <a:solidFill>
            <a:srgbClr val="97BF0D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9461E-F381-41FC-AC70-D074DA25A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4535" y="270285"/>
            <a:ext cx="2333471" cy="82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46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2360768-CB2B-42B2-B37C-6D80808940EF}"/>
              </a:ext>
            </a:extLst>
          </p:cNvPr>
          <p:cNvSpPr/>
          <p:nvPr/>
        </p:nvSpPr>
        <p:spPr>
          <a:xfrm>
            <a:off x="9617811" y="5606946"/>
            <a:ext cx="2951664" cy="2951664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A8AD91-E5AE-4CEC-9F9D-A71965E69EDD}"/>
              </a:ext>
            </a:extLst>
          </p:cNvPr>
          <p:cNvSpPr/>
          <p:nvPr/>
        </p:nvSpPr>
        <p:spPr>
          <a:xfrm>
            <a:off x="9818271" y="5505268"/>
            <a:ext cx="2951664" cy="2951664"/>
          </a:xfrm>
          <a:prstGeom prst="ellipse">
            <a:avLst/>
          </a:prstGeom>
          <a:solidFill>
            <a:srgbClr val="97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F71D16-F218-4599-95A3-9530CAA2E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9742" y="6047454"/>
            <a:ext cx="1307802" cy="397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C524AE-E84D-4AF1-92B0-A66047ABF364}"/>
              </a:ext>
            </a:extLst>
          </p:cNvPr>
          <p:cNvSpPr txBox="1"/>
          <p:nvPr/>
        </p:nvSpPr>
        <p:spPr>
          <a:xfrm>
            <a:off x="407880" y="709043"/>
            <a:ext cx="11028216" cy="5199152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School aged visits</a:t>
            </a:r>
          </a:p>
          <a:p>
            <a:endParaRPr lang="en-GB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Staff can make up to 13 visits a week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Must work within NCC risk assessments and infection control measures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Staff have to minimise face to face contact, carry out routine LFTs, and maximise ventilation</a:t>
            </a:r>
          </a:p>
          <a:p>
            <a:endParaRPr lang="en-GB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46A070B-F4F5-4A01-8049-4856A07BE2C0}"/>
              </a:ext>
            </a:extLst>
          </p:cNvPr>
          <p:cNvSpPr/>
          <p:nvPr/>
        </p:nvSpPr>
        <p:spPr>
          <a:xfrm>
            <a:off x="0" y="0"/>
            <a:ext cx="12192000" cy="118437"/>
          </a:xfrm>
          <a:prstGeom prst="rect">
            <a:avLst/>
          </a:prstGeom>
          <a:solidFill>
            <a:srgbClr val="98BF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43CF376-2D6E-4B9E-A84C-0E94C2722ED6}"/>
              </a:ext>
            </a:extLst>
          </p:cNvPr>
          <p:cNvSpPr/>
          <p:nvPr/>
        </p:nvSpPr>
        <p:spPr>
          <a:xfrm>
            <a:off x="8919152" y="-3885928"/>
            <a:ext cx="6181747" cy="6181747"/>
          </a:xfrm>
          <a:prstGeom prst="ellipse">
            <a:avLst/>
          </a:prstGeom>
          <a:solidFill>
            <a:srgbClr val="97BF0D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9461E-F381-41FC-AC70-D074DA25A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4535" y="270285"/>
            <a:ext cx="2333471" cy="823578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67A5773-C16E-49A5-AB38-25FF2EC1EC4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111276" y="1493568"/>
            <a:ext cx="148115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271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2360768-CB2B-42B2-B37C-6D80808940EF}"/>
              </a:ext>
            </a:extLst>
          </p:cNvPr>
          <p:cNvSpPr/>
          <p:nvPr/>
        </p:nvSpPr>
        <p:spPr>
          <a:xfrm>
            <a:off x="9617811" y="5606946"/>
            <a:ext cx="2951664" cy="2951664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A8AD91-E5AE-4CEC-9F9D-A71965E69EDD}"/>
              </a:ext>
            </a:extLst>
          </p:cNvPr>
          <p:cNvSpPr/>
          <p:nvPr/>
        </p:nvSpPr>
        <p:spPr>
          <a:xfrm>
            <a:off x="9818271" y="5505268"/>
            <a:ext cx="2951664" cy="2951664"/>
          </a:xfrm>
          <a:prstGeom prst="ellipse">
            <a:avLst/>
          </a:prstGeom>
          <a:solidFill>
            <a:srgbClr val="97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F71D16-F218-4599-95A3-9530CAA2E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9742" y="6047454"/>
            <a:ext cx="1307802" cy="397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C524AE-E84D-4AF1-92B0-A66047ABF364}"/>
              </a:ext>
            </a:extLst>
          </p:cNvPr>
          <p:cNvSpPr txBox="1"/>
          <p:nvPr/>
        </p:nvSpPr>
        <p:spPr>
          <a:xfrm>
            <a:off x="444456" y="1245711"/>
            <a:ext cx="11028216" cy="5199152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Additional things we are now doing remotely: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KS2/3 quiz evening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Planned remote transition sessions for Years 10 and 11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Support and training to staff around the SEMH impact of COVID </a:t>
            </a:r>
          </a:p>
          <a:p>
            <a:endParaRPr lang="en-GB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46A070B-F4F5-4A01-8049-4856A07BE2C0}"/>
              </a:ext>
            </a:extLst>
          </p:cNvPr>
          <p:cNvSpPr/>
          <p:nvPr/>
        </p:nvSpPr>
        <p:spPr>
          <a:xfrm>
            <a:off x="0" y="0"/>
            <a:ext cx="12192000" cy="118437"/>
          </a:xfrm>
          <a:prstGeom prst="rect">
            <a:avLst/>
          </a:prstGeom>
          <a:solidFill>
            <a:srgbClr val="98BF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43CF376-2D6E-4B9E-A84C-0E94C2722ED6}"/>
              </a:ext>
            </a:extLst>
          </p:cNvPr>
          <p:cNvSpPr/>
          <p:nvPr/>
        </p:nvSpPr>
        <p:spPr>
          <a:xfrm>
            <a:off x="8919152" y="-3885928"/>
            <a:ext cx="6181747" cy="6181747"/>
          </a:xfrm>
          <a:prstGeom prst="ellipse">
            <a:avLst/>
          </a:prstGeom>
          <a:solidFill>
            <a:srgbClr val="97BF0D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9461E-F381-41FC-AC70-D074DA25A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4535" y="270285"/>
            <a:ext cx="2333471" cy="823578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67A5773-C16E-49A5-AB38-25FF2EC1EC4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111276" y="1493568"/>
            <a:ext cx="148115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832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BF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2B495899-D08A-47C8-BC81-403D271953F8}"/>
              </a:ext>
            </a:extLst>
          </p:cNvPr>
          <p:cNvSpPr/>
          <p:nvPr/>
        </p:nvSpPr>
        <p:spPr>
          <a:xfrm>
            <a:off x="-314497" y="5281202"/>
            <a:ext cx="3351716" cy="3351716"/>
          </a:xfrm>
          <a:prstGeom prst="ellipse">
            <a:avLst/>
          </a:prstGeom>
          <a:solidFill>
            <a:schemeClr val="tx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88661E0-B54D-44EB-95C3-BB1439DB4A94}"/>
              </a:ext>
            </a:extLst>
          </p:cNvPr>
          <p:cNvSpPr/>
          <p:nvPr/>
        </p:nvSpPr>
        <p:spPr>
          <a:xfrm>
            <a:off x="-529126" y="5281202"/>
            <a:ext cx="3351716" cy="3351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           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AC96B68-FE79-496A-B3E1-4C83A8358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909" y="5906224"/>
            <a:ext cx="1784742" cy="5551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491EC7-A394-40D3-A817-6E9CE4183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462" y="1889359"/>
            <a:ext cx="5723076" cy="2019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62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4080</TotalTime>
  <Words>665</Words>
  <Application>Microsoft Office PowerPoint</Application>
  <PresentationFormat>Widescreen</PresentationFormat>
  <Paragraphs>101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Arial Black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Norfolk Futures: Corporate Priorities</dc:title>
  <dc:creator>McDiarmid, Fiona</dc:creator>
  <cp:lastModifiedBy>Stocks, Kate</cp:lastModifiedBy>
  <cp:revision>273</cp:revision>
  <cp:lastPrinted>2017-09-26T07:52:19Z</cp:lastPrinted>
  <dcterms:created xsi:type="dcterms:W3CDTF">2017-09-20T15:18:56Z</dcterms:created>
  <dcterms:modified xsi:type="dcterms:W3CDTF">2021-11-10T15:19:31Z</dcterms:modified>
</cp:coreProperties>
</file>