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6" d="100"/>
          <a:sy n="56" d="100"/>
        </p:scale>
        <p:origin x="73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0FA3F-6ACD-400B-AB3D-6CF3F35C24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87668F-E5DA-4D22-95E9-AC34F26D91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56CB7C-88AF-4844-821C-FEE54614D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D1DC11-0314-4302-9B18-E4A924B95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51FAC-CC38-42C3-A0A9-5E17ECDAE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110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3CD45D-85CA-402E-A1E5-EF80E3FC7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FEA63-1A59-41ED-BE3C-6FFA796E13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A805BC-5433-4E5C-968D-A71EAA344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A51C21-E7F0-41E4-89A6-24EC499C9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DFF755-6B0B-4744-A8F1-72AB0D49B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289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FB65A-4E69-4109-9D76-605EA17951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F9CB1-8F93-4DCF-B54E-21EFC4FF8C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881BAC-EC9F-4DA5-956B-544B3D9E5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DE80B7-841A-4FF5-8BC2-988155BB0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B5108B-37E8-4C29-8A7D-C528DFE55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4241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879F89-4E50-4A8D-A36E-D6116D1C86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961178-342D-438A-8991-2E83381F83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3F367C-4C0F-4C1E-9428-700CA26C99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7CE39C-6337-401D-89E0-1AA9AD0C0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2AD80-0E63-4B79-A2C2-1F558E9E8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688331-4323-4951-93F8-3698B9248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356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D17BC-A4ED-4879-BFFC-A20362CE9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3FD843-51C2-47BD-91E6-D2AD63581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ECE5831-0792-4E01-9B2B-93291FC252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925AE2-E210-4E34-B5E2-C659E4044C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EC34922-343B-4D34-AEC2-BD290D415B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D55F941-CC0E-42EE-B837-DB65A16F2F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3212581-542F-4977-BEDB-8024F7D14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3362E6D-9513-4242-B78C-C7EDCC66A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9805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9D8F5C-E0BA-43E6-A897-CCD73E8F5A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873C38-B2DE-44E6-BB71-A34684AE7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112FB7-2290-494E-B38A-3CC64C638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930DC4-4438-4B5D-BCFA-F53CB7730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178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44809CA-FCF0-4422-94FB-6CE6611B09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3D1A5AB-B846-4788-BAD2-0E7C1A10A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868D91-0280-4B71-9763-88BA89C0D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2287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60704E-824D-40FA-A3C8-DAC51562F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4D4DC5-DCC9-4C20-9441-6CD8FD7671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EBA8E6-0B95-475F-BD32-346A010FC8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A14F50-4CA2-4913-B790-EFCD4E305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A9A6EB-38FF-4B9B-A051-1C6283684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6D34F4-194D-4D45-B009-DA06D3BCB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479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0E6A09-0AB6-4B73-9FA1-16EED4C4E5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1FD792-0E57-42D9-97C6-72C7585CAB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982BA1-1A16-4F3F-AFD7-F31E2E2466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E3E6AD-C2FF-46A5-AAA6-B93F4F9EF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2EBEE3-9D93-440B-81A4-5A6B565F8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22373F-B6EC-4420-A117-A6377E7D8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639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994121-FB0A-4F0B-A5CA-C6ACFD31B6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0278058-2AFC-4142-A2F1-2271F8048E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227F65-EF9A-4DC0-9A51-A823CE7EB2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758444-9DE5-4BE0-96DF-12FC485722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51B78F-8CE8-4948-AD7F-257DE8DBD5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4426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23B75C4-D55D-4EEF-9E7E-700A4F347FB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CA3526-1E3E-416B-AA0E-EFE2C2373B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0A164E-D212-48D8-BE8A-E52000D0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580CD-2423-42E2-BD43-5362417F7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9E882-DA12-4BF9-9778-9BC9B9A1D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139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57275C4-0E35-451B-9F39-67140FEB1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5E8FD6-0467-40E6-AFD9-D54B787D33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326D7C-3F86-485A-B455-A2DD53FAB4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E9929-E48E-42D2-B549-440C37ED7BF0}" type="datetimeFigureOut">
              <a:rPr lang="en-GB" smtClean="0"/>
              <a:t>10/11/2021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683041-D42C-40CE-8D64-FAFA2ADB78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BB332F-CB04-4B18-96C7-0F7E70A80F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4961B-4CA4-441F-A995-10B1B046DF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1215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0648BE-4F93-4EAF-9731-8E51F3D696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Education Funding Update</a:t>
            </a:r>
            <a:br>
              <a:rPr lang="en-GB" dirty="0"/>
            </a:br>
            <a:r>
              <a:rPr lang="en-GB" sz="2400" dirty="0"/>
              <a:t>November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35BFD7-4105-4FA9-A573-97E8FCCCC6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Brian Gale</a:t>
            </a:r>
          </a:p>
          <a:p>
            <a:r>
              <a:rPr lang="en-GB" dirty="0"/>
              <a:t>SEND Adviser DFE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0977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8311F-75D3-4058-B7E9-FC22243E5F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62DA9-1391-4672-86ED-A7C55105C7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 algn="ctr">
              <a:buNone/>
            </a:pPr>
            <a:r>
              <a:rPr lang="en-GB" sz="7200" dirty="0"/>
              <a:t>2021 Spending Review </a:t>
            </a:r>
          </a:p>
        </p:txBody>
      </p:sp>
    </p:spTree>
    <p:extLst>
      <p:ext uri="{BB962C8B-B14F-4D97-AF65-F5344CB8AC3E}">
        <p14:creationId xmlns:p14="http://schemas.microsoft.com/office/powerpoint/2010/main" val="423922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6C70E-5D57-4B5A-98B7-47DB61FFF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Post-16 education and skills</a:t>
            </a:r>
            <a:br>
              <a:rPr lang="en-GB" b="1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135E6-A5F7-43CB-84D0-F487E8F67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280" y="1420238"/>
            <a:ext cx="10515600" cy="4980461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 £3.8bn more in further education and skills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£1.6bn more for 16-19 year  education, including more hours of teaching for T levels.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Investment of over £550m by 2024-25 for adults to upskill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£2.8bn investment in capital  (deliver T Levels at over 400 providers, create more post-16 places building condition) over the next three years.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Apprenticeship funding will increase by £170 million to £2.7 billion in 2024-25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£560 million across the next three years for the Multiply programme for adults.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53679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212A3-1E3E-4941-8282-B3EBE9FDC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School and recovery</a:t>
            </a:r>
            <a:br>
              <a:rPr lang="en-GB" b="1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94089-45B5-47BD-BB84-012460FD8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64596"/>
            <a:ext cx="10515600" cy="5228279"/>
          </a:xfrm>
        </p:spPr>
        <p:txBody>
          <a:bodyPr>
            <a:normAutofit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Funding for schools will rise by £4.7bn by 2024-25. Equivalent to a cash increase of £1,500 per pupil by 2024-25 compared to 2019-20. 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200" b="0" i="0" dirty="0">
              <a:solidFill>
                <a:srgbClr val="323130"/>
              </a:solidFill>
              <a:effectLst/>
              <a:latin typeface="Segoe UI" panose="020B0502040204020203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3200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Nearly £2bn over the SR21 period for catch up learning . Taking overall spend to almost £5bn.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sz="3200" b="0" i="0" dirty="0">
              <a:solidFill>
                <a:srgbClr val="323130"/>
              </a:solidFill>
              <a:effectLst/>
              <a:latin typeface="Segoe UI" panose="020B0502040204020203" pitchFamily="34" charset="0"/>
            </a:endParaRPr>
          </a:p>
          <a:p>
            <a:r>
              <a:rPr lang="en-GB" sz="3200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£2.6 billion between 2022 and 2025 to deliver new places and improve existing provision for pupils with Special Educational Needs and Disabilities or who require alternative provision</a:t>
            </a: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323130"/>
              </a:solidFill>
              <a:effectLst/>
              <a:latin typeface="Segoe UI" panose="020B0502040204020203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2472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C896E-EA2B-48D0-AE5A-BC131CE41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Families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5E48B-E58B-42E0-9331-5520B1A482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£20m more for parenting programmes in 2024-25 (a total of £50m across the SR)</a:t>
            </a:r>
          </a:p>
          <a:p>
            <a:pPr marL="285750" indent="-285750"/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£18m more (total of £80m across the SR) for creating a new network of Family Hubs in 75 LA.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Over £200m every year in Holiday Activities and Food programme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£170m by 2024-25 to increase the hourly funding rate for early education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£259 million to maintain capacity and expand provision in secure and open residential children’s homes. 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b="0" i="0" dirty="0">
                <a:solidFill>
                  <a:srgbClr val="323130"/>
                </a:solidFill>
                <a:effectLst/>
                <a:latin typeface="Segoe UI" panose="020B0502040204020203" pitchFamily="34" charset="0"/>
              </a:rPr>
              <a:t>£104m by 2024-25 for reforms to unregulated provision in children’s social care.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8582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4C24A1-A07D-4F64-A360-86ADEC7F1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High Needs Funding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FD92D-5E2B-47E9-B0B7-40A478DAC5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No significant changes to the framework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Adjustment to the historic spend factor</a:t>
            </a:r>
          </a:p>
          <a:p>
            <a:endParaRPr lang="en-GB" dirty="0"/>
          </a:p>
          <a:p>
            <a:r>
              <a:rPr lang="en-GB" dirty="0"/>
              <a:t>Consultation on a “parent factor”</a:t>
            </a:r>
          </a:p>
          <a:p>
            <a:endParaRPr lang="en-GB" dirty="0"/>
          </a:p>
          <a:p>
            <a:r>
              <a:rPr lang="en-GB" dirty="0"/>
              <a:t>Ring fencing </a:t>
            </a:r>
            <a:r>
              <a:rPr lang="en-GB"/>
              <a:t>of DSG </a:t>
            </a:r>
            <a:r>
              <a:rPr lang="en-GB" dirty="0"/>
              <a:t>(deficits do not appear on LA balance sheets at present but this could end in 2023)</a:t>
            </a:r>
          </a:p>
        </p:txBody>
      </p:sp>
    </p:spTree>
    <p:extLst>
      <p:ext uri="{BB962C8B-B14F-4D97-AF65-F5344CB8AC3E}">
        <p14:creationId xmlns:p14="http://schemas.microsoft.com/office/powerpoint/2010/main" val="126518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B798C-91AC-4EA0-A965-63B85CB85B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High Needs Funding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B5730-A199-42B8-9B26-582575104D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Significant increases in the HNB in recent years (more than the schools block)</a:t>
            </a:r>
          </a:p>
          <a:p>
            <a:r>
              <a:rPr lang="en-GB" dirty="0"/>
              <a:t>But increasing deficits is an issue. ADCS estimate a cumulative deficit of £2.3b rising to £3b by 2023</a:t>
            </a:r>
          </a:p>
          <a:p>
            <a:r>
              <a:rPr lang="en-GB" dirty="0"/>
              <a:t>Those with significant deficits required to produce DSG management plans</a:t>
            </a:r>
          </a:p>
          <a:p>
            <a:r>
              <a:rPr lang="en-GB" dirty="0"/>
              <a:t>Those with very </a:t>
            </a:r>
            <a:r>
              <a:rPr lang="en-GB" dirty="0" err="1"/>
              <a:t>very</a:t>
            </a:r>
            <a:r>
              <a:rPr lang="en-GB" dirty="0"/>
              <a:t> significant deficits subject to safety fund agreements</a:t>
            </a:r>
          </a:p>
        </p:txBody>
      </p:sp>
    </p:spTree>
    <p:extLst>
      <p:ext uri="{BB962C8B-B14F-4D97-AF65-F5344CB8AC3E}">
        <p14:creationId xmlns:p14="http://schemas.microsoft.com/office/powerpoint/2010/main" val="32908622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395</Words>
  <Application>Microsoft Office PowerPoint</Application>
  <PresentationFormat>Widescreen</PresentationFormat>
  <Paragraphs>42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Segoe UI</vt:lpstr>
      <vt:lpstr>Office Theme</vt:lpstr>
      <vt:lpstr>Education Funding Update November 2021</vt:lpstr>
      <vt:lpstr> </vt:lpstr>
      <vt:lpstr>Post-16 education and skills </vt:lpstr>
      <vt:lpstr>School and recovery </vt:lpstr>
      <vt:lpstr>Families</vt:lpstr>
      <vt:lpstr>High Needs Funding</vt:lpstr>
      <vt:lpstr>High Needs Funding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GALE, Brian</dc:creator>
  <cp:lastModifiedBy>Lindsey Rousseau</cp:lastModifiedBy>
  <cp:revision>3</cp:revision>
  <dcterms:created xsi:type="dcterms:W3CDTF">2021-11-09T08:26:59Z</dcterms:created>
  <dcterms:modified xsi:type="dcterms:W3CDTF">2021-11-10T10:41:15Z</dcterms:modified>
</cp:coreProperties>
</file>