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85" autoAdjust="0"/>
    <p:restoredTop sz="94660"/>
  </p:normalViewPr>
  <p:slideViewPr>
    <p:cSldViewPr snapToGrid="0">
      <p:cViewPr varScale="1">
        <p:scale>
          <a:sx n="56" d="100"/>
          <a:sy n="56" d="100"/>
        </p:scale>
        <p:origin x="62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958FFF-7A84-4109-B495-5D977877DC7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859B291-CCE7-48FB-B22C-835158A24F8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A96638F-1697-45E0-AE55-047D5B3B2B9A}"/>
              </a:ext>
            </a:extLst>
          </p:cNvPr>
          <p:cNvSpPr>
            <a:spLocks noGrp="1"/>
          </p:cNvSpPr>
          <p:nvPr>
            <p:ph type="dt" sz="half" idx="10"/>
          </p:nvPr>
        </p:nvSpPr>
        <p:spPr/>
        <p:txBody>
          <a:bodyPr/>
          <a:lstStyle/>
          <a:p>
            <a:fld id="{0E418CF6-EBCB-42E4-AF1B-87E5AC6EB272}" type="datetimeFigureOut">
              <a:rPr lang="en-GB" smtClean="0"/>
              <a:t>09/11/2021</a:t>
            </a:fld>
            <a:endParaRPr lang="en-GB" dirty="0"/>
          </a:p>
        </p:txBody>
      </p:sp>
      <p:sp>
        <p:nvSpPr>
          <p:cNvPr id="5" name="Footer Placeholder 4">
            <a:extLst>
              <a:ext uri="{FF2B5EF4-FFF2-40B4-BE49-F238E27FC236}">
                <a16:creationId xmlns:a16="http://schemas.microsoft.com/office/drawing/2014/main" id="{BDA93FCF-5D84-4890-B73B-DB7CC3946197}"/>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38CDE1C8-999C-4EE7-8AFE-CCDDF53F26A0}"/>
              </a:ext>
            </a:extLst>
          </p:cNvPr>
          <p:cNvSpPr>
            <a:spLocks noGrp="1"/>
          </p:cNvSpPr>
          <p:nvPr>
            <p:ph type="sldNum" sz="quarter" idx="12"/>
          </p:nvPr>
        </p:nvSpPr>
        <p:spPr/>
        <p:txBody>
          <a:bodyPr/>
          <a:lstStyle/>
          <a:p>
            <a:fld id="{C1732B72-C3D6-4656-B92A-E6988BE7C5BE}" type="slidenum">
              <a:rPr lang="en-GB" smtClean="0"/>
              <a:t>‹#›</a:t>
            </a:fld>
            <a:endParaRPr lang="en-GB" dirty="0"/>
          </a:p>
        </p:txBody>
      </p:sp>
    </p:spTree>
    <p:extLst>
      <p:ext uri="{BB962C8B-B14F-4D97-AF65-F5344CB8AC3E}">
        <p14:creationId xmlns:p14="http://schemas.microsoft.com/office/powerpoint/2010/main" val="36143444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4445E3-FE44-44AA-983A-BE96B29925E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A8721E3-61F0-47FA-928F-CA9BDA1DDEE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A4D64B6-DE2E-4834-A8AC-8EF52DFE42EA}"/>
              </a:ext>
            </a:extLst>
          </p:cNvPr>
          <p:cNvSpPr>
            <a:spLocks noGrp="1"/>
          </p:cNvSpPr>
          <p:nvPr>
            <p:ph type="dt" sz="half" idx="10"/>
          </p:nvPr>
        </p:nvSpPr>
        <p:spPr/>
        <p:txBody>
          <a:bodyPr/>
          <a:lstStyle/>
          <a:p>
            <a:fld id="{0E418CF6-EBCB-42E4-AF1B-87E5AC6EB272}" type="datetimeFigureOut">
              <a:rPr lang="en-GB" smtClean="0"/>
              <a:t>09/11/2021</a:t>
            </a:fld>
            <a:endParaRPr lang="en-GB" dirty="0"/>
          </a:p>
        </p:txBody>
      </p:sp>
      <p:sp>
        <p:nvSpPr>
          <p:cNvPr id="5" name="Footer Placeholder 4">
            <a:extLst>
              <a:ext uri="{FF2B5EF4-FFF2-40B4-BE49-F238E27FC236}">
                <a16:creationId xmlns:a16="http://schemas.microsoft.com/office/drawing/2014/main" id="{B36A6E22-ECCE-43A6-A682-F1FC828AB7FE}"/>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9002013C-AC61-4223-B8DE-A8D39A387D91}"/>
              </a:ext>
            </a:extLst>
          </p:cNvPr>
          <p:cNvSpPr>
            <a:spLocks noGrp="1"/>
          </p:cNvSpPr>
          <p:nvPr>
            <p:ph type="sldNum" sz="quarter" idx="12"/>
          </p:nvPr>
        </p:nvSpPr>
        <p:spPr/>
        <p:txBody>
          <a:bodyPr/>
          <a:lstStyle/>
          <a:p>
            <a:fld id="{C1732B72-C3D6-4656-B92A-E6988BE7C5BE}" type="slidenum">
              <a:rPr lang="en-GB" smtClean="0"/>
              <a:t>‹#›</a:t>
            </a:fld>
            <a:endParaRPr lang="en-GB" dirty="0"/>
          </a:p>
        </p:txBody>
      </p:sp>
    </p:spTree>
    <p:extLst>
      <p:ext uri="{BB962C8B-B14F-4D97-AF65-F5344CB8AC3E}">
        <p14:creationId xmlns:p14="http://schemas.microsoft.com/office/powerpoint/2010/main" val="2824449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CB6C86-758C-464E-A28A-9F9A74B9168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B04343F-0AAE-498C-B8C4-540CABD28F8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B791F4A-FE41-465A-A688-B6FB67472FD8}"/>
              </a:ext>
            </a:extLst>
          </p:cNvPr>
          <p:cNvSpPr>
            <a:spLocks noGrp="1"/>
          </p:cNvSpPr>
          <p:nvPr>
            <p:ph type="dt" sz="half" idx="10"/>
          </p:nvPr>
        </p:nvSpPr>
        <p:spPr/>
        <p:txBody>
          <a:bodyPr/>
          <a:lstStyle/>
          <a:p>
            <a:fld id="{0E418CF6-EBCB-42E4-AF1B-87E5AC6EB272}" type="datetimeFigureOut">
              <a:rPr lang="en-GB" smtClean="0"/>
              <a:t>09/11/2021</a:t>
            </a:fld>
            <a:endParaRPr lang="en-GB" dirty="0"/>
          </a:p>
        </p:txBody>
      </p:sp>
      <p:sp>
        <p:nvSpPr>
          <p:cNvPr id="5" name="Footer Placeholder 4">
            <a:extLst>
              <a:ext uri="{FF2B5EF4-FFF2-40B4-BE49-F238E27FC236}">
                <a16:creationId xmlns:a16="http://schemas.microsoft.com/office/drawing/2014/main" id="{709B4231-CA77-47E6-A8F5-BFA86375A96D}"/>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42C80A94-A0F6-4549-B977-955FDECB944C}"/>
              </a:ext>
            </a:extLst>
          </p:cNvPr>
          <p:cNvSpPr>
            <a:spLocks noGrp="1"/>
          </p:cNvSpPr>
          <p:nvPr>
            <p:ph type="sldNum" sz="quarter" idx="12"/>
          </p:nvPr>
        </p:nvSpPr>
        <p:spPr/>
        <p:txBody>
          <a:bodyPr/>
          <a:lstStyle/>
          <a:p>
            <a:fld id="{C1732B72-C3D6-4656-B92A-E6988BE7C5BE}" type="slidenum">
              <a:rPr lang="en-GB" smtClean="0"/>
              <a:t>‹#›</a:t>
            </a:fld>
            <a:endParaRPr lang="en-GB" dirty="0"/>
          </a:p>
        </p:txBody>
      </p:sp>
    </p:spTree>
    <p:extLst>
      <p:ext uri="{BB962C8B-B14F-4D97-AF65-F5344CB8AC3E}">
        <p14:creationId xmlns:p14="http://schemas.microsoft.com/office/powerpoint/2010/main" val="9729129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718FEF-3D8A-469E-B221-D220F86BA1B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65F59A0-FAA5-4057-AA05-CB136489FCB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F4B38BB-7D0E-4F19-B27D-DF7D9DFCEE5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5A4F1A9-79C0-490C-823B-A039FB8D57B8}"/>
              </a:ext>
            </a:extLst>
          </p:cNvPr>
          <p:cNvSpPr>
            <a:spLocks noGrp="1"/>
          </p:cNvSpPr>
          <p:nvPr>
            <p:ph type="dt" sz="half" idx="10"/>
          </p:nvPr>
        </p:nvSpPr>
        <p:spPr/>
        <p:txBody>
          <a:bodyPr/>
          <a:lstStyle/>
          <a:p>
            <a:fld id="{0E418CF6-EBCB-42E4-AF1B-87E5AC6EB272}" type="datetimeFigureOut">
              <a:rPr lang="en-GB" smtClean="0"/>
              <a:t>09/11/2021</a:t>
            </a:fld>
            <a:endParaRPr lang="en-GB" dirty="0"/>
          </a:p>
        </p:txBody>
      </p:sp>
      <p:sp>
        <p:nvSpPr>
          <p:cNvPr id="6" name="Footer Placeholder 5">
            <a:extLst>
              <a:ext uri="{FF2B5EF4-FFF2-40B4-BE49-F238E27FC236}">
                <a16:creationId xmlns:a16="http://schemas.microsoft.com/office/drawing/2014/main" id="{6A87A5F1-9E4F-4974-B4F7-10D489D0C864}"/>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7AE1785E-15BD-4A6B-ADB1-1BF15CA4E03C}"/>
              </a:ext>
            </a:extLst>
          </p:cNvPr>
          <p:cNvSpPr>
            <a:spLocks noGrp="1"/>
          </p:cNvSpPr>
          <p:nvPr>
            <p:ph type="sldNum" sz="quarter" idx="12"/>
          </p:nvPr>
        </p:nvSpPr>
        <p:spPr/>
        <p:txBody>
          <a:bodyPr/>
          <a:lstStyle/>
          <a:p>
            <a:fld id="{C1732B72-C3D6-4656-B92A-E6988BE7C5BE}" type="slidenum">
              <a:rPr lang="en-GB" smtClean="0"/>
              <a:t>‹#›</a:t>
            </a:fld>
            <a:endParaRPr lang="en-GB" dirty="0"/>
          </a:p>
        </p:txBody>
      </p:sp>
    </p:spTree>
    <p:extLst>
      <p:ext uri="{BB962C8B-B14F-4D97-AF65-F5344CB8AC3E}">
        <p14:creationId xmlns:p14="http://schemas.microsoft.com/office/powerpoint/2010/main" val="27198354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6C5B9D-C263-43CC-96AC-5604C3B3135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99376B0-266A-4702-80B4-029C5056F67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68E95CB-8415-486A-AF4F-DE61BE4D5FB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A53ADEF-06E8-4904-9570-FC127867EA2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8B86F65-90D1-4E34-8CFE-0ACF9B3EAD9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466F942-2352-47A4-A078-5C2E2984F917}"/>
              </a:ext>
            </a:extLst>
          </p:cNvPr>
          <p:cNvSpPr>
            <a:spLocks noGrp="1"/>
          </p:cNvSpPr>
          <p:nvPr>
            <p:ph type="dt" sz="half" idx="10"/>
          </p:nvPr>
        </p:nvSpPr>
        <p:spPr/>
        <p:txBody>
          <a:bodyPr/>
          <a:lstStyle/>
          <a:p>
            <a:fld id="{0E418CF6-EBCB-42E4-AF1B-87E5AC6EB272}" type="datetimeFigureOut">
              <a:rPr lang="en-GB" smtClean="0"/>
              <a:t>09/11/2021</a:t>
            </a:fld>
            <a:endParaRPr lang="en-GB" dirty="0"/>
          </a:p>
        </p:txBody>
      </p:sp>
      <p:sp>
        <p:nvSpPr>
          <p:cNvPr id="8" name="Footer Placeholder 7">
            <a:extLst>
              <a:ext uri="{FF2B5EF4-FFF2-40B4-BE49-F238E27FC236}">
                <a16:creationId xmlns:a16="http://schemas.microsoft.com/office/drawing/2014/main" id="{18DD1A75-BD05-46EB-A2A6-E6F385D62055}"/>
              </a:ext>
            </a:extLst>
          </p:cNvPr>
          <p:cNvSpPr>
            <a:spLocks noGrp="1"/>
          </p:cNvSpPr>
          <p:nvPr>
            <p:ph type="ftr" sz="quarter" idx="11"/>
          </p:nvPr>
        </p:nvSpPr>
        <p:spPr/>
        <p:txBody>
          <a:bodyPr/>
          <a:lstStyle/>
          <a:p>
            <a:endParaRPr lang="en-GB" dirty="0"/>
          </a:p>
        </p:txBody>
      </p:sp>
      <p:sp>
        <p:nvSpPr>
          <p:cNvPr id="9" name="Slide Number Placeholder 8">
            <a:extLst>
              <a:ext uri="{FF2B5EF4-FFF2-40B4-BE49-F238E27FC236}">
                <a16:creationId xmlns:a16="http://schemas.microsoft.com/office/drawing/2014/main" id="{2954F5AC-D835-440F-90E0-830E8D6BBB16}"/>
              </a:ext>
            </a:extLst>
          </p:cNvPr>
          <p:cNvSpPr>
            <a:spLocks noGrp="1"/>
          </p:cNvSpPr>
          <p:nvPr>
            <p:ph type="sldNum" sz="quarter" idx="12"/>
          </p:nvPr>
        </p:nvSpPr>
        <p:spPr/>
        <p:txBody>
          <a:bodyPr/>
          <a:lstStyle/>
          <a:p>
            <a:fld id="{C1732B72-C3D6-4656-B92A-E6988BE7C5BE}" type="slidenum">
              <a:rPr lang="en-GB" smtClean="0"/>
              <a:t>‹#›</a:t>
            </a:fld>
            <a:endParaRPr lang="en-GB" dirty="0"/>
          </a:p>
        </p:txBody>
      </p:sp>
    </p:spTree>
    <p:extLst>
      <p:ext uri="{BB962C8B-B14F-4D97-AF65-F5344CB8AC3E}">
        <p14:creationId xmlns:p14="http://schemas.microsoft.com/office/powerpoint/2010/main" val="26223004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1094F8-9A62-4A29-A320-12C247A7AEE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951369C-8D6D-4D85-8F4D-AF3308064B2C}"/>
              </a:ext>
            </a:extLst>
          </p:cNvPr>
          <p:cNvSpPr>
            <a:spLocks noGrp="1"/>
          </p:cNvSpPr>
          <p:nvPr>
            <p:ph type="dt" sz="half" idx="10"/>
          </p:nvPr>
        </p:nvSpPr>
        <p:spPr/>
        <p:txBody>
          <a:bodyPr/>
          <a:lstStyle/>
          <a:p>
            <a:fld id="{0E418CF6-EBCB-42E4-AF1B-87E5AC6EB272}" type="datetimeFigureOut">
              <a:rPr lang="en-GB" smtClean="0"/>
              <a:t>09/11/2021</a:t>
            </a:fld>
            <a:endParaRPr lang="en-GB" dirty="0"/>
          </a:p>
        </p:txBody>
      </p:sp>
      <p:sp>
        <p:nvSpPr>
          <p:cNvPr id="4" name="Footer Placeholder 3">
            <a:extLst>
              <a:ext uri="{FF2B5EF4-FFF2-40B4-BE49-F238E27FC236}">
                <a16:creationId xmlns:a16="http://schemas.microsoft.com/office/drawing/2014/main" id="{2B06C9D2-2027-4D4E-9FB6-5A758E59E19B}"/>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EB5A774E-0E52-4A30-B4BC-C48D24EB5464}"/>
              </a:ext>
            </a:extLst>
          </p:cNvPr>
          <p:cNvSpPr>
            <a:spLocks noGrp="1"/>
          </p:cNvSpPr>
          <p:nvPr>
            <p:ph type="sldNum" sz="quarter" idx="12"/>
          </p:nvPr>
        </p:nvSpPr>
        <p:spPr/>
        <p:txBody>
          <a:bodyPr/>
          <a:lstStyle/>
          <a:p>
            <a:fld id="{C1732B72-C3D6-4656-B92A-E6988BE7C5BE}" type="slidenum">
              <a:rPr lang="en-GB" smtClean="0"/>
              <a:t>‹#›</a:t>
            </a:fld>
            <a:endParaRPr lang="en-GB" dirty="0"/>
          </a:p>
        </p:txBody>
      </p:sp>
    </p:spTree>
    <p:extLst>
      <p:ext uri="{BB962C8B-B14F-4D97-AF65-F5344CB8AC3E}">
        <p14:creationId xmlns:p14="http://schemas.microsoft.com/office/powerpoint/2010/main" val="23269660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D185DEA-CEE5-4E0F-968E-F620A0DD97E6}"/>
              </a:ext>
            </a:extLst>
          </p:cNvPr>
          <p:cNvSpPr>
            <a:spLocks noGrp="1"/>
          </p:cNvSpPr>
          <p:nvPr>
            <p:ph type="dt" sz="half" idx="10"/>
          </p:nvPr>
        </p:nvSpPr>
        <p:spPr/>
        <p:txBody>
          <a:bodyPr/>
          <a:lstStyle/>
          <a:p>
            <a:fld id="{0E418CF6-EBCB-42E4-AF1B-87E5AC6EB272}" type="datetimeFigureOut">
              <a:rPr lang="en-GB" smtClean="0"/>
              <a:t>09/11/2021</a:t>
            </a:fld>
            <a:endParaRPr lang="en-GB" dirty="0"/>
          </a:p>
        </p:txBody>
      </p:sp>
      <p:sp>
        <p:nvSpPr>
          <p:cNvPr id="3" name="Footer Placeholder 2">
            <a:extLst>
              <a:ext uri="{FF2B5EF4-FFF2-40B4-BE49-F238E27FC236}">
                <a16:creationId xmlns:a16="http://schemas.microsoft.com/office/drawing/2014/main" id="{19C03C0B-7A3B-4A4A-9BE6-52A6BF743383}"/>
              </a:ext>
            </a:extLst>
          </p:cNvPr>
          <p:cNvSpPr>
            <a:spLocks noGrp="1"/>
          </p:cNvSpPr>
          <p:nvPr>
            <p:ph type="ftr" sz="quarter" idx="11"/>
          </p:nvPr>
        </p:nvSpPr>
        <p:spPr/>
        <p:txBody>
          <a:bodyPr/>
          <a:lstStyle/>
          <a:p>
            <a:endParaRPr lang="en-GB" dirty="0"/>
          </a:p>
        </p:txBody>
      </p:sp>
      <p:sp>
        <p:nvSpPr>
          <p:cNvPr id="4" name="Slide Number Placeholder 3">
            <a:extLst>
              <a:ext uri="{FF2B5EF4-FFF2-40B4-BE49-F238E27FC236}">
                <a16:creationId xmlns:a16="http://schemas.microsoft.com/office/drawing/2014/main" id="{9D3BFC77-E3C1-48FD-AB35-C2415E036338}"/>
              </a:ext>
            </a:extLst>
          </p:cNvPr>
          <p:cNvSpPr>
            <a:spLocks noGrp="1"/>
          </p:cNvSpPr>
          <p:nvPr>
            <p:ph type="sldNum" sz="quarter" idx="12"/>
          </p:nvPr>
        </p:nvSpPr>
        <p:spPr/>
        <p:txBody>
          <a:bodyPr/>
          <a:lstStyle/>
          <a:p>
            <a:fld id="{C1732B72-C3D6-4656-B92A-E6988BE7C5BE}" type="slidenum">
              <a:rPr lang="en-GB" smtClean="0"/>
              <a:t>‹#›</a:t>
            </a:fld>
            <a:endParaRPr lang="en-GB" dirty="0"/>
          </a:p>
        </p:txBody>
      </p:sp>
    </p:spTree>
    <p:extLst>
      <p:ext uri="{BB962C8B-B14F-4D97-AF65-F5344CB8AC3E}">
        <p14:creationId xmlns:p14="http://schemas.microsoft.com/office/powerpoint/2010/main" val="16881526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F73F0B-2979-4BE9-829F-27299D87550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B2145AC-CE28-4312-998E-812242A2039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E787CE9-0AE2-47AB-8AC6-BC87F7D55CD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2B4975B-182A-4B0C-8859-D49102A0DAF1}"/>
              </a:ext>
            </a:extLst>
          </p:cNvPr>
          <p:cNvSpPr>
            <a:spLocks noGrp="1"/>
          </p:cNvSpPr>
          <p:nvPr>
            <p:ph type="dt" sz="half" idx="10"/>
          </p:nvPr>
        </p:nvSpPr>
        <p:spPr/>
        <p:txBody>
          <a:bodyPr/>
          <a:lstStyle/>
          <a:p>
            <a:fld id="{0E418CF6-EBCB-42E4-AF1B-87E5AC6EB272}" type="datetimeFigureOut">
              <a:rPr lang="en-GB" smtClean="0"/>
              <a:t>09/11/2021</a:t>
            </a:fld>
            <a:endParaRPr lang="en-GB" dirty="0"/>
          </a:p>
        </p:txBody>
      </p:sp>
      <p:sp>
        <p:nvSpPr>
          <p:cNvPr id="6" name="Footer Placeholder 5">
            <a:extLst>
              <a:ext uri="{FF2B5EF4-FFF2-40B4-BE49-F238E27FC236}">
                <a16:creationId xmlns:a16="http://schemas.microsoft.com/office/drawing/2014/main" id="{B7DC5A01-5490-476B-9E6B-B7F3811701B2}"/>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AA69DE0F-054C-4D78-8C84-2E786DD77B2C}"/>
              </a:ext>
            </a:extLst>
          </p:cNvPr>
          <p:cNvSpPr>
            <a:spLocks noGrp="1"/>
          </p:cNvSpPr>
          <p:nvPr>
            <p:ph type="sldNum" sz="quarter" idx="12"/>
          </p:nvPr>
        </p:nvSpPr>
        <p:spPr/>
        <p:txBody>
          <a:bodyPr/>
          <a:lstStyle/>
          <a:p>
            <a:fld id="{C1732B72-C3D6-4656-B92A-E6988BE7C5BE}" type="slidenum">
              <a:rPr lang="en-GB" smtClean="0"/>
              <a:t>‹#›</a:t>
            </a:fld>
            <a:endParaRPr lang="en-GB" dirty="0"/>
          </a:p>
        </p:txBody>
      </p:sp>
    </p:spTree>
    <p:extLst>
      <p:ext uri="{BB962C8B-B14F-4D97-AF65-F5344CB8AC3E}">
        <p14:creationId xmlns:p14="http://schemas.microsoft.com/office/powerpoint/2010/main" val="5880000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E4B53C-99E8-44B7-9EE5-A2829E65462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D08F25C-52E9-462E-BA32-F802BE26CDB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a:extLst>
              <a:ext uri="{FF2B5EF4-FFF2-40B4-BE49-F238E27FC236}">
                <a16:creationId xmlns:a16="http://schemas.microsoft.com/office/drawing/2014/main" id="{F599F77C-9325-4D38-9653-BC87B2A589B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EB87387-7F03-4341-98F2-E7A0B40F4DC0}"/>
              </a:ext>
            </a:extLst>
          </p:cNvPr>
          <p:cNvSpPr>
            <a:spLocks noGrp="1"/>
          </p:cNvSpPr>
          <p:nvPr>
            <p:ph type="dt" sz="half" idx="10"/>
          </p:nvPr>
        </p:nvSpPr>
        <p:spPr/>
        <p:txBody>
          <a:bodyPr/>
          <a:lstStyle/>
          <a:p>
            <a:fld id="{0E418CF6-EBCB-42E4-AF1B-87E5AC6EB272}" type="datetimeFigureOut">
              <a:rPr lang="en-GB" smtClean="0"/>
              <a:t>09/11/2021</a:t>
            </a:fld>
            <a:endParaRPr lang="en-GB" dirty="0"/>
          </a:p>
        </p:txBody>
      </p:sp>
      <p:sp>
        <p:nvSpPr>
          <p:cNvPr id="6" name="Footer Placeholder 5">
            <a:extLst>
              <a:ext uri="{FF2B5EF4-FFF2-40B4-BE49-F238E27FC236}">
                <a16:creationId xmlns:a16="http://schemas.microsoft.com/office/drawing/2014/main" id="{973D0275-DF31-492F-ACC7-8B56F333F9C9}"/>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791349D0-F10D-4378-857B-A4554B6D679D}"/>
              </a:ext>
            </a:extLst>
          </p:cNvPr>
          <p:cNvSpPr>
            <a:spLocks noGrp="1"/>
          </p:cNvSpPr>
          <p:nvPr>
            <p:ph type="sldNum" sz="quarter" idx="12"/>
          </p:nvPr>
        </p:nvSpPr>
        <p:spPr/>
        <p:txBody>
          <a:bodyPr/>
          <a:lstStyle/>
          <a:p>
            <a:fld id="{C1732B72-C3D6-4656-B92A-E6988BE7C5BE}" type="slidenum">
              <a:rPr lang="en-GB" smtClean="0"/>
              <a:t>‹#›</a:t>
            </a:fld>
            <a:endParaRPr lang="en-GB" dirty="0"/>
          </a:p>
        </p:txBody>
      </p:sp>
    </p:spTree>
    <p:extLst>
      <p:ext uri="{BB962C8B-B14F-4D97-AF65-F5344CB8AC3E}">
        <p14:creationId xmlns:p14="http://schemas.microsoft.com/office/powerpoint/2010/main" val="5074366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BA13BE-6DE4-4ED1-A010-1C29EA65F90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4D13811-42C0-46E9-A683-4393A98A922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E6A0F5F-B30D-4DD6-A858-5640FF961798}"/>
              </a:ext>
            </a:extLst>
          </p:cNvPr>
          <p:cNvSpPr>
            <a:spLocks noGrp="1"/>
          </p:cNvSpPr>
          <p:nvPr>
            <p:ph type="dt" sz="half" idx="10"/>
          </p:nvPr>
        </p:nvSpPr>
        <p:spPr/>
        <p:txBody>
          <a:bodyPr/>
          <a:lstStyle/>
          <a:p>
            <a:fld id="{0E418CF6-EBCB-42E4-AF1B-87E5AC6EB272}" type="datetimeFigureOut">
              <a:rPr lang="en-GB" smtClean="0"/>
              <a:t>09/11/2021</a:t>
            </a:fld>
            <a:endParaRPr lang="en-GB" dirty="0"/>
          </a:p>
        </p:txBody>
      </p:sp>
      <p:sp>
        <p:nvSpPr>
          <p:cNvPr id="5" name="Footer Placeholder 4">
            <a:extLst>
              <a:ext uri="{FF2B5EF4-FFF2-40B4-BE49-F238E27FC236}">
                <a16:creationId xmlns:a16="http://schemas.microsoft.com/office/drawing/2014/main" id="{96F58D80-00F5-4E33-B5E2-86D7B80BADE6}"/>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F1E1A70C-50E4-4E19-958E-B0C283416280}"/>
              </a:ext>
            </a:extLst>
          </p:cNvPr>
          <p:cNvSpPr>
            <a:spLocks noGrp="1"/>
          </p:cNvSpPr>
          <p:nvPr>
            <p:ph type="sldNum" sz="quarter" idx="12"/>
          </p:nvPr>
        </p:nvSpPr>
        <p:spPr/>
        <p:txBody>
          <a:bodyPr/>
          <a:lstStyle/>
          <a:p>
            <a:fld id="{C1732B72-C3D6-4656-B92A-E6988BE7C5BE}" type="slidenum">
              <a:rPr lang="en-GB" smtClean="0"/>
              <a:t>‹#›</a:t>
            </a:fld>
            <a:endParaRPr lang="en-GB" dirty="0"/>
          </a:p>
        </p:txBody>
      </p:sp>
    </p:spTree>
    <p:extLst>
      <p:ext uri="{BB962C8B-B14F-4D97-AF65-F5344CB8AC3E}">
        <p14:creationId xmlns:p14="http://schemas.microsoft.com/office/powerpoint/2010/main" val="40609246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7222191-2511-4F2D-94E0-3F812F3A703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0A7474A-C335-48DC-8A94-D2505D67260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959AF27-4087-4B68-900C-7C4232859997}"/>
              </a:ext>
            </a:extLst>
          </p:cNvPr>
          <p:cNvSpPr>
            <a:spLocks noGrp="1"/>
          </p:cNvSpPr>
          <p:nvPr>
            <p:ph type="dt" sz="half" idx="10"/>
          </p:nvPr>
        </p:nvSpPr>
        <p:spPr/>
        <p:txBody>
          <a:bodyPr/>
          <a:lstStyle/>
          <a:p>
            <a:fld id="{0E418CF6-EBCB-42E4-AF1B-87E5AC6EB272}" type="datetimeFigureOut">
              <a:rPr lang="en-GB" smtClean="0"/>
              <a:t>09/11/2021</a:t>
            </a:fld>
            <a:endParaRPr lang="en-GB" dirty="0"/>
          </a:p>
        </p:txBody>
      </p:sp>
      <p:sp>
        <p:nvSpPr>
          <p:cNvPr id="5" name="Footer Placeholder 4">
            <a:extLst>
              <a:ext uri="{FF2B5EF4-FFF2-40B4-BE49-F238E27FC236}">
                <a16:creationId xmlns:a16="http://schemas.microsoft.com/office/drawing/2014/main" id="{0AC46493-59D8-4205-9823-E5B791724904}"/>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2C3312C7-750B-4DDA-AFEF-AC7C4EEC7926}"/>
              </a:ext>
            </a:extLst>
          </p:cNvPr>
          <p:cNvSpPr>
            <a:spLocks noGrp="1"/>
          </p:cNvSpPr>
          <p:nvPr>
            <p:ph type="sldNum" sz="quarter" idx="12"/>
          </p:nvPr>
        </p:nvSpPr>
        <p:spPr/>
        <p:txBody>
          <a:bodyPr/>
          <a:lstStyle/>
          <a:p>
            <a:fld id="{C1732B72-C3D6-4656-B92A-E6988BE7C5BE}" type="slidenum">
              <a:rPr lang="en-GB" smtClean="0"/>
              <a:t>‹#›</a:t>
            </a:fld>
            <a:endParaRPr lang="en-GB" dirty="0"/>
          </a:p>
        </p:txBody>
      </p:sp>
    </p:spTree>
    <p:extLst>
      <p:ext uri="{BB962C8B-B14F-4D97-AF65-F5344CB8AC3E}">
        <p14:creationId xmlns:p14="http://schemas.microsoft.com/office/powerpoint/2010/main" val="8882080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AF22BD0-2B16-49B8-A46D-98FFE4ABB93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C6F6291-502F-47B8-8F2C-EB6832B9655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4D1A01C-3C71-4D26-86B0-6C9ACCBE7E9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418CF6-EBCB-42E4-AF1B-87E5AC6EB272}" type="datetimeFigureOut">
              <a:rPr lang="en-GB" smtClean="0"/>
              <a:t>09/11/2021</a:t>
            </a:fld>
            <a:endParaRPr lang="en-GB" dirty="0"/>
          </a:p>
        </p:txBody>
      </p:sp>
      <p:sp>
        <p:nvSpPr>
          <p:cNvPr id="5" name="Footer Placeholder 4">
            <a:extLst>
              <a:ext uri="{FF2B5EF4-FFF2-40B4-BE49-F238E27FC236}">
                <a16:creationId xmlns:a16="http://schemas.microsoft.com/office/drawing/2014/main" id="{B1B9903B-C3C0-4215-8612-C3C0E288DED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a:extLst>
              <a:ext uri="{FF2B5EF4-FFF2-40B4-BE49-F238E27FC236}">
                <a16:creationId xmlns:a16="http://schemas.microsoft.com/office/drawing/2014/main" id="{7D1F1ADD-186A-4428-A8E7-9E2E9D00989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732B72-C3D6-4656-B92A-E6988BE7C5BE}" type="slidenum">
              <a:rPr lang="en-GB" smtClean="0"/>
              <a:t>‹#›</a:t>
            </a:fld>
            <a:endParaRPr lang="en-GB" dirty="0"/>
          </a:p>
        </p:txBody>
      </p:sp>
    </p:spTree>
    <p:extLst>
      <p:ext uri="{BB962C8B-B14F-4D97-AF65-F5344CB8AC3E}">
        <p14:creationId xmlns:p14="http://schemas.microsoft.com/office/powerpoint/2010/main" val="34403603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28718E-1478-45B5-96C7-62FF15673951}"/>
              </a:ext>
            </a:extLst>
          </p:cNvPr>
          <p:cNvSpPr>
            <a:spLocks noGrp="1"/>
          </p:cNvSpPr>
          <p:nvPr>
            <p:ph type="ctrTitle"/>
          </p:nvPr>
        </p:nvSpPr>
        <p:spPr/>
        <p:txBody>
          <a:bodyPr>
            <a:noAutofit/>
          </a:bodyPr>
          <a:lstStyle/>
          <a:p>
            <a:r>
              <a:rPr lang="en-GB" sz="4400" b="1" dirty="0"/>
              <a:t>Joint Commissioning and Working </a:t>
            </a:r>
            <a:br>
              <a:rPr lang="en-GB" sz="4400" b="1" dirty="0"/>
            </a:br>
            <a:r>
              <a:rPr lang="en-GB" sz="4400" b="1" dirty="0"/>
              <a:t>Messages from local area SEND Revisit Inspection Reports </a:t>
            </a:r>
            <a:br>
              <a:rPr lang="en-GB" sz="4400" b="1" dirty="0"/>
            </a:br>
            <a:r>
              <a:rPr lang="en-GB" sz="4400" b="1" dirty="0"/>
              <a:t>Summer Term 2021</a:t>
            </a:r>
          </a:p>
        </p:txBody>
      </p:sp>
      <p:sp>
        <p:nvSpPr>
          <p:cNvPr id="3" name="Subtitle 2">
            <a:extLst>
              <a:ext uri="{FF2B5EF4-FFF2-40B4-BE49-F238E27FC236}">
                <a16:creationId xmlns:a16="http://schemas.microsoft.com/office/drawing/2014/main" id="{3A3B02CB-C653-497A-932E-863E0CD507AA}"/>
              </a:ext>
            </a:extLst>
          </p:cNvPr>
          <p:cNvSpPr>
            <a:spLocks noGrp="1"/>
          </p:cNvSpPr>
          <p:nvPr>
            <p:ph type="subTitle" idx="1"/>
          </p:nvPr>
        </p:nvSpPr>
        <p:spPr/>
        <p:txBody>
          <a:bodyPr/>
          <a:lstStyle/>
          <a:p>
            <a:r>
              <a:rPr lang="en-GB" dirty="0"/>
              <a:t>Brian Gale</a:t>
            </a:r>
          </a:p>
          <a:p>
            <a:r>
              <a:rPr lang="en-GB" dirty="0"/>
              <a:t>SEND Adviser, DfE </a:t>
            </a:r>
          </a:p>
        </p:txBody>
      </p:sp>
    </p:spTree>
    <p:extLst>
      <p:ext uri="{BB962C8B-B14F-4D97-AF65-F5344CB8AC3E}">
        <p14:creationId xmlns:p14="http://schemas.microsoft.com/office/powerpoint/2010/main" val="25370391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7F350F-79B8-4490-BED9-9A266CBDE057}"/>
              </a:ext>
            </a:extLst>
          </p:cNvPr>
          <p:cNvSpPr>
            <a:spLocks noGrp="1"/>
          </p:cNvSpPr>
          <p:nvPr>
            <p:ph type="title"/>
          </p:nvPr>
        </p:nvSpPr>
        <p:spPr/>
        <p:txBody>
          <a:bodyPr/>
          <a:lstStyle/>
          <a:p>
            <a:r>
              <a:rPr lang="en-GB" dirty="0"/>
              <a:t>  </a:t>
            </a:r>
          </a:p>
        </p:txBody>
      </p:sp>
      <p:sp>
        <p:nvSpPr>
          <p:cNvPr id="3" name="Content Placeholder 2">
            <a:extLst>
              <a:ext uri="{FF2B5EF4-FFF2-40B4-BE49-F238E27FC236}">
                <a16:creationId xmlns:a16="http://schemas.microsoft.com/office/drawing/2014/main" id="{30962309-D0AF-4772-AACC-B4759D5B4A79}"/>
              </a:ext>
            </a:extLst>
          </p:cNvPr>
          <p:cNvSpPr>
            <a:spLocks noGrp="1"/>
          </p:cNvSpPr>
          <p:nvPr>
            <p:ph idx="1"/>
          </p:nvPr>
        </p:nvSpPr>
        <p:spPr/>
        <p:txBody>
          <a:bodyPr/>
          <a:lstStyle/>
          <a:p>
            <a:endParaRPr lang="en-GB" dirty="0"/>
          </a:p>
          <a:p>
            <a:endParaRPr lang="en-GB" dirty="0"/>
          </a:p>
          <a:p>
            <a:pPr marL="0" indent="0" algn="ctr">
              <a:buNone/>
            </a:pPr>
            <a:r>
              <a:rPr lang="en-GB" sz="4000" b="1" dirty="0"/>
              <a:t>Factors that contribute to sufficient progress being made</a:t>
            </a:r>
          </a:p>
        </p:txBody>
      </p:sp>
    </p:spTree>
    <p:extLst>
      <p:ext uri="{BB962C8B-B14F-4D97-AF65-F5344CB8AC3E}">
        <p14:creationId xmlns:p14="http://schemas.microsoft.com/office/powerpoint/2010/main" val="23393150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1E659-2064-40D3-A765-AFEF27FA1B37}"/>
              </a:ext>
            </a:extLst>
          </p:cNvPr>
          <p:cNvSpPr>
            <a:spLocks noGrp="1"/>
          </p:cNvSpPr>
          <p:nvPr>
            <p:ph type="title"/>
          </p:nvPr>
        </p:nvSpPr>
        <p:spPr/>
        <p:txBody>
          <a:bodyPr/>
          <a:lstStyle/>
          <a:p>
            <a:r>
              <a:rPr lang="en-GB" b="1" dirty="0"/>
              <a:t>Leadership and Governance</a:t>
            </a:r>
          </a:p>
        </p:txBody>
      </p:sp>
      <p:sp>
        <p:nvSpPr>
          <p:cNvPr id="3" name="Content Placeholder 2">
            <a:extLst>
              <a:ext uri="{FF2B5EF4-FFF2-40B4-BE49-F238E27FC236}">
                <a16:creationId xmlns:a16="http://schemas.microsoft.com/office/drawing/2014/main" id="{DF857EC8-8DD0-48B2-AFD7-B6ED37EC8FFD}"/>
              </a:ext>
            </a:extLst>
          </p:cNvPr>
          <p:cNvSpPr>
            <a:spLocks noGrp="1"/>
          </p:cNvSpPr>
          <p:nvPr>
            <p:ph idx="1"/>
          </p:nvPr>
        </p:nvSpPr>
        <p:spPr/>
        <p:txBody>
          <a:bodyPr>
            <a:normAutofit/>
          </a:bodyPr>
          <a:lstStyle/>
          <a:p>
            <a:r>
              <a:rPr lang="en-GB" b="1" i="1" dirty="0">
                <a:effectLst/>
                <a:latin typeface="Arial Narrow" panose="020B0606020202030204" pitchFamily="34" charset="0"/>
                <a:ea typeface="Calibri" panose="020F0502020204030204" pitchFamily="34" charset="0"/>
                <a:cs typeface="Arial" panose="020B0604020202020204" pitchFamily="34" charset="0"/>
              </a:rPr>
              <a:t>There has been significant improvement and a seismic change in leadership and culture since Northumberland’s last area SEND inspection in October 2018”</a:t>
            </a:r>
          </a:p>
          <a:p>
            <a:endParaRPr lang="en-GB" b="1" i="1" dirty="0">
              <a:latin typeface="Arial Narrow" panose="020B0606020202030204" pitchFamily="34" charset="0"/>
              <a:cs typeface="Arial" panose="020B0604020202020204" pitchFamily="34" charset="0"/>
            </a:endParaRPr>
          </a:p>
          <a:p>
            <a:endParaRPr lang="en-GB" b="1" i="1" dirty="0">
              <a:latin typeface="Arial Narrow" panose="020B0606020202030204" pitchFamily="34" charset="0"/>
              <a:cs typeface="Arial" panose="020B0604020202020204" pitchFamily="34" charset="0"/>
            </a:endParaRPr>
          </a:p>
          <a:p>
            <a:r>
              <a:rPr lang="en-GB" b="1" i="1" dirty="0">
                <a:effectLst/>
                <a:latin typeface="Arial Narrow" panose="020B0606020202030204" pitchFamily="34" charset="0"/>
                <a:ea typeface="Calibri" panose="020F0502020204030204" pitchFamily="34" charset="0"/>
                <a:cs typeface="Arial" panose="020B0604020202020204" pitchFamily="34" charset="0"/>
              </a:rPr>
              <a:t>There is stronger governance and, as a result, greater collective accountability for implementing the 2014 SEND reforms in line with the requirements of the SEND code of practice”. Newcastle</a:t>
            </a:r>
            <a:r>
              <a:rPr lang="en-GB" b="1" dirty="0">
                <a:effectLst/>
                <a:latin typeface="Arial" panose="020B0604020202020204" pitchFamily="34" charset="0"/>
                <a:ea typeface="Calibri" panose="020F0502020204030204" pitchFamily="34" charset="0"/>
              </a:rPr>
              <a:t> </a:t>
            </a:r>
            <a:endParaRPr lang="en-GB" b="1" dirty="0"/>
          </a:p>
        </p:txBody>
      </p:sp>
    </p:spTree>
    <p:extLst>
      <p:ext uri="{BB962C8B-B14F-4D97-AF65-F5344CB8AC3E}">
        <p14:creationId xmlns:p14="http://schemas.microsoft.com/office/powerpoint/2010/main" val="28331017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DED371-1BBA-4983-B0F5-B299E2C446FE}"/>
              </a:ext>
            </a:extLst>
          </p:cNvPr>
          <p:cNvSpPr>
            <a:spLocks noGrp="1"/>
          </p:cNvSpPr>
          <p:nvPr>
            <p:ph type="title"/>
          </p:nvPr>
        </p:nvSpPr>
        <p:spPr/>
        <p:txBody>
          <a:bodyPr/>
          <a:lstStyle/>
          <a:p>
            <a:r>
              <a:rPr lang="en-GB" b="1" dirty="0"/>
              <a:t>Understanding Needs and Strategy</a:t>
            </a:r>
          </a:p>
        </p:txBody>
      </p:sp>
      <p:sp>
        <p:nvSpPr>
          <p:cNvPr id="3" name="Content Placeholder 2">
            <a:extLst>
              <a:ext uri="{FF2B5EF4-FFF2-40B4-BE49-F238E27FC236}">
                <a16:creationId xmlns:a16="http://schemas.microsoft.com/office/drawing/2014/main" id="{FE6DC1E4-D93B-499B-AA0B-6236C549AE38}"/>
              </a:ext>
            </a:extLst>
          </p:cNvPr>
          <p:cNvSpPr>
            <a:spLocks noGrp="1"/>
          </p:cNvSpPr>
          <p:nvPr>
            <p:ph idx="1"/>
          </p:nvPr>
        </p:nvSpPr>
        <p:spPr/>
        <p:txBody>
          <a:bodyPr/>
          <a:lstStyle/>
          <a:p>
            <a:endParaRPr lang="en-GB" sz="1800" dirty="0">
              <a:latin typeface="Arial" panose="020B0604020202020204" pitchFamily="34" charset="0"/>
            </a:endParaRPr>
          </a:p>
          <a:p>
            <a:r>
              <a:rPr lang="en-GB" sz="1800" i="1" dirty="0">
                <a:effectLst/>
                <a:latin typeface="Arial Narrow" panose="020B0606020202030204" pitchFamily="34" charset="0"/>
                <a:ea typeface="Calibri" panose="020F0502020204030204" pitchFamily="34" charset="0"/>
                <a:cs typeface="Arial" panose="020B0604020202020204" pitchFamily="34" charset="0"/>
              </a:rPr>
              <a:t>“</a:t>
            </a:r>
            <a:r>
              <a:rPr lang="en-GB" sz="2200" b="1" i="1" dirty="0">
                <a:effectLst/>
                <a:latin typeface="Arial Narrow" panose="020B0606020202030204" pitchFamily="34" charset="0"/>
                <a:ea typeface="Calibri" panose="020F0502020204030204" pitchFamily="34" charset="0"/>
                <a:cs typeface="Arial" panose="020B0604020202020204" pitchFamily="34" charset="0"/>
              </a:rPr>
              <a:t>Area leaders have developed a highly collaborative and needs-based approach to jointly commissioning and planning services for children and young people with SEND. As a result, they have a better, more insightful understanding of children and young people’s current and future needs” </a:t>
            </a:r>
            <a:r>
              <a:rPr lang="en-GB" sz="2200" b="1" dirty="0">
                <a:effectLst/>
                <a:latin typeface="Arial Narrow" panose="020B0606020202030204" pitchFamily="34" charset="0"/>
                <a:ea typeface="Calibri" panose="020F0502020204030204" pitchFamily="34" charset="0"/>
                <a:cs typeface="Arial" panose="020B0604020202020204" pitchFamily="34" charset="0"/>
              </a:rPr>
              <a:t>Newcastle</a:t>
            </a:r>
            <a:endParaRPr lang="en-GB" sz="2200" b="1" dirty="0">
              <a:effectLst/>
              <a:latin typeface="Arial" panose="020B0604020202020204" pitchFamily="34" charset="0"/>
              <a:ea typeface="Calibri" panose="020F0502020204030204" pitchFamily="34" charset="0"/>
              <a:cs typeface="Arial" panose="020B0604020202020204" pitchFamily="34" charset="0"/>
            </a:endParaRPr>
          </a:p>
          <a:p>
            <a:endParaRPr lang="en-GB" sz="2200" b="1" dirty="0">
              <a:latin typeface="Arial" panose="020B0604020202020204" pitchFamily="34" charset="0"/>
            </a:endParaRPr>
          </a:p>
          <a:p>
            <a:r>
              <a:rPr lang="en-GB" sz="2200" b="1" i="1" dirty="0">
                <a:effectLst/>
                <a:latin typeface="Arial Narrow" panose="020B0606020202030204" pitchFamily="34" charset="0"/>
                <a:ea typeface="Calibri" panose="020F0502020204030204" pitchFamily="34" charset="0"/>
                <a:cs typeface="Arial" panose="020B0604020202020204" pitchFamily="34" charset="0"/>
              </a:rPr>
              <a:t>“Wokingham now has an ambitious SEND strategy. Leaders across health, education and care have worked with the parent carer forum and voluntary organisations to ensure that the strategy is focused on improving outcomes for children and young people with SEND. Leaders are focused on identifying and resolving both long-standing and immediate difficulties across the local area to improve provision</a:t>
            </a:r>
            <a:endParaRPr lang="en-GB" sz="2200" b="1" dirty="0"/>
          </a:p>
        </p:txBody>
      </p:sp>
    </p:spTree>
    <p:extLst>
      <p:ext uri="{BB962C8B-B14F-4D97-AF65-F5344CB8AC3E}">
        <p14:creationId xmlns:p14="http://schemas.microsoft.com/office/powerpoint/2010/main" val="13652635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3DAC06-C26E-4878-9626-62929EB38A68}"/>
              </a:ext>
            </a:extLst>
          </p:cNvPr>
          <p:cNvSpPr>
            <a:spLocks noGrp="1"/>
          </p:cNvSpPr>
          <p:nvPr>
            <p:ph type="title"/>
          </p:nvPr>
        </p:nvSpPr>
        <p:spPr>
          <a:xfrm>
            <a:off x="911127" y="342686"/>
            <a:ext cx="10515600" cy="1325563"/>
          </a:xfrm>
        </p:spPr>
        <p:txBody>
          <a:bodyPr/>
          <a:lstStyle/>
          <a:p>
            <a:r>
              <a:rPr lang="en-GB" b="1" dirty="0"/>
              <a:t>Having an impact on the experiences of C&amp;YP</a:t>
            </a:r>
          </a:p>
        </p:txBody>
      </p:sp>
      <p:sp>
        <p:nvSpPr>
          <p:cNvPr id="3" name="Content Placeholder 2">
            <a:extLst>
              <a:ext uri="{FF2B5EF4-FFF2-40B4-BE49-F238E27FC236}">
                <a16:creationId xmlns:a16="http://schemas.microsoft.com/office/drawing/2014/main" id="{E07F14B2-8F56-465A-AF07-AC3E7CBA03F3}"/>
              </a:ext>
            </a:extLst>
          </p:cNvPr>
          <p:cNvSpPr>
            <a:spLocks noGrp="1"/>
          </p:cNvSpPr>
          <p:nvPr>
            <p:ph idx="1"/>
          </p:nvPr>
        </p:nvSpPr>
        <p:spPr>
          <a:xfrm>
            <a:off x="838200" y="1514650"/>
            <a:ext cx="10515600" cy="5043225"/>
          </a:xfrm>
        </p:spPr>
        <p:txBody>
          <a:bodyPr>
            <a:normAutofit fontScale="92500" lnSpcReduction="10000"/>
          </a:bodyPr>
          <a:lstStyle/>
          <a:p>
            <a:pPr marL="457200">
              <a:lnSpc>
                <a:spcPct val="107000"/>
              </a:lnSpc>
            </a:pPr>
            <a:r>
              <a:rPr lang="en-GB" sz="2200" b="1" i="1" dirty="0">
                <a:effectLst/>
                <a:latin typeface="Arial Narrow" panose="020B0606020202030204" pitchFamily="34" charset="0"/>
                <a:ea typeface="Calibri" panose="020F0502020204030204" pitchFamily="34" charset="0"/>
                <a:cs typeface="Arial" panose="020B0604020202020204" pitchFamily="34" charset="0"/>
              </a:rPr>
              <a:t>Positive work on jointly commissioned services is beginning to make a difference. For example, the additional budgets used to meet speech, language and communication needs means that the changed model is starting to see a reduction in waiting times” Birmingham</a:t>
            </a:r>
            <a:endParaRPr lang="en-GB" sz="2200" b="1" dirty="0">
              <a:effectLst/>
              <a:latin typeface="Calibri" panose="020F0502020204030204" pitchFamily="34" charset="0"/>
              <a:ea typeface="Calibri" panose="020F0502020204030204" pitchFamily="34" charset="0"/>
              <a:cs typeface="Times New Roman" panose="02020603050405020304" pitchFamily="18" charset="0"/>
            </a:endParaRPr>
          </a:p>
          <a:p>
            <a:pPr marL="457200">
              <a:lnSpc>
                <a:spcPct val="107000"/>
              </a:lnSpc>
            </a:pPr>
            <a:endParaRPr lang="en-GB" sz="2200" b="1" dirty="0">
              <a:effectLst/>
              <a:latin typeface="Calibri" panose="020F0502020204030204" pitchFamily="34" charset="0"/>
              <a:ea typeface="Calibri" panose="020F0502020204030204" pitchFamily="34" charset="0"/>
              <a:cs typeface="Times New Roman" panose="02020603050405020304" pitchFamily="18" charset="0"/>
            </a:endParaRPr>
          </a:p>
          <a:p>
            <a:pPr marL="457200">
              <a:lnSpc>
                <a:spcPct val="107000"/>
              </a:lnSpc>
            </a:pPr>
            <a:r>
              <a:rPr lang="en-GB" sz="2200" b="1" i="1" dirty="0">
                <a:effectLst/>
                <a:latin typeface="Arial Narrow" panose="020B0606020202030204" pitchFamily="34" charset="0"/>
                <a:ea typeface="Calibri" panose="020F0502020204030204" pitchFamily="34" charset="0"/>
                <a:cs typeface="Arial" panose="020B0604020202020204" pitchFamily="34" charset="0"/>
              </a:rPr>
              <a:t>“Pleasingly, the average waiting time for all children and young people, including those with SEND, referred to children and young people’s mental health services has more than halved in the last two years. It is now, on average, under four weeks” </a:t>
            </a:r>
            <a:r>
              <a:rPr lang="en-GB" sz="2200" b="1" dirty="0">
                <a:effectLst/>
                <a:latin typeface="Arial Narrow" panose="020B0606020202030204" pitchFamily="34" charset="0"/>
                <a:ea typeface="Calibri" panose="020F0502020204030204" pitchFamily="34" charset="0"/>
                <a:cs typeface="Arial" panose="020B0604020202020204" pitchFamily="34" charset="0"/>
              </a:rPr>
              <a:t>Northumberland</a:t>
            </a:r>
            <a:r>
              <a:rPr lang="en-GB" sz="2200" b="1" dirty="0">
                <a:effectLst/>
                <a:latin typeface="Arial" panose="020B0604020202020204" pitchFamily="34" charset="0"/>
                <a:ea typeface="Calibri" panose="020F0502020204030204" pitchFamily="34" charset="0"/>
                <a:cs typeface="Times New Roman" panose="02020603050405020304" pitchFamily="18" charset="0"/>
              </a:rPr>
              <a:t>.</a:t>
            </a:r>
            <a:endParaRPr lang="en-GB" sz="2200" b="1" dirty="0">
              <a:effectLst/>
              <a:latin typeface="Calibri" panose="020F0502020204030204" pitchFamily="34" charset="0"/>
              <a:ea typeface="Calibri" panose="020F0502020204030204" pitchFamily="34" charset="0"/>
              <a:cs typeface="Times New Roman" panose="02020603050405020304" pitchFamily="18" charset="0"/>
            </a:endParaRPr>
          </a:p>
          <a:p>
            <a:pPr marL="457200">
              <a:lnSpc>
                <a:spcPct val="107000"/>
              </a:lnSpc>
            </a:pPr>
            <a:endParaRPr lang="en-GB" sz="2200" b="1" dirty="0">
              <a:effectLst/>
              <a:latin typeface="Calibri" panose="020F0502020204030204" pitchFamily="34" charset="0"/>
              <a:ea typeface="Calibri" panose="020F0502020204030204" pitchFamily="34" charset="0"/>
              <a:cs typeface="Times New Roman" panose="02020603050405020304" pitchFamily="18" charset="0"/>
            </a:endParaRPr>
          </a:p>
          <a:p>
            <a:pPr marL="457200">
              <a:lnSpc>
                <a:spcPct val="107000"/>
              </a:lnSpc>
            </a:pPr>
            <a:r>
              <a:rPr lang="en-GB" sz="2200" b="1" dirty="0">
                <a:effectLst/>
                <a:latin typeface="Arial Narrow" panose="020B0606020202030204" pitchFamily="34" charset="0"/>
                <a:ea typeface="Calibri" panose="020F0502020204030204" pitchFamily="34" charset="0"/>
                <a:cs typeface="Arial" panose="020B0604020202020204" pitchFamily="34" charset="0"/>
              </a:rPr>
              <a:t>“</a:t>
            </a:r>
            <a:r>
              <a:rPr lang="en-GB" sz="2200" b="1" i="1" dirty="0">
                <a:effectLst/>
                <a:latin typeface="Arial Narrow" panose="020B0606020202030204" pitchFamily="34" charset="0"/>
                <a:ea typeface="Calibri" panose="020F0502020204030204" pitchFamily="34" charset="0"/>
                <a:cs typeface="Arial" panose="020B0604020202020204" pitchFamily="34" charset="0"/>
              </a:rPr>
              <a:t>EHC assessment and planning have improved since the last inspection, in part as a result of better quality assurance by area leaders. Typically, advice from EHC practitioners is better, descriptions of needs are clearer, and plans explain well how children and young people’s needs impact on their daily lives</a:t>
            </a:r>
            <a:r>
              <a:rPr lang="en-GB" sz="2200" b="1" dirty="0">
                <a:effectLst/>
                <a:latin typeface="Arial Narrow" panose="020B0606020202030204" pitchFamily="34" charset="0"/>
                <a:ea typeface="Calibri" panose="020F0502020204030204" pitchFamily="34" charset="0"/>
                <a:cs typeface="Arial" panose="020B0604020202020204" pitchFamily="34" charset="0"/>
              </a:rPr>
              <a:t>”</a:t>
            </a:r>
            <a:r>
              <a:rPr lang="en-GB" sz="2200" b="1" dirty="0">
                <a:effectLst/>
                <a:latin typeface="Arial" panose="020B0604020202020204" pitchFamily="34" charset="0"/>
                <a:ea typeface="Calibri" panose="020F0502020204030204" pitchFamily="34" charset="0"/>
                <a:cs typeface="Times New Roman" panose="02020603050405020304" pitchFamily="18" charset="0"/>
              </a:rPr>
              <a:t>. </a:t>
            </a:r>
            <a:r>
              <a:rPr lang="en-GB" sz="2200" b="1" dirty="0">
                <a:effectLst/>
                <a:latin typeface="Arial Narrow" panose="020B0606020202030204" pitchFamily="34" charset="0"/>
                <a:ea typeface="Calibri" panose="020F0502020204030204" pitchFamily="34" charset="0"/>
                <a:cs typeface="Arial" panose="020B0604020202020204" pitchFamily="34" charset="0"/>
              </a:rPr>
              <a:t>Newcastle</a:t>
            </a:r>
            <a:endParaRPr lang="en-GB" sz="2200" b="1" dirty="0">
              <a:effectLst/>
              <a:latin typeface="Calibri" panose="020F0502020204030204" pitchFamily="34" charset="0"/>
              <a:ea typeface="Calibri" panose="020F0502020204030204" pitchFamily="34" charset="0"/>
              <a:cs typeface="Times New Roman" panose="02020603050405020304" pitchFamily="18" charset="0"/>
            </a:endParaRPr>
          </a:p>
          <a:p>
            <a:pPr indent="0">
              <a:lnSpc>
                <a:spcPct val="107000"/>
              </a:lnSpc>
              <a:spcAft>
                <a:spcPts val="800"/>
              </a:spcAft>
              <a:buNone/>
            </a:pPr>
            <a:r>
              <a:rPr lang="en-GB" sz="2200" b="1" i="1" dirty="0">
                <a:effectLst/>
                <a:latin typeface="Arial" panose="020B0604020202020204" pitchFamily="34" charset="0"/>
                <a:ea typeface="Calibri" panose="020F0502020204030204" pitchFamily="34" charset="0"/>
                <a:cs typeface="Times New Roman" panose="02020603050405020304" pitchFamily="18" charset="0"/>
              </a:rPr>
              <a:t> </a:t>
            </a:r>
            <a:endParaRPr lang="en-GB" sz="2200" b="1"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10322029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4881F0-BF0F-44C6-8811-DA706C7D2A0C}"/>
              </a:ext>
            </a:extLst>
          </p:cNvPr>
          <p:cNvSpPr>
            <a:spLocks noGrp="1"/>
          </p:cNvSpPr>
          <p:nvPr>
            <p:ph type="title"/>
          </p:nvPr>
        </p:nvSpPr>
        <p:spPr/>
        <p:txBody>
          <a:bodyPr/>
          <a:lstStyle/>
          <a:p>
            <a:r>
              <a:rPr lang="en-GB" dirty="0"/>
              <a:t>Evidence of co-production</a:t>
            </a:r>
          </a:p>
        </p:txBody>
      </p:sp>
      <p:sp>
        <p:nvSpPr>
          <p:cNvPr id="3" name="Content Placeholder 2">
            <a:extLst>
              <a:ext uri="{FF2B5EF4-FFF2-40B4-BE49-F238E27FC236}">
                <a16:creationId xmlns:a16="http://schemas.microsoft.com/office/drawing/2014/main" id="{6B573BEE-355C-4040-8496-150D395E62E3}"/>
              </a:ext>
            </a:extLst>
          </p:cNvPr>
          <p:cNvSpPr>
            <a:spLocks noGrp="1"/>
          </p:cNvSpPr>
          <p:nvPr>
            <p:ph idx="1"/>
          </p:nvPr>
        </p:nvSpPr>
        <p:spPr/>
        <p:txBody>
          <a:bodyPr/>
          <a:lstStyle/>
          <a:p>
            <a:pPr marL="457200">
              <a:lnSpc>
                <a:spcPct val="107000"/>
              </a:lnSpc>
            </a:pPr>
            <a:r>
              <a:rPr lang="en-GB" sz="1800" i="1" dirty="0">
                <a:effectLst/>
                <a:latin typeface="Arial Narrow" panose="020B0606020202030204" pitchFamily="34" charset="0"/>
                <a:ea typeface="Calibri" panose="020F0502020204030204" pitchFamily="34" charset="0"/>
                <a:cs typeface="Arial" panose="020B0604020202020204" pitchFamily="34" charset="0"/>
              </a:rPr>
              <a:t>“</a:t>
            </a:r>
            <a:r>
              <a:rPr lang="en-GB" sz="2200" b="1" i="1" dirty="0">
                <a:effectLst/>
                <a:latin typeface="Arial Narrow" panose="020B0606020202030204" pitchFamily="34" charset="0"/>
                <a:ea typeface="Calibri" panose="020F0502020204030204" pitchFamily="34" charset="0"/>
                <a:cs typeface="Arial" panose="020B0604020202020204" pitchFamily="34" charset="0"/>
              </a:rPr>
              <a:t>Joint commissioning fully involves the parent and carer forum and is embedded firmly across all aspects of education, health and social care</a:t>
            </a:r>
            <a:r>
              <a:rPr lang="en-GB" sz="2200" b="1" dirty="0">
                <a:effectLst/>
                <a:latin typeface="Arial" panose="020B0604020202020204" pitchFamily="34" charset="0"/>
                <a:ea typeface="Calibri" panose="020F0502020204030204" pitchFamily="34" charset="0"/>
                <a:cs typeface="Times New Roman" panose="02020603050405020304" pitchFamily="18" charset="0"/>
              </a:rPr>
              <a:t>.” </a:t>
            </a:r>
            <a:r>
              <a:rPr lang="en-GB" sz="2200" b="1" dirty="0">
                <a:effectLst/>
                <a:latin typeface="Arial Narrow" panose="020B0606020202030204" pitchFamily="34" charset="0"/>
                <a:ea typeface="Calibri" panose="020F0502020204030204" pitchFamily="34" charset="0"/>
                <a:cs typeface="Arial" panose="020B0604020202020204" pitchFamily="34" charset="0"/>
              </a:rPr>
              <a:t>Northumberland</a:t>
            </a:r>
            <a:endParaRPr lang="en-GB" sz="2200" b="1" dirty="0">
              <a:effectLst/>
              <a:latin typeface="Calibri" panose="020F0502020204030204" pitchFamily="34" charset="0"/>
              <a:ea typeface="Calibri" panose="020F0502020204030204" pitchFamily="34" charset="0"/>
              <a:cs typeface="Times New Roman" panose="02020603050405020304" pitchFamily="18" charset="0"/>
            </a:endParaRPr>
          </a:p>
          <a:p>
            <a:pPr marL="457200">
              <a:lnSpc>
                <a:spcPct val="107000"/>
              </a:lnSpc>
            </a:pPr>
            <a:endParaRPr lang="en-GB" sz="2200" b="1" dirty="0">
              <a:effectLst/>
              <a:latin typeface="Calibri" panose="020F0502020204030204" pitchFamily="34" charset="0"/>
              <a:ea typeface="Calibri" panose="020F0502020204030204" pitchFamily="34" charset="0"/>
              <a:cs typeface="Times New Roman" panose="02020603050405020304" pitchFamily="18" charset="0"/>
            </a:endParaRPr>
          </a:p>
          <a:p>
            <a:pPr marL="457200">
              <a:lnSpc>
                <a:spcPct val="107000"/>
              </a:lnSpc>
            </a:pPr>
            <a:r>
              <a:rPr lang="en-GB" sz="2200" b="1" i="1" dirty="0">
                <a:effectLst/>
                <a:latin typeface="Arial Narrow" panose="020B0606020202030204" pitchFamily="34" charset="0"/>
                <a:ea typeface="Calibri" panose="020F0502020204030204" pitchFamily="34" charset="0"/>
                <a:cs typeface="Arial" panose="020B0604020202020204" pitchFamily="34" charset="0"/>
              </a:rPr>
              <a:t>Co-production with children and young people with SEND and their families features more prominently in the area’s work at a strategic level. Area leaders have co-produced an ambitious joint commissioning strategy and a new quality assurance framework. </a:t>
            </a:r>
            <a:r>
              <a:rPr lang="en-GB" sz="2200" b="1" dirty="0">
                <a:effectLst/>
                <a:latin typeface="Arial Narrow" panose="020B0606020202030204" pitchFamily="34" charset="0"/>
                <a:ea typeface="Calibri" panose="020F0502020204030204" pitchFamily="34" charset="0"/>
                <a:cs typeface="Arial" panose="020B0604020202020204" pitchFamily="34" charset="0"/>
              </a:rPr>
              <a:t>Newcastle</a:t>
            </a:r>
            <a:endParaRPr lang="en-GB" sz="2200" b="1" dirty="0">
              <a:effectLst/>
              <a:latin typeface="Calibri" panose="020F0502020204030204" pitchFamily="34" charset="0"/>
              <a:ea typeface="Calibri" panose="020F0502020204030204" pitchFamily="34" charset="0"/>
              <a:cs typeface="Times New Roman" panose="02020603050405020304" pitchFamily="18" charset="0"/>
            </a:endParaRPr>
          </a:p>
          <a:p>
            <a:pPr indent="0">
              <a:lnSpc>
                <a:spcPct val="107000"/>
              </a:lnSpc>
              <a:spcAft>
                <a:spcPts val="800"/>
              </a:spcAft>
              <a:buNone/>
            </a:pPr>
            <a:endParaRPr lang="en-GB" sz="2200" b="1" dirty="0">
              <a:effectLst/>
              <a:latin typeface="Calibri" panose="020F0502020204030204" pitchFamily="34" charset="0"/>
              <a:ea typeface="Calibri" panose="020F0502020204030204" pitchFamily="34" charset="0"/>
              <a:cs typeface="Times New Roman" panose="02020603050405020304" pitchFamily="18" charset="0"/>
            </a:endParaRPr>
          </a:p>
          <a:p>
            <a:r>
              <a:rPr lang="en-GB" sz="2200" b="1" i="1" dirty="0">
                <a:effectLst/>
                <a:latin typeface="Arial Narrow" panose="020B0606020202030204" pitchFamily="34" charset="0"/>
                <a:ea typeface="Calibri" panose="020F0502020204030204" pitchFamily="34" charset="0"/>
                <a:cs typeface="Arial" panose="020B0604020202020204" pitchFamily="34" charset="0"/>
              </a:rPr>
              <a:t>The voices of parents, carers, children and young people now feature strongly in EHCPs. </a:t>
            </a:r>
            <a:r>
              <a:rPr lang="en-GB" sz="2200" b="1" dirty="0">
                <a:effectLst/>
                <a:latin typeface="Arial Narrow" panose="020B0606020202030204" pitchFamily="34" charset="0"/>
                <a:ea typeface="Calibri" panose="020F0502020204030204" pitchFamily="34" charset="0"/>
                <a:cs typeface="Arial" panose="020B0604020202020204" pitchFamily="34" charset="0"/>
              </a:rPr>
              <a:t>Northumberland</a:t>
            </a:r>
            <a:endParaRPr lang="en-GB" sz="2200" b="1" dirty="0"/>
          </a:p>
        </p:txBody>
      </p:sp>
    </p:spTree>
    <p:extLst>
      <p:ext uri="{BB962C8B-B14F-4D97-AF65-F5344CB8AC3E}">
        <p14:creationId xmlns:p14="http://schemas.microsoft.com/office/powerpoint/2010/main" val="13829685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079F1B-0CEE-48C2-B77D-2CDD1976009C}"/>
              </a:ext>
            </a:extLst>
          </p:cNvPr>
          <p:cNvSpPr>
            <a:spLocks noGrp="1"/>
          </p:cNvSpPr>
          <p:nvPr>
            <p:ph type="title"/>
          </p:nvPr>
        </p:nvSpPr>
        <p:spPr/>
        <p:txBody>
          <a:bodyPr/>
          <a:lstStyle/>
          <a:p>
            <a:r>
              <a:rPr lang="en-GB" b="1" dirty="0"/>
              <a:t>Positive feedback</a:t>
            </a:r>
          </a:p>
        </p:txBody>
      </p:sp>
      <p:sp>
        <p:nvSpPr>
          <p:cNvPr id="3" name="Content Placeholder 2">
            <a:extLst>
              <a:ext uri="{FF2B5EF4-FFF2-40B4-BE49-F238E27FC236}">
                <a16:creationId xmlns:a16="http://schemas.microsoft.com/office/drawing/2014/main" id="{C85D1011-1AA2-4962-866F-06034877ABD7}"/>
              </a:ext>
            </a:extLst>
          </p:cNvPr>
          <p:cNvSpPr>
            <a:spLocks noGrp="1"/>
          </p:cNvSpPr>
          <p:nvPr>
            <p:ph idx="1"/>
          </p:nvPr>
        </p:nvSpPr>
        <p:spPr/>
        <p:txBody>
          <a:bodyPr>
            <a:normAutofit/>
          </a:bodyPr>
          <a:lstStyle/>
          <a:p>
            <a:pPr marL="0" indent="0">
              <a:buNone/>
            </a:pPr>
            <a:r>
              <a:rPr lang="en-GB" b="1" i="1" dirty="0">
                <a:effectLst/>
                <a:latin typeface="Arial Narrow" panose="020B0606020202030204" pitchFamily="34" charset="0"/>
                <a:ea typeface="Calibri" panose="020F0502020204030204" pitchFamily="34" charset="0"/>
                <a:cs typeface="Arial" panose="020B0604020202020204" pitchFamily="34" charset="0"/>
              </a:rPr>
              <a:t>The greater levels of joint working between practitioners is resulting in the earlier identification of children’s needs. Practitioners identify more joined up working between health, care and education during the EHCP process. They say that it feels more collaborative, and that more conversations are taking place about children between professionals: ‘It doesn’t feel like a tick box exercise like it used to… it is much more holistic.’ This is leading to appropriate support being given in a timely manner</a:t>
            </a:r>
            <a:r>
              <a:rPr lang="en-GB" b="1" dirty="0">
                <a:effectLst/>
                <a:latin typeface="Arial" panose="020B0604020202020204" pitchFamily="34" charset="0"/>
                <a:ea typeface="Calibri" panose="020F0502020204030204" pitchFamily="34" charset="0"/>
              </a:rPr>
              <a:t>” </a:t>
            </a:r>
            <a:r>
              <a:rPr lang="en-GB" b="1" dirty="0">
                <a:effectLst/>
                <a:latin typeface="Arial Narrow" panose="020B0606020202030204" pitchFamily="34" charset="0"/>
                <a:ea typeface="Calibri" panose="020F0502020204030204" pitchFamily="34" charset="0"/>
                <a:cs typeface="Arial" panose="020B0604020202020204" pitchFamily="34" charset="0"/>
              </a:rPr>
              <a:t>Wokingham</a:t>
            </a:r>
            <a:r>
              <a:rPr lang="en-GB" sz="2400" i="1" dirty="0">
                <a:effectLst/>
                <a:latin typeface="Arial Narrow" panose="020B0606020202030204" pitchFamily="34" charset="0"/>
                <a:ea typeface="Calibri" panose="020F0502020204030204" pitchFamily="34" charset="0"/>
                <a:cs typeface="Arial" panose="020B0604020202020204" pitchFamily="34" charset="0"/>
              </a:rPr>
              <a:t>“</a:t>
            </a:r>
            <a:endParaRPr lang="en-GB" b="1" dirty="0"/>
          </a:p>
        </p:txBody>
      </p:sp>
    </p:spTree>
    <p:extLst>
      <p:ext uri="{BB962C8B-B14F-4D97-AF65-F5344CB8AC3E}">
        <p14:creationId xmlns:p14="http://schemas.microsoft.com/office/powerpoint/2010/main" val="1231356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2AAF0E-ED9A-4C71-8D52-E6C1CFD23A3A}"/>
              </a:ext>
            </a:extLst>
          </p:cNvPr>
          <p:cNvSpPr>
            <a:spLocks noGrp="1"/>
          </p:cNvSpPr>
          <p:nvPr>
            <p:ph type="title"/>
          </p:nvPr>
        </p:nvSpPr>
        <p:spPr/>
        <p:txBody>
          <a:bodyPr/>
          <a:lstStyle/>
          <a:p>
            <a:r>
              <a:rPr lang="en-GB" b="1" dirty="0"/>
              <a:t>The role of the Designated Clinical Officer</a:t>
            </a:r>
          </a:p>
        </p:txBody>
      </p:sp>
      <p:sp>
        <p:nvSpPr>
          <p:cNvPr id="3" name="Content Placeholder 2">
            <a:extLst>
              <a:ext uri="{FF2B5EF4-FFF2-40B4-BE49-F238E27FC236}">
                <a16:creationId xmlns:a16="http://schemas.microsoft.com/office/drawing/2014/main" id="{678E5A1E-86CF-4B8E-9666-AEC89E92B6B7}"/>
              </a:ext>
            </a:extLst>
          </p:cNvPr>
          <p:cNvSpPr>
            <a:spLocks noGrp="1"/>
          </p:cNvSpPr>
          <p:nvPr>
            <p:ph idx="1"/>
          </p:nvPr>
        </p:nvSpPr>
        <p:spPr/>
        <p:txBody>
          <a:bodyPr/>
          <a:lstStyle/>
          <a:p>
            <a:r>
              <a:rPr lang="en-GB" sz="1800" i="1" dirty="0">
                <a:effectLst/>
                <a:latin typeface="Arial Narrow" panose="020B0606020202030204" pitchFamily="34" charset="0"/>
                <a:ea typeface="Calibri" panose="020F0502020204030204" pitchFamily="34" charset="0"/>
                <a:cs typeface="Arial" panose="020B0604020202020204" pitchFamily="34" charset="0"/>
              </a:rPr>
              <a:t>“</a:t>
            </a:r>
            <a:r>
              <a:rPr lang="en-GB" b="1" i="1" dirty="0">
                <a:effectLst/>
                <a:latin typeface="Arial Narrow" panose="020B0606020202030204" pitchFamily="34" charset="0"/>
                <a:ea typeface="Calibri" panose="020F0502020204030204" pitchFamily="34" charset="0"/>
                <a:cs typeface="Arial" panose="020B0604020202020204" pitchFamily="34" charset="0"/>
              </a:rPr>
              <a:t>Strengthening the role of the Designated Medical Officer (DMO) was an important action following the last inspection. School leaders told inspectors that the DMO has had a crucial role in the city during the COVID-19 (coronavirus) pandemic. For example, special schools received proactive help and support that made it possible for children and young people with complex needs to successfully return to school” </a:t>
            </a:r>
            <a:r>
              <a:rPr lang="en-GB" b="1" dirty="0">
                <a:effectLst/>
                <a:latin typeface="Arial Narrow" panose="020B0606020202030204" pitchFamily="34" charset="0"/>
                <a:ea typeface="Calibri" panose="020F0502020204030204" pitchFamily="34" charset="0"/>
                <a:cs typeface="Arial" panose="020B0604020202020204" pitchFamily="34" charset="0"/>
              </a:rPr>
              <a:t>Newcastle</a:t>
            </a:r>
            <a:endParaRPr lang="en-GB" b="1" dirty="0"/>
          </a:p>
        </p:txBody>
      </p:sp>
    </p:spTree>
    <p:extLst>
      <p:ext uri="{BB962C8B-B14F-4D97-AF65-F5344CB8AC3E}">
        <p14:creationId xmlns:p14="http://schemas.microsoft.com/office/powerpoint/2010/main" val="32378996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DFB9F3-6F83-41E1-9FCB-8FA68C17C5D8}"/>
              </a:ext>
            </a:extLst>
          </p:cNvPr>
          <p:cNvSpPr>
            <a:spLocks noGrp="1"/>
          </p:cNvSpPr>
          <p:nvPr>
            <p:ph type="title"/>
          </p:nvPr>
        </p:nvSpPr>
        <p:spPr/>
        <p:txBody>
          <a:bodyPr/>
          <a:lstStyle/>
          <a:p>
            <a:r>
              <a:rPr lang="en-GB" dirty="0"/>
              <a:t> </a:t>
            </a:r>
          </a:p>
        </p:txBody>
      </p:sp>
      <p:sp>
        <p:nvSpPr>
          <p:cNvPr id="3" name="Content Placeholder 2">
            <a:extLst>
              <a:ext uri="{FF2B5EF4-FFF2-40B4-BE49-F238E27FC236}">
                <a16:creationId xmlns:a16="http://schemas.microsoft.com/office/drawing/2014/main" id="{F35E2516-D096-4169-BE44-6AFFA8DAD9DD}"/>
              </a:ext>
            </a:extLst>
          </p:cNvPr>
          <p:cNvSpPr>
            <a:spLocks noGrp="1"/>
          </p:cNvSpPr>
          <p:nvPr>
            <p:ph idx="1"/>
          </p:nvPr>
        </p:nvSpPr>
        <p:spPr/>
        <p:txBody>
          <a:bodyPr/>
          <a:lstStyle/>
          <a:p>
            <a:endParaRPr lang="en-GB" dirty="0"/>
          </a:p>
          <a:p>
            <a:pPr marL="0" indent="0" algn="ctr">
              <a:buNone/>
            </a:pPr>
            <a:r>
              <a:rPr lang="en-GB" sz="3200" b="1" dirty="0">
                <a:effectLst/>
                <a:latin typeface="Arial" panose="020B0604020202020204" pitchFamily="34" charset="0"/>
                <a:ea typeface="Calibri" panose="020F0502020204030204" pitchFamily="34" charset="0"/>
              </a:rPr>
              <a:t>Factors that contributed to sufficient progress not being made</a:t>
            </a:r>
            <a:endParaRPr lang="en-GB" sz="3200" dirty="0"/>
          </a:p>
        </p:txBody>
      </p:sp>
    </p:spTree>
    <p:extLst>
      <p:ext uri="{BB962C8B-B14F-4D97-AF65-F5344CB8AC3E}">
        <p14:creationId xmlns:p14="http://schemas.microsoft.com/office/powerpoint/2010/main" val="39684008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79AA7C-F5E5-41A4-BADA-3142FB520A56}"/>
              </a:ext>
            </a:extLst>
          </p:cNvPr>
          <p:cNvSpPr>
            <a:spLocks noGrp="1"/>
          </p:cNvSpPr>
          <p:nvPr>
            <p:ph type="title"/>
          </p:nvPr>
        </p:nvSpPr>
        <p:spPr/>
        <p:txBody>
          <a:bodyPr/>
          <a:lstStyle/>
          <a:p>
            <a:r>
              <a:rPr lang="en-GB" b="1" dirty="0"/>
              <a:t>Lack of pace </a:t>
            </a:r>
          </a:p>
        </p:txBody>
      </p:sp>
      <p:sp>
        <p:nvSpPr>
          <p:cNvPr id="3" name="Content Placeholder 2">
            <a:extLst>
              <a:ext uri="{FF2B5EF4-FFF2-40B4-BE49-F238E27FC236}">
                <a16:creationId xmlns:a16="http://schemas.microsoft.com/office/drawing/2014/main" id="{79400518-B2AF-41FF-9978-36591F8BFDDD}"/>
              </a:ext>
            </a:extLst>
          </p:cNvPr>
          <p:cNvSpPr>
            <a:spLocks noGrp="1"/>
          </p:cNvSpPr>
          <p:nvPr>
            <p:ph idx="1"/>
          </p:nvPr>
        </p:nvSpPr>
        <p:spPr>
          <a:xfrm>
            <a:off x="888689" y="1825625"/>
            <a:ext cx="10515600" cy="4351338"/>
          </a:xfrm>
        </p:spPr>
        <p:txBody>
          <a:bodyPr/>
          <a:lstStyle/>
          <a:p>
            <a:pPr marL="0" indent="0">
              <a:lnSpc>
                <a:spcPct val="107000"/>
              </a:lnSpc>
              <a:spcAft>
                <a:spcPts val="800"/>
              </a:spcAft>
              <a:buNone/>
            </a:pPr>
            <a:r>
              <a:rPr lang="en-GB" sz="1800" dirty="0">
                <a:effectLst/>
                <a:latin typeface="Arial Narrow" panose="020B0606020202030204" pitchFamily="34" charset="0"/>
                <a:ea typeface="Calibri" panose="020F0502020204030204" pitchFamily="34" charset="0"/>
                <a:cs typeface="Arial" panose="020B0604020202020204" pitchFamily="34" charset="0"/>
              </a:rPr>
              <a:t>“</a:t>
            </a:r>
            <a:r>
              <a:rPr lang="en-GB" sz="2400" b="1" i="1" dirty="0">
                <a:effectLst/>
                <a:latin typeface="Arial Narrow" panose="020B0606020202030204" pitchFamily="34" charset="0"/>
                <a:ea typeface="Calibri" panose="020F0502020204030204" pitchFamily="34" charset="0"/>
                <a:cs typeface="Arial" panose="020B0604020202020204" pitchFamily="34" charset="0"/>
              </a:rPr>
              <a:t>Individual examples of recent joint commissioning, such as the neurodevelopment pathway, have the potential to have significant impact on outcomes for children and young people and their families. However, they are far too recent for any difference to be felt by children and young people with SEND and their families. Although now increasing in pace, the area’s progress in tackling this significant weakness has been too slow since the requirement to submit a WSOA in December 2018</a:t>
            </a:r>
            <a:r>
              <a:rPr lang="en-GB" sz="2400" b="1" i="1" dirty="0">
                <a:effectLst/>
                <a:latin typeface="Arial" panose="020B0604020202020204" pitchFamily="34" charset="0"/>
                <a:ea typeface="Calibri" panose="020F0502020204030204" pitchFamily="34" charset="0"/>
                <a:cs typeface="Times New Roman" panose="02020603050405020304" pitchFamily="18" charset="0"/>
              </a:rPr>
              <a:t>”</a:t>
            </a:r>
            <a:endParaRPr lang="en-GB" sz="2400" b="1" i="1"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endParaRPr lang="en-GB" sz="2400" b="1" i="1"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GB" sz="2400" b="1" i="1" dirty="0">
                <a:effectLst/>
                <a:latin typeface="Arial Narrow" panose="020B0606020202030204" pitchFamily="34" charset="0"/>
                <a:ea typeface="Calibri" panose="020F0502020204030204" pitchFamily="34" charset="0"/>
                <a:cs typeface="Arial" panose="020B0604020202020204" pitchFamily="34" charset="0"/>
              </a:rPr>
              <a:t>“Some important elements of the WSOA are only recently established or not yet fully implemented. For example, the area’s SEND strategy has only recently been developed and has not yet been agreed</a:t>
            </a:r>
            <a:r>
              <a:rPr lang="en-GB" sz="1800" b="1" i="1" dirty="0">
                <a:effectLst/>
                <a:latin typeface="Arial Narrow" panose="020B0606020202030204" pitchFamily="34" charset="0"/>
                <a:ea typeface="Calibri" panose="020F0502020204030204" pitchFamily="34" charset="0"/>
                <a:cs typeface="Arial" panose="020B0604020202020204" pitchFamily="34" charset="0"/>
              </a:rPr>
              <a:t>”</a:t>
            </a:r>
            <a:endParaRPr lang="en-GB" b="1" dirty="0"/>
          </a:p>
        </p:txBody>
      </p:sp>
    </p:spTree>
    <p:extLst>
      <p:ext uri="{BB962C8B-B14F-4D97-AF65-F5344CB8AC3E}">
        <p14:creationId xmlns:p14="http://schemas.microsoft.com/office/powerpoint/2010/main" val="16758541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24F03C-B7BB-436B-9576-969B39E48E54}"/>
              </a:ext>
            </a:extLst>
          </p:cNvPr>
          <p:cNvSpPr>
            <a:spLocks noGrp="1"/>
          </p:cNvSpPr>
          <p:nvPr>
            <p:ph type="title"/>
          </p:nvPr>
        </p:nvSpPr>
        <p:spPr/>
        <p:txBody>
          <a:bodyPr/>
          <a:lstStyle/>
          <a:p>
            <a:r>
              <a:rPr lang="en-GB" b="1" dirty="0"/>
              <a:t>Continued problems with accessing services</a:t>
            </a:r>
          </a:p>
        </p:txBody>
      </p:sp>
      <p:sp>
        <p:nvSpPr>
          <p:cNvPr id="3" name="Content Placeholder 2">
            <a:extLst>
              <a:ext uri="{FF2B5EF4-FFF2-40B4-BE49-F238E27FC236}">
                <a16:creationId xmlns:a16="http://schemas.microsoft.com/office/drawing/2014/main" id="{C64EC152-6988-4DF1-BBEF-75D2D87AA0F6}"/>
              </a:ext>
            </a:extLst>
          </p:cNvPr>
          <p:cNvSpPr>
            <a:spLocks noGrp="1"/>
          </p:cNvSpPr>
          <p:nvPr>
            <p:ph idx="1"/>
          </p:nvPr>
        </p:nvSpPr>
        <p:spPr/>
        <p:txBody>
          <a:bodyPr>
            <a:normAutofit/>
          </a:bodyPr>
          <a:lstStyle/>
          <a:p>
            <a:pPr marL="0" indent="0">
              <a:lnSpc>
                <a:spcPct val="107000"/>
              </a:lnSpc>
              <a:spcAft>
                <a:spcPts val="800"/>
              </a:spcAft>
              <a:buNone/>
            </a:pPr>
            <a:r>
              <a:rPr lang="en-GB" b="1" i="1" dirty="0">
                <a:effectLst/>
                <a:latin typeface="Arial Narrow" panose="020B0606020202030204" pitchFamily="34" charset="0"/>
                <a:ea typeface="Calibri" panose="020F0502020204030204" pitchFamily="34" charset="0"/>
                <a:cs typeface="Arial" panose="020B0604020202020204" pitchFamily="34" charset="0"/>
              </a:rPr>
              <a:t>Changes made by the CCG to the providers of children’s health services are very recent. As a result, improvements to health provision are very new or yet to get started. Many parents still report challenges in accessing services. This further delays the identification of some children’s and young people’s needs. It also limits the timeliness of access to certain provision, such as therapies”</a:t>
            </a:r>
            <a:endParaRPr lang="en-GB" b="1"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80428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D94199-725C-491C-9DB1-2A494BA4C1B5}"/>
              </a:ext>
            </a:extLst>
          </p:cNvPr>
          <p:cNvSpPr>
            <a:spLocks noGrp="1"/>
          </p:cNvSpPr>
          <p:nvPr>
            <p:ph type="title"/>
          </p:nvPr>
        </p:nvSpPr>
        <p:spPr/>
        <p:txBody>
          <a:bodyPr/>
          <a:lstStyle/>
          <a:p>
            <a:r>
              <a:rPr lang="en-GB" b="1" dirty="0"/>
              <a:t>Lack of shared vision, strategy and commitment</a:t>
            </a:r>
          </a:p>
        </p:txBody>
      </p:sp>
      <p:sp>
        <p:nvSpPr>
          <p:cNvPr id="3" name="Content Placeholder 2">
            <a:extLst>
              <a:ext uri="{FF2B5EF4-FFF2-40B4-BE49-F238E27FC236}">
                <a16:creationId xmlns:a16="http://schemas.microsoft.com/office/drawing/2014/main" id="{1DE2E99B-D25F-4129-A29F-7689BEEBA8C1}"/>
              </a:ext>
            </a:extLst>
          </p:cNvPr>
          <p:cNvSpPr>
            <a:spLocks noGrp="1"/>
          </p:cNvSpPr>
          <p:nvPr>
            <p:ph idx="1"/>
          </p:nvPr>
        </p:nvSpPr>
        <p:spPr/>
        <p:txBody>
          <a:bodyPr/>
          <a:lstStyle/>
          <a:p>
            <a:pPr indent="0">
              <a:lnSpc>
                <a:spcPct val="107000"/>
              </a:lnSpc>
              <a:buNone/>
            </a:pPr>
            <a:r>
              <a:rPr lang="en-GB" sz="2200" b="1" i="1" dirty="0">
                <a:effectLst/>
                <a:latin typeface="Arial Narrow" panose="020B0606020202030204" pitchFamily="34" charset="0"/>
                <a:ea typeface="Calibri" panose="020F0502020204030204" pitchFamily="34" charset="0"/>
                <a:cs typeface="Arial" panose="020B0604020202020204" pitchFamily="34" charset="0"/>
              </a:rPr>
              <a:t>The strategy does not reflect a shared vision across education, health and care</a:t>
            </a:r>
            <a:endParaRPr lang="en-GB" sz="2200" b="1" dirty="0">
              <a:effectLst/>
              <a:latin typeface="Calibri" panose="020F0502020204030204" pitchFamily="34" charset="0"/>
              <a:ea typeface="Calibri" panose="020F0502020204030204" pitchFamily="34" charset="0"/>
              <a:cs typeface="Times New Roman" panose="02020603050405020304" pitchFamily="18" charset="0"/>
            </a:endParaRPr>
          </a:p>
          <a:p>
            <a:pPr marL="457200">
              <a:lnSpc>
                <a:spcPct val="107000"/>
              </a:lnSpc>
              <a:spcAft>
                <a:spcPts val="800"/>
              </a:spcAft>
            </a:pPr>
            <a:endParaRPr lang="en-GB" sz="2200" b="1"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GB" sz="2200" b="1" i="1" dirty="0">
                <a:effectLst/>
                <a:latin typeface="Arial Narrow" panose="020B0606020202030204" pitchFamily="34" charset="0"/>
                <a:ea typeface="Calibri" panose="020F0502020204030204" pitchFamily="34" charset="0"/>
                <a:cs typeface="Arial" panose="020B0604020202020204" pitchFamily="34" charset="0"/>
              </a:rPr>
              <a:t>The SEND strategy does not reflect joined-up working and ambition across leaders in the city. This limits the ability of all partners to own and implement the strategy and vision. </a:t>
            </a:r>
            <a:endParaRPr lang="en-GB" sz="2200" b="1"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GB" sz="2200" b="1" i="1" dirty="0">
                <a:effectLst/>
                <a:latin typeface="Arial Narrow" panose="020B0606020202030204" pitchFamily="34" charset="0"/>
                <a:ea typeface="Calibri" panose="020F0502020204030204" pitchFamily="34" charset="0"/>
                <a:cs typeface="Arial" panose="020B0604020202020204" pitchFamily="34" charset="0"/>
              </a:rPr>
              <a:t> </a:t>
            </a:r>
            <a:endParaRPr lang="en-GB" sz="2200" b="1"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GB" sz="2200" b="1" i="1" dirty="0">
                <a:effectLst/>
                <a:latin typeface="Arial Narrow" panose="020B0606020202030204" pitchFamily="34" charset="0"/>
                <a:ea typeface="Calibri" panose="020F0502020204030204" pitchFamily="34" charset="0"/>
                <a:cs typeface="Arial" panose="020B0604020202020204" pitchFamily="34" charset="0"/>
              </a:rPr>
              <a:t>Unfortunately, the strategy is undermined by a significant lack of commitment to it on the part of front line services. Local area leaders’ development and communication of this strategy have not led to consistent changes in practice”</a:t>
            </a:r>
            <a:r>
              <a:rPr lang="en-GB" sz="2200" b="1" dirty="0">
                <a:effectLst/>
                <a:latin typeface="Arial" panose="020B0604020202020204" pitchFamily="34" charset="0"/>
                <a:ea typeface="Calibri" panose="020F0502020204030204" pitchFamily="34" charset="0"/>
                <a:cs typeface="Times New Roman" panose="02020603050405020304" pitchFamily="18" charset="0"/>
              </a:rPr>
              <a:t>.</a:t>
            </a:r>
            <a:endParaRPr lang="en-GB" sz="2200" b="1"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36010242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4B575C-D71C-4D14-8AF9-45ED76B4A488}"/>
              </a:ext>
            </a:extLst>
          </p:cNvPr>
          <p:cNvSpPr>
            <a:spLocks noGrp="1"/>
          </p:cNvSpPr>
          <p:nvPr>
            <p:ph type="title"/>
          </p:nvPr>
        </p:nvSpPr>
        <p:spPr/>
        <p:txBody>
          <a:bodyPr/>
          <a:lstStyle/>
          <a:p>
            <a:r>
              <a:rPr lang="en-GB" b="1" dirty="0"/>
              <a:t>Poor needs assessment and use of information</a:t>
            </a:r>
          </a:p>
        </p:txBody>
      </p:sp>
      <p:sp>
        <p:nvSpPr>
          <p:cNvPr id="3" name="Content Placeholder 2">
            <a:extLst>
              <a:ext uri="{FF2B5EF4-FFF2-40B4-BE49-F238E27FC236}">
                <a16:creationId xmlns:a16="http://schemas.microsoft.com/office/drawing/2014/main" id="{44E6EED3-5C31-4240-98F1-8D1652EF3918}"/>
              </a:ext>
            </a:extLst>
          </p:cNvPr>
          <p:cNvSpPr>
            <a:spLocks noGrp="1"/>
          </p:cNvSpPr>
          <p:nvPr>
            <p:ph idx="1"/>
          </p:nvPr>
        </p:nvSpPr>
        <p:spPr/>
        <p:txBody>
          <a:bodyPr>
            <a:normAutofit lnSpcReduction="10000"/>
          </a:bodyPr>
          <a:lstStyle/>
          <a:p>
            <a:pPr lvl="1"/>
            <a:r>
              <a:rPr lang="en-GB" b="1" i="1" dirty="0">
                <a:effectLst/>
                <a:latin typeface="Arial Narrow" panose="020B0606020202030204" pitchFamily="34" charset="0"/>
                <a:ea typeface="Calibri" panose="020F0502020204030204" pitchFamily="34" charset="0"/>
                <a:cs typeface="Arial" panose="020B0604020202020204" pitchFamily="34" charset="0"/>
              </a:rPr>
              <a:t>There is no evidence that commissioning has been informed by detailed self-evaluation or needs assessment</a:t>
            </a:r>
            <a:r>
              <a:rPr lang="en-GB" b="1" dirty="0">
                <a:effectLst/>
                <a:latin typeface="Arial Narrow" panose="020B0606020202030204" pitchFamily="34" charset="0"/>
                <a:ea typeface="Calibri" panose="020F0502020204030204" pitchFamily="34" charset="0"/>
                <a:cs typeface="Arial" panose="020B0604020202020204" pitchFamily="34" charset="0"/>
              </a:rPr>
              <a:t>”</a:t>
            </a:r>
          </a:p>
          <a:p>
            <a:pPr lvl="1"/>
            <a:endParaRPr lang="en-GB" b="1" dirty="0">
              <a:effectLst/>
              <a:latin typeface="Arial Narrow" panose="020B0606020202030204" pitchFamily="34" charset="0"/>
              <a:ea typeface="Calibri" panose="020F0502020204030204" pitchFamily="34" charset="0"/>
              <a:cs typeface="Arial" panose="020B0604020202020204" pitchFamily="34" charset="0"/>
            </a:endParaRPr>
          </a:p>
          <a:p>
            <a:pPr marL="514350" indent="-285750">
              <a:lnSpc>
                <a:spcPct val="107000"/>
              </a:lnSpc>
            </a:pPr>
            <a:r>
              <a:rPr lang="en-GB" sz="2400" b="1" dirty="0">
                <a:effectLst/>
                <a:latin typeface="Arial Narrow" panose="020B0606020202030204" pitchFamily="34" charset="0"/>
                <a:ea typeface="Calibri" panose="020F0502020204030204" pitchFamily="34" charset="0"/>
                <a:cs typeface="Arial" panose="020B0604020202020204" pitchFamily="34" charset="0"/>
              </a:rPr>
              <a:t>“</a:t>
            </a:r>
            <a:r>
              <a:rPr lang="en-GB" sz="2400" b="1" i="1" dirty="0">
                <a:effectLst/>
                <a:latin typeface="Arial Narrow" panose="020B0606020202030204" pitchFamily="34" charset="0"/>
                <a:ea typeface="Calibri" panose="020F0502020204030204" pitchFamily="34" charset="0"/>
                <a:cs typeface="Arial" panose="020B0604020202020204" pitchFamily="34" charset="0"/>
              </a:rPr>
              <a:t>Leaders are still not using information well enough to make strategic decisions in a timely way. There is evidence that leaders have improved systems and processes for data retrieval. However, these systems are not broad or efficiently utilised. Leaders do not check data regularly</a:t>
            </a:r>
            <a:r>
              <a:rPr lang="en-GB" sz="2400" b="1" dirty="0">
                <a:effectLst/>
                <a:latin typeface="Arial Narrow" panose="020B0606020202030204" pitchFamily="34" charset="0"/>
                <a:ea typeface="Calibri" panose="020F0502020204030204" pitchFamily="34" charset="0"/>
                <a:cs typeface="Arial" panose="020B0604020202020204" pitchFamily="34" charset="0"/>
              </a:rPr>
              <a:t>”</a:t>
            </a:r>
            <a:r>
              <a:rPr lang="en-GB" sz="2400" b="1" dirty="0">
                <a:effectLst/>
                <a:latin typeface="Arial" panose="020B0604020202020204" pitchFamily="34" charset="0"/>
                <a:ea typeface="Calibri" panose="020F0502020204030204" pitchFamily="34" charset="0"/>
                <a:cs typeface="Times New Roman" panose="02020603050405020304" pitchFamily="18" charset="0"/>
              </a:rPr>
              <a:t>.</a:t>
            </a:r>
            <a:endParaRPr lang="en-GB" sz="2400" b="1" dirty="0">
              <a:effectLst/>
              <a:latin typeface="Calibri" panose="020F0502020204030204" pitchFamily="34" charset="0"/>
              <a:ea typeface="Calibri" panose="020F0502020204030204" pitchFamily="34" charset="0"/>
              <a:cs typeface="Times New Roman" panose="02020603050405020304" pitchFamily="18" charset="0"/>
            </a:endParaRPr>
          </a:p>
          <a:p>
            <a:pPr indent="0">
              <a:lnSpc>
                <a:spcPct val="107000"/>
              </a:lnSpc>
              <a:spcAft>
                <a:spcPts val="800"/>
              </a:spcAft>
              <a:buNone/>
            </a:pPr>
            <a:r>
              <a:rPr lang="en-GB" sz="2400" b="1" dirty="0">
                <a:effectLst/>
                <a:latin typeface="Arial" panose="020B0604020202020204" pitchFamily="34" charset="0"/>
                <a:ea typeface="Calibri" panose="020F0502020204030204" pitchFamily="34" charset="0"/>
                <a:cs typeface="Times New Roman" panose="02020603050405020304" pitchFamily="18" charset="0"/>
              </a:rPr>
              <a:t> </a:t>
            </a:r>
            <a:endParaRPr lang="en-GB" sz="2400" b="1"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400" b="1" dirty="0">
                <a:effectLst/>
                <a:latin typeface="Arial" panose="020B0604020202020204" pitchFamily="34" charset="0"/>
                <a:ea typeface="Calibri" panose="020F0502020204030204" pitchFamily="34" charset="0"/>
                <a:cs typeface="Times New Roman" panose="02020603050405020304" pitchFamily="18" charset="0"/>
              </a:rPr>
              <a:t>“</a:t>
            </a:r>
            <a:r>
              <a:rPr lang="en-GB" sz="2400" b="1" i="1" dirty="0">
                <a:effectLst/>
                <a:latin typeface="Arial Narrow" panose="020B0606020202030204" pitchFamily="34" charset="0"/>
                <a:ea typeface="Calibri" panose="020F0502020204030204" pitchFamily="34" charset="0"/>
                <a:cs typeface="Arial" panose="020B0604020202020204" pitchFamily="34" charset="0"/>
              </a:rPr>
              <a:t>The SEND data dashboard needs further development if it is to be used as the main tool by which leaders will evaluate their commissioning arrangements</a:t>
            </a:r>
            <a:r>
              <a:rPr lang="en-GB" sz="2400" i="1" dirty="0">
                <a:effectLst/>
                <a:latin typeface="Arial Narrow" panose="020B0606020202030204" pitchFamily="34" charset="0"/>
                <a:ea typeface="Calibri" panose="020F0502020204030204" pitchFamily="34" charset="0"/>
                <a:cs typeface="Arial" panose="020B0604020202020204" pitchFamily="34" charset="0"/>
              </a:rPr>
              <a:t>”.</a:t>
            </a:r>
            <a:r>
              <a:rPr lang="en-GB" sz="2400" dirty="0">
                <a:effectLst/>
                <a:latin typeface="Arial" panose="020B0604020202020204" pitchFamily="34" charset="0"/>
                <a:ea typeface="Calibri" panose="020F0502020204030204" pitchFamily="34" charset="0"/>
                <a:cs typeface="Times New Roman" panose="02020603050405020304" pitchFamily="18" charset="0"/>
              </a:rPr>
              <a:t> </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4077677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91E7D1-6181-43FF-BD20-30532D8D293F}"/>
              </a:ext>
            </a:extLst>
          </p:cNvPr>
          <p:cNvSpPr>
            <a:spLocks noGrp="1"/>
          </p:cNvSpPr>
          <p:nvPr>
            <p:ph type="title"/>
          </p:nvPr>
        </p:nvSpPr>
        <p:spPr/>
        <p:txBody>
          <a:bodyPr/>
          <a:lstStyle/>
          <a:p>
            <a:r>
              <a:rPr lang="en-GB" b="1" dirty="0"/>
              <a:t>Limited evidence of co-production</a:t>
            </a:r>
          </a:p>
        </p:txBody>
      </p:sp>
      <p:sp>
        <p:nvSpPr>
          <p:cNvPr id="3" name="Content Placeholder 2">
            <a:extLst>
              <a:ext uri="{FF2B5EF4-FFF2-40B4-BE49-F238E27FC236}">
                <a16:creationId xmlns:a16="http://schemas.microsoft.com/office/drawing/2014/main" id="{86D8ED25-844F-4617-AB56-37BF128194EB}"/>
              </a:ext>
            </a:extLst>
          </p:cNvPr>
          <p:cNvSpPr>
            <a:spLocks noGrp="1"/>
          </p:cNvSpPr>
          <p:nvPr>
            <p:ph idx="1"/>
          </p:nvPr>
        </p:nvSpPr>
        <p:spPr/>
        <p:txBody>
          <a:bodyPr>
            <a:normAutofit/>
          </a:bodyPr>
          <a:lstStyle/>
          <a:p>
            <a:r>
              <a:rPr lang="en-GB" b="1" i="1" dirty="0">
                <a:effectLst/>
                <a:latin typeface="Arial Narrow" panose="020B0606020202030204" pitchFamily="34" charset="0"/>
                <a:ea typeface="Calibri" panose="020F0502020204030204" pitchFamily="34" charset="0"/>
                <a:cs typeface="Arial" panose="020B0604020202020204" pitchFamily="34" charset="0"/>
              </a:rPr>
              <a:t>There is little evidence that the strategy has been co-produced (a way of working where children and young people, families and those that provide the services work together to create a decision or a service which works for them all) with children and young people with SEND and their families”</a:t>
            </a:r>
            <a:endParaRPr lang="en-GB" b="1" dirty="0"/>
          </a:p>
        </p:txBody>
      </p:sp>
    </p:spTree>
    <p:extLst>
      <p:ext uri="{BB962C8B-B14F-4D97-AF65-F5344CB8AC3E}">
        <p14:creationId xmlns:p14="http://schemas.microsoft.com/office/powerpoint/2010/main" val="24661314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E3758E-857D-4AD3-BBD6-510D1107F944}"/>
              </a:ext>
            </a:extLst>
          </p:cNvPr>
          <p:cNvSpPr>
            <a:spLocks noGrp="1"/>
          </p:cNvSpPr>
          <p:nvPr>
            <p:ph type="title"/>
          </p:nvPr>
        </p:nvSpPr>
        <p:spPr/>
        <p:txBody>
          <a:bodyPr/>
          <a:lstStyle/>
          <a:p>
            <a:r>
              <a:rPr lang="en-GB" b="1" dirty="0"/>
              <a:t>Limited evidence of joint working and partnerships </a:t>
            </a:r>
          </a:p>
        </p:txBody>
      </p:sp>
      <p:sp>
        <p:nvSpPr>
          <p:cNvPr id="3" name="Content Placeholder 2">
            <a:extLst>
              <a:ext uri="{FF2B5EF4-FFF2-40B4-BE49-F238E27FC236}">
                <a16:creationId xmlns:a16="http://schemas.microsoft.com/office/drawing/2014/main" id="{9679429F-8DD3-4615-9D12-495287014192}"/>
              </a:ext>
            </a:extLst>
          </p:cNvPr>
          <p:cNvSpPr>
            <a:spLocks noGrp="1"/>
          </p:cNvSpPr>
          <p:nvPr>
            <p:ph idx="1"/>
          </p:nvPr>
        </p:nvSpPr>
        <p:spPr/>
        <p:txBody>
          <a:bodyPr>
            <a:normAutofit lnSpcReduction="10000"/>
          </a:bodyPr>
          <a:lstStyle/>
          <a:p>
            <a:pPr marL="0" indent="0">
              <a:buNone/>
            </a:pPr>
            <a:r>
              <a:rPr lang="en-GB" sz="1800" dirty="0">
                <a:effectLst/>
                <a:latin typeface="Arial Narrow" panose="020B0606020202030204" pitchFamily="34" charset="0"/>
                <a:ea typeface="Calibri" panose="020F0502020204030204" pitchFamily="34" charset="0"/>
                <a:cs typeface="Arial" panose="020B0604020202020204" pitchFamily="34" charset="0"/>
              </a:rPr>
              <a:t>“</a:t>
            </a:r>
            <a:r>
              <a:rPr lang="en-GB" sz="2400" b="1" dirty="0">
                <a:effectLst/>
                <a:latin typeface="Arial Narrow" panose="020B0606020202030204" pitchFamily="34" charset="0"/>
                <a:ea typeface="Calibri" panose="020F0502020204030204" pitchFamily="34" charset="0"/>
                <a:cs typeface="Arial" panose="020B0604020202020204" pitchFamily="34" charset="0"/>
              </a:rPr>
              <a:t>Services generally continue to work in isolation with little improvement to joint working….. Consequently, provision for children and young people with SEND is still inconsistent”</a:t>
            </a:r>
          </a:p>
          <a:p>
            <a:endParaRPr lang="en-GB" sz="2400" b="1" dirty="0">
              <a:latin typeface="Arial Narrow" panose="020B0606020202030204" pitchFamily="34" charset="0"/>
              <a:cs typeface="Arial" panose="020B0604020202020204" pitchFamily="34" charset="0"/>
            </a:endParaRPr>
          </a:p>
          <a:p>
            <a:endParaRPr lang="en-GB" sz="2400" b="1" dirty="0">
              <a:latin typeface="Arial Narrow" panose="020B0606020202030204" pitchFamily="34" charset="0"/>
              <a:cs typeface="Arial" panose="020B0604020202020204" pitchFamily="34" charset="0"/>
            </a:endParaRPr>
          </a:p>
          <a:p>
            <a:pPr marL="0" indent="0">
              <a:buNone/>
            </a:pPr>
            <a:r>
              <a:rPr lang="en-GB" sz="2400" b="1" i="1" dirty="0">
                <a:effectLst/>
                <a:latin typeface="Arial Narrow" panose="020B0606020202030204" pitchFamily="34" charset="0"/>
                <a:ea typeface="Calibri" panose="020F0502020204030204" pitchFamily="34" charset="0"/>
                <a:cs typeface="Arial" panose="020B0604020202020204" pitchFamily="34" charset="0"/>
              </a:rPr>
              <a:t>Headteachers acknowledge that there are some good people trying to develop some good aspects. Nevertheless, they are not confident that things will be improved. Headteachers are keen to develop partnership and inter-agency working further. However, their offers to work with area staff have often not been taken up. Staff leaving the service or changing their job role and no effective transition of responsibilities has also added to headteachers’ frustrations in trying to develop partnerships</a:t>
            </a:r>
            <a:r>
              <a:rPr lang="en-GB" sz="1800" dirty="0">
                <a:effectLst/>
                <a:latin typeface="Arial" panose="020B0604020202020204" pitchFamily="34" charset="0"/>
                <a:ea typeface="Calibri" panose="020F0502020204030204" pitchFamily="34" charset="0"/>
              </a:rPr>
              <a:t>”</a:t>
            </a:r>
            <a:endParaRPr lang="en-GB" dirty="0"/>
          </a:p>
        </p:txBody>
      </p:sp>
    </p:spTree>
    <p:extLst>
      <p:ext uri="{BB962C8B-B14F-4D97-AF65-F5344CB8AC3E}">
        <p14:creationId xmlns:p14="http://schemas.microsoft.com/office/powerpoint/2010/main" val="359203343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43</TotalTime>
  <Words>1209</Words>
  <Application>Microsoft Office PowerPoint</Application>
  <PresentationFormat>Widescreen</PresentationFormat>
  <Paragraphs>62</Paragraphs>
  <Slides>15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Arial Narrow</vt:lpstr>
      <vt:lpstr>Calibri</vt:lpstr>
      <vt:lpstr>Calibri Light</vt:lpstr>
      <vt:lpstr>Office Theme</vt:lpstr>
      <vt:lpstr>Joint Commissioning and Working  Messages from local area SEND Revisit Inspection Reports  Summer Term 2021</vt:lpstr>
      <vt:lpstr>  </vt:lpstr>
      <vt:lpstr>Leadership and Governance</vt:lpstr>
      <vt:lpstr>Understanding Needs and Strategy</vt:lpstr>
      <vt:lpstr>Having an impact on the experiences of C&amp;YP</vt:lpstr>
      <vt:lpstr>Evidence of co-production</vt:lpstr>
      <vt:lpstr>Positive feedback</vt:lpstr>
      <vt:lpstr>The role of the Designated Clinical Officer</vt:lpstr>
      <vt:lpstr> </vt:lpstr>
      <vt:lpstr>Lack of pace </vt:lpstr>
      <vt:lpstr>Continued problems with accessing services</vt:lpstr>
      <vt:lpstr>Lack of shared vision, strategy and commitment</vt:lpstr>
      <vt:lpstr>Poor needs assessment and use of information</vt:lpstr>
      <vt:lpstr>Limited evidence of co-production</vt:lpstr>
      <vt:lpstr>Limited evidence of joint working and partnerships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Joint Commissioning and Working  Messages from local area SEND Revisit Inspection Reports  Summer Term 2021</dc:title>
  <dc:creator>GALE, Brian</dc:creator>
  <cp:lastModifiedBy>Lindsey Rousseau</cp:lastModifiedBy>
  <cp:revision>1</cp:revision>
  <dcterms:created xsi:type="dcterms:W3CDTF">2021-11-09T15:48:20Z</dcterms:created>
  <dcterms:modified xsi:type="dcterms:W3CDTF">2021-11-09T19:52:04Z</dcterms:modified>
</cp:coreProperties>
</file>