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1B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24" autoAdjust="0"/>
  </p:normalViewPr>
  <p:slideViewPr>
    <p:cSldViewPr>
      <p:cViewPr varScale="1">
        <p:scale>
          <a:sx n="52" d="100"/>
          <a:sy n="52" d="100"/>
        </p:scale>
        <p:origin x="134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084C41C9-B9B6-4963-AC9F-8B2906150152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b="1"/>
            </a:lvl1pPr>
          </a:lstStyle>
          <a:p>
            <a:pPr lvl="0"/>
            <a:r>
              <a:rPr lang="en-US" altLang="en-US" noProof="0"/>
              <a:t>Click to edit Master title style</a:t>
            </a:r>
            <a:endParaRPr lang="en-GB" altLang="en-US" noProof="0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60669AD4-63E4-467D-8D3E-B31F324386F5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  <a:endParaRPr lang="en-GB" altLang="en-US" noProof="0"/>
          </a:p>
        </p:txBody>
      </p:sp>
      <p:pic>
        <p:nvPicPr>
          <p:cNvPr id="6148" name="Picture 4">
            <a:extLst>
              <a:ext uri="{FF2B5EF4-FFF2-40B4-BE49-F238E27FC236}">
                <a16:creationId xmlns:a16="http://schemas.microsoft.com/office/drawing/2014/main" id="{717898ED-67A1-4972-A2DE-DE138B2A56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04813"/>
            <a:ext cx="5184775" cy="1585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2" name="Freeform 8">
            <a:extLst>
              <a:ext uri="{FF2B5EF4-FFF2-40B4-BE49-F238E27FC236}">
                <a16:creationId xmlns:a16="http://schemas.microsoft.com/office/drawing/2014/main" id="{5DC34419-4C6D-4F8C-87A6-94ACA3C1029D}"/>
              </a:ext>
            </a:extLst>
          </p:cNvPr>
          <p:cNvSpPr>
            <a:spLocks/>
          </p:cNvSpPr>
          <p:nvPr/>
        </p:nvSpPr>
        <p:spPr bwMode="auto">
          <a:xfrm>
            <a:off x="-7938" y="6157913"/>
            <a:ext cx="9161463" cy="714375"/>
          </a:xfrm>
          <a:custGeom>
            <a:avLst/>
            <a:gdLst>
              <a:gd name="T0" fmla="*/ 0 w 5771"/>
              <a:gd name="T1" fmla="*/ 183 h 450"/>
              <a:gd name="T2" fmla="*/ 0 w 5771"/>
              <a:gd name="T3" fmla="*/ 442 h 450"/>
              <a:gd name="T4" fmla="*/ 5771 w 5771"/>
              <a:gd name="T5" fmla="*/ 450 h 450"/>
              <a:gd name="T6" fmla="*/ 5768 w 5771"/>
              <a:gd name="T7" fmla="*/ 0 h 450"/>
              <a:gd name="T8" fmla="*/ 0 w 5771"/>
              <a:gd name="T9" fmla="*/ 183 h 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71" h="450">
                <a:moveTo>
                  <a:pt x="0" y="183"/>
                </a:moveTo>
                <a:lnTo>
                  <a:pt x="0" y="442"/>
                </a:lnTo>
                <a:lnTo>
                  <a:pt x="5771" y="450"/>
                </a:lnTo>
                <a:lnTo>
                  <a:pt x="5768" y="0"/>
                </a:lnTo>
                <a:lnTo>
                  <a:pt x="0" y="183"/>
                </a:lnTo>
                <a:close/>
              </a:path>
            </a:pathLst>
          </a:custGeom>
          <a:solidFill>
            <a:srgbClr val="ED1B2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C35F5-7099-4620-A62A-34FF331B5E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EFF429-3226-4AF3-8641-6CDDE6CED6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444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65D067-E87F-4E46-912B-19C835C7DB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326716-55FB-44C2-B71D-2355477058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94764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30AE90-1EE9-49BE-8AFF-5F694F34E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13E9B1-83B2-4CFB-A109-4F906F4305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68313" y="1628775"/>
            <a:ext cx="4038600" cy="43926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0A5992-A667-4630-9B20-B530EFCA6A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59313" y="1628775"/>
            <a:ext cx="4038600" cy="43926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2873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D51F16-FEAE-41AE-9884-AAB179017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30053F-5DD3-4381-8453-20DF0DCA71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3A1087-120E-42FB-9892-06959A7353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9C74B32-DAF1-4A87-B18C-40A093DBE5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34B3A2-0027-4BDF-9B3C-50C87B45E0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739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C31263-F4D1-40B3-9823-69C62B656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007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1944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DE6617-46A2-4531-AAAE-A313943C7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831028-8B0C-4190-A571-BD3D05F80A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CF6E9D-C98B-4D77-9A5E-72E8559318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99025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8B4F2-B7C8-4EDF-B289-F1BED7422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F6EDBB-0751-45CA-9C12-CCF47BA4A7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7A4117-1A1E-4C0F-AFB5-D5DA526E5F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166567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47E98-4DE4-421F-A55B-8E1B95BA8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98E2DE-DF78-4D6F-909E-888B621C24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547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C620E35-C8FE-4279-BF00-295C3CF9C6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40513" y="260350"/>
            <a:ext cx="2057400" cy="57610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C50728-DDCC-4D45-AF59-72836FF4ED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68313" y="260350"/>
            <a:ext cx="6019800" cy="57610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610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DECB27A2-0CA5-4819-B871-FB88CDF0FB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260350"/>
            <a:ext cx="8207375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9F6842B1-51BE-443F-8BB0-93976D9EF9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628775"/>
            <a:ext cx="8229600" cy="439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pic>
        <p:nvPicPr>
          <p:cNvPr id="1031" name="Picture 7">
            <a:extLst>
              <a:ext uri="{FF2B5EF4-FFF2-40B4-BE49-F238E27FC236}">
                <a16:creationId xmlns:a16="http://schemas.microsoft.com/office/drawing/2014/main" id="{3325562D-C01F-4B67-8633-730C769DE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58738"/>
            <a:ext cx="900113" cy="27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2" name="Freeform 8">
            <a:extLst>
              <a:ext uri="{FF2B5EF4-FFF2-40B4-BE49-F238E27FC236}">
                <a16:creationId xmlns:a16="http://schemas.microsoft.com/office/drawing/2014/main" id="{1198C12D-8F02-451D-999F-AB6EEC127EE9}"/>
              </a:ext>
            </a:extLst>
          </p:cNvPr>
          <p:cNvSpPr>
            <a:spLocks/>
          </p:cNvSpPr>
          <p:nvPr/>
        </p:nvSpPr>
        <p:spPr bwMode="auto">
          <a:xfrm>
            <a:off x="-4763" y="6524625"/>
            <a:ext cx="9148763" cy="333375"/>
          </a:xfrm>
          <a:custGeom>
            <a:avLst/>
            <a:gdLst>
              <a:gd name="T0" fmla="*/ 0 w 5763"/>
              <a:gd name="T1" fmla="*/ 211 h 305"/>
              <a:gd name="T2" fmla="*/ 0 w 5763"/>
              <a:gd name="T3" fmla="*/ 305 h 305"/>
              <a:gd name="T4" fmla="*/ 5763 w 5763"/>
              <a:gd name="T5" fmla="*/ 300 h 305"/>
              <a:gd name="T6" fmla="*/ 5763 w 5763"/>
              <a:gd name="T7" fmla="*/ 0 h 305"/>
              <a:gd name="T8" fmla="*/ 0 w 5763"/>
              <a:gd name="T9" fmla="*/ 211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63" h="305">
                <a:moveTo>
                  <a:pt x="0" y="211"/>
                </a:moveTo>
                <a:lnTo>
                  <a:pt x="0" y="305"/>
                </a:lnTo>
                <a:lnTo>
                  <a:pt x="5763" y="300"/>
                </a:lnTo>
                <a:lnTo>
                  <a:pt x="5763" y="0"/>
                </a:lnTo>
                <a:lnTo>
                  <a:pt x="0" y="211"/>
                </a:lnTo>
                <a:close/>
              </a:path>
            </a:pathLst>
          </a:custGeom>
          <a:solidFill>
            <a:srgbClr val="ED1B2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anose="020F0502020204030204" pitchFamily="34" charset="0"/>
          <a:cs typeface="Arial" panose="020B060402020202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anose="020F0502020204030204" pitchFamily="34" charset="0"/>
          <a:cs typeface="Arial" panose="020B060402020202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anose="020F0502020204030204" pitchFamily="34" charset="0"/>
          <a:cs typeface="Arial" panose="020B060402020202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anose="020F0502020204030204" pitchFamily="34" charset="0"/>
          <a:cs typeface="Arial" panose="020B0604020202020204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anose="020F0502020204030204" pitchFamily="34" charset="0"/>
          <a:cs typeface="Arial" panose="020B0604020202020204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anose="020F0502020204030204" pitchFamily="34" charset="0"/>
          <a:cs typeface="Arial" panose="020B0604020202020204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anose="020F0502020204030204" pitchFamily="34" charset="0"/>
          <a:cs typeface="Arial" panose="020B0604020202020204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anose="020F050202020403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490EC61F-AF0D-43D8-8541-829CA4D7AA11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420888"/>
            <a:ext cx="7772400" cy="1584176"/>
          </a:xfrm>
        </p:spPr>
        <p:txBody>
          <a:bodyPr/>
          <a:lstStyle/>
          <a:p>
            <a:r>
              <a:rPr lang="en-US" altLang="en-US" sz="4000" b="0" dirty="0"/>
              <a:t>Working Day 6 July 2021</a:t>
            </a:r>
            <a:br>
              <a:rPr lang="en-US" altLang="en-US" sz="4000" b="0" dirty="0"/>
            </a:br>
            <a:r>
              <a:rPr lang="en-US" altLang="en-US" sz="4000" b="0" dirty="0"/>
              <a:t>SEND Reviews </a:t>
            </a:r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08591DB8-7282-4AC0-94CF-DED6B6800406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51520" y="4054624"/>
            <a:ext cx="8640960" cy="1584176"/>
          </a:xfrm>
        </p:spPr>
        <p:txBody>
          <a:bodyPr/>
          <a:lstStyle/>
          <a:p>
            <a:r>
              <a:rPr lang="en-US" altLang="en-US" b="1" dirty="0"/>
              <a:t>NatSIP update:</a:t>
            </a:r>
          </a:p>
          <a:p>
            <a:r>
              <a:rPr lang="en-US" altLang="en-US" b="1" dirty="0"/>
              <a:t>Working with you and for you, for the sector</a:t>
            </a:r>
          </a:p>
          <a:p>
            <a:endParaRPr lang="en-US" altLang="en-US" i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564A83-ACD3-44C8-822F-0E838E22FF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60350"/>
            <a:ext cx="8207375" cy="792386"/>
          </a:xfrm>
        </p:spPr>
        <p:txBody>
          <a:bodyPr/>
          <a:lstStyle/>
          <a:p>
            <a:r>
              <a:rPr lang="en-GB" b="1" dirty="0"/>
              <a:t>DfE – WSS – NHS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9D16FF-987C-4FA2-A63B-5B365ED7F6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052736"/>
            <a:ext cx="8229600" cy="5328591"/>
          </a:xfrm>
        </p:spPr>
        <p:txBody>
          <a:bodyPr/>
          <a:lstStyle/>
          <a:p>
            <a:r>
              <a:rPr lang="en-GB" dirty="0"/>
              <a:t>New DfE SI lead contact: Beverley Southward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GB" dirty="0"/>
              <a:t>Mandatory Qualifications – the new learning outcomes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GB" dirty="0"/>
              <a:t>QTSI Apprenticeships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GB" dirty="0"/>
              <a:t>Feedback from NatSIP on sector thinking and practice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Whole School SEND (WSS)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GB" dirty="0"/>
              <a:t>LISEND (with pdnet)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NHS England: the national programme to improve access to hearing checks in schools</a:t>
            </a:r>
          </a:p>
          <a:p>
            <a:pPr lvl="1">
              <a:buFont typeface="Wingdings" panose="05000000000000000000" pitchFamily="2" charset="2"/>
              <a:buChar char="ü"/>
            </a:pP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25191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C318B-461A-4305-A7DE-FED0F32BF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Communication within the sector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321CD8-0912-43EB-A02B-2DF2E1E19A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3528417"/>
          </a:xfrm>
        </p:spPr>
        <p:txBody>
          <a:bodyPr/>
          <a:lstStyle/>
          <a:p>
            <a:r>
              <a:rPr lang="en-GB" dirty="0"/>
              <a:t>SI Community Forums </a:t>
            </a:r>
          </a:p>
          <a:p>
            <a:pPr marL="914400" lvl="2" indent="0">
              <a:buNone/>
            </a:pPr>
            <a:r>
              <a:rPr lang="en-GB" dirty="0"/>
              <a:t>Total subscribers (across 4 forums) increased to 1,650</a:t>
            </a:r>
          </a:p>
          <a:p>
            <a:pPr marL="914400" lvl="2" indent="0">
              <a:buNone/>
            </a:pPr>
            <a:r>
              <a:rPr lang="en-GB" i="1" dirty="0"/>
              <a:t>HoSS 246, QTVI 961, </a:t>
            </a:r>
            <a:r>
              <a:rPr lang="en-GB" i="1" dirty="0" err="1"/>
              <a:t>QToD</a:t>
            </a:r>
            <a:r>
              <a:rPr lang="en-GB" i="1" dirty="0"/>
              <a:t> 361, MSI 90</a:t>
            </a:r>
          </a:p>
          <a:p>
            <a:pPr marL="571500" indent="-457200"/>
            <a:r>
              <a:rPr lang="en-GB" dirty="0"/>
              <a:t>NatSIP partner organisations </a:t>
            </a:r>
          </a:p>
          <a:p>
            <a:pPr marL="914400" lvl="2" indent="0">
              <a:buNone/>
            </a:pPr>
            <a:endParaRPr lang="en-GB" i="1" dirty="0"/>
          </a:p>
          <a:p>
            <a:r>
              <a:rPr lang="en-GB" dirty="0"/>
              <a:t>NatSIP members and stakeholder/sponsors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4000" i="1" dirty="0"/>
              <a:t>What a phenomenal resource! </a:t>
            </a:r>
          </a:p>
        </p:txBody>
      </p:sp>
    </p:spTree>
    <p:extLst>
      <p:ext uri="{BB962C8B-B14F-4D97-AF65-F5344CB8AC3E}">
        <p14:creationId xmlns:p14="http://schemas.microsoft.com/office/powerpoint/2010/main" val="12116766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7961B0-6E12-4739-BF81-88D81A3DD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60350"/>
            <a:ext cx="8207375" cy="1142999"/>
          </a:xfrm>
        </p:spPr>
        <p:txBody>
          <a:bodyPr/>
          <a:lstStyle/>
          <a:p>
            <a:r>
              <a:rPr lang="en-GB" sz="3600" b="1" dirty="0"/>
              <a:t>Some NatSIP activities with the sector: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87D51B-7FA1-47AA-A405-C8D0F8A4B5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700808"/>
            <a:ext cx="8229600" cy="4320580"/>
          </a:xfrm>
        </p:spPr>
        <p:txBody>
          <a:bodyPr/>
          <a:lstStyle/>
          <a:p>
            <a:r>
              <a:rPr lang="en-GB" dirty="0"/>
              <a:t>VI curriculum project</a:t>
            </a:r>
          </a:p>
          <a:p>
            <a:r>
              <a:rPr lang="en-GB" dirty="0"/>
              <a:t>Deaf curriculum project</a:t>
            </a:r>
          </a:p>
          <a:p>
            <a:r>
              <a:rPr lang="en-GB" dirty="0"/>
              <a:t>Cerebral Vision Impairment (CVI) </a:t>
            </a:r>
          </a:p>
          <a:p>
            <a:r>
              <a:rPr lang="en-GB" dirty="0"/>
              <a:t>VI children and young people’s network </a:t>
            </a:r>
          </a:p>
          <a:p>
            <a:r>
              <a:rPr lang="en-GB" dirty="0"/>
              <a:t>VISWG pilot</a:t>
            </a:r>
          </a:p>
          <a:p>
            <a:r>
              <a:rPr lang="en-GB" dirty="0"/>
              <a:t>Guide Dogs ‘tech for all’ project</a:t>
            </a:r>
          </a:p>
          <a:p>
            <a:r>
              <a:rPr lang="en-GB" dirty="0"/>
              <a:t>Quality Standards for SI Services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97111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91A09B-2FCF-4668-9D73-B75FF5B649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b="1" dirty="0"/>
              <a:t>A flavour of NatSIP training and resources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0A967A-9237-4282-AC17-C23B6B616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556792"/>
            <a:ext cx="8229600" cy="3312368"/>
          </a:xfrm>
        </p:spPr>
        <p:txBody>
          <a:bodyPr/>
          <a:lstStyle/>
          <a:p>
            <a:r>
              <a:rPr lang="en-GB" sz="2800" dirty="0"/>
              <a:t>MSI Regional Centre of Expertise (RCE) </a:t>
            </a:r>
          </a:p>
          <a:p>
            <a:pPr marL="0" indent="0">
              <a:buNone/>
            </a:pPr>
            <a:r>
              <a:rPr lang="en-GB" sz="2800" i="1" dirty="0"/>
              <a:t>5 day NatSIP course being revised by NatSIP with Kent </a:t>
            </a:r>
          </a:p>
          <a:p>
            <a:r>
              <a:rPr lang="en-GB" sz="2800" i="1" dirty="0"/>
              <a:t> </a:t>
            </a:r>
            <a:r>
              <a:rPr lang="en-GB" sz="2800" dirty="0"/>
              <a:t>Building confidence and competence series </a:t>
            </a:r>
          </a:p>
          <a:p>
            <a:r>
              <a:rPr lang="en-GB" sz="2800" dirty="0"/>
              <a:t>HoSS twilight discussion events</a:t>
            </a:r>
          </a:p>
          <a:p>
            <a:r>
              <a:rPr lang="en-GB" sz="2800" dirty="0"/>
              <a:t>NatSIP working days</a:t>
            </a:r>
          </a:p>
          <a:p>
            <a:r>
              <a:rPr lang="en-GB" sz="2800" dirty="0"/>
              <a:t>New and updated resources</a:t>
            </a:r>
          </a:p>
          <a:p>
            <a:pPr marL="0" indent="0">
              <a:buNone/>
            </a:pPr>
            <a:endParaRPr lang="en-GB" sz="2800" b="1" dirty="0"/>
          </a:p>
          <a:p>
            <a:pPr marL="0" indent="0">
              <a:buNone/>
            </a:pPr>
            <a:r>
              <a:rPr lang="en-GB" sz="2800" b="1" dirty="0"/>
              <a:t>SI training and resources are available from partners. NatSIP does not wish to duplicate, but to work together to meet your needs. 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0641005"/>
      </p:ext>
    </p:extLst>
  </p:cSld>
  <p:clrMapOvr>
    <a:masterClrMapping/>
  </p:clrMapOvr>
</p:sld>
</file>

<file path=ppt/theme/theme1.xml><?xml version="1.0" encoding="utf-8"?>
<a:theme xmlns:a="http://schemas.openxmlformats.org/drawingml/2006/main" name="NatSIP Presentation">
  <a:themeElements>
    <a:clrScheme name="NatSIP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atSIP Presentation">
      <a:majorFont>
        <a:latin typeface="Calibri"/>
        <a:ea typeface=""/>
        <a:cs typeface="Arial"/>
      </a:majorFont>
      <a:minorFont>
        <a:latin typeface="Calibri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NatSIP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NatSIP Presentation v2</Template>
  <TotalTime>176</TotalTime>
  <Words>225</Words>
  <Application>Microsoft Office PowerPoint</Application>
  <PresentationFormat>On-screen Show (4:3)</PresentationFormat>
  <Paragraphs>40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Wingdings</vt:lpstr>
      <vt:lpstr>NatSIP Presentation</vt:lpstr>
      <vt:lpstr>Working Day 6 July 2021 SEND Reviews </vt:lpstr>
      <vt:lpstr>DfE – WSS – NHS </vt:lpstr>
      <vt:lpstr>Communication within the sector </vt:lpstr>
      <vt:lpstr>Some NatSIP activities with the sector: </vt:lpstr>
      <vt:lpstr>A flavour of NatSIP training and resources </vt:lpstr>
    </vt:vector>
  </TitlesOfParts>
  <Company>SJ Consulting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HoSS Forum</dc:title>
  <dc:creator>Steve Johnson</dc:creator>
  <cp:lastModifiedBy>Lindsey Rousseau</cp:lastModifiedBy>
  <cp:revision>55</cp:revision>
  <dcterms:created xsi:type="dcterms:W3CDTF">2021-02-02T21:07:31Z</dcterms:created>
  <dcterms:modified xsi:type="dcterms:W3CDTF">2021-07-06T08:38:50Z</dcterms:modified>
</cp:coreProperties>
</file>