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</p:sldMasterIdLst>
  <p:sldIdLst>
    <p:sldId id="257" r:id="rId2"/>
    <p:sldId id="267" r:id="rId3"/>
    <p:sldId id="259" r:id="rId4"/>
    <p:sldId id="261" r:id="rId5"/>
    <p:sldId id="262" r:id="rId6"/>
    <p:sldId id="263" r:id="rId7"/>
    <p:sldId id="264" r:id="rId8"/>
    <p:sldId id="265" r:id="rId9"/>
    <p:sldId id="266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75" autoAdjust="0"/>
    <p:restoredTop sz="94660"/>
  </p:normalViewPr>
  <p:slideViewPr>
    <p:cSldViewPr snapToGrid="0">
      <p:cViewPr varScale="1">
        <p:scale>
          <a:sx n="67" d="100"/>
          <a:sy n="67" d="100"/>
        </p:scale>
        <p:origin x="56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63D46A5-B9F4-45E3-933D-024DD39959A1}" type="doc">
      <dgm:prSet loTypeId="urn:microsoft.com/office/officeart/2008/layout/RadialCluster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5972A48B-D8C4-4AB6-B78B-EB7892204E53}">
      <dgm:prSet phldrT="[Text]"/>
      <dgm:spPr>
        <a:solidFill>
          <a:srgbClr val="000066"/>
        </a:solidFill>
        <a:ln>
          <a:solidFill>
            <a:srgbClr val="000066"/>
          </a:solidFill>
        </a:ln>
      </dgm:spPr>
      <dgm:t>
        <a:bodyPr/>
        <a:lstStyle/>
        <a:p>
          <a:r>
            <a:rPr lang="en-GB" dirty="0"/>
            <a:t>Moving Forward </a:t>
          </a:r>
        </a:p>
      </dgm:t>
    </dgm:pt>
    <dgm:pt modelId="{FE05CA87-C6C2-43BD-A333-F4B3150498F8}" type="parTrans" cxnId="{C6067139-6F05-4C9B-BA02-1C16516911E5}">
      <dgm:prSet/>
      <dgm:spPr/>
      <dgm:t>
        <a:bodyPr/>
        <a:lstStyle/>
        <a:p>
          <a:endParaRPr lang="en-GB"/>
        </a:p>
      </dgm:t>
    </dgm:pt>
    <dgm:pt modelId="{58B1B664-D0FE-4191-8A34-3ACD6BEE80DC}" type="sibTrans" cxnId="{C6067139-6F05-4C9B-BA02-1C16516911E5}">
      <dgm:prSet/>
      <dgm:spPr/>
      <dgm:t>
        <a:bodyPr/>
        <a:lstStyle/>
        <a:p>
          <a:endParaRPr lang="en-GB"/>
        </a:p>
      </dgm:t>
    </dgm:pt>
    <dgm:pt modelId="{C6255DE8-ED25-48C4-BCB9-0B15394E75DC}">
      <dgm:prSet phldrT="[Text]" custT="1"/>
      <dgm:spPr>
        <a:solidFill>
          <a:srgbClr val="7030A0"/>
        </a:solidFill>
        <a:ln>
          <a:solidFill>
            <a:srgbClr val="000066"/>
          </a:solidFill>
        </a:ln>
      </dgm:spPr>
      <dgm:t>
        <a:bodyPr/>
        <a:lstStyle/>
        <a:p>
          <a:r>
            <a:rPr lang="en-GB" sz="1800" dirty="0"/>
            <a:t>As a SI Service </a:t>
          </a:r>
        </a:p>
      </dgm:t>
    </dgm:pt>
    <dgm:pt modelId="{016A0876-7489-484E-BB9D-227ECBF732E3}" type="parTrans" cxnId="{0BEFF147-1B34-404E-8AA4-1DB186CF78A5}">
      <dgm:prSet/>
      <dgm:spPr/>
      <dgm:t>
        <a:bodyPr/>
        <a:lstStyle/>
        <a:p>
          <a:endParaRPr lang="en-GB"/>
        </a:p>
      </dgm:t>
    </dgm:pt>
    <dgm:pt modelId="{3071FA2A-F34E-4D45-9DE8-D6A24231CC60}" type="sibTrans" cxnId="{0BEFF147-1B34-404E-8AA4-1DB186CF78A5}">
      <dgm:prSet/>
      <dgm:spPr/>
      <dgm:t>
        <a:bodyPr/>
        <a:lstStyle/>
        <a:p>
          <a:endParaRPr lang="en-GB"/>
        </a:p>
      </dgm:t>
    </dgm:pt>
    <dgm:pt modelId="{210A67B6-5AE0-44A1-86AD-637BAD34B576}">
      <dgm:prSet phldrT="[Text]" custT="1"/>
      <dgm:spPr>
        <a:solidFill>
          <a:srgbClr val="9900CC"/>
        </a:solidFill>
        <a:ln>
          <a:solidFill>
            <a:srgbClr val="000066"/>
          </a:solidFill>
        </a:ln>
      </dgm:spPr>
      <dgm:t>
        <a:bodyPr/>
        <a:lstStyle/>
        <a:p>
          <a:r>
            <a:rPr lang="en-GB" sz="1800" dirty="0"/>
            <a:t>Work with Pupils </a:t>
          </a:r>
        </a:p>
      </dgm:t>
    </dgm:pt>
    <dgm:pt modelId="{3C3507A7-382C-4E51-8134-E2FD1BD67C7B}" type="parTrans" cxnId="{E8444919-D561-4890-9462-2F7D3B85EF78}">
      <dgm:prSet/>
      <dgm:spPr/>
      <dgm:t>
        <a:bodyPr/>
        <a:lstStyle/>
        <a:p>
          <a:endParaRPr lang="en-GB"/>
        </a:p>
      </dgm:t>
    </dgm:pt>
    <dgm:pt modelId="{3A74870C-F8E7-4D3A-83F2-C8CF10BC353D}" type="sibTrans" cxnId="{E8444919-D561-4890-9462-2F7D3B85EF78}">
      <dgm:prSet/>
      <dgm:spPr/>
      <dgm:t>
        <a:bodyPr/>
        <a:lstStyle/>
        <a:p>
          <a:endParaRPr lang="en-GB"/>
        </a:p>
      </dgm:t>
    </dgm:pt>
    <dgm:pt modelId="{B70D4200-46A9-4024-8378-F91F2226A550}">
      <dgm:prSet phldrT="[Text]" custT="1"/>
      <dgm:spPr>
        <a:solidFill>
          <a:srgbClr val="9900CC"/>
        </a:solidFill>
        <a:ln>
          <a:solidFill>
            <a:srgbClr val="000066"/>
          </a:solidFill>
        </a:ln>
      </dgm:spPr>
      <dgm:t>
        <a:bodyPr/>
        <a:lstStyle/>
        <a:p>
          <a:r>
            <a:rPr lang="en-GB" sz="1800" dirty="0"/>
            <a:t>Work with Schools </a:t>
          </a:r>
        </a:p>
      </dgm:t>
    </dgm:pt>
    <dgm:pt modelId="{B9E7162D-CC35-4F12-8B90-69A8F245B6C7}" type="parTrans" cxnId="{C79A4574-EAD3-4E7F-BEC0-4239B94A4480}">
      <dgm:prSet/>
      <dgm:spPr/>
      <dgm:t>
        <a:bodyPr/>
        <a:lstStyle/>
        <a:p>
          <a:endParaRPr lang="en-GB"/>
        </a:p>
      </dgm:t>
    </dgm:pt>
    <dgm:pt modelId="{07833808-D01C-410C-838C-4189BA934A06}" type="sibTrans" cxnId="{C79A4574-EAD3-4E7F-BEC0-4239B94A4480}">
      <dgm:prSet/>
      <dgm:spPr/>
      <dgm:t>
        <a:bodyPr/>
        <a:lstStyle/>
        <a:p>
          <a:endParaRPr lang="en-GB"/>
        </a:p>
      </dgm:t>
    </dgm:pt>
    <dgm:pt modelId="{35EA5FC1-27CC-4008-948D-152A84BC4840}">
      <dgm:prSet custT="1"/>
      <dgm:spPr>
        <a:solidFill>
          <a:srgbClr val="9900CC"/>
        </a:solidFill>
        <a:ln>
          <a:solidFill>
            <a:srgbClr val="000066"/>
          </a:solidFill>
        </a:ln>
      </dgm:spPr>
      <dgm:t>
        <a:bodyPr/>
        <a:lstStyle/>
        <a:p>
          <a:r>
            <a:rPr lang="en-GB" sz="1800" dirty="0"/>
            <a:t>With other professionals </a:t>
          </a:r>
        </a:p>
      </dgm:t>
    </dgm:pt>
    <dgm:pt modelId="{7D8F3B4A-C5FC-4201-A16D-C5677521C74B}" type="parTrans" cxnId="{8E8856CE-2139-4AEF-B45F-6387DB003037}">
      <dgm:prSet/>
      <dgm:spPr/>
      <dgm:t>
        <a:bodyPr/>
        <a:lstStyle/>
        <a:p>
          <a:endParaRPr lang="en-GB"/>
        </a:p>
      </dgm:t>
    </dgm:pt>
    <dgm:pt modelId="{49A90C97-597A-4613-B5EB-6E0196314402}" type="sibTrans" cxnId="{8E8856CE-2139-4AEF-B45F-6387DB003037}">
      <dgm:prSet/>
      <dgm:spPr/>
      <dgm:t>
        <a:bodyPr/>
        <a:lstStyle/>
        <a:p>
          <a:endParaRPr lang="en-GB"/>
        </a:p>
      </dgm:t>
    </dgm:pt>
    <dgm:pt modelId="{A560027C-3D29-48DB-B50F-4EB05D7FDABA}" type="pres">
      <dgm:prSet presAssocID="{663D46A5-B9F4-45E3-933D-024DD39959A1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D993FB5E-25A2-40D6-8CAC-380AA7962BB3}" type="pres">
      <dgm:prSet presAssocID="{5972A48B-D8C4-4AB6-B78B-EB7892204E53}" presName="singleCycle" presStyleCnt="0"/>
      <dgm:spPr/>
    </dgm:pt>
    <dgm:pt modelId="{011DF953-D834-4819-A81F-7E4D99C27FBC}" type="pres">
      <dgm:prSet presAssocID="{5972A48B-D8C4-4AB6-B78B-EB7892204E53}" presName="singleCenter" presStyleLbl="node1" presStyleIdx="0" presStyleCnt="5">
        <dgm:presLayoutVars>
          <dgm:chMax val="7"/>
          <dgm:chPref val="7"/>
        </dgm:presLayoutVars>
      </dgm:prSet>
      <dgm:spPr/>
    </dgm:pt>
    <dgm:pt modelId="{81B77FAE-6544-43F7-BE75-64480C02E9DD}" type="pres">
      <dgm:prSet presAssocID="{016A0876-7489-484E-BB9D-227ECBF732E3}" presName="Name56" presStyleLbl="parChTrans1D2" presStyleIdx="0" presStyleCnt="4"/>
      <dgm:spPr/>
    </dgm:pt>
    <dgm:pt modelId="{5EC803FC-CC66-427B-A603-C0015FA419F2}" type="pres">
      <dgm:prSet presAssocID="{C6255DE8-ED25-48C4-BCB9-0B15394E75DC}" presName="text0" presStyleLbl="node1" presStyleIdx="1" presStyleCnt="5" custScaleX="136988" custScaleY="134308">
        <dgm:presLayoutVars>
          <dgm:bulletEnabled val="1"/>
        </dgm:presLayoutVars>
      </dgm:prSet>
      <dgm:spPr/>
    </dgm:pt>
    <dgm:pt modelId="{0FAA0012-73D5-4BFA-96DB-054D33E9C0D0}" type="pres">
      <dgm:prSet presAssocID="{3C3507A7-382C-4E51-8134-E2FD1BD67C7B}" presName="Name56" presStyleLbl="parChTrans1D2" presStyleIdx="1" presStyleCnt="4"/>
      <dgm:spPr/>
    </dgm:pt>
    <dgm:pt modelId="{C364366B-E21B-4B18-B771-7ED92F9C638D}" type="pres">
      <dgm:prSet presAssocID="{210A67B6-5AE0-44A1-86AD-637BAD34B576}" presName="text0" presStyleLbl="node1" presStyleIdx="2" presStyleCnt="5" custScaleX="152041" custScaleY="146733" custRadScaleRad="100295" custRadScaleInc="3319">
        <dgm:presLayoutVars>
          <dgm:bulletEnabled val="1"/>
        </dgm:presLayoutVars>
      </dgm:prSet>
      <dgm:spPr/>
    </dgm:pt>
    <dgm:pt modelId="{723056E1-665D-4190-ABCF-5CD6A9FD6DC5}" type="pres">
      <dgm:prSet presAssocID="{B9E7162D-CC35-4F12-8B90-69A8F245B6C7}" presName="Name56" presStyleLbl="parChTrans1D2" presStyleIdx="2" presStyleCnt="4"/>
      <dgm:spPr/>
    </dgm:pt>
    <dgm:pt modelId="{AC997FD0-1F54-4F03-BB55-D4D88825C988}" type="pres">
      <dgm:prSet presAssocID="{B70D4200-46A9-4024-8378-F91F2226A550}" presName="text0" presStyleLbl="node1" presStyleIdx="3" presStyleCnt="5" custScaleX="152210" custScaleY="132991">
        <dgm:presLayoutVars>
          <dgm:bulletEnabled val="1"/>
        </dgm:presLayoutVars>
      </dgm:prSet>
      <dgm:spPr/>
    </dgm:pt>
    <dgm:pt modelId="{72EDD893-DA2C-41D6-8B1F-CA7856826F0E}" type="pres">
      <dgm:prSet presAssocID="{7D8F3B4A-C5FC-4201-A16D-C5677521C74B}" presName="Name56" presStyleLbl="parChTrans1D2" presStyleIdx="3" presStyleCnt="4"/>
      <dgm:spPr/>
    </dgm:pt>
    <dgm:pt modelId="{CDEAD3E0-B48B-4B3E-883F-E6BD84E38DB6}" type="pres">
      <dgm:prSet presAssocID="{35EA5FC1-27CC-4008-948D-152A84BC4840}" presName="text0" presStyleLbl="node1" presStyleIdx="4" presStyleCnt="5" custScaleX="152692" custScaleY="156034">
        <dgm:presLayoutVars>
          <dgm:bulletEnabled val="1"/>
        </dgm:presLayoutVars>
      </dgm:prSet>
      <dgm:spPr/>
    </dgm:pt>
  </dgm:ptLst>
  <dgm:cxnLst>
    <dgm:cxn modelId="{57844E00-FC8D-4511-AABB-2F906B953F4E}" type="presOf" srcId="{C6255DE8-ED25-48C4-BCB9-0B15394E75DC}" destId="{5EC803FC-CC66-427B-A603-C0015FA419F2}" srcOrd="0" destOrd="0" presId="urn:microsoft.com/office/officeart/2008/layout/RadialCluster"/>
    <dgm:cxn modelId="{364EE509-5CC3-4575-842F-342F87E1C725}" type="presOf" srcId="{210A67B6-5AE0-44A1-86AD-637BAD34B576}" destId="{C364366B-E21B-4B18-B771-7ED92F9C638D}" srcOrd="0" destOrd="0" presId="urn:microsoft.com/office/officeart/2008/layout/RadialCluster"/>
    <dgm:cxn modelId="{0B0A5A0B-B38F-4C0D-99ED-25D7B88CD044}" type="presOf" srcId="{016A0876-7489-484E-BB9D-227ECBF732E3}" destId="{81B77FAE-6544-43F7-BE75-64480C02E9DD}" srcOrd="0" destOrd="0" presId="urn:microsoft.com/office/officeart/2008/layout/RadialCluster"/>
    <dgm:cxn modelId="{E8444919-D561-4890-9462-2F7D3B85EF78}" srcId="{5972A48B-D8C4-4AB6-B78B-EB7892204E53}" destId="{210A67B6-5AE0-44A1-86AD-637BAD34B576}" srcOrd="1" destOrd="0" parTransId="{3C3507A7-382C-4E51-8134-E2FD1BD67C7B}" sibTransId="{3A74870C-F8E7-4D3A-83F2-C8CF10BC353D}"/>
    <dgm:cxn modelId="{77647F1A-8049-450E-BD47-287C0E49D0F7}" type="presOf" srcId="{3C3507A7-382C-4E51-8134-E2FD1BD67C7B}" destId="{0FAA0012-73D5-4BFA-96DB-054D33E9C0D0}" srcOrd="0" destOrd="0" presId="urn:microsoft.com/office/officeart/2008/layout/RadialCluster"/>
    <dgm:cxn modelId="{A5C8FA1B-C556-4E74-AB44-989CD256F059}" type="presOf" srcId="{663D46A5-B9F4-45E3-933D-024DD39959A1}" destId="{A560027C-3D29-48DB-B50F-4EB05D7FDABA}" srcOrd="0" destOrd="0" presId="urn:microsoft.com/office/officeart/2008/layout/RadialCluster"/>
    <dgm:cxn modelId="{C6067139-6F05-4C9B-BA02-1C16516911E5}" srcId="{663D46A5-B9F4-45E3-933D-024DD39959A1}" destId="{5972A48B-D8C4-4AB6-B78B-EB7892204E53}" srcOrd="0" destOrd="0" parTransId="{FE05CA87-C6C2-43BD-A333-F4B3150498F8}" sibTransId="{58B1B664-D0FE-4191-8A34-3ACD6BEE80DC}"/>
    <dgm:cxn modelId="{0BEFF147-1B34-404E-8AA4-1DB186CF78A5}" srcId="{5972A48B-D8C4-4AB6-B78B-EB7892204E53}" destId="{C6255DE8-ED25-48C4-BCB9-0B15394E75DC}" srcOrd="0" destOrd="0" parTransId="{016A0876-7489-484E-BB9D-227ECBF732E3}" sibTransId="{3071FA2A-F34E-4D45-9DE8-D6A24231CC60}"/>
    <dgm:cxn modelId="{46D9404B-4953-4F01-9E4F-C97823DD68F1}" type="presOf" srcId="{5972A48B-D8C4-4AB6-B78B-EB7892204E53}" destId="{011DF953-D834-4819-A81F-7E4D99C27FBC}" srcOrd="0" destOrd="0" presId="urn:microsoft.com/office/officeart/2008/layout/RadialCluster"/>
    <dgm:cxn modelId="{97FB3172-9C39-443B-ADDB-34299E3DC92F}" type="presOf" srcId="{7D8F3B4A-C5FC-4201-A16D-C5677521C74B}" destId="{72EDD893-DA2C-41D6-8B1F-CA7856826F0E}" srcOrd="0" destOrd="0" presId="urn:microsoft.com/office/officeart/2008/layout/RadialCluster"/>
    <dgm:cxn modelId="{C79A4574-EAD3-4E7F-BEC0-4239B94A4480}" srcId="{5972A48B-D8C4-4AB6-B78B-EB7892204E53}" destId="{B70D4200-46A9-4024-8378-F91F2226A550}" srcOrd="2" destOrd="0" parTransId="{B9E7162D-CC35-4F12-8B90-69A8F245B6C7}" sibTransId="{07833808-D01C-410C-838C-4189BA934A06}"/>
    <dgm:cxn modelId="{0B274083-F89B-42D6-B90C-43853E0F042F}" type="presOf" srcId="{35EA5FC1-27CC-4008-948D-152A84BC4840}" destId="{CDEAD3E0-B48B-4B3E-883F-E6BD84E38DB6}" srcOrd="0" destOrd="0" presId="urn:microsoft.com/office/officeart/2008/layout/RadialCluster"/>
    <dgm:cxn modelId="{F6E71FC8-0A99-40E0-8093-38F37B5E6C37}" type="presOf" srcId="{B70D4200-46A9-4024-8378-F91F2226A550}" destId="{AC997FD0-1F54-4F03-BB55-D4D88825C988}" srcOrd="0" destOrd="0" presId="urn:microsoft.com/office/officeart/2008/layout/RadialCluster"/>
    <dgm:cxn modelId="{145638C8-34C2-49EE-9FE4-3D1516CBDFFD}" type="presOf" srcId="{B9E7162D-CC35-4F12-8B90-69A8F245B6C7}" destId="{723056E1-665D-4190-ABCF-5CD6A9FD6DC5}" srcOrd="0" destOrd="0" presId="urn:microsoft.com/office/officeart/2008/layout/RadialCluster"/>
    <dgm:cxn modelId="{8E8856CE-2139-4AEF-B45F-6387DB003037}" srcId="{5972A48B-D8C4-4AB6-B78B-EB7892204E53}" destId="{35EA5FC1-27CC-4008-948D-152A84BC4840}" srcOrd="3" destOrd="0" parTransId="{7D8F3B4A-C5FC-4201-A16D-C5677521C74B}" sibTransId="{49A90C97-597A-4613-B5EB-6E0196314402}"/>
    <dgm:cxn modelId="{7FC58447-6237-42B4-8058-03A0B509414C}" type="presParOf" srcId="{A560027C-3D29-48DB-B50F-4EB05D7FDABA}" destId="{D993FB5E-25A2-40D6-8CAC-380AA7962BB3}" srcOrd="0" destOrd="0" presId="urn:microsoft.com/office/officeart/2008/layout/RadialCluster"/>
    <dgm:cxn modelId="{25666812-9FFC-4D38-84FF-3B0B7DC9184B}" type="presParOf" srcId="{D993FB5E-25A2-40D6-8CAC-380AA7962BB3}" destId="{011DF953-D834-4819-A81F-7E4D99C27FBC}" srcOrd="0" destOrd="0" presId="urn:microsoft.com/office/officeart/2008/layout/RadialCluster"/>
    <dgm:cxn modelId="{FB8935AB-99CE-4AA2-BB9E-5B88B146B813}" type="presParOf" srcId="{D993FB5E-25A2-40D6-8CAC-380AA7962BB3}" destId="{81B77FAE-6544-43F7-BE75-64480C02E9DD}" srcOrd="1" destOrd="0" presId="urn:microsoft.com/office/officeart/2008/layout/RadialCluster"/>
    <dgm:cxn modelId="{E2A4B407-22D2-43F3-8266-E9D6FC66D51D}" type="presParOf" srcId="{D993FB5E-25A2-40D6-8CAC-380AA7962BB3}" destId="{5EC803FC-CC66-427B-A603-C0015FA419F2}" srcOrd="2" destOrd="0" presId="urn:microsoft.com/office/officeart/2008/layout/RadialCluster"/>
    <dgm:cxn modelId="{F75B21B6-5620-40D7-8035-30DC14EAD80D}" type="presParOf" srcId="{D993FB5E-25A2-40D6-8CAC-380AA7962BB3}" destId="{0FAA0012-73D5-4BFA-96DB-054D33E9C0D0}" srcOrd="3" destOrd="0" presId="urn:microsoft.com/office/officeart/2008/layout/RadialCluster"/>
    <dgm:cxn modelId="{753EFBBB-76FB-4A89-B9BC-E44C128B3E8A}" type="presParOf" srcId="{D993FB5E-25A2-40D6-8CAC-380AA7962BB3}" destId="{C364366B-E21B-4B18-B771-7ED92F9C638D}" srcOrd="4" destOrd="0" presId="urn:microsoft.com/office/officeart/2008/layout/RadialCluster"/>
    <dgm:cxn modelId="{4AD489EB-3126-4F6C-98B6-17815E0BC560}" type="presParOf" srcId="{D993FB5E-25A2-40D6-8CAC-380AA7962BB3}" destId="{723056E1-665D-4190-ABCF-5CD6A9FD6DC5}" srcOrd="5" destOrd="0" presId="urn:microsoft.com/office/officeart/2008/layout/RadialCluster"/>
    <dgm:cxn modelId="{26A9577A-237E-47E0-8647-D40484A9161D}" type="presParOf" srcId="{D993FB5E-25A2-40D6-8CAC-380AA7962BB3}" destId="{AC997FD0-1F54-4F03-BB55-D4D88825C988}" srcOrd="6" destOrd="0" presId="urn:microsoft.com/office/officeart/2008/layout/RadialCluster"/>
    <dgm:cxn modelId="{BC957CEE-6EB8-4FB3-B514-945A14A5CF3E}" type="presParOf" srcId="{D993FB5E-25A2-40D6-8CAC-380AA7962BB3}" destId="{72EDD893-DA2C-41D6-8B1F-CA7856826F0E}" srcOrd="7" destOrd="0" presId="urn:microsoft.com/office/officeart/2008/layout/RadialCluster"/>
    <dgm:cxn modelId="{CCA59F53-0602-4533-8C2C-F2B467B90C76}" type="presParOf" srcId="{D993FB5E-25A2-40D6-8CAC-380AA7962BB3}" destId="{CDEAD3E0-B48B-4B3E-883F-E6BD84E38DB6}" srcOrd="8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1DF953-D834-4819-A81F-7E4D99C27FBC}">
      <dsp:nvSpPr>
        <dsp:cNvPr id="0" name=""/>
        <dsp:cNvSpPr/>
      </dsp:nvSpPr>
      <dsp:spPr>
        <a:xfrm>
          <a:off x="2985429" y="1944284"/>
          <a:ext cx="1663384" cy="1663384"/>
        </a:xfrm>
        <a:prstGeom prst="roundRect">
          <a:avLst/>
        </a:prstGeom>
        <a:solidFill>
          <a:srgbClr val="000066"/>
        </a:solidFill>
        <a:ln w="19050" cap="rnd" cmpd="sng" algn="ctr">
          <a:solidFill>
            <a:srgbClr val="000066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Moving Forward </a:t>
          </a:r>
        </a:p>
      </dsp:txBody>
      <dsp:txXfrm>
        <a:off x="3066629" y="2025484"/>
        <a:ext cx="1500984" cy="1500984"/>
      </dsp:txXfrm>
    </dsp:sp>
    <dsp:sp modelId="{81B77FAE-6544-43F7-BE75-64480C02E9DD}">
      <dsp:nvSpPr>
        <dsp:cNvPr id="0" name=""/>
        <dsp:cNvSpPr/>
      </dsp:nvSpPr>
      <dsp:spPr>
        <a:xfrm rot="16200000">
          <a:off x="3499874" y="1627037"/>
          <a:ext cx="634495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34495" y="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EC803FC-CC66-427B-A603-C0015FA419F2}">
      <dsp:nvSpPr>
        <dsp:cNvPr id="0" name=""/>
        <dsp:cNvSpPr/>
      </dsp:nvSpPr>
      <dsp:spPr>
        <a:xfrm>
          <a:off x="3053778" y="-187029"/>
          <a:ext cx="1526687" cy="1496819"/>
        </a:xfrm>
        <a:prstGeom prst="roundRect">
          <a:avLst/>
        </a:prstGeom>
        <a:solidFill>
          <a:srgbClr val="7030A0"/>
        </a:solidFill>
        <a:ln w="19050" cap="rnd" cmpd="sng" algn="ctr">
          <a:solidFill>
            <a:srgbClr val="000066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As a SI Service </a:t>
          </a:r>
        </a:p>
      </dsp:txBody>
      <dsp:txXfrm>
        <a:off x="3126847" y="-113960"/>
        <a:ext cx="1380549" cy="1350681"/>
      </dsp:txXfrm>
    </dsp:sp>
    <dsp:sp modelId="{0FAA0012-73D5-4BFA-96DB-054D33E9C0D0}">
      <dsp:nvSpPr>
        <dsp:cNvPr id="0" name=""/>
        <dsp:cNvSpPr/>
      </dsp:nvSpPr>
      <dsp:spPr>
        <a:xfrm rot="89613">
          <a:off x="4648722" y="2804721"/>
          <a:ext cx="541643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41643" y="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64366B-E21B-4B18-B771-7ED92F9C638D}">
      <dsp:nvSpPr>
        <dsp:cNvPr id="0" name=""/>
        <dsp:cNvSpPr/>
      </dsp:nvSpPr>
      <dsp:spPr>
        <a:xfrm>
          <a:off x="5190273" y="2016223"/>
          <a:ext cx="1694448" cy="1635292"/>
        </a:xfrm>
        <a:prstGeom prst="roundRect">
          <a:avLst/>
        </a:prstGeom>
        <a:solidFill>
          <a:srgbClr val="9900CC"/>
        </a:solidFill>
        <a:ln w="19050" cap="rnd" cmpd="sng" algn="ctr">
          <a:solidFill>
            <a:srgbClr val="000066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Work with Pupils </a:t>
          </a:r>
        </a:p>
      </dsp:txBody>
      <dsp:txXfrm>
        <a:off x="5270101" y="2096051"/>
        <a:ext cx="1534792" cy="1475636"/>
      </dsp:txXfrm>
    </dsp:sp>
    <dsp:sp modelId="{723056E1-665D-4190-ABCF-5CD6A9FD6DC5}">
      <dsp:nvSpPr>
        <dsp:cNvPr id="0" name=""/>
        <dsp:cNvSpPr/>
      </dsp:nvSpPr>
      <dsp:spPr>
        <a:xfrm rot="5400000">
          <a:off x="3496204" y="3928586"/>
          <a:ext cx="64183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41834" y="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C997FD0-1F54-4F03-BB55-D4D88825C988}">
      <dsp:nvSpPr>
        <dsp:cNvPr id="0" name=""/>
        <dsp:cNvSpPr/>
      </dsp:nvSpPr>
      <dsp:spPr>
        <a:xfrm>
          <a:off x="2968956" y="4249504"/>
          <a:ext cx="1696331" cy="1482141"/>
        </a:xfrm>
        <a:prstGeom prst="roundRect">
          <a:avLst/>
        </a:prstGeom>
        <a:solidFill>
          <a:srgbClr val="9900CC"/>
        </a:solidFill>
        <a:ln w="19050" cap="rnd" cmpd="sng" algn="ctr">
          <a:solidFill>
            <a:srgbClr val="000066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Work with Schools </a:t>
          </a:r>
        </a:p>
      </dsp:txBody>
      <dsp:txXfrm>
        <a:off x="3041308" y="4321856"/>
        <a:ext cx="1551627" cy="1337437"/>
      </dsp:txXfrm>
    </dsp:sp>
    <dsp:sp modelId="{72EDD893-DA2C-41D6-8B1F-CA7856826F0E}">
      <dsp:nvSpPr>
        <dsp:cNvPr id="0" name=""/>
        <dsp:cNvSpPr/>
      </dsp:nvSpPr>
      <dsp:spPr>
        <a:xfrm rot="10800000">
          <a:off x="2453375" y="2775977"/>
          <a:ext cx="532053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32053" y="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EAD3E0-B48B-4B3E-883F-E6BD84E38DB6}">
      <dsp:nvSpPr>
        <dsp:cNvPr id="0" name=""/>
        <dsp:cNvSpPr/>
      </dsp:nvSpPr>
      <dsp:spPr>
        <a:xfrm>
          <a:off x="751672" y="1906503"/>
          <a:ext cx="1701703" cy="1738948"/>
        </a:xfrm>
        <a:prstGeom prst="roundRect">
          <a:avLst/>
        </a:prstGeom>
        <a:solidFill>
          <a:srgbClr val="9900CC"/>
        </a:solidFill>
        <a:ln w="19050" cap="rnd" cmpd="sng" algn="ctr">
          <a:solidFill>
            <a:srgbClr val="000066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With other professionals </a:t>
          </a:r>
        </a:p>
      </dsp:txBody>
      <dsp:txXfrm>
        <a:off x="834742" y="1989573"/>
        <a:ext cx="1535563" cy="15728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4FD2A-665D-4C45-911D-DECF712BE8A3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0386B-BD76-4EA2-8D12-1747CC0C44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321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4FD2A-665D-4C45-911D-DECF712BE8A3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0386B-BD76-4EA2-8D12-1747CC0C44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78008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4FD2A-665D-4C45-911D-DECF712BE8A3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0386B-BD76-4EA2-8D12-1747CC0C44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255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4FD2A-665D-4C45-911D-DECF712BE8A3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0386B-BD76-4EA2-8D12-1747CC0C44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913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4FD2A-665D-4C45-911D-DECF712BE8A3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0386B-BD76-4EA2-8D12-1747CC0C44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45770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4FD2A-665D-4C45-911D-DECF712BE8A3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0386B-BD76-4EA2-8D12-1747CC0C44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05027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4FD2A-665D-4C45-911D-DECF712BE8A3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0386B-BD76-4EA2-8D12-1747CC0C44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8542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3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5" y="3129280"/>
            <a:ext cx="34010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4FD2A-665D-4C45-911D-DECF712BE8A3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0386B-BD76-4EA2-8D12-1747CC0C44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2140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4FD2A-665D-4C45-911D-DECF712BE8A3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0386B-BD76-4EA2-8D12-1747CC0C44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92320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799"/>
            <a:ext cx="8825658" cy="3640667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4FD2A-665D-4C45-911D-DECF712BE8A3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0386B-BD76-4EA2-8D12-1747CC0C44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28754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4FD2A-665D-4C45-911D-DECF712BE8A3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0386B-BD76-4EA2-8D12-1747CC0C44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8556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0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4FD2A-665D-4C45-911D-DECF712BE8A3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0386B-BD76-4EA2-8D12-1747CC0C445C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“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532202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5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4FD2A-665D-4C45-911D-DECF712BE8A3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0386B-BD76-4EA2-8D12-1747CC0C44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76724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4FD2A-665D-4C45-911D-DECF712BE8A3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0386B-BD76-4EA2-8D12-1747CC0C44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1828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4FD2A-665D-4C45-911D-DECF712BE8A3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0386B-BD76-4EA2-8D12-1747CC0C44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42546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4FD2A-665D-4C45-911D-DECF712BE8A3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0386B-BD76-4EA2-8D12-1747CC0C44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52071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4FD2A-665D-4C45-911D-DECF712BE8A3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0386B-BD76-4EA2-8D12-1747CC0C44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9307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4"/>
          <a:stretch/>
        </p:blipFill>
        <p:spPr>
          <a:xfrm>
            <a:off x="0" y="2669685"/>
            <a:ext cx="4035669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7000"/>
                </a:schemeClr>
              </a:gs>
              <a:gs pos="69000">
                <a:schemeClr val="accent5">
                  <a:alpha val="0"/>
                </a:schemeClr>
              </a:gs>
              <a:gs pos="36000">
                <a:schemeClr val="accent5"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FA64FD2A-665D-4C45-911D-DECF712BE8A3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80386B-BD76-4EA2-8D12-1747CC0C44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951567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  <p:sldLayoutId id="2147483707" r:id="rId12"/>
    <p:sldLayoutId id="2147483708" r:id="rId13"/>
    <p:sldLayoutId id="2147483709" r:id="rId14"/>
    <p:sldLayoutId id="2147483710" r:id="rId15"/>
    <p:sldLayoutId id="2147483711" r:id="rId16"/>
    <p:sldLayoutId id="2147483712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Picture 71">
            <a:extLst>
              <a:ext uri="{FF2B5EF4-FFF2-40B4-BE49-F238E27FC236}">
                <a16:creationId xmlns:a16="http://schemas.microsoft.com/office/drawing/2014/main" id="{26E32CE1-D113-412E-9933-113646E21F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4"/>
          <a:stretch/>
        </p:blipFill>
        <p:spPr>
          <a:xfrm>
            <a:off x="0" y="2669685"/>
            <a:ext cx="4035669" cy="4188315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117B7C8B-175B-4009-808B-9F66FD108A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76" name="Oval 75">
            <a:extLst>
              <a:ext uri="{FF2B5EF4-FFF2-40B4-BE49-F238E27FC236}">
                <a16:creationId xmlns:a16="http://schemas.microsoft.com/office/drawing/2014/main" id="{FE5ECD52-6A23-4FF4-8C32-7B5DE9973A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7000"/>
                </a:schemeClr>
              </a:gs>
              <a:gs pos="69000">
                <a:schemeClr val="accent5">
                  <a:alpha val="0"/>
                </a:schemeClr>
              </a:gs>
              <a:gs pos="36000">
                <a:schemeClr val="accent5"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78" name="Picture 77">
            <a:extLst>
              <a:ext uri="{FF2B5EF4-FFF2-40B4-BE49-F238E27FC236}">
                <a16:creationId xmlns:a16="http://schemas.microsoft.com/office/drawing/2014/main" id="{5C3F2B96-5F34-41C9-8E37-A9CD279A42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9A4E02BF-4F0E-44E2-A489-075900B786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82" name="Rectangle 81">
            <a:extLst>
              <a:ext uri="{FF2B5EF4-FFF2-40B4-BE49-F238E27FC236}">
                <a16:creationId xmlns:a16="http://schemas.microsoft.com/office/drawing/2014/main" id="{45624C63-3CCA-4EA6-B822-6E710A8206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362" name="Title 1">
            <a:extLst>
              <a:ext uri="{FF2B5EF4-FFF2-40B4-BE49-F238E27FC236}">
                <a16:creationId xmlns:a16="http://schemas.microsoft.com/office/drawing/2014/main" id="{0F168070-3FEC-4F5A-8F26-B7C1A5504F99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01473" y="1139029"/>
            <a:ext cx="3322912" cy="1641987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altLang="en-US" sz="2600" dirty="0"/>
              <a:t>Lessons learned from practice during the COVID 19  Pandemic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45D8CAE-5E2F-476E-86C1-078DFB862D6E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5069" r="1" b="13503"/>
          <a:stretch/>
        </p:blipFill>
        <p:spPr>
          <a:xfrm>
            <a:off x="4684681" y="1300187"/>
            <a:ext cx="5991225" cy="487862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3000"/>
              </a:prstClr>
            </a:outerShdw>
          </a:effectLst>
        </p:spPr>
      </p:pic>
      <p:sp>
        <p:nvSpPr>
          <p:cNvPr id="84" name="Rectangle 83">
            <a:extLst>
              <a:ext uri="{FF2B5EF4-FFF2-40B4-BE49-F238E27FC236}">
                <a16:creationId xmlns:a16="http://schemas.microsoft.com/office/drawing/2014/main" id="{A7E4379D-E030-4125-9C07-87E8A90A58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244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363" name="Subtitle 2">
            <a:extLst>
              <a:ext uri="{FF2B5EF4-FFF2-40B4-BE49-F238E27FC236}">
                <a16:creationId xmlns:a16="http://schemas.microsoft.com/office/drawing/2014/main" id="{A91E40A9-E7B3-4230-B0B8-677760D336BB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647700" y="3046373"/>
            <a:ext cx="3324141" cy="2057399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altLang="en-US" dirty="0">
                <a:solidFill>
                  <a:schemeClr val="tx1"/>
                </a:solidFill>
              </a:rPr>
              <a:t>4</a:t>
            </a:r>
            <a:r>
              <a:rPr lang="en-US" altLang="en-US" baseline="30000" dirty="0">
                <a:solidFill>
                  <a:schemeClr val="tx1"/>
                </a:solidFill>
              </a:rPr>
              <a:t>th</a:t>
            </a:r>
            <a:r>
              <a:rPr lang="en-US" altLang="en-US" dirty="0">
                <a:solidFill>
                  <a:schemeClr val="tx1"/>
                </a:solidFill>
              </a:rPr>
              <a:t> February 2021</a:t>
            </a:r>
          </a:p>
          <a:p>
            <a:r>
              <a:rPr lang="en-US" altLang="en-US" dirty="0">
                <a:solidFill>
                  <a:schemeClr val="tx1"/>
                </a:solidFill>
              </a:rPr>
              <a:t>Facilitator </a:t>
            </a:r>
          </a:p>
          <a:p>
            <a:r>
              <a:rPr lang="en-US" altLang="en-US" dirty="0">
                <a:solidFill>
                  <a:schemeClr val="tx1"/>
                </a:solidFill>
              </a:rPr>
              <a:t>Jane Peters </a:t>
            </a:r>
          </a:p>
          <a:p>
            <a:pPr>
              <a:buFont typeface="Wingdings 3" charset="2"/>
              <a:buChar char=""/>
            </a:pPr>
            <a:endParaRPr lang="en-US" altLang="en-US" dirty="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05E9A6-2DBB-44FA-8AF6-BA5BB869594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2157" y="4867500"/>
            <a:ext cx="1734969" cy="131131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F3BABEF-9290-4F43-ADA0-28202A6807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99657" y="476673"/>
            <a:ext cx="5794175" cy="5794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3475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D5742EF4-89E5-4093-BA2F-A3D160D4557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45606224"/>
              </p:ext>
            </p:extLst>
          </p:nvPr>
        </p:nvGraphicFramePr>
        <p:xfrm>
          <a:off x="2135560" y="764704"/>
          <a:ext cx="7630616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DE1B0BFF-A4C0-4872-8819-BAC05732020F}"/>
              </a:ext>
            </a:extLst>
          </p:cNvPr>
          <p:cNvSpPr txBox="1"/>
          <p:nvPr/>
        </p:nvSpPr>
        <p:spPr>
          <a:xfrm>
            <a:off x="781050" y="5016078"/>
            <a:ext cx="36004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All About good  Communication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11DF953-D834-4819-A81F-7E4D99C27F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1B77FAE-6544-43F7-BE75-64480C02E9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EC803FC-CC66-427B-A603-C0015FA419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FAA0012-73D5-4BFA-96DB-054D33E9C0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364366B-E21B-4B18-B771-7ED92F9C638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723056E1-665D-4190-ABCF-5CD6A9FD6D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C997FD0-1F54-4F03-BB55-D4D88825C98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72EDD893-DA2C-41D6-8B1F-CA7856826F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DEAD3E0-B48B-4B3E-883F-E6BD84E38D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483016-7820-46C4-ABB3-B58247C509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22123" y="1353710"/>
            <a:ext cx="3094112" cy="1143000"/>
          </a:xfrm>
        </p:spPr>
        <p:txBody>
          <a:bodyPr/>
          <a:lstStyle/>
          <a:p>
            <a:r>
              <a:rPr lang="en-GB" dirty="0"/>
              <a:t>Pupils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7438C9-6033-4899-B441-8E5ABC68F7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1550" y="3172253"/>
            <a:ext cx="8946541" cy="2888952"/>
          </a:xfrm>
        </p:spPr>
        <p:txBody>
          <a:bodyPr/>
          <a:lstStyle/>
          <a:p>
            <a:r>
              <a:rPr lang="en-GB" dirty="0"/>
              <a:t>Voice of the pupil around remote learning</a:t>
            </a:r>
          </a:p>
          <a:p>
            <a:r>
              <a:rPr lang="en-GB" dirty="0"/>
              <a:t>Developing independence of young people to use technology </a:t>
            </a:r>
          </a:p>
          <a:p>
            <a:r>
              <a:rPr lang="en-GB" dirty="0"/>
              <a:t>The barriers of geography are removed so pupils can get together more easily </a:t>
            </a:r>
          </a:p>
          <a:p>
            <a:r>
              <a:rPr lang="en-GB" dirty="0"/>
              <a:t>Transition events will remain online alongside more opportunities for social and emotional wellbeing work, social events, Tea Clubs </a:t>
            </a:r>
          </a:p>
          <a:p>
            <a:r>
              <a:rPr lang="en-GB" dirty="0"/>
              <a:t>More use of radio aids at home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213BF6D-8F9B-4691-BA56-B7B45E00AA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0234" y="678167"/>
            <a:ext cx="5797857" cy="2170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7849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8347AE-624D-4B35-B9F8-03C25C5D82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9800" y="609600"/>
            <a:ext cx="3598168" cy="1143000"/>
          </a:xfrm>
        </p:spPr>
        <p:txBody>
          <a:bodyPr/>
          <a:lstStyle/>
          <a:p>
            <a:r>
              <a:rPr lang="en-GB" dirty="0"/>
              <a:t>Services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DF30CE-3AF5-4598-92FA-97502A1F4A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More frequent all Service and Team Meetings</a:t>
            </a:r>
          </a:p>
          <a:p>
            <a:r>
              <a:rPr lang="en-GB"/>
              <a:t>Regular Informal drop in Team ‘Coffee and Chat’</a:t>
            </a:r>
          </a:p>
          <a:p>
            <a:r>
              <a:rPr lang="en-GB"/>
              <a:t>Policies – E Safety, Risk Assessments, Lone working, Safeguarding</a:t>
            </a:r>
          </a:p>
          <a:p>
            <a:r>
              <a:rPr lang="en-GB"/>
              <a:t>Staff more confident in using online platforms, working with groups of pupils, parents and other professionals and creating resources and creative ways of working </a:t>
            </a:r>
          </a:p>
          <a:p>
            <a:r>
              <a:rPr lang="en-GB"/>
              <a:t>Staff working parties on areas of development within the Service – </a:t>
            </a:r>
          </a:p>
          <a:p>
            <a:r>
              <a:rPr lang="en-GB"/>
              <a:t>More workshops delivered remotely going forward 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230451-9B35-4EE0-B902-3FEE6BBFCA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3113" y="609600"/>
            <a:ext cx="2457450" cy="185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711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7">
            <a:extLst>
              <a:ext uri="{FF2B5EF4-FFF2-40B4-BE49-F238E27FC236}">
                <a16:creationId xmlns:a16="http://schemas.microsoft.com/office/drawing/2014/main" id="{32454A55-8D0E-4288-BA8C-0F28467A20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39D676F-FED8-4971-8DCB-9EEE288B7B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6318" y="629267"/>
            <a:ext cx="8914765" cy="1016654"/>
          </a:xfrm>
        </p:spPr>
        <p:txBody>
          <a:bodyPr>
            <a:normAutofit/>
          </a:bodyPr>
          <a:lstStyle/>
          <a:p>
            <a:r>
              <a:rPr lang="en-GB" dirty="0"/>
              <a:t>Schools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2BF945A-4452-4881-AF25-582DE1943C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3924298"/>
            <a:ext cx="12192417" cy="293370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 5">
            <a:extLst>
              <a:ext uri="{FF2B5EF4-FFF2-40B4-BE49-F238E27FC236}">
                <a16:creationId xmlns:a16="http://schemas.microsoft.com/office/drawing/2014/main" id="{7BF02DAB-EEF0-487F-A106-B70843EA6D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1" y="1762067"/>
            <a:ext cx="12191695" cy="2802467"/>
          </a:xfrm>
          <a:custGeom>
            <a:avLst/>
            <a:gdLst/>
            <a:ahLst/>
            <a:cxnLst/>
            <a:rect l="l" t="t" r="r" b="b"/>
            <a:pathLst>
              <a:path w="10000" h="8000">
                <a:moveTo>
                  <a:pt x="0" y="0"/>
                </a:moveTo>
                <a:lnTo>
                  <a:pt x="0" y="7970"/>
                </a:lnTo>
                <a:lnTo>
                  <a:pt x="10000" y="8000"/>
                </a:lnTo>
                <a:lnTo>
                  <a:pt x="10000" y="7"/>
                </a:lnTo>
                <a:lnTo>
                  <a:pt x="10000" y="7"/>
                </a:lnTo>
                <a:lnTo>
                  <a:pt x="9773" y="156"/>
                </a:lnTo>
                <a:lnTo>
                  <a:pt x="9547" y="298"/>
                </a:lnTo>
                <a:lnTo>
                  <a:pt x="9320" y="437"/>
                </a:lnTo>
                <a:lnTo>
                  <a:pt x="9092" y="556"/>
                </a:lnTo>
                <a:lnTo>
                  <a:pt x="8865" y="676"/>
                </a:lnTo>
                <a:lnTo>
                  <a:pt x="8637" y="788"/>
                </a:lnTo>
                <a:lnTo>
                  <a:pt x="8412" y="884"/>
                </a:lnTo>
                <a:lnTo>
                  <a:pt x="8184" y="975"/>
                </a:lnTo>
                <a:lnTo>
                  <a:pt x="7957" y="1058"/>
                </a:lnTo>
                <a:lnTo>
                  <a:pt x="7734" y="1130"/>
                </a:lnTo>
                <a:lnTo>
                  <a:pt x="7508" y="1202"/>
                </a:lnTo>
                <a:lnTo>
                  <a:pt x="7285" y="1262"/>
                </a:lnTo>
                <a:lnTo>
                  <a:pt x="7062" y="1309"/>
                </a:lnTo>
                <a:lnTo>
                  <a:pt x="6840" y="1358"/>
                </a:lnTo>
                <a:lnTo>
                  <a:pt x="6620" y="1399"/>
                </a:lnTo>
                <a:lnTo>
                  <a:pt x="6402" y="1428"/>
                </a:lnTo>
                <a:lnTo>
                  <a:pt x="6184" y="1453"/>
                </a:lnTo>
                <a:lnTo>
                  <a:pt x="5968" y="1477"/>
                </a:lnTo>
                <a:lnTo>
                  <a:pt x="5755" y="1488"/>
                </a:lnTo>
                <a:lnTo>
                  <a:pt x="5542" y="1500"/>
                </a:lnTo>
                <a:lnTo>
                  <a:pt x="5332" y="1506"/>
                </a:lnTo>
                <a:lnTo>
                  <a:pt x="5124" y="1500"/>
                </a:lnTo>
                <a:lnTo>
                  <a:pt x="4918" y="1500"/>
                </a:lnTo>
                <a:lnTo>
                  <a:pt x="4714" y="1488"/>
                </a:lnTo>
                <a:lnTo>
                  <a:pt x="4514" y="1470"/>
                </a:lnTo>
                <a:lnTo>
                  <a:pt x="4316" y="1453"/>
                </a:lnTo>
                <a:lnTo>
                  <a:pt x="4122" y="1434"/>
                </a:lnTo>
                <a:lnTo>
                  <a:pt x="3929" y="1405"/>
                </a:lnTo>
                <a:lnTo>
                  <a:pt x="3739" y="1374"/>
                </a:lnTo>
                <a:lnTo>
                  <a:pt x="3553" y="1346"/>
                </a:lnTo>
                <a:lnTo>
                  <a:pt x="3190" y="1267"/>
                </a:lnTo>
                <a:lnTo>
                  <a:pt x="2842" y="1183"/>
                </a:lnTo>
                <a:lnTo>
                  <a:pt x="2508" y="1095"/>
                </a:lnTo>
                <a:lnTo>
                  <a:pt x="2192" y="998"/>
                </a:lnTo>
                <a:lnTo>
                  <a:pt x="1890" y="897"/>
                </a:lnTo>
                <a:lnTo>
                  <a:pt x="1610" y="788"/>
                </a:lnTo>
                <a:lnTo>
                  <a:pt x="1347" y="681"/>
                </a:lnTo>
                <a:lnTo>
                  <a:pt x="1105" y="574"/>
                </a:lnTo>
                <a:lnTo>
                  <a:pt x="883" y="473"/>
                </a:lnTo>
                <a:lnTo>
                  <a:pt x="686" y="377"/>
                </a:lnTo>
                <a:lnTo>
                  <a:pt x="508" y="286"/>
                </a:lnTo>
                <a:lnTo>
                  <a:pt x="358" y="210"/>
                </a:lnTo>
                <a:lnTo>
                  <a:pt x="232" y="138"/>
                </a:lnTo>
                <a:lnTo>
                  <a:pt x="59" y="35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BCCB56-0AA4-42A4-930E-65C112C85A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1" y="2548281"/>
            <a:ext cx="5122606" cy="3658689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Has made staff and schools look more closely at what specialist support we are offering and we are making the programmes and objectives tighter.</a:t>
            </a:r>
          </a:p>
          <a:p>
            <a:r>
              <a:rPr lang="en-GB" dirty="0">
                <a:solidFill>
                  <a:schemeClr val="bg1"/>
                </a:solidFill>
              </a:rPr>
              <a:t>Lots of specific advice now in place for making learning more accessible / reasonable adjustments in place  - factsheets, guidance, resources on the website.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C463F89-32A0-47FC-8B80-80F224E125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1916" y="2680456"/>
            <a:ext cx="5451627" cy="3397668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3361524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64F3B1-50C7-4FB8-BEA0-28B70E840F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30" y="629266"/>
            <a:ext cx="9252154" cy="122398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900"/>
              <a:t>Work with other</a:t>
            </a:r>
            <a:br>
              <a:rPr lang="en-GB" sz="3900"/>
            </a:br>
            <a:r>
              <a:rPr lang="en-GB" sz="3900"/>
              <a:t> professionals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333564-A6C6-4F23-9431-82A8C644E9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1" y="2052214"/>
            <a:ext cx="4338409" cy="4196185"/>
          </a:xfrm>
        </p:spPr>
        <p:txBody>
          <a:bodyPr>
            <a:normAutofit/>
          </a:bodyPr>
          <a:lstStyle/>
          <a:p>
            <a:r>
              <a:rPr lang="en-GB" dirty="0"/>
              <a:t>More communication with other professionals  -removed the barriers of travel and geography making it easier. </a:t>
            </a:r>
          </a:p>
          <a:p>
            <a:r>
              <a:rPr lang="en-GB" dirty="0"/>
              <a:t>Providing training to other professionals and other professionals to deliver training for team meetings. </a:t>
            </a:r>
          </a:p>
          <a:p>
            <a:r>
              <a:rPr lang="en-GB" dirty="0"/>
              <a:t>Delivering joint training with SPALT  -parent workshops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451935C-1FB7-4559-BB23-A6960DA0196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-1" r="3930" b="9592"/>
          <a:stretch/>
        </p:blipFill>
        <p:spPr>
          <a:xfrm>
            <a:off x="6091916" y="2052213"/>
            <a:ext cx="5451627" cy="379378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3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44712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6E9AA0-CB3F-4CDA-869C-EF8ADF7B4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9800" y="609600"/>
            <a:ext cx="4174232" cy="1143000"/>
          </a:xfrm>
        </p:spPr>
        <p:txBody>
          <a:bodyPr/>
          <a:lstStyle/>
          <a:p>
            <a:r>
              <a:rPr lang="en-GB" dirty="0"/>
              <a:t>Parents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5D395F-6F98-48A0-837D-CE210C35F1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Staff to ring rather than email more families has improved relationships  </a:t>
            </a:r>
          </a:p>
          <a:p>
            <a:r>
              <a:rPr lang="en-GB" dirty="0"/>
              <a:t>Parent and staff feedback –improved relationships with families who know understand more about what their child is learning and how to use the technology especially those in school </a:t>
            </a:r>
          </a:p>
          <a:p>
            <a:r>
              <a:rPr lang="en-GB" dirty="0"/>
              <a:t>Online lessons in cooking and developing independence skills.</a:t>
            </a:r>
          </a:p>
          <a:p>
            <a:r>
              <a:rPr lang="en-GB" dirty="0"/>
              <a:t>Coaching as an approach in working with families </a:t>
            </a:r>
          </a:p>
          <a:p>
            <a:r>
              <a:rPr lang="en-GB" dirty="0"/>
              <a:t>Keeping some pre-school group possibly on a monthly basis online in order to reach those who can’t/don’t want to attend online. </a:t>
            </a:r>
          </a:p>
          <a:p>
            <a:r>
              <a:rPr lang="en-GB" dirty="0"/>
              <a:t>More pupils using radio aids at home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4E7A8C4-5749-44DB-9131-7F94CA9192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17485" y="609600"/>
            <a:ext cx="2676525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2667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3D9BA-F89E-4322-82F8-6DC5331177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Anything else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0C972B0-3365-4FF4-B579-504BD1B069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30161" y="1308996"/>
            <a:ext cx="5608356" cy="5236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23455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EC76B5"/>
      </a:hlink>
      <a:folHlink>
        <a:srgbClr val="E8ACCD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A207AED3-9ABC-4A18-9978-A59B65688B1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353</Words>
  <Application>Microsoft Office PowerPoint</Application>
  <PresentationFormat>Widescreen</PresentationFormat>
  <Paragraphs>38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Century Gothic</vt:lpstr>
      <vt:lpstr>Wingdings 3</vt:lpstr>
      <vt:lpstr>Ion</vt:lpstr>
      <vt:lpstr>Lessons learned from practice during the COVID 19  Pandemic </vt:lpstr>
      <vt:lpstr>PowerPoint Presentation</vt:lpstr>
      <vt:lpstr>PowerPoint Presentation</vt:lpstr>
      <vt:lpstr>Pupils </vt:lpstr>
      <vt:lpstr>Services</vt:lpstr>
      <vt:lpstr>Schools </vt:lpstr>
      <vt:lpstr>Work with other  professionals </vt:lpstr>
      <vt:lpstr>Parents </vt:lpstr>
      <vt:lpstr>Anything else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Lessons learned from practice during the COVID 19  Pandemic </dc:title>
  <dc:creator>Jane Peters (AfC)</dc:creator>
  <cp:lastModifiedBy>Jane Peters (AfC)</cp:lastModifiedBy>
  <cp:revision>4</cp:revision>
  <dcterms:created xsi:type="dcterms:W3CDTF">2021-02-04T11:39:21Z</dcterms:created>
  <dcterms:modified xsi:type="dcterms:W3CDTF">2021-02-04T11:55:58Z</dcterms:modified>
</cp:coreProperties>
</file>