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8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B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24" autoAdjust="0"/>
  </p:normalViewPr>
  <p:slideViewPr>
    <p:cSldViewPr>
      <p:cViewPr varScale="1">
        <p:scale>
          <a:sx n="56" d="100"/>
          <a:sy n="56" d="100"/>
        </p:scale>
        <p:origin x="122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eve\Google%20Drive\NatSIP-Root\NatSIP\2019-20%20-%20SI%20Community%20Forums%20Project\Stats%20and%20Costs\SI%20Forums%20Stats%20and%20Costs%20Oct%202019%20Onwar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1800" b="1" dirty="0"/>
              <a:t>SI Forums</a:t>
            </a:r>
          </a:p>
          <a:p>
            <a:pPr>
              <a:defRPr/>
            </a:pPr>
            <a:r>
              <a:rPr lang="en-GB" sz="1800" b="1" dirty="0"/>
              <a:t>Messages</a:t>
            </a:r>
            <a:r>
              <a:rPr lang="en-GB" sz="1800" b="1" baseline="0" dirty="0"/>
              <a:t> sent by Month</a:t>
            </a:r>
            <a:endParaRPr lang="en-GB" sz="18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'Base Stats'!$A$13</c:f>
              <c:strCache>
                <c:ptCount val="1"/>
                <c:pt idx="0">
                  <c:v>HOSS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00B050"/>
              </a:solidFill>
            </a:ln>
            <a:effectLst/>
          </c:spPr>
          <c:invertIfNegative val="0"/>
          <c:cat>
            <c:numRef>
              <c:f>'Base Stats'!$B$12:$R$12</c:f>
              <c:numCache>
                <c:formatCode>mmm\-yy</c:formatCode>
                <c:ptCount val="17"/>
                <c:pt idx="0">
                  <c:v>43739</c:v>
                </c:pt>
                <c:pt idx="1">
                  <c:v>43770</c:v>
                </c:pt>
                <c:pt idx="2">
                  <c:v>43800</c:v>
                </c:pt>
                <c:pt idx="3">
                  <c:v>43831</c:v>
                </c:pt>
                <c:pt idx="4">
                  <c:v>43862</c:v>
                </c:pt>
                <c:pt idx="5">
                  <c:v>43891</c:v>
                </c:pt>
                <c:pt idx="6">
                  <c:v>43922</c:v>
                </c:pt>
                <c:pt idx="7">
                  <c:v>43952</c:v>
                </c:pt>
                <c:pt idx="8">
                  <c:v>43983</c:v>
                </c:pt>
                <c:pt idx="9">
                  <c:v>44013</c:v>
                </c:pt>
                <c:pt idx="10">
                  <c:v>44044</c:v>
                </c:pt>
                <c:pt idx="11">
                  <c:v>44075</c:v>
                </c:pt>
                <c:pt idx="12">
                  <c:v>44105</c:v>
                </c:pt>
                <c:pt idx="13">
                  <c:v>44136</c:v>
                </c:pt>
                <c:pt idx="14">
                  <c:v>44166</c:v>
                </c:pt>
                <c:pt idx="15">
                  <c:v>44197</c:v>
                </c:pt>
                <c:pt idx="16">
                  <c:v>44228</c:v>
                </c:pt>
              </c:numCache>
            </c:numRef>
          </c:cat>
          <c:val>
            <c:numRef>
              <c:f>'Base Stats'!$B$13:$R$13</c:f>
              <c:numCache>
                <c:formatCode>_-* #,##0_-;\-* #,##0_-;_-* "-"??_-;_-@_-</c:formatCode>
                <c:ptCount val="17"/>
                <c:pt idx="0">
                  <c:v>4112</c:v>
                </c:pt>
                <c:pt idx="1">
                  <c:v>20366</c:v>
                </c:pt>
                <c:pt idx="2">
                  <c:v>10796</c:v>
                </c:pt>
                <c:pt idx="3">
                  <c:v>16698</c:v>
                </c:pt>
                <c:pt idx="4">
                  <c:v>17812</c:v>
                </c:pt>
                <c:pt idx="5">
                  <c:v>30340</c:v>
                </c:pt>
                <c:pt idx="6">
                  <c:v>44782</c:v>
                </c:pt>
                <c:pt idx="7">
                  <c:v>39749</c:v>
                </c:pt>
                <c:pt idx="8">
                  <c:v>21748</c:v>
                </c:pt>
                <c:pt idx="9">
                  <c:v>12723</c:v>
                </c:pt>
                <c:pt idx="10">
                  <c:v>5876</c:v>
                </c:pt>
                <c:pt idx="11">
                  <c:v>23016</c:v>
                </c:pt>
                <c:pt idx="12">
                  <c:v>5866</c:v>
                </c:pt>
                <c:pt idx="13">
                  <c:v>20818</c:v>
                </c:pt>
                <c:pt idx="14">
                  <c:v>5914</c:v>
                </c:pt>
                <c:pt idx="15">
                  <c:v>12708</c:v>
                </c:pt>
                <c:pt idx="16">
                  <c:v>1434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B6-4971-B48E-31A02D2EBB3D}"/>
            </c:ext>
          </c:extLst>
        </c:ser>
        <c:ser>
          <c:idx val="1"/>
          <c:order val="1"/>
          <c:tx>
            <c:strRef>
              <c:f>'Base Stats'!$A$14</c:f>
              <c:strCache>
                <c:ptCount val="1"/>
                <c:pt idx="0">
                  <c:v>VI</c:v>
                </c:pt>
              </c:strCache>
            </c:strRef>
          </c:tx>
          <c:spPr>
            <a:solidFill>
              <a:srgbClr val="FFFF00"/>
            </a:solidFill>
            <a:ln>
              <a:solidFill>
                <a:srgbClr val="FFFF00"/>
              </a:solidFill>
            </a:ln>
            <a:effectLst/>
          </c:spPr>
          <c:invertIfNegative val="0"/>
          <c:cat>
            <c:numRef>
              <c:f>'Base Stats'!$B$12:$R$12</c:f>
              <c:numCache>
                <c:formatCode>mmm\-yy</c:formatCode>
                <c:ptCount val="17"/>
                <c:pt idx="0">
                  <c:v>43739</c:v>
                </c:pt>
                <c:pt idx="1">
                  <c:v>43770</c:v>
                </c:pt>
                <c:pt idx="2">
                  <c:v>43800</c:v>
                </c:pt>
                <c:pt idx="3">
                  <c:v>43831</c:v>
                </c:pt>
                <c:pt idx="4">
                  <c:v>43862</c:v>
                </c:pt>
                <c:pt idx="5">
                  <c:v>43891</c:v>
                </c:pt>
                <c:pt idx="6">
                  <c:v>43922</c:v>
                </c:pt>
                <c:pt idx="7">
                  <c:v>43952</c:v>
                </c:pt>
                <c:pt idx="8">
                  <c:v>43983</c:v>
                </c:pt>
                <c:pt idx="9">
                  <c:v>44013</c:v>
                </c:pt>
                <c:pt idx="10">
                  <c:v>44044</c:v>
                </c:pt>
                <c:pt idx="11">
                  <c:v>44075</c:v>
                </c:pt>
                <c:pt idx="12">
                  <c:v>44105</c:v>
                </c:pt>
                <c:pt idx="13">
                  <c:v>44136</c:v>
                </c:pt>
                <c:pt idx="14">
                  <c:v>44166</c:v>
                </c:pt>
                <c:pt idx="15">
                  <c:v>44197</c:v>
                </c:pt>
                <c:pt idx="16">
                  <c:v>44228</c:v>
                </c:pt>
              </c:numCache>
            </c:numRef>
          </c:cat>
          <c:val>
            <c:numRef>
              <c:f>'Base Stats'!$B$14:$R$14</c:f>
              <c:numCache>
                <c:formatCode>_-* #,##0_-;\-* #,##0_-;_-* "-"??_-;_-@_-</c:formatCode>
                <c:ptCount val="17"/>
                <c:pt idx="0">
                  <c:v>56280</c:v>
                </c:pt>
                <c:pt idx="1">
                  <c:v>390548</c:v>
                </c:pt>
                <c:pt idx="2">
                  <c:v>123516</c:v>
                </c:pt>
                <c:pt idx="3">
                  <c:v>275400</c:v>
                </c:pt>
                <c:pt idx="4">
                  <c:v>154684</c:v>
                </c:pt>
                <c:pt idx="5">
                  <c:v>203454</c:v>
                </c:pt>
                <c:pt idx="6">
                  <c:v>176744</c:v>
                </c:pt>
                <c:pt idx="7">
                  <c:v>295706</c:v>
                </c:pt>
                <c:pt idx="8">
                  <c:v>170130</c:v>
                </c:pt>
                <c:pt idx="9">
                  <c:v>53167</c:v>
                </c:pt>
                <c:pt idx="10">
                  <c:v>10118</c:v>
                </c:pt>
                <c:pt idx="11">
                  <c:v>153305</c:v>
                </c:pt>
                <c:pt idx="12">
                  <c:v>150193</c:v>
                </c:pt>
                <c:pt idx="13">
                  <c:v>176399</c:v>
                </c:pt>
                <c:pt idx="14">
                  <c:v>69070</c:v>
                </c:pt>
                <c:pt idx="15">
                  <c:v>142401</c:v>
                </c:pt>
                <c:pt idx="16">
                  <c:v>2796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5B6-4971-B48E-31A02D2EBB3D}"/>
            </c:ext>
          </c:extLst>
        </c:ser>
        <c:ser>
          <c:idx val="2"/>
          <c:order val="2"/>
          <c:tx>
            <c:strRef>
              <c:f>'Base Stats'!$A$15</c:f>
              <c:strCache>
                <c:ptCount val="1"/>
                <c:pt idx="0">
                  <c:v>QToD</c:v>
                </c:pt>
              </c:strCache>
            </c:strRef>
          </c:tx>
          <c:spPr>
            <a:solidFill>
              <a:srgbClr val="00B0F0"/>
            </a:solidFill>
            <a:ln>
              <a:solidFill>
                <a:srgbClr val="00B0F0"/>
              </a:solidFill>
            </a:ln>
            <a:effectLst/>
          </c:spPr>
          <c:invertIfNegative val="0"/>
          <c:cat>
            <c:numRef>
              <c:f>'Base Stats'!$B$12:$R$12</c:f>
              <c:numCache>
                <c:formatCode>mmm\-yy</c:formatCode>
                <c:ptCount val="17"/>
                <c:pt idx="0">
                  <c:v>43739</c:v>
                </c:pt>
                <c:pt idx="1">
                  <c:v>43770</c:v>
                </c:pt>
                <c:pt idx="2">
                  <c:v>43800</c:v>
                </c:pt>
                <c:pt idx="3">
                  <c:v>43831</c:v>
                </c:pt>
                <c:pt idx="4">
                  <c:v>43862</c:v>
                </c:pt>
                <c:pt idx="5">
                  <c:v>43891</c:v>
                </c:pt>
                <c:pt idx="6">
                  <c:v>43922</c:v>
                </c:pt>
                <c:pt idx="7">
                  <c:v>43952</c:v>
                </c:pt>
                <c:pt idx="8">
                  <c:v>43983</c:v>
                </c:pt>
                <c:pt idx="9">
                  <c:v>44013</c:v>
                </c:pt>
                <c:pt idx="10">
                  <c:v>44044</c:v>
                </c:pt>
                <c:pt idx="11">
                  <c:v>44075</c:v>
                </c:pt>
                <c:pt idx="12">
                  <c:v>44105</c:v>
                </c:pt>
                <c:pt idx="13">
                  <c:v>44136</c:v>
                </c:pt>
                <c:pt idx="14">
                  <c:v>44166</c:v>
                </c:pt>
                <c:pt idx="15">
                  <c:v>44197</c:v>
                </c:pt>
                <c:pt idx="16">
                  <c:v>44228</c:v>
                </c:pt>
              </c:numCache>
            </c:numRef>
          </c:cat>
          <c:val>
            <c:numRef>
              <c:f>'Base Stats'!$B$15:$R$15</c:f>
              <c:numCache>
                <c:formatCode>_-* #,##0_-;\-* #,##0_-;_-* "-"??_-;_-@_-</c:formatCode>
                <c:ptCount val="17"/>
                <c:pt idx="0">
                  <c:v>2816</c:v>
                </c:pt>
                <c:pt idx="1">
                  <c:v>15128</c:v>
                </c:pt>
                <c:pt idx="2">
                  <c:v>4782</c:v>
                </c:pt>
                <c:pt idx="3">
                  <c:v>6406</c:v>
                </c:pt>
                <c:pt idx="4">
                  <c:v>8666</c:v>
                </c:pt>
                <c:pt idx="5">
                  <c:v>7048</c:v>
                </c:pt>
                <c:pt idx="6">
                  <c:v>11472</c:v>
                </c:pt>
                <c:pt idx="7">
                  <c:v>15240</c:v>
                </c:pt>
                <c:pt idx="8">
                  <c:v>5011</c:v>
                </c:pt>
                <c:pt idx="9">
                  <c:v>4694</c:v>
                </c:pt>
                <c:pt idx="10">
                  <c:v>631</c:v>
                </c:pt>
                <c:pt idx="11">
                  <c:v>3136</c:v>
                </c:pt>
                <c:pt idx="12">
                  <c:v>7819</c:v>
                </c:pt>
                <c:pt idx="13">
                  <c:v>4531</c:v>
                </c:pt>
                <c:pt idx="14">
                  <c:v>2640</c:v>
                </c:pt>
                <c:pt idx="15">
                  <c:v>6247</c:v>
                </c:pt>
                <c:pt idx="16">
                  <c:v>328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5B6-4971-B48E-31A02D2EBB3D}"/>
            </c:ext>
          </c:extLst>
        </c:ser>
        <c:ser>
          <c:idx val="3"/>
          <c:order val="3"/>
          <c:tx>
            <c:strRef>
              <c:f>'Base Stats'!$A$16</c:f>
              <c:strCache>
                <c:ptCount val="1"/>
                <c:pt idx="0">
                  <c:v>MSI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rgbClr val="FF0000"/>
              </a:solidFill>
            </a:ln>
            <a:effectLst/>
          </c:spPr>
          <c:invertIfNegative val="0"/>
          <c:cat>
            <c:numRef>
              <c:f>'Base Stats'!$B$12:$R$12</c:f>
              <c:numCache>
                <c:formatCode>mmm\-yy</c:formatCode>
                <c:ptCount val="17"/>
                <c:pt idx="0">
                  <c:v>43739</c:v>
                </c:pt>
                <c:pt idx="1">
                  <c:v>43770</c:v>
                </c:pt>
                <c:pt idx="2">
                  <c:v>43800</c:v>
                </c:pt>
                <c:pt idx="3">
                  <c:v>43831</c:v>
                </c:pt>
                <c:pt idx="4">
                  <c:v>43862</c:v>
                </c:pt>
                <c:pt idx="5">
                  <c:v>43891</c:v>
                </c:pt>
                <c:pt idx="6">
                  <c:v>43922</c:v>
                </c:pt>
                <c:pt idx="7">
                  <c:v>43952</c:v>
                </c:pt>
                <c:pt idx="8">
                  <c:v>43983</c:v>
                </c:pt>
                <c:pt idx="9">
                  <c:v>44013</c:v>
                </c:pt>
                <c:pt idx="10">
                  <c:v>44044</c:v>
                </c:pt>
                <c:pt idx="11">
                  <c:v>44075</c:v>
                </c:pt>
                <c:pt idx="12">
                  <c:v>44105</c:v>
                </c:pt>
                <c:pt idx="13">
                  <c:v>44136</c:v>
                </c:pt>
                <c:pt idx="14">
                  <c:v>44166</c:v>
                </c:pt>
                <c:pt idx="15">
                  <c:v>44197</c:v>
                </c:pt>
                <c:pt idx="16">
                  <c:v>44228</c:v>
                </c:pt>
              </c:numCache>
            </c:numRef>
          </c:cat>
          <c:val>
            <c:numRef>
              <c:f>'Base Stats'!$B$16:$R$16</c:f>
              <c:numCache>
                <c:formatCode>_-* #,##0_-;\-* #,##0_-;_-* "-"??_-;_-@_-</c:formatCode>
                <c:ptCount val="17"/>
                <c:pt idx="0">
                  <c:v>1162</c:v>
                </c:pt>
                <c:pt idx="1">
                  <c:v>1436</c:v>
                </c:pt>
                <c:pt idx="2">
                  <c:v>402</c:v>
                </c:pt>
                <c:pt idx="3">
                  <c:v>670</c:v>
                </c:pt>
                <c:pt idx="4">
                  <c:v>136</c:v>
                </c:pt>
                <c:pt idx="5">
                  <c:v>0</c:v>
                </c:pt>
                <c:pt idx="6">
                  <c:v>5700</c:v>
                </c:pt>
                <c:pt idx="7">
                  <c:v>1388</c:v>
                </c:pt>
                <c:pt idx="8">
                  <c:v>1646</c:v>
                </c:pt>
                <c:pt idx="9">
                  <c:v>158</c:v>
                </c:pt>
                <c:pt idx="10">
                  <c:v>0</c:v>
                </c:pt>
                <c:pt idx="11">
                  <c:v>567</c:v>
                </c:pt>
                <c:pt idx="12">
                  <c:v>164</c:v>
                </c:pt>
                <c:pt idx="13">
                  <c:v>0</c:v>
                </c:pt>
                <c:pt idx="14">
                  <c:v>0</c:v>
                </c:pt>
                <c:pt idx="15">
                  <c:v>492</c:v>
                </c:pt>
                <c:pt idx="16">
                  <c:v>246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5B6-4971-B48E-31A02D2EBB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810373024"/>
        <c:axId val="735132640"/>
      </c:barChart>
      <c:dateAx>
        <c:axId val="810373024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35132640"/>
        <c:crosses val="autoZero"/>
        <c:auto val="1"/>
        <c:lblOffset val="100"/>
        <c:baseTimeUnit val="months"/>
      </c:dateAx>
      <c:valAx>
        <c:axId val="735132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10373024"/>
        <c:crosses val="autoZero"/>
        <c:crossBetween val="between"/>
        <c:dispUnits>
          <c:builtInUnit val="thousand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94171524492565939"/>
          <c:y val="0.45542089599715957"/>
          <c:w val="5.0076924178923392E-2"/>
          <c:h val="0.1414369730901233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084C41C9-B9B6-4963-AC9F-8B290615015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b="1"/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en-GB" altLang="en-US" noProof="0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60669AD4-63E4-467D-8D3E-B31F324386F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  <a:endParaRPr lang="en-GB" altLang="en-US" noProof="0"/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717898ED-67A1-4972-A2DE-DE138B2A5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04813"/>
            <a:ext cx="5184775" cy="158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2" name="Freeform 8">
            <a:extLst>
              <a:ext uri="{FF2B5EF4-FFF2-40B4-BE49-F238E27FC236}">
                <a16:creationId xmlns:a16="http://schemas.microsoft.com/office/drawing/2014/main" id="{5DC34419-4C6D-4F8C-87A6-94ACA3C1029D}"/>
              </a:ext>
            </a:extLst>
          </p:cNvPr>
          <p:cNvSpPr>
            <a:spLocks/>
          </p:cNvSpPr>
          <p:nvPr/>
        </p:nvSpPr>
        <p:spPr bwMode="auto">
          <a:xfrm>
            <a:off x="-7938" y="6157913"/>
            <a:ext cx="9161463" cy="714375"/>
          </a:xfrm>
          <a:custGeom>
            <a:avLst/>
            <a:gdLst>
              <a:gd name="T0" fmla="*/ 0 w 5771"/>
              <a:gd name="T1" fmla="*/ 183 h 450"/>
              <a:gd name="T2" fmla="*/ 0 w 5771"/>
              <a:gd name="T3" fmla="*/ 442 h 450"/>
              <a:gd name="T4" fmla="*/ 5771 w 5771"/>
              <a:gd name="T5" fmla="*/ 450 h 450"/>
              <a:gd name="T6" fmla="*/ 5768 w 5771"/>
              <a:gd name="T7" fmla="*/ 0 h 450"/>
              <a:gd name="T8" fmla="*/ 0 w 5771"/>
              <a:gd name="T9" fmla="*/ 183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71" h="450">
                <a:moveTo>
                  <a:pt x="0" y="183"/>
                </a:moveTo>
                <a:lnTo>
                  <a:pt x="0" y="442"/>
                </a:lnTo>
                <a:lnTo>
                  <a:pt x="5771" y="450"/>
                </a:lnTo>
                <a:lnTo>
                  <a:pt x="5768" y="0"/>
                </a:lnTo>
                <a:lnTo>
                  <a:pt x="0" y="183"/>
                </a:lnTo>
                <a:close/>
              </a:path>
            </a:pathLst>
          </a:custGeom>
          <a:solidFill>
            <a:srgbClr val="ED1B2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35F5-7099-4620-A62A-34FF331B5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FF429-3226-4AF3-8641-6CDDE6CED6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44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5D067-E87F-4E46-912B-19C835C7D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326716-55FB-44C2-B71D-235547705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94764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0AE90-1EE9-49BE-8AFF-5F694F34E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3E9B1-83B2-4CFB-A109-4F906F430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3926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0A5992-A667-4630-9B20-B530EFCA6A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9313" y="1628775"/>
            <a:ext cx="4038600" cy="43926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873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51F16-FEAE-41AE-9884-AAB179017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0053F-5DD3-4381-8453-20DF0DCA71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3A1087-120E-42FB-9892-06959A735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C74B32-DAF1-4A87-B18C-40A093DBE5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34B3A2-0027-4BDF-9B3C-50C87B45E0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739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31263-F4D1-40B3-9823-69C62B656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07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1944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E6617-46A2-4531-AAAE-A313943C7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31028-8B0C-4190-A571-BD3D05F80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CF6E9D-C98B-4D77-9A5E-72E8559318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9025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8B4F2-B7C8-4EDF-B289-F1BED7422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F6EDBB-0751-45CA-9C12-CCF47BA4A7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7A4117-1A1E-4C0F-AFB5-D5DA526E5F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16656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47E98-4DE4-421F-A55B-8E1B95BA8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98E2DE-DF78-4D6F-909E-888B621C2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547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620E35-C8FE-4279-BF00-295C3CF9C6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7610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C50728-DDCC-4D45-AF59-72836FF4ED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7610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610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ECB27A2-0CA5-4819-B871-FB88CDF0FB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20737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F6842B1-51BE-443F-8BB0-93976D9EF9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39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pic>
        <p:nvPicPr>
          <p:cNvPr id="1031" name="Picture 7">
            <a:extLst>
              <a:ext uri="{FF2B5EF4-FFF2-40B4-BE49-F238E27FC236}">
                <a16:creationId xmlns:a16="http://schemas.microsoft.com/office/drawing/2014/main" id="{3325562D-C01F-4B67-8633-730C769DE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58738"/>
            <a:ext cx="900113" cy="27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Freeform 8">
            <a:extLst>
              <a:ext uri="{FF2B5EF4-FFF2-40B4-BE49-F238E27FC236}">
                <a16:creationId xmlns:a16="http://schemas.microsoft.com/office/drawing/2014/main" id="{1198C12D-8F02-451D-999F-AB6EEC127EE9}"/>
              </a:ext>
            </a:extLst>
          </p:cNvPr>
          <p:cNvSpPr>
            <a:spLocks/>
          </p:cNvSpPr>
          <p:nvPr/>
        </p:nvSpPr>
        <p:spPr bwMode="auto">
          <a:xfrm>
            <a:off x="-4763" y="6524625"/>
            <a:ext cx="9148763" cy="333375"/>
          </a:xfrm>
          <a:custGeom>
            <a:avLst/>
            <a:gdLst>
              <a:gd name="T0" fmla="*/ 0 w 5763"/>
              <a:gd name="T1" fmla="*/ 211 h 305"/>
              <a:gd name="T2" fmla="*/ 0 w 5763"/>
              <a:gd name="T3" fmla="*/ 305 h 305"/>
              <a:gd name="T4" fmla="*/ 5763 w 5763"/>
              <a:gd name="T5" fmla="*/ 300 h 305"/>
              <a:gd name="T6" fmla="*/ 5763 w 5763"/>
              <a:gd name="T7" fmla="*/ 0 h 305"/>
              <a:gd name="T8" fmla="*/ 0 w 5763"/>
              <a:gd name="T9" fmla="*/ 211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63" h="305">
                <a:moveTo>
                  <a:pt x="0" y="211"/>
                </a:moveTo>
                <a:lnTo>
                  <a:pt x="0" y="305"/>
                </a:lnTo>
                <a:lnTo>
                  <a:pt x="5763" y="300"/>
                </a:lnTo>
                <a:lnTo>
                  <a:pt x="5763" y="0"/>
                </a:lnTo>
                <a:lnTo>
                  <a:pt x="0" y="211"/>
                </a:lnTo>
                <a:close/>
              </a:path>
            </a:pathLst>
          </a:custGeom>
          <a:solidFill>
            <a:srgbClr val="ED1B2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siforums.org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490EC61F-AF0D-43D8-8541-829CA4D7AA1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420888"/>
            <a:ext cx="7772400" cy="1584176"/>
          </a:xfrm>
        </p:spPr>
        <p:txBody>
          <a:bodyPr/>
          <a:lstStyle/>
          <a:p>
            <a:r>
              <a:rPr lang="en-US" altLang="en-US" sz="6000" dirty="0"/>
              <a:t>HoSS and the SI community forums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08591DB8-7282-4AC0-94CF-DED6B680040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0" y="4054624"/>
            <a:ext cx="9144000" cy="1584176"/>
          </a:xfrm>
        </p:spPr>
        <p:txBody>
          <a:bodyPr/>
          <a:lstStyle/>
          <a:p>
            <a:endParaRPr lang="en-US" altLang="en-US" i="1" dirty="0"/>
          </a:p>
          <a:p>
            <a:r>
              <a:rPr lang="en-US" altLang="en-US" i="1" dirty="0"/>
              <a:t>Keeping communication flowing in the sector …..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99CA6-8EF0-426B-9D48-F628CC765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Before 2021…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CAE8C-6375-46CD-939B-9766EFD54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752553"/>
          </a:xfrm>
        </p:spPr>
        <p:txBody>
          <a:bodyPr/>
          <a:lstStyle/>
          <a:p>
            <a:r>
              <a:rPr lang="en-GB" dirty="0"/>
              <a:t>The SI community forums are a successor to the DfE-hosted system which was terminated in July 2019. It had been creaky…..</a:t>
            </a:r>
          </a:p>
          <a:p>
            <a:r>
              <a:rPr lang="en-GB" dirty="0"/>
              <a:t>So, we set up the HoSS forum as an interim solution to keep communication channels open for HoSS – the project is now a permanent solution run for the 4 groups in the SI sector</a:t>
            </a:r>
          </a:p>
          <a:p>
            <a:r>
              <a:rPr lang="en-GB" dirty="0"/>
              <a:t>New platform went live in late October 2019</a:t>
            </a:r>
          </a:p>
        </p:txBody>
      </p:sp>
    </p:spTree>
    <p:extLst>
      <p:ext uri="{BB962C8B-B14F-4D97-AF65-F5344CB8AC3E}">
        <p14:creationId xmlns:p14="http://schemas.microsoft.com/office/powerpoint/2010/main" val="2118211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E2EC7-A388-4488-9B74-825EF4610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powers the forum?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BAD5B6-DA9C-441A-BE87-C7288B5176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844824"/>
            <a:ext cx="8229600" cy="4176564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The SI Community Forums project was founded, created and is powered by NatSIP. </a:t>
            </a:r>
            <a:br>
              <a:rPr lang="en-GB" b="1" dirty="0"/>
            </a:br>
            <a:r>
              <a:rPr lang="en-GB" dirty="0"/>
              <a:t>NatSIP has taken on the running and technical management and was initially assisted to do so by DfE/</a:t>
            </a:r>
            <a:r>
              <a:rPr lang="en-GB" dirty="0" err="1"/>
              <a:t>nasen</a:t>
            </a:r>
            <a:r>
              <a:rPr lang="en-GB" dirty="0"/>
              <a:t>.  </a:t>
            </a:r>
          </a:p>
          <a:p>
            <a:pPr marL="0" indent="0">
              <a:buNone/>
            </a:pPr>
            <a:r>
              <a:rPr lang="en-GB" dirty="0"/>
              <a:t>For more information, see the </a:t>
            </a:r>
            <a:r>
              <a:rPr lang="en-GB" b="1" dirty="0">
                <a:hlinkClick r:id="rId2"/>
              </a:rPr>
              <a:t>SI Community Forums website</a:t>
            </a:r>
            <a:r>
              <a:rPr lang="en-GB" dirty="0"/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698084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99CA6-8EF0-426B-9D48-F628CC765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HoSS Forum - some numbers…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CAE8C-6375-46CD-939B-9766EFD54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HoSS forum has 239 subscribers</a:t>
            </a:r>
          </a:p>
          <a:p>
            <a:r>
              <a:rPr lang="en-GB" dirty="0"/>
              <a:t>Average of 3.9 postings each working day</a:t>
            </a:r>
          </a:p>
          <a:p>
            <a:r>
              <a:rPr lang="en-GB" dirty="0"/>
              <a:t>1,357 postings since October 2019</a:t>
            </a:r>
          </a:p>
          <a:p>
            <a:r>
              <a:rPr lang="en-GB" dirty="0"/>
              <a:t>Total mails sent:  </a:t>
            </a:r>
            <a:br>
              <a:rPr lang="en-GB" dirty="0"/>
            </a:br>
            <a:r>
              <a:rPr lang="en-GB" sz="13800" dirty="0"/>
              <a:t>293,324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9480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A086A85-4DF8-46D9-8362-F11977356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Forums and moderators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760B54C-8FAD-404F-873E-EF43D3FF296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b="1" dirty="0"/>
              <a:t>HoSS Forum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  <a:p>
            <a:r>
              <a:rPr lang="en-GB" b="1" dirty="0"/>
              <a:t>VI Forum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BAAA357-E70F-4923-B7C1-AEB2CDD6777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b="1" dirty="0"/>
              <a:t>QToD Forum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  <a:p>
            <a:r>
              <a:rPr lang="en-GB" b="1" dirty="0"/>
              <a:t>MSI Forum</a:t>
            </a:r>
          </a:p>
        </p:txBody>
      </p:sp>
      <p:pic>
        <p:nvPicPr>
          <p:cNvPr id="8" name="Picture 7" descr="Logo&#10;&#10;Description automatically generated with medium confidence">
            <a:extLst>
              <a:ext uri="{FF2B5EF4-FFF2-40B4-BE49-F238E27FC236}">
                <a16:creationId xmlns:a16="http://schemas.microsoft.com/office/drawing/2014/main" id="{F9EBB2BA-3145-4331-827F-2476BA7A83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420136"/>
            <a:ext cx="2219501" cy="1008864"/>
          </a:xfrm>
          <a:prstGeom prst="rect">
            <a:avLst/>
          </a:prstGeom>
        </p:spPr>
      </p:pic>
      <p:pic>
        <p:nvPicPr>
          <p:cNvPr id="10" name="Picture 9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114C5BBB-DE22-471F-BF9D-D2E9CFE4C3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221386"/>
            <a:ext cx="2376264" cy="2376264"/>
          </a:xfrm>
          <a:prstGeom prst="rect">
            <a:avLst/>
          </a:prstGeom>
        </p:spPr>
      </p:pic>
      <p:pic>
        <p:nvPicPr>
          <p:cNvPr id="12" name="Picture 11" descr="Text&#10;&#10;Description automatically generated with medium confidence">
            <a:extLst>
              <a:ext uri="{FF2B5EF4-FFF2-40B4-BE49-F238E27FC236}">
                <a16:creationId xmlns:a16="http://schemas.microsoft.com/office/drawing/2014/main" id="{387D0F38-39E5-46EB-83AD-E6F51985E9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3" y="4850721"/>
            <a:ext cx="3055229" cy="757008"/>
          </a:xfrm>
          <a:prstGeom prst="rect">
            <a:avLst/>
          </a:prstGeom>
        </p:spPr>
      </p:pic>
      <p:pic>
        <p:nvPicPr>
          <p:cNvPr id="16" name="Picture 15" descr="Logo&#10;&#10;Description automatically generated">
            <a:extLst>
              <a:ext uri="{FF2B5EF4-FFF2-40B4-BE49-F238E27FC236}">
                <a16:creationId xmlns:a16="http://schemas.microsoft.com/office/drawing/2014/main" id="{463CF545-4AE9-4854-8A58-4DF90C8BDE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47" y="2399667"/>
            <a:ext cx="2646341" cy="83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220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99CA6-8EF0-426B-9D48-F628CC765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bigger numbers…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CAE8C-6375-46CD-939B-9766EFD54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b="1" dirty="0"/>
              <a:t>Subscribers:</a:t>
            </a:r>
          </a:p>
          <a:p>
            <a:pPr marL="0" indent="0">
              <a:buNone/>
            </a:pPr>
            <a:r>
              <a:rPr lang="en-GB" sz="3600" dirty="0"/>
              <a:t>	HoSS:		239</a:t>
            </a:r>
            <a:br>
              <a:rPr lang="en-GB" sz="3600" dirty="0"/>
            </a:br>
            <a:r>
              <a:rPr lang="en-GB" sz="3600" dirty="0"/>
              <a:t>	MSI:			  81</a:t>
            </a:r>
            <a:br>
              <a:rPr lang="en-GB" sz="3600" dirty="0"/>
            </a:br>
            <a:r>
              <a:rPr lang="en-GB" sz="3600" dirty="0"/>
              <a:t>	QToD:		328</a:t>
            </a:r>
            <a:br>
              <a:rPr lang="en-GB" sz="3600" dirty="0"/>
            </a:br>
            <a:r>
              <a:rPr lang="en-GB" sz="3600" dirty="0"/>
              <a:t>	VI:			932</a:t>
            </a:r>
            <a:br>
              <a:rPr lang="en-GB" sz="3600" dirty="0"/>
            </a:br>
            <a:r>
              <a:rPr lang="en-GB" sz="3600" dirty="0"/>
              <a:t>			       1,579</a:t>
            </a:r>
          </a:p>
        </p:txBody>
      </p:sp>
    </p:spTree>
    <p:extLst>
      <p:ext uri="{BB962C8B-B14F-4D97-AF65-F5344CB8AC3E}">
        <p14:creationId xmlns:p14="http://schemas.microsoft.com/office/powerpoint/2010/main" val="1578339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99CA6-8EF0-426B-9D48-F628CC765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bigger numbers…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CAE8C-6375-46CD-939B-9766EFD54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b="1" dirty="0"/>
              <a:t>Postings:</a:t>
            </a:r>
          </a:p>
          <a:p>
            <a:pPr marL="0" indent="0">
              <a:buNone/>
            </a:pPr>
            <a:r>
              <a:rPr lang="en-GB" sz="3600" dirty="0"/>
              <a:t>	HoSS:	      1,252</a:t>
            </a:r>
            <a:br>
              <a:rPr lang="en-GB" sz="3600" dirty="0"/>
            </a:br>
            <a:r>
              <a:rPr lang="en-GB" sz="3600" dirty="0"/>
              <a:t>	MSI:		         207</a:t>
            </a:r>
            <a:br>
              <a:rPr lang="en-GB" sz="3600" dirty="0"/>
            </a:br>
            <a:r>
              <a:rPr lang="en-GB" sz="3600" dirty="0"/>
              <a:t>	QToD:	         385</a:t>
            </a:r>
            <a:br>
              <a:rPr lang="en-GB" sz="3600" dirty="0"/>
            </a:br>
            <a:r>
              <a:rPr lang="en-GB" sz="3600" dirty="0"/>
              <a:t>	VI:		      2,962</a:t>
            </a:r>
            <a:br>
              <a:rPr lang="en-GB" sz="3600" dirty="0"/>
            </a:br>
            <a:r>
              <a:rPr lang="en-GB" sz="3600" dirty="0"/>
              <a:t>			      4,911</a:t>
            </a:r>
          </a:p>
        </p:txBody>
      </p:sp>
    </p:spTree>
    <p:extLst>
      <p:ext uri="{BB962C8B-B14F-4D97-AF65-F5344CB8AC3E}">
        <p14:creationId xmlns:p14="http://schemas.microsoft.com/office/powerpoint/2010/main" val="408369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99CA6-8EF0-426B-9D48-F628CC765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bigger numbers…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CAE8C-6375-46CD-939B-9766EFD54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608537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Total mails sent:</a:t>
            </a:r>
          </a:p>
          <a:p>
            <a:pPr marL="0" indent="0" algn="ctr">
              <a:buNone/>
            </a:pPr>
            <a:r>
              <a:rPr lang="en-GB" sz="13800" dirty="0"/>
              <a:t>3,109,431</a:t>
            </a:r>
          </a:p>
          <a:p>
            <a:pPr marL="0" indent="0" algn="ctr">
              <a:buNone/>
            </a:pPr>
            <a:r>
              <a:rPr lang="en-GB" sz="2000" dirty="0"/>
              <a:t>(2 Feb 2021)</a:t>
            </a:r>
          </a:p>
          <a:p>
            <a:pPr marL="0" indent="0" algn="ctr">
              <a:buNone/>
            </a:pPr>
            <a:r>
              <a:rPr lang="en-GB" sz="2000" dirty="0"/>
              <a:t>That’s an average of 8,859 per working day……</a:t>
            </a:r>
          </a:p>
          <a:p>
            <a:pPr marL="0" indent="0" algn="ctr">
              <a:buNone/>
            </a:pPr>
            <a:endParaRPr lang="en-GB" sz="2000" dirty="0"/>
          </a:p>
          <a:p>
            <a:pPr marL="0" indent="0" algn="ctr">
              <a:buNone/>
            </a:pPr>
            <a:r>
              <a:rPr lang="en-GB" sz="2000" dirty="0"/>
              <a:t>At 1 mail per second, 24 hours per day, it would take you 36 days…</a:t>
            </a:r>
          </a:p>
        </p:txBody>
      </p:sp>
    </p:spTree>
    <p:extLst>
      <p:ext uri="{BB962C8B-B14F-4D97-AF65-F5344CB8AC3E}">
        <p14:creationId xmlns:p14="http://schemas.microsoft.com/office/powerpoint/2010/main" val="1921160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BD3FB-A290-41D9-A1AA-E99B00442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9B556A-DC52-41F6-803B-D559E91448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8B00BF85-932A-4DD4-9C6C-673B86AC2A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0137449"/>
              </p:ext>
            </p:extLst>
          </p:nvPr>
        </p:nvGraphicFramePr>
        <p:xfrm>
          <a:off x="-69909" y="536604"/>
          <a:ext cx="9283817" cy="6061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94086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6BB2AE-9119-45F9-8904-FDBD97989C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404664"/>
            <a:ext cx="8229600" cy="5976663"/>
          </a:xfrm>
        </p:spPr>
        <p:txBody>
          <a:bodyPr/>
          <a:lstStyle/>
          <a:p>
            <a:pPr marL="0" indent="0" algn="ctr">
              <a:buNone/>
            </a:pPr>
            <a:r>
              <a:rPr lang="en-GB" sz="5400" dirty="0"/>
              <a:t>Thank you</a:t>
            </a:r>
          </a:p>
          <a:p>
            <a:pPr marL="0" indent="0">
              <a:buNone/>
            </a:pPr>
            <a:r>
              <a:rPr lang="en-GB" sz="3600" dirty="0"/>
              <a:t>Please continue to use all the SI forums and encourage your teams to do so. They serve different purposes. 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We need you to and help to maintain the HoSS email forum as a lively and important professional vehicle for the interchange and development of ideas and information.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725671638"/>
      </p:ext>
    </p:extLst>
  </p:cSld>
  <p:clrMapOvr>
    <a:masterClrMapping/>
  </p:clrMapOvr>
</p:sld>
</file>

<file path=ppt/theme/theme1.xml><?xml version="1.0" encoding="utf-8"?>
<a:theme xmlns:a="http://schemas.openxmlformats.org/drawingml/2006/main" name="NatSIP Presentation">
  <a:themeElements>
    <a:clrScheme name="NatSIP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atSIP Presentation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NatSIP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NatSIP Presentation v2</Template>
  <TotalTime>72</TotalTime>
  <Words>365</Words>
  <Application>Microsoft Office PowerPoint</Application>
  <PresentationFormat>On-screen Show (4:3)</PresentationFormat>
  <Paragraphs>39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NatSIP Presentation</vt:lpstr>
      <vt:lpstr>HoSS and the SI community forums</vt:lpstr>
      <vt:lpstr>Before 2021…</vt:lpstr>
      <vt:lpstr>What powers the forum?</vt:lpstr>
      <vt:lpstr>HoSS Forum - some numbers…</vt:lpstr>
      <vt:lpstr>Forums and moderators</vt:lpstr>
      <vt:lpstr>Some bigger numbers…</vt:lpstr>
      <vt:lpstr>Some bigger numbers…</vt:lpstr>
      <vt:lpstr>Some bigger numbers…</vt:lpstr>
      <vt:lpstr>PowerPoint Presentation</vt:lpstr>
      <vt:lpstr>PowerPoint Presentation</vt:lpstr>
    </vt:vector>
  </TitlesOfParts>
  <Company>SJ Consulting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HoSS Forum</dc:title>
  <dc:creator>Steve Johnson</dc:creator>
  <cp:lastModifiedBy>Lindsey Rousseau</cp:lastModifiedBy>
  <cp:revision>19</cp:revision>
  <dcterms:created xsi:type="dcterms:W3CDTF">2021-02-02T21:07:31Z</dcterms:created>
  <dcterms:modified xsi:type="dcterms:W3CDTF">2021-02-03T18:46:02Z</dcterms:modified>
</cp:coreProperties>
</file>