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402" r:id="rId2"/>
    <p:sldId id="405" r:id="rId3"/>
    <p:sldId id="407" r:id="rId4"/>
    <p:sldId id="400" r:id="rId5"/>
    <p:sldId id="409" r:id="rId6"/>
    <p:sldId id="406" r:id="rId7"/>
    <p:sldId id="410" r:id="rId8"/>
    <p:sldId id="419" r:id="rId9"/>
    <p:sldId id="411" r:id="rId10"/>
    <p:sldId id="408" r:id="rId11"/>
    <p:sldId id="412" r:id="rId12"/>
    <p:sldId id="414" r:id="rId13"/>
    <p:sldId id="415" r:id="rId14"/>
    <p:sldId id="417" r:id="rId15"/>
    <p:sldId id="420" r:id="rId16"/>
    <p:sldId id="421" r:id="rId17"/>
    <p:sldId id="413" r:id="rId18"/>
    <p:sldId id="401" r:id="rId19"/>
  </p:sldIdLst>
  <p:sldSz cx="12192000" cy="6858000"/>
  <p:notesSz cx="6888163" cy="100171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5" d="100"/>
          <a:sy n="55" d="100"/>
        </p:scale>
        <p:origin x="688" y="40"/>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65" d="100"/>
          <a:sy n="65" d="100"/>
        </p:scale>
        <p:origin x="3154" y="6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596"/>
          </a:xfrm>
          <a:prstGeom prst="rect">
            <a:avLst/>
          </a:prstGeom>
        </p:spPr>
        <p:txBody>
          <a:bodyPr vert="horz" lIns="96597" tIns="48299" rIns="96597" bIns="48299" rtlCol="0"/>
          <a:lstStyle>
            <a:lvl1pPr algn="l">
              <a:defRPr sz="1300"/>
            </a:lvl1pPr>
          </a:lstStyle>
          <a:p>
            <a:endParaRPr lang="en-GB"/>
          </a:p>
        </p:txBody>
      </p:sp>
      <p:sp>
        <p:nvSpPr>
          <p:cNvPr id="3" name="Date Placeholder 2"/>
          <p:cNvSpPr>
            <a:spLocks noGrp="1"/>
          </p:cNvSpPr>
          <p:nvPr>
            <p:ph type="dt" idx="1"/>
          </p:nvPr>
        </p:nvSpPr>
        <p:spPr>
          <a:xfrm>
            <a:off x="3901698" y="0"/>
            <a:ext cx="2984871" cy="502596"/>
          </a:xfrm>
          <a:prstGeom prst="rect">
            <a:avLst/>
          </a:prstGeom>
        </p:spPr>
        <p:txBody>
          <a:bodyPr vert="horz" lIns="96597" tIns="48299" rIns="96597" bIns="48299" rtlCol="0"/>
          <a:lstStyle>
            <a:lvl1pPr algn="r">
              <a:defRPr sz="1300"/>
            </a:lvl1pPr>
          </a:lstStyle>
          <a:p>
            <a:fld id="{3C75D5A3-801C-4F30-88AA-8A5261299C70}" type="datetimeFigureOut">
              <a:rPr lang="en-GB" smtClean="0"/>
              <a:t>01/02/2021</a:t>
            </a:fld>
            <a:endParaRPr lang="en-GB"/>
          </a:p>
        </p:txBody>
      </p:sp>
      <p:sp>
        <p:nvSpPr>
          <p:cNvPr id="4" name="Slide Image Placeholder 3"/>
          <p:cNvSpPr>
            <a:spLocks noGrp="1" noRot="1" noChangeAspect="1"/>
          </p:cNvSpPr>
          <p:nvPr>
            <p:ph type="sldImg" idx="2"/>
          </p:nvPr>
        </p:nvSpPr>
        <p:spPr>
          <a:xfrm>
            <a:off x="441325" y="1252538"/>
            <a:ext cx="6005513" cy="3379787"/>
          </a:xfrm>
          <a:prstGeom prst="rect">
            <a:avLst/>
          </a:prstGeom>
          <a:noFill/>
          <a:ln w="12700">
            <a:solidFill>
              <a:prstClr val="black"/>
            </a:solidFill>
          </a:ln>
        </p:spPr>
        <p:txBody>
          <a:bodyPr vert="horz" lIns="96597" tIns="48299" rIns="96597" bIns="48299" rtlCol="0" anchor="ctr"/>
          <a:lstStyle/>
          <a:p>
            <a:endParaRPr lang="en-GB"/>
          </a:p>
        </p:txBody>
      </p:sp>
      <p:sp>
        <p:nvSpPr>
          <p:cNvPr id="5" name="Notes Placeholder 4"/>
          <p:cNvSpPr>
            <a:spLocks noGrp="1"/>
          </p:cNvSpPr>
          <p:nvPr>
            <p:ph type="body" sz="quarter" idx="3"/>
          </p:nvPr>
        </p:nvSpPr>
        <p:spPr>
          <a:xfrm>
            <a:off x="688817" y="4820741"/>
            <a:ext cx="5510530" cy="3944243"/>
          </a:xfrm>
          <a:prstGeom prst="rect">
            <a:avLst/>
          </a:prstGeom>
        </p:spPr>
        <p:txBody>
          <a:bodyPr vert="horz" lIns="96597" tIns="48299" rIns="96597" bIns="4829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4531"/>
            <a:ext cx="2984871" cy="502595"/>
          </a:xfrm>
          <a:prstGeom prst="rect">
            <a:avLst/>
          </a:prstGeom>
        </p:spPr>
        <p:txBody>
          <a:bodyPr vert="horz" lIns="96597" tIns="48299" rIns="96597" bIns="48299" rtlCol="0" anchor="b"/>
          <a:lstStyle>
            <a:lvl1pPr algn="l">
              <a:defRPr sz="1300"/>
            </a:lvl1pPr>
          </a:lstStyle>
          <a:p>
            <a:endParaRPr lang="en-GB"/>
          </a:p>
        </p:txBody>
      </p:sp>
      <p:sp>
        <p:nvSpPr>
          <p:cNvPr id="7" name="Slide Number Placeholder 6"/>
          <p:cNvSpPr>
            <a:spLocks noGrp="1"/>
          </p:cNvSpPr>
          <p:nvPr>
            <p:ph type="sldNum" sz="quarter" idx="5"/>
          </p:nvPr>
        </p:nvSpPr>
        <p:spPr>
          <a:xfrm>
            <a:off x="3901698" y="9514531"/>
            <a:ext cx="2984871" cy="502595"/>
          </a:xfrm>
          <a:prstGeom prst="rect">
            <a:avLst/>
          </a:prstGeom>
        </p:spPr>
        <p:txBody>
          <a:bodyPr vert="horz" lIns="96597" tIns="48299" rIns="96597" bIns="48299" rtlCol="0" anchor="b"/>
          <a:lstStyle>
            <a:lvl1pPr algn="r">
              <a:defRPr sz="1300"/>
            </a:lvl1pPr>
          </a:lstStyle>
          <a:p>
            <a:fld id="{084DDFD1-2DC2-4645-A02E-59BC802977C1}" type="slidenum">
              <a:rPr lang="en-GB" smtClean="0"/>
              <a:t>‹#›</a:t>
            </a:fld>
            <a:endParaRPr lang="en-GB"/>
          </a:p>
        </p:txBody>
      </p:sp>
    </p:spTree>
    <p:extLst>
      <p:ext uri="{BB962C8B-B14F-4D97-AF65-F5344CB8AC3E}">
        <p14:creationId xmlns:p14="http://schemas.microsoft.com/office/powerpoint/2010/main" val="450185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reflecting on all of this,  Rory and I started writing a discussion paper on behalf of VIEW. With a great deal of input from Mike, Graeme and Rachel from VICTAR, in particular, the paper explored the issues that Rory and I have been discussing. This  led to the conclusion that we need a new model for specialist intervention in the UK which provides a single, unifying framework and that incorporates existing curricula / frameworks such as the </a:t>
            </a:r>
            <a:r>
              <a:rPr lang="en-GB" dirty="0" err="1"/>
              <a:t>NatSIP</a:t>
            </a:r>
            <a:r>
              <a:rPr lang="en-GB" dirty="0"/>
              <a:t> Learner Outcomes, and the </a:t>
            </a:r>
            <a:r>
              <a:rPr lang="en-GB" dirty="0" err="1"/>
              <a:t>habilitation</a:t>
            </a:r>
            <a:r>
              <a:rPr lang="en-GB" dirty="0"/>
              <a:t> and early years outcomes from the </a:t>
            </a:r>
            <a:r>
              <a:rPr lang="en-GB" dirty="0" err="1"/>
              <a:t>Hab</a:t>
            </a:r>
            <a:r>
              <a:rPr lang="en-GB" dirty="0"/>
              <a:t> Quality Standards and the DJVI</a:t>
            </a:r>
          </a:p>
          <a:p>
            <a:endParaRPr lang="en-GB" dirty="0"/>
          </a:p>
          <a:p>
            <a:r>
              <a:rPr lang="en-GB" dirty="0"/>
              <a:t>The ‘Access to learning / learning to access’ model would provide the conceptual framework – i.e. the underpinning philosophy.</a:t>
            </a:r>
          </a:p>
          <a:p>
            <a:endParaRPr lang="en-GB" dirty="0"/>
          </a:p>
          <a:p>
            <a:r>
              <a:rPr lang="en-GB" dirty="0"/>
              <a:t>When this idea was presented to the VI education sector, it received a very </a:t>
            </a:r>
            <a:r>
              <a:rPr lang="en-GB"/>
              <a:t>positive response. We </a:t>
            </a:r>
            <a:r>
              <a:rPr lang="en-GB" dirty="0"/>
              <a:t>also discovered that many VI services and VI special and resourced schools have developed their own resources and approaches to teaching the specialist VI curriculum. Consequently, the project partnership was set up, a project plan developed, and thanks to </a:t>
            </a:r>
            <a:r>
              <a:rPr lang="en-GB" dirty="0" err="1"/>
              <a:t>Caireen</a:t>
            </a:r>
            <a:r>
              <a:rPr lang="en-GB" dirty="0"/>
              <a:t> who was able to obtain funding through RNIB, the project is about to begin.</a:t>
            </a:r>
          </a:p>
          <a:p>
            <a:endParaRPr lang="en-GB" dirty="0"/>
          </a:p>
        </p:txBody>
      </p:sp>
      <p:sp>
        <p:nvSpPr>
          <p:cNvPr id="4" name="Slide Number Placeholder 3"/>
          <p:cNvSpPr>
            <a:spLocks noGrp="1"/>
          </p:cNvSpPr>
          <p:nvPr>
            <p:ph type="sldNum" sz="quarter" idx="5"/>
          </p:nvPr>
        </p:nvSpPr>
        <p:spPr/>
        <p:txBody>
          <a:bodyPr/>
          <a:lstStyle/>
          <a:p>
            <a:fld id="{084DDFD1-2DC2-4645-A02E-59BC802977C1}" type="slidenum">
              <a:rPr lang="en-GB" smtClean="0"/>
              <a:t>4</a:t>
            </a:fld>
            <a:endParaRPr lang="en-GB"/>
          </a:p>
        </p:txBody>
      </p:sp>
    </p:spTree>
    <p:extLst>
      <p:ext uri="{BB962C8B-B14F-4D97-AF65-F5344CB8AC3E}">
        <p14:creationId xmlns:p14="http://schemas.microsoft.com/office/powerpoint/2010/main" val="39607913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F12901-8705-4597-8017-1D19C414A35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2A298F2-BCF3-430C-893F-1F80B46DBA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7983213-E216-4D6D-A05C-17333E13F12A}"/>
              </a:ext>
            </a:extLst>
          </p:cNvPr>
          <p:cNvSpPr>
            <a:spLocks noGrp="1"/>
          </p:cNvSpPr>
          <p:nvPr>
            <p:ph type="dt" sz="half" idx="10"/>
          </p:nvPr>
        </p:nvSpPr>
        <p:spPr/>
        <p:txBody>
          <a:bodyPr/>
          <a:lstStyle/>
          <a:p>
            <a:fld id="{E60876A7-4BA6-4570-92BA-9129C9C4E584}" type="datetimeFigureOut">
              <a:rPr lang="en-GB" smtClean="0"/>
              <a:t>01/02/2021</a:t>
            </a:fld>
            <a:endParaRPr lang="en-GB"/>
          </a:p>
        </p:txBody>
      </p:sp>
      <p:sp>
        <p:nvSpPr>
          <p:cNvPr id="5" name="Footer Placeholder 4">
            <a:extLst>
              <a:ext uri="{FF2B5EF4-FFF2-40B4-BE49-F238E27FC236}">
                <a16:creationId xmlns:a16="http://schemas.microsoft.com/office/drawing/2014/main" id="{E140B87F-CB90-4598-A32E-24A7F1EDA7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748801-A993-4D74-A9FD-1DD0C41854EC}"/>
              </a:ext>
            </a:extLst>
          </p:cNvPr>
          <p:cNvSpPr>
            <a:spLocks noGrp="1"/>
          </p:cNvSpPr>
          <p:nvPr>
            <p:ph type="sldNum" sz="quarter" idx="12"/>
          </p:nvPr>
        </p:nvSpPr>
        <p:spPr/>
        <p:txBody>
          <a:bodyPr/>
          <a:lstStyle/>
          <a:p>
            <a:fld id="{1F752DBD-AA7C-4891-B49B-AF83C4A1CB81}" type="slidenum">
              <a:rPr lang="en-GB" smtClean="0"/>
              <a:t>‹#›</a:t>
            </a:fld>
            <a:endParaRPr lang="en-GB"/>
          </a:p>
        </p:txBody>
      </p:sp>
    </p:spTree>
    <p:extLst>
      <p:ext uri="{BB962C8B-B14F-4D97-AF65-F5344CB8AC3E}">
        <p14:creationId xmlns:p14="http://schemas.microsoft.com/office/powerpoint/2010/main" val="32645666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FCD23-64CA-46A1-A872-35921BF945A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BFEE5EB-8BA6-4ECC-BA2B-18B4156B43A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FD2E82-C0DE-473C-B8BA-8F98805B33D1}"/>
              </a:ext>
            </a:extLst>
          </p:cNvPr>
          <p:cNvSpPr>
            <a:spLocks noGrp="1"/>
          </p:cNvSpPr>
          <p:nvPr>
            <p:ph type="dt" sz="half" idx="10"/>
          </p:nvPr>
        </p:nvSpPr>
        <p:spPr/>
        <p:txBody>
          <a:bodyPr/>
          <a:lstStyle/>
          <a:p>
            <a:fld id="{E60876A7-4BA6-4570-92BA-9129C9C4E584}" type="datetimeFigureOut">
              <a:rPr lang="en-GB" smtClean="0"/>
              <a:t>01/02/2021</a:t>
            </a:fld>
            <a:endParaRPr lang="en-GB"/>
          </a:p>
        </p:txBody>
      </p:sp>
      <p:sp>
        <p:nvSpPr>
          <p:cNvPr id="5" name="Footer Placeholder 4">
            <a:extLst>
              <a:ext uri="{FF2B5EF4-FFF2-40B4-BE49-F238E27FC236}">
                <a16:creationId xmlns:a16="http://schemas.microsoft.com/office/drawing/2014/main" id="{40C3CD58-9FA2-4E53-BD53-4CAAA2D67D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DA0660-9457-4617-8326-727915B8A5E3}"/>
              </a:ext>
            </a:extLst>
          </p:cNvPr>
          <p:cNvSpPr>
            <a:spLocks noGrp="1"/>
          </p:cNvSpPr>
          <p:nvPr>
            <p:ph type="sldNum" sz="quarter" idx="12"/>
          </p:nvPr>
        </p:nvSpPr>
        <p:spPr/>
        <p:txBody>
          <a:bodyPr/>
          <a:lstStyle/>
          <a:p>
            <a:fld id="{1F752DBD-AA7C-4891-B49B-AF83C4A1CB81}" type="slidenum">
              <a:rPr lang="en-GB" smtClean="0"/>
              <a:t>‹#›</a:t>
            </a:fld>
            <a:endParaRPr lang="en-GB"/>
          </a:p>
        </p:txBody>
      </p:sp>
    </p:spTree>
    <p:extLst>
      <p:ext uri="{BB962C8B-B14F-4D97-AF65-F5344CB8AC3E}">
        <p14:creationId xmlns:p14="http://schemas.microsoft.com/office/powerpoint/2010/main" val="2942808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CF592-A418-4F06-97CC-65D40F4D703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8844035-F231-4A77-A23D-6281515CFC5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40E6E0E-A6FD-4587-AD6C-CC6DB21EA27C}"/>
              </a:ext>
            </a:extLst>
          </p:cNvPr>
          <p:cNvSpPr>
            <a:spLocks noGrp="1"/>
          </p:cNvSpPr>
          <p:nvPr>
            <p:ph type="dt" sz="half" idx="10"/>
          </p:nvPr>
        </p:nvSpPr>
        <p:spPr/>
        <p:txBody>
          <a:bodyPr/>
          <a:lstStyle/>
          <a:p>
            <a:fld id="{E60876A7-4BA6-4570-92BA-9129C9C4E584}" type="datetimeFigureOut">
              <a:rPr lang="en-GB" smtClean="0"/>
              <a:t>01/02/2021</a:t>
            </a:fld>
            <a:endParaRPr lang="en-GB"/>
          </a:p>
        </p:txBody>
      </p:sp>
      <p:sp>
        <p:nvSpPr>
          <p:cNvPr id="5" name="Footer Placeholder 4">
            <a:extLst>
              <a:ext uri="{FF2B5EF4-FFF2-40B4-BE49-F238E27FC236}">
                <a16:creationId xmlns:a16="http://schemas.microsoft.com/office/drawing/2014/main" id="{FCF50112-D501-4BC5-89D4-8B81266EA3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E6981D-85D4-405D-8079-DF27DA5C39E9}"/>
              </a:ext>
            </a:extLst>
          </p:cNvPr>
          <p:cNvSpPr>
            <a:spLocks noGrp="1"/>
          </p:cNvSpPr>
          <p:nvPr>
            <p:ph type="sldNum" sz="quarter" idx="12"/>
          </p:nvPr>
        </p:nvSpPr>
        <p:spPr/>
        <p:txBody>
          <a:bodyPr/>
          <a:lstStyle/>
          <a:p>
            <a:fld id="{1F752DBD-AA7C-4891-B49B-AF83C4A1CB81}" type="slidenum">
              <a:rPr lang="en-GB" smtClean="0"/>
              <a:t>‹#›</a:t>
            </a:fld>
            <a:endParaRPr lang="en-GB"/>
          </a:p>
        </p:txBody>
      </p:sp>
    </p:spTree>
    <p:extLst>
      <p:ext uri="{BB962C8B-B14F-4D97-AF65-F5344CB8AC3E}">
        <p14:creationId xmlns:p14="http://schemas.microsoft.com/office/powerpoint/2010/main" val="24411161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2EBF7-AD6A-4907-B96B-5FF42568DD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D96AFD4-FE76-44F5-9E25-69264FEA5A9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A4CD65D-D32D-4469-9429-4179350D7D6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F8DCB33-8BB5-4842-86BD-1BD6D4308C80}"/>
              </a:ext>
            </a:extLst>
          </p:cNvPr>
          <p:cNvSpPr>
            <a:spLocks noGrp="1"/>
          </p:cNvSpPr>
          <p:nvPr>
            <p:ph type="dt" sz="half" idx="10"/>
          </p:nvPr>
        </p:nvSpPr>
        <p:spPr/>
        <p:txBody>
          <a:bodyPr/>
          <a:lstStyle/>
          <a:p>
            <a:fld id="{E60876A7-4BA6-4570-92BA-9129C9C4E584}" type="datetimeFigureOut">
              <a:rPr lang="en-GB" smtClean="0"/>
              <a:t>01/02/2021</a:t>
            </a:fld>
            <a:endParaRPr lang="en-GB"/>
          </a:p>
        </p:txBody>
      </p:sp>
      <p:sp>
        <p:nvSpPr>
          <p:cNvPr id="6" name="Footer Placeholder 5">
            <a:extLst>
              <a:ext uri="{FF2B5EF4-FFF2-40B4-BE49-F238E27FC236}">
                <a16:creationId xmlns:a16="http://schemas.microsoft.com/office/drawing/2014/main" id="{1CFF3D10-9D8B-4BEF-AAFC-1CE5A06B54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3D5B20-7294-488C-A724-0CAAE3BDF142}"/>
              </a:ext>
            </a:extLst>
          </p:cNvPr>
          <p:cNvSpPr>
            <a:spLocks noGrp="1"/>
          </p:cNvSpPr>
          <p:nvPr>
            <p:ph type="sldNum" sz="quarter" idx="12"/>
          </p:nvPr>
        </p:nvSpPr>
        <p:spPr/>
        <p:txBody>
          <a:bodyPr/>
          <a:lstStyle/>
          <a:p>
            <a:fld id="{1F752DBD-AA7C-4891-B49B-AF83C4A1CB81}" type="slidenum">
              <a:rPr lang="en-GB" smtClean="0"/>
              <a:t>‹#›</a:t>
            </a:fld>
            <a:endParaRPr lang="en-GB"/>
          </a:p>
        </p:txBody>
      </p:sp>
    </p:spTree>
    <p:extLst>
      <p:ext uri="{BB962C8B-B14F-4D97-AF65-F5344CB8AC3E}">
        <p14:creationId xmlns:p14="http://schemas.microsoft.com/office/powerpoint/2010/main" val="10780095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D8A75-300C-4825-8F0D-5661EEEF3FD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C59E37-8DD6-466B-A666-CF6BE744245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4AECC2D-0F5B-47D4-A404-DA3549C0261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4F4AEE5-835E-46B9-B867-953A1F66F9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AD64E8D-165E-41CE-A487-AB661100203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13E2F30-97C1-457E-B349-310F49D65D1F}"/>
              </a:ext>
            </a:extLst>
          </p:cNvPr>
          <p:cNvSpPr>
            <a:spLocks noGrp="1"/>
          </p:cNvSpPr>
          <p:nvPr>
            <p:ph type="dt" sz="half" idx="10"/>
          </p:nvPr>
        </p:nvSpPr>
        <p:spPr/>
        <p:txBody>
          <a:bodyPr/>
          <a:lstStyle/>
          <a:p>
            <a:fld id="{E60876A7-4BA6-4570-92BA-9129C9C4E584}" type="datetimeFigureOut">
              <a:rPr lang="en-GB" smtClean="0"/>
              <a:t>01/02/2021</a:t>
            </a:fld>
            <a:endParaRPr lang="en-GB"/>
          </a:p>
        </p:txBody>
      </p:sp>
      <p:sp>
        <p:nvSpPr>
          <p:cNvPr id="8" name="Footer Placeholder 7">
            <a:extLst>
              <a:ext uri="{FF2B5EF4-FFF2-40B4-BE49-F238E27FC236}">
                <a16:creationId xmlns:a16="http://schemas.microsoft.com/office/drawing/2014/main" id="{FE464BAC-BCBA-4183-9892-1427D86DF47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6CA5A20-32A3-4C47-996C-D5B89AC708A7}"/>
              </a:ext>
            </a:extLst>
          </p:cNvPr>
          <p:cNvSpPr>
            <a:spLocks noGrp="1"/>
          </p:cNvSpPr>
          <p:nvPr>
            <p:ph type="sldNum" sz="quarter" idx="12"/>
          </p:nvPr>
        </p:nvSpPr>
        <p:spPr/>
        <p:txBody>
          <a:bodyPr/>
          <a:lstStyle/>
          <a:p>
            <a:fld id="{1F752DBD-AA7C-4891-B49B-AF83C4A1CB81}" type="slidenum">
              <a:rPr lang="en-GB" smtClean="0"/>
              <a:t>‹#›</a:t>
            </a:fld>
            <a:endParaRPr lang="en-GB"/>
          </a:p>
        </p:txBody>
      </p:sp>
    </p:spTree>
    <p:extLst>
      <p:ext uri="{BB962C8B-B14F-4D97-AF65-F5344CB8AC3E}">
        <p14:creationId xmlns:p14="http://schemas.microsoft.com/office/powerpoint/2010/main" val="3060109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AA82A-A1F4-45BF-ACE5-B699A8B7375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2BFBC64-9C32-4E41-BBD4-0508206310A7}"/>
              </a:ext>
            </a:extLst>
          </p:cNvPr>
          <p:cNvSpPr>
            <a:spLocks noGrp="1"/>
          </p:cNvSpPr>
          <p:nvPr>
            <p:ph type="dt" sz="half" idx="10"/>
          </p:nvPr>
        </p:nvSpPr>
        <p:spPr/>
        <p:txBody>
          <a:bodyPr/>
          <a:lstStyle/>
          <a:p>
            <a:fld id="{E60876A7-4BA6-4570-92BA-9129C9C4E584}" type="datetimeFigureOut">
              <a:rPr lang="en-GB" smtClean="0"/>
              <a:t>01/02/2021</a:t>
            </a:fld>
            <a:endParaRPr lang="en-GB"/>
          </a:p>
        </p:txBody>
      </p:sp>
      <p:sp>
        <p:nvSpPr>
          <p:cNvPr id="4" name="Footer Placeholder 3">
            <a:extLst>
              <a:ext uri="{FF2B5EF4-FFF2-40B4-BE49-F238E27FC236}">
                <a16:creationId xmlns:a16="http://schemas.microsoft.com/office/drawing/2014/main" id="{7EB16F4E-76EA-4DF9-BEBA-73EFA0671B6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21C2939-0401-4C14-A40C-043BAC89689C}"/>
              </a:ext>
            </a:extLst>
          </p:cNvPr>
          <p:cNvSpPr>
            <a:spLocks noGrp="1"/>
          </p:cNvSpPr>
          <p:nvPr>
            <p:ph type="sldNum" sz="quarter" idx="12"/>
          </p:nvPr>
        </p:nvSpPr>
        <p:spPr/>
        <p:txBody>
          <a:bodyPr/>
          <a:lstStyle/>
          <a:p>
            <a:fld id="{1F752DBD-AA7C-4891-B49B-AF83C4A1CB81}" type="slidenum">
              <a:rPr lang="en-GB" smtClean="0"/>
              <a:t>‹#›</a:t>
            </a:fld>
            <a:endParaRPr lang="en-GB"/>
          </a:p>
        </p:txBody>
      </p:sp>
    </p:spTree>
    <p:extLst>
      <p:ext uri="{BB962C8B-B14F-4D97-AF65-F5344CB8AC3E}">
        <p14:creationId xmlns:p14="http://schemas.microsoft.com/office/powerpoint/2010/main" val="35951982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DC6070E-BCA0-42ED-B85A-47E7B50B03F1}"/>
              </a:ext>
            </a:extLst>
          </p:cNvPr>
          <p:cNvSpPr>
            <a:spLocks noGrp="1"/>
          </p:cNvSpPr>
          <p:nvPr>
            <p:ph type="dt" sz="half" idx="10"/>
          </p:nvPr>
        </p:nvSpPr>
        <p:spPr/>
        <p:txBody>
          <a:bodyPr/>
          <a:lstStyle/>
          <a:p>
            <a:fld id="{E60876A7-4BA6-4570-92BA-9129C9C4E584}" type="datetimeFigureOut">
              <a:rPr lang="en-GB" smtClean="0"/>
              <a:t>01/02/2021</a:t>
            </a:fld>
            <a:endParaRPr lang="en-GB"/>
          </a:p>
        </p:txBody>
      </p:sp>
      <p:sp>
        <p:nvSpPr>
          <p:cNvPr id="3" name="Footer Placeholder 2">
            <a:extLst>
              <a:ext uri="{FF2B5EF4-FFF2-40B4-BE49-F238E27FC236}">
                <a16:creationId xmlns:a16="http://schemas.microsoft.com/office/drawing/2014/main" id="{A4F895C1-EB59-454F-99CC-69FC7EBD4A5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79D5620-CA78-403C-B421-9EFD8E62F779}"/>
              </a:ext>
            </a:extLst>
          </p:cNvPr>
          <p:cNvSpPr>
            <a:spLocks noGrp="1"/>
          </p:cNvSpPr>
          <p:nvPr>
            <p:ph type="sldNum" sz="quarter" idx="12"/>
          </p:nvPr>
        </p:nvSpPr>
        <p:spPr/>
        <p:txBody>
          <a:bodyPr/>
          <a:lstStyle/>
          <a:p>
            <a:fld id="{1F752DBD-AA7C-4891-B49B-AF83C4A1CB81}" type="slidenum">
              <a:rPr lang="en-GB" smtClean="0"/>
              <a:t>‹#›</a:t>
            </a:fld>
            <a:endParaRPr lang="en-GB"/>
          </a:p>
        </p:txBody>
      </p:sp>
    </p:spTree>
    <p:extLst>
      <p:ext uri="{BB962C8B-B14F-4D97-AF65-F5344CB8AC3E}">
        <p14:creationId xmlns:p14="http://schemas.microsoft.com/office/powerpoint/2010/main" val="3297686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3ED79-BC90-4250-B3CE-FE79742D66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E99E23A-46DA-4A09-8F42-3F6CDFAB8D7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23A8357-625F-4D59-B5FD-F4AEE97AF6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A61C6D-3C5E-4484-BD01-0A24876002FF}"/>
              </a:ext>
            </a:extLst>
          </p:cNvPr>
          <p:cNvSpPr>
            <a:spLocks noGrp="1"/>
          </p:cNvSpPr>
          <p:nvPr>
            <p:ph type="dt" sz="half" idx="10"/>
          </p:nvPr>
        </p:nvSpPr>
        <p:spPr/>
        <p:txBody>
          <a:bodyPr/>
          <a:lstStyle/>
          <a:p>
            <a:fld id="{E60876A7-4BA6-4570-92BA-9129C9C4E584}" type="datetimeFigureOut">
              <a:rPr lang="en-GB" smtClean="0"/>
              <a:t>01/02/2021</a:t>
            </a:fld>
            <a:endParaRPr lang="en-GB"/>
          </a:p>
        </p:txBody>
      </p:sp>
      <p:sp>
        <p:nvSpPr>
          <p:cNvPr id="6" name="Footer Placeholder 5">
            <a:extLst>
              <a:ext uri="{FF2B5EF4-FFF2-40B4-BE49-F238E27FC236}">
                <a16:creationId xmlns:a16="http://schemas.microsoft.com/office/drawing/2014/main" id="{AC2EAB34-D85C-44D4-A987-92D31BABFF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539D6D-4738-4A27-A36E-A3A373E46035}"/>
              </a:ext>
            </a:extLst>
          </p:cNvPr>
          <p:cNvSpPr>
            <a:spLocks noGrp="1"/>
          </p:cNvSpPr>
          <p:nvPr>
            <p:ph type="sldNum" sz="quarter" idx="12"/>
          </p:nvPr>
        </p:nvSpPr>
        <p:spPr/>
        <p:txBody>
          <a:bodyPr/>
          <a:lstStyle/>
          <a:p>
            <a:fld id="{1F752DBD-AA7C-4891-B49B-AF83C4A1CB81}" type="slidenum">
              <a:rPr lang="en-GB" smtClean="0"/>
              <a:t>‹#›</a:t>
            </a:fld>
            <a:endParaRPr lang="en-GB"/>
          </a:p>
        </p:txBody>
      </p:sp>
    </p:spTree>
    <p:extLst>
      <p:ext uri="{BB962C8B-B14F-4D97-AF65-F5344CB8AC3E}">
        <p14:creationId xmlns:p14="http://schemas.microsoft.com/office/powerpoint/2010/main" val="12961237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70076-7917-42E7-8A43-E645016EAC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4BB1E14-5289-4865-B63F-4DE8E5D1556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9949EBF-F2E5-4C63-AB67-6F05D9A1AF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41AB5-8719-4F35-8602-3F4062A9CE21}"/>
              </a:ext>
            </a:extLst>
          </p:cNvPr>
          <p:cNvSpPr>
            <a:spLocks noGrp="1"/>
          </p:cNvSpPr>
          <p:nvPr>
            <p:ph type="dt" sz="half" idx="10"/>
          </p:nvPr>
        </p:nvSpPr>
        <p:spPr/>
        <p:txBody>
          <a:bodyPr/>
          <a:lstStyle/>
          <a:p>
            <a:fld id="{E60876A7-4BA6-4570-92BA-9129C9C4E584}" type="datetimeFigureOut">
              <a:rPr lang="en-GB" smtClean="0"/>
              <a:t>01/02/2021</a:t>
            </a:fld>
            <a:endParaRPr lang="en-GB"/>
          </a:p>
        </p:txBody>
      </p:sp>
      <p:sp>
        <p:nvSpPr>
          <p:cNvPr id="6" name="Footer Placeholder 5">
            <a:extLst>
              <a:ext uri="{FF2B5EF4-FFF2-40B4-BE49-F238E27FC236}">
                <a16:creationId xmlns:a16="http://schemas.microsoft.com/office/drawing/2014/main" id="{EA4CF3D4-04DB-44DE-BF5E-3AD757BAF21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B32A3D0-5CB9-405B-ADC7-4C75F166B461}"/>
              </a:ext>
            </a:extLst>
          </p:cNvPr>
          <p:cNvSpPr>
            <a:spLocks noGrp="1"/>
          </p:cNvSpPr>
          <p:nvPr>
            <p:ph type="sldNum" sz="quarter" idx="12"/>
          </p:nvPr>
        </p:nvSpPr>
        <p:spPr/>
        <p:txBody>
          <a:bodyPr/>
          <a:lstStyle/>
          <a:p>
            <a:fld id="{1F752DBD-AA7C-4891-B49B-AF83C4A1CB81}" type="slidenum">
              <a:rPr lang="en-GB" smtClean="0"/>
              <a:t>‹#›</a:t>
            </a:fld>
            <a:endParaRPr lang="en-GB"/>
          </a:p>
        </p:txBody>
      </p:sp>
    </p:spTree>
    <p:extLst>
      <p:ext uri="{BB962C8B-B14F-4D97-AF65-F5344CB8AC3E}">
        <p14:creationId xmlns:p14="http://schemas.microsoft.com/office/powerpoint/2010/main" val="3033593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8CEF1D-A323-42C4-8986-8C0BAFDB164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375653-9C6E-4EB8-A5ED-405DFCD930A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016E24-E143-49A6-B751-E5343652DEE9}"/>
              </a:ext>
            </a:extLst>
          </p:cNvPr>
          <p:cNvSpPr>
            <a:spLocks noGrp="1"/>
          </p:cNvSpPr>
          <p:nvPr>
            <p:ph type="dt" sz="half" idx="10"/>
          </p:nvPr>
        </p:nvSpPr>
        <p:spPr/>
        <p:txBody>
          <a:bodyPr/>
          <a:lstStyle/>
          <a:p>
            <a:fld id="{E60876A7-4BA6-4570-92BA-9129C9C4E584}" type="datetimeFigureOut">
              <a:rPr lang="en-GB" smtClean="0"/>
              <a:t>01/02/2021</a:t>
            </a:fld>
            <a:endParaRPr lang="en-GB"/>
          </a:p>
        </p:txBody>
      </p:sp>
      <p:sp>
        <p:nvSpPr>
          <p:cNvPr id="5" name="Footer Placeholder 4">
            <a:extLst>
              <a:ext uri="{FF2B5EF4-FFF2-40B4-BE49-F238E27FC236}">
                <a16:creationId xmlns:a16="http://schemas.microsoft.com/office/drawing/2014/main" id="{8CDFAC8F-CB75-458E-B0A7-F540F89B9C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D0E08C-A21C-4CCE-80A9-E8088C3D658C}"/>
              </a:ext>
            </a:extLst>
          </p:cNvPr>
          <p:cNvSpPr>
            <a:spLocks noGrp="1"/>
          </p:cNvSpPr>
          <p:nvPr>
            <p:ph type="sldNum" sz="quarter" idx="12"/>
          </p:nvPr>
        </p:nvSpPr>
        <p:spPr/>
        <p:txBody>
          <a:bodyPr/>
          <a:lstStyle/>
          <a:p>
            <a:fld id="{1F752DBD-AA7C-4891-B49B-AF83C4A1CB81}" type="slidenum">
              <a:rPr lang="en-GB" smtClean="0"/>
              <a:t>‹#›</a:t>
            </a:fld>
            <a:endParaRPr lang="en-GB"/>
          </a:p>
        </p:txBody>
      </p:sp>
    </p:spTree>
    <p:extLst>
      <p:ext uri="{BB962C8B-B14F-4D97-AF65-F5344CB8AC3E}">
        <p14:creationId xmlns:p14="http://schemas.microsoft.com/office/powerpoint/2010/main" val="9206679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7D4865-7EFB-4621-9CA1-D041E111DD3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EB5BBF-4462-4777-92C3-FC392AC2DB9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2571D9-6ACD-4781-9E1B-7471457065F9}"/>
              </a:ext>
            </a:extLst>
          </p:cNvPr>
          <p:cNvSpPr>
            <a:spLocks noGrp="1"/>
          </p:cNvSpPr>
          <p:nvPr>
            <p:ph type="dt" sz="half" idx="10"/>
          </p:nvPr>
        </p:nvSpPr>
        <p:spPr/>
        <p:txBody>
          <a:bodyPr/>
          <a:lstStyle/>
          <a:p>
            <a:fld id="{E60876A7-4BA6-4570-92BA-9129C9C4E584}" type="datetimeFigureOut">
              <a:rPr lang="en-GB" smtClean="0"/>
              <a:t>01/02/2021</a:t>
            </a:fld>
            <a:endParaRPr lang="en-GB"/>
          </a:p>
        </p:txBody>
      </p:sp>
      <p:sp>
        <p:nvSpPr>
          <p:cNvPr id="5" name="Footer Placeholder 4">
            <a:extLst>
              <a:ext uri="{FF2B5EF4-FFF2-40B4-BE49-F238E27FC236}">
                <a16:creationId xmlns:a16="http://schemas.microsoft.com/office/drawing/2014/main" id="{C87DD379-45FD-4E73-8559-68EE1C799D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9FC989-D8CD-4445-8927-5163A144ED6A}"/>
              </a:ext>
            </a:extLst>
          </p:cNvPr>
          <p:cNvSpPr>
            <a:spLocks noGrp="1"/>
          </p:cNvSpPr>
          <p:nvPr>
            <p:ph type="sldNum" sz="quarter" idx="12"/>
          </p:nvPr>
        </p:nvSpPr>
        <p:spPr/>
        <p:txBody>
          <a:bodyPr/>
          <a:lstStyle/>
          <a:p>
            <a:fld id="{1F752DBD-AA7C-4891-B49B-AF83C4A1CB81}" type="slidenum">
              <a:rPr lang="en-GB" smtClean="0"/>
              <a:t>‹#›</a:t>
            </a:fld>
            <a:endParaRPr lang="en-GB"/>
          </a:p>
        </p:txBody>
      </p:sp>
    </p:spTree>
    <p:extLst>
      <p:ext uri="{BB962C8B-B14F-4D97-AF65-F5344CB8AC3E}">
        <p14:creationId xmlns:p14="http://schemas.microsoft.com/office/powerpoint/2010/main" val="22603469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BCACCB-1F56-4FF0-B941-CC9ECF50FEE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F2D0B0-CDEF-4594-85CF-1D884A0FD19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50C07F-0929-4BF0-B7F7-B7AE827C995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0876A7-4BA6-4570-92BA-9129C9C4E584}" type="datetimeFigureOut">
              <a:rPr lang="en-GB" smtClean="0"/>
              <a:t>01/02/2021</a:t>
            </a:fld>
            <a:endParaRPr lang="en-GB"/>
          </a:p>
        </p:txBody>
      </p:sp>
      <p:sp>
        <p:nvSpPr>
          <p:cNvPr id="5" name="Footer Placeholder 4">
            <a:extLst>
              <a:ext uri="{FF2B5EF4-FFF2-40B4-BE49-F238E27FC236}">
                <a16:creationId xmlns:a16="http://schemas.microsoft.com/office/drawing/2014/main" id="{A0FF909F-B60A-495F-811A-8CBFBE7887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FB82202-48E2-4458-9BEC-35E62615A59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752DBD-AA7C-4891-B49B-AF83C4A1CB81}" type="slidenum">
              <a:rPr lang="en-GB" smtClean="0"/>
              <a:t>‹#›</a:t>
            </a:fld>
            <a:endParaRPr lang="en-GB"/>
          </a:p>
        </p:txBody>
      </p:sp>
    </p:spTree>
    <p:extLst>
      <p:ext uri="{BB962C8B-B14F-4D97-AF65-F5344CB8AC3E}">
        <p14:creationId xmlns:p14="http://schemas.microsoft.com/office/powerpoint/2010/main" val="24137858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 Id="rId5" Type="http://schemas.openxmlformats.org/officeDocument/2006/relationships/image" Target="../media/image3.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image" Target="../media/image4.jpe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2.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6.xml"/><Relationship Id="rId5" Type="http://schemas.openxmlformats.org/officeDocument/2006/relationships/image" Target="../media/image3.jpe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specialistvicurriculum.view@gmail.com" TargetMode="Externa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image" Target="../media/image4.jpe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hyperlink" Target="mailto:specialistvicurriculum@gmail.com" TargetMode="External"/><Relationship Id="rId7" Type="http://schemas.openxmlformats.org/officeDocument/2006/relationships/image" Target="../media/image3.jpeg"/><Relationship Id="rId2" Type="http://schemas.openxmlformats.org/officeDocument/2006/relationships/hyperlink" Target="https://viewweb.org.uk/specialistvicurriculum/" TargetMode="External"/><Relationship Id="rId1" Type="http://schemas.openxmlformats.org/officeDocument/2006/relationships/slideLayout" Target="../slideLayouts/slideLayout6.xml"/><Relationship Id="rId6" Type="http://schemas.openxmlformats.org/officeDocument/2006/relationships/image" Target="../media/image4.jpeg"/><Relationship Id="rId5" Type="http://schemas.openxmlformats.org/officeDocument/2006/relationships/image" Target="../media/image5.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hyperlink" Target="https://viewweb.org.uk/view-journal/" TargetMode="External"/><Relationship Id="rId7" Type="http://schemas.openxmlformats.org/officeDocument/2006/relationships/image" Target="../media/image4.jpeg"/><Relationship Id="rId2" Type="http://schemas.openxmlformats.org/officeDocument/2006/relationships/hyperlink" Target="https://viewweb.org.uk/specialistcurriculum/" TargetMode="Externa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2389F-EE0B-4D35-BB21-45F0DED84DC6}"/>
              </a:ext>
            </a:extLst>
          </p:cNvPr>
          <p:cNvSpPr>
            <a:spLocks noGrp="1"/>
          </p:cNvSpPr>
          <p:nvPr>
            <p:ph type="title"/>
          </p:nvPr>
        </p:nvSpPr>
        <p:spPr>
          <a:xfrm>
            <a:off x="634483" y="261257"/>
            <a:ext cx="10590244" cy="3470988"/>
          </a:xfrm>
        </p:spPr>
        <p:txBody>
          <a:bodyPr>
            <a:normAutofit fontScale="90000"/>
          </a:bodyPr>
          <a:lstStyle/>
          <a:p>
            <a:pPr algn="ctr"/>
            <a:r>
              <a:rPr lang="en-GB" sz="4000" b="1" dirty="0">
                <a:latin typeface="Arial" panose="020B0604020202020204" pitchFamily="34" charset="0"/>
                <a:cs typeface="Arial" panose="020B0604020202020204" pitchFamily="34" charset="0"/>
              </a:rPr>
              <a:t>HOSS online event</a:t>
            </a:r>
            <a:br>
              <a:rPr lang="en-GB" sz="4000" b="1" dirty="0">
                <a:latin typeface="Arial" panose="020B0604020202020204" pitchFamily="34" charset="0"/>
                <a:cs typeface="Arial" panose="020B0604020202020204" pitchFamily="34" charset="0"/>
              </a:rPr>
            </a:br>
            <a:r>
              <a:rPr lang="en-GB" sz="2800" b="1" dirty="0">
                <a:latin typeface="Arial" panose="020B0604020202020204" pitchFamily="34" charset="0"/>
                <a:cs typeface="Arial" panose="020B0604020202020204" pitchFamily="34" charset="0"/>
              </a:rPr>
              <a:t>4 February 2021</a:t>
            </a:r>
            <a:br>
              <a:rPr lang="en-GB" sz="2800" b="1" dirty="0">
                <a:latin typeface="Arial" panose="020B0604020202020204" pitchFamily="34" charset="0"/>
                <a:cs typeface="Arial" panose="020B0604020202020204" pitchFamily="34" charset="0"/>
              </a:rPr>
            </a:br>
            <a:br>
              <a:rPr lang="en-GB" sz="2800" b="1" dirty="0">
                <a:latin typeface="Arial" panose="020B0604020202020204" pitchFamily="34" charset="0"/>
                <a:cs typeface="Arial" panose="020B0604020202020204" pitchFamily="34" charset="0"/>
              </a:rPr>
            </a:br>
            <a:r>
              <a:rPr lang="en-GB" sz="2800" b="1" dirty="0">
                <a:solidFill>
                  <a:srgbClr val="000000"/>
                </a:solidFill>
                <a:effectLst/>
                <a:latin typeface="Arial" panose="020B0604020202020204" pitchFamily="34" charset="0"/>
                <a:ea typeface="Times New Roman" panose="02020603050405020304" pitchFamily="18" charset="0"/>
              </a:rPr>
              <a:t>Developing a UK VI Specialist VI Curriculum Framework</a:t>
            </a:r>
            <a:br>
              <a:rPr lang="en-GB" sz="2800" b="1" dirty="0">
                <a:solidFill>
                  <a:srgbClr val="000000"/>
                </a:solidFill>
                <a:effectLst/>
                <a:latin typeface="Arial" panose="020B0604020202020204" pitchFamily="34" charset="0"/>
                <a:ea typeface="Times New Roman" panose="02020603050405020304" pitchFamily="18" charset="0"/>
              </a:rPr>
            </a:br>
            <a:br>
              <a:rPr lang="en-GB" sz="2800" b="1" dirty="0">
                <a:solidFill>
                  <a:srgbClr val="000000"/>
                </a:solidFill>
                <a:effectLst/>
                <a:latin typeface="Arial" panose="020B0604020202020204" pitchFamily="34" charset="0"/>
                <a:ea typeface="Times New Roman" panose="02020603050405020304" pitchFamily="18" charset="0"/>
              </a:rPr>
            </a:br>
            <a:r>
              <a:rPr lang="en-GB" sz="2800" b="1" dirty="0">
                <a:solidFill>
                  <a:srgbClr val="000000"/>
                </a:solidFill>
                <a:effectLst/>
                <a:latin typeface="Arial" panose="020B0604020202020204" pitchFamily="34" charset="0"/>
                <a:ea typeface="Times New Roman" panose="02020603050405020304" pitchFamily="18" charset="0"/>
              </a:rPr>
              <a:t>Project update</a:t>
            </a:r>
            <a:br>
              <a:rPr lang="en-GB" sz="2800" b="1" dirty="0">
                <a:solidFill>
                  <a:srgbClr val="000000"/>
                </a:solidFill>
                <a:effectLst/>
                <a:latin typeface="Arial" panose="020B0604020202020204" pitchFamily="34" charset="0"/>
                <a:ea typeface="Times New Roman" panose="02020603050405020304" pitchFamily="18" charset="0"/>
              </a:rPr>
            </a:br>
            <a:br>
              <a:rPr lang="en-GB" sz="2800" b="1" dirty="0">
                <a:solidFill>
                  <a:srgbClr val="000000"/>
                </a:solidFill>
                <a:effectLst/>
                <a:latin typeface="Arial" panose="020B0604020202020204" pitchFamily="34" charset="0"/>
                <a:ea typeface="Times New Roman" panose="02020603050405020304" pitchFamily="18" charset="0"/>
              </a:rPr>
            </a:br>
            <a:r>
              <a:rPr lang="en-GB" sz="2800" dirty="0">
                <a:solidFill>
                  <a:srgbClr val="000000"/>
                </a:solidFill>
                <a:effectLst/>
                <a:latin typeface="Arial" panose="020B0604020202020204" pitchFamily="34" charset="0"/>
                <a:ea typeface="Times New Roman" panose="02020603050405020304" pitchFamily="18" charset="0"/>
              </a:rPr>
              <a:t>Linda James, Rory Cobb and Sue Keil</a:t>
            </a:r>
            <a:br>
              <a:rPr lang="en-GB" sz="2800" b="1" dirty="0">
                <a:latin typeface="Arial" panose="020B0604020202020204" pitchFamily="34" charset="0"/>
                <a:cs typeface="Arial" panose="020B0604020202020204" pitchFamily="34" charset="0"/>
              </a:rPr>
            </a:br>
            <a:br>
              <a:rPr lang="en-GB" sz="2800" b="1" dirty="0">
                <a:latin typeface="Arial" panose="020B0604020202020204" pitchFamily="34" charset="0"/>
                <a:cs typeface="Arial" panose="020B0604020202020204" pitchFamily="34" charset="0"/>
              </a:rPr>
            </a:br>
            <a:endParaRPr lang="en-GB" sz="2800" b="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568080AC-CDC9-4C4C-B26B-F0941241397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39012" y="5471074"/>
            <a:ext cx="171450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87D3AB8B-FF93-415D-8C5D-23B816CEBDC4}"/>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39103" y="5237712"/>
            <a:ext cx="1873250" cy="1276350"/>
          </a:xfrm>
          <a:prstGeom prst="rect">
            <a:avLst/>
          </a:prstGeom>
          <a:noFill/>
        </p:spPr>
      </p:pic>
      <p:pic>
        <p:nvPicPr>
          <p:cNvPr id="5" name="Picture 4">
            <a:extLst>
              <a:ext uri="{FF2B5EF4-FFF2-40B4-BE49-F238E27FC236}">
                <a16:creationId xmlns:a16="http://schemas.microsoft.com/office/drawing/2014/main" id="{1170640A-7E86-4F2C-A907-DA416E44AC07}"/>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352316" y="5574262"/>
            <a:ext cx="1339215" cy="939800"/>
          </a:xfrm>
          <a:prstGeom prst="rect">
            <a:avLst/>
          </a:prstGeom>
          <a:noFill/>
        </p:spPr>
      </p:pic>
      <p:pic>
        <p:nvPicPr>
          <p:cNvPr id="6" name="Picture 5" descr="University of Birmingham, VICTAR Logo&#10;VICTAR landscape 2018">
            <a:extLst>
              <a:ext uri="{FF2B5EF4-FFF2-40B4-BE49-F238E27FC236}">
                <a16:creationId xmlns:a16="http://schemas.microsoft.com/office/drawing/2014/main" id="{7E6815C2-91B3-4F06-8A69-F0658A81BDF1}"/>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5439457" y="5428212"/>
            <a:ext cx="3886200" cy="1085850"/>
          </a:xfrm>
          <a:prstGeom prst="rect">
            <a:avLst/>
          </a:prstGeom>
          <a:noFill/>
        </p:spPr>
      </p:pic>
    </p:spTree>
    <p:extLst>
      <p:ext uri="{BB962C8B-B14F-4D97-AF65-F5344CB8AC3E}">
        <p14:creationId xmlns:p14="http://schemas.microsoft.com/office/powerpoint/2010/main" val="13602416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C2010-FA36-4000-9829-C9A0A5B6AE67}"/>
              </a:ext>
            </a:extLst>
          </p:cNvPr>
          <p:cNvSpPr>
            <a:spLocks noGrp="1"/>
          </p:cNvSpPr>
          <p:nvPr>
            <p:ph type="title"/>
          </p:nvPr>
        </p:nvSpPr>
        <p:spPr>
          <a:xfrm>
            <a:off x="959498" y="-1325563"/>
            <a:ext cx="10515600" cy="1325563"/>
          </a:xfrm>
        </p:spPr>
        <p:txBody>
          <a:bodyPr/>
          <a:lstStyle/>
          <a:p>
            <a:endParaRPr lang="en-GB" dirty="0"/>
          </a:p>
        </p:txBody>
      </p:sp>
      <p:sp>
        <p:nvSpPr>
          <p:cNvPr id="3" name="Content Placeholder 2">
            <a:extLst>
              <a:ext uri="{FF2B5EF4-FFF2-40B4-BE49-F238E27FC236}">
                <a16:creationId xmlns:a16="http://schemas.microsoft.com/office/drawing/2014/main" id="{5CC90899-6761-4246-AFCC-667A65BAD584}"/>
              </a:ext>
            </a:extLst>
          </p:cNvPr>
          <p:cNvSpPr>
            <a:spLocks noGrp="1"/>
          </p:cNvSpPr>
          <p:nvPr>
            <p:ph idx="1"/>
          </p:nvPr>
        </p:nvSpPr>
        <p:spPr>
          <a:xfrm>
            <a:off x="959498" y="248688"/>
            <a:ext cx="10515600" cy="4351338"/>
          </a:xfrm>
        </p:spPr>
        <p:txBody>
          <a:bodyPr>
            <a:normAutofit fontScale="25000" lnSpcReduction="20000"/>
          </a:bodyPr>
          <a:lstStyle/>
          <a:p>
            <a:r>
              <a:rPr lang="en-GB" sz="9800" dirty="0">
                <a:solidFill>
                  <a:prstClr val="black"/>
                </a:solidFill>
                <a:latin typeface="Arial" panose="020B0604020202020204" pitchFamily="34" charset="0"/>
                <a:ea typeface="+mj-ea"/>
                <a:cs typeface="Arial" panose="020B0604020202020204" pitchFamily="34" charset="0"/>
              </a:rPr>
              <a:t>Background and b</a:t>
            </a:r>
            <a:r>
              <a:rPr kumimoji="0" lang="en-GB" sz="9800" b="0" i="0" u="none" strike="noStrike" kern="1200" cap="none" spc="0" normalizeH="0" baseline="0" noProof="0" dirty="0" err="1">
                <a:ln>
                  <a:noFill/>
                </a:ln>
                <a:solidFill>
                  <a:prstClr val="black"/>
                </a:solidFill>
                <a:effectLst/>
                <a:uLnTx/>
                <a:uFillTx/>
                <a:latin typeface="Arial" panose="020B0604020202020204" pitchFamily="34" charset="0"/>
                <a:ea typeface="+mj-ea"/>
                <a:cs typeface="Arial" panose="020B0604020202020204" pitchFamily="34" charset="0"/>
              </a:rPr>
              <a:t>rief</a:t>
            </a:r>
            <a:r>
              <a:rPr kumimoji="0" lang="en-GB" sz="9800" b="0"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 overview of the project</a:t>
            </a:r>
          </a:p>
          <a:p>
            <a:endParaRPr lang="en-GB" sz="9800" dirty="0">
              <a:solidFill>
                <a:prstClr val="black"/>
              </a:solidFill>
              <a:latin typeface="Arial" panose="020B0604020202020204" pitchFamily="34" charset="0"/>
              <a:ea typeface="+mj-ea"/>
              <a:cs typeface="Arial" panose="020B0604020202020204" pitchFamily="34" charset="0"/>
            </a:endParaRPr>
          </a:p>
          <a:p>
            <a:r>
              <a:rPr kumimoji="0" lang="en-GB" sz="9800" b="0"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Project methodology</a:t>
            </a:r>
          </a:p>
          <a:p>
            <a:endParaRPr kumimoji="0" lang="en-GB" sz="9800" b="0"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endParaRPr>
          </a:p>
          <a:p>
            <a:r>
              <a:rPr kumimoji="0" lang="en-GB" sz="9800" b="0"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C</a:t>
            </a:r>
            <a:r>
              <a:rPr kumimoji="0" lang="en-GB" sz="9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onsultation update</a:t>
            </a:r>
          </a:p>
          <a:p>
            <a:endParaRPr kumimoji="0" lang="en-GB" sz="9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r>
              <a:rPr kumimoji="0" lang="en-GB" sz="9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Resources hub update</a:t>
            </a:r>
          </a:p>
          <a:p>
            <a:endParaRPr kumimoji="0" lang="en-GB" sz="9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r>
              <a:rPr kumimoji="0" lang="en-GB" sz="9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Australia ECC project</a:t>
            </a:r>
          </a:p>
          <a:p>
            <a:endParaRPr kumimoji="0" lang="en-GB" sz="9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r>
              <a:rPr kumimoji="0" lang="en-GB" sz="9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Next steps</a:t>
            </a:r>
          </a:p>
          <a:p>
            <a:endParaRPr kumimoji="0" lang="en-GB" sz="31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CC08DD8A-5BE3-4ACD-96F2-C8F90E5E7FF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40988" y="5479048"/>
            <a:ext cx="171450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2DBEC211-FD7A-4982-93D7-FA261616A44C}"/>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67798" y="5234019"/>
            <a:ext cx="1873250" cy="1276350"/>
          </a:xfrm>
          <a:prstGeom prst="rect">
            <a:avLst/>
          </a:prstGeom>
          <a:noFill/>
        </p:spPr>
      </p:pic>
      <p:pic>
        <p:nvPicPr>
          <p:cNvPr id="6" name="Picture 5" descr="University of Birmingham, VICTAR Logo&#10;VICTAR landscape 2018">
            <a:extLst>
              <a:ext uri="{FF2B5EF4-FFF2-40B4-BE49-F238E27FC236}">
                <a16:creationId xmlns:a16="http://schemas.microsoft.com/office/drawing/2014/main" id="{8765B533-BA8C-4319-A502-D0C31A01EA0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364812" y="5428212"/>
            <a:ext cx="3886200" cy="1085850"/>
          </a:xfrm>
          <a:prstGeom prst="rect">
            <a:avLst/>
          </a:prstGeom>
          <a:noFill/>
        </p:spPr>
      </p:pic>
      <p:pic>
        <p:nvPicPr>
          <p:cNvPr id="7" name="Picture 6">
            <a:extLst>
              <a:ext uri="{FF2B5EF4-FFF2-40B4-BE49-F238E27FC236}">
                <a16:creationId xmlns:a16="http://schemas.microsoft.com/office/drawing/2014/main" id="{9DBD31E3-EBA8-48DF-9C4E-FFAA7ED02A17}"/>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42985" y="5669512"/>
            <a:ext cx="1339215" cy="939800"/>
          </a:xfrm>
          <a:prstGeom prst="rect">
            <a:avLst/>
          </a:prstGeom>
          <a:noFill/>
        </p:spPr>
      </p:pic>
    </p:spTree>
    <p:extLst>
      <p:ext uri="{BB962C8B-B14F-4D97-AF65-F5344CB8AC3E}">
        <p14:creationId xmlns:p14="http://schemas.microsoft.com/office/powerpoint/2010/main" val="5277034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AFA1D-2602-4383-89C2-E7F50F8395E1}"/>
              </a:ext>
            </a:extLst>
          </p:cNvPr>
          <p:cNvSpPr>
            <a:spLocks noGrp="1"/>
          </p:cNvSpPr>
          <p:nvPr>
            <p:ph type="title"/>
          </p:nvPr>
        </p:nvSpPr>
        <p:spPr>
          <a:xfrm>
            <a:off x="670249" y="1615427"/>
            <a:ext cx="10515600" cy="1325563"/>
          </a:xfrm>
        </p:spPr>
        <p:txBody>
          <a:bodyPr>
            <a:normAutofit/>
          </a:bodyPr>
          <a:lstStyle/>
          <a:p>
            <a:r>
              <a:rPr lang="en-GB" sz="4800" b="1" dirty="0">
                <a:latin typeface="Arial" panose="020B0604020202020204" pitchFamily="34" charset="0"/>
                <a:cs typeface="Arial" panose="020B0604020202020204" pitchFamily="34" charset="0"/>
              </a:rPr>
              <a:t>Project background and overview</a:t>
            </a:r>
            <a:endParaRPr lang="en-GB" sz="4800" dirty="0"/>
          </a:p>
        </p:txBody>
      </p:sp>
      <p:pic>
        <p:nvPicPr>
          <p:cNvPr id="3" name="Picture 2">
            <a:extLst>
              <a:ext uri="{FF2B5EF4-FFF2-40B4-BE49-F238E27FC236}">
                <a16:creationId xmlns:a16="http://schemas.microsoft.com/office/drawing/2014/main" id="{EBF94A7C-B4F5-4DBB-ACCC-8710EB1B0F5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90692" y="5471074"/>
            <a:ext cx="171450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F3A484AC-F149-405B-86BE-260891D703DC}"/>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55665" y="5267681"/>
            <a:ext cx="1873250" cy="1276350"/>
          </a:xfrm>
          <a:prstGeom prst="rect">
            <a:avLst/>
          </a:prstGeom>
          <a:noFill/>
        </p:spPr>
      </p:pic>
      <p:pic>
        <p:nvPicPr>
          <p:cNvPr id="5" name="Picture 4" descr="University of Birmingham, VICTAR Logo&#10;VICTAR landscape 2018">
            <a:extLst>
              <a:ext uri="{FF2B5EF4-FFF2-40B4-BE49-F238E27FC236}">
                <a16:creationId xmlns:a16="http://schemas.microsoft.com/office/drawing/2014/main" id="{083ED6B1-0CB4-4C53-A51A-BEC0DBD1F114}"/>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364812" y="5428212"/>
            <a:ext cx="3886200" cy="1085850"/>
          </a:xfrm>
          <a:prstGeom prst="rect">
            <a:avLst/>
          </a:prstGeom>
          <a:noFill/>
        </p:spPr>
      </p:pic>
      <p:pic>
        <p:nvPicPr>
          <p:cNvPr id="6" name="Picture 5">
            <a:extLst>
              <a:ext uri="{FF2B5EF4-FFF2-40B4-BE49-F238E27FC236}">
                <a16:creationId xmlns:a16="http://schemas.microsoft.com/office/drawing/2014/main" id="{AF97454F-F949-4667-B5B5-66CCDDBEF19D}"/>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42985" y="5669512"/>
            <a:ext cx="1339215" cy="939800"/>
          </a:xfrm>
          <a:prstGeom prst="rect">
            <a:avLst/>
          </a:prstGeom>
          <a:noFill/>
        </p:spPr>
      </p:pic>
    </p:spTree>
    <p:extLst>
      <p:ext uri="{BB962C8B-B14F-4D97-AF65-F5344CB8AC3E}">
        <p14:creationId xmlns:p14="http://schemas.microsoft.com/office/powerpoint/2010/main" val="2161898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F64E3-2DCE-4B07-A105-3BD820F646E5}"/>
              </a:ext>
            </a:extLst>
          </p:cNvPr>
          <p:cNvSpPr>
            <a:spLocks noGrp="1"/>
          </p:cNvSpPr>
          <p:nvPr>
            <p:ph type="title"/>
          </p:nvPr>
        </p:nvSpPr>
        <p:spPr>
          <a:xfrm>
            <a:off x="763555" y="139148"/>
            <a:ext cx="10515600" cy="1325563"/>
          </a:xfrm>
        </p:spPr>
        <p:txBody>
          <a:bodyPr>
            <a:normAutofit fontScale="90000"/>
          </a:bodyPr>
          <a:lstStyle/>
          <a:p>
            <a:r>
              <a:rPr lang="en-GB" sz="3600" b="1" dirty="0">
                <a:latin typeface="Arial" panose="020B0604020202020204" pitchFamily="34" charset="0"/>
                <a:cs typeface="Arial" panose="020B0604020202020204" pitchFamily="34" charset="0"/>
              </a:rPr>
              <a:t>VIEW Specialist VI Curriculum discussion paper  (2018)</a:t>
            </a:r>
            <a:br>
              <a:rPr lang="en-GB" altLang="en-US" sz="3600" b="1" dirty="0">
                <a:latin typeface="Arial" panose="020B0604020202020204" pitchFamily="34" charset="0"/>
                <a:cs typeface="Arial" panose="020B0604020202020204" pitchFamily="34" charset="0"/>
              </a:rPr>
            </a:br>
            <a:endParaRPr lang="en-GB" sz="36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9B7E37E-0E36-4982-B7E2-40FC53AF0323}"/>
              </a:ext>
            </a:extLst>
          </p:cNvPr>
          <p:cNvSpPr>
            <a:spLocks noGrp="1"/>
          </p:cNvSpPr>
          <p:nvPr>
            <p:ph idx="1"/>
          </p:nvPr>
        </p:nvSpPr>
        <p:spPr>
          <a:xfrm>
            <a:off x="763555" y="1118071"/>
            <a:ext cx="10515600" cy="4419681"/>
          </a:xfrm>
        </p:spPr>
        <p:txBody>
          <a:bodyPr>
            <a:normAutofit/>
          </a:bodyPr>
          <a:lstStyle/>
          <a:p>
            <a:r>
              <a:rPr lang="en-GB" altLang="en-US" dirty="0">
                <a:latin typeface="Arial" panose="020B0604020202020204" pitchFamily="34" charset="0"/>
                <a:cs typeface="Arial" panose="020B0604020202020204" pitchFamily="34" charset="0"/>
              </a:rPr>
              <a:t>A</a:t>
            </a:r>
            <a:r>
              <a:rPr lang="en-GB" altLang="en-US" b="0" dirty="0">
                <a:latin typeface="Arial" panose="020B0604020202020204" pitchFamily="34" charset="0"/>
                <a:cs typeface="Arial" panose="020B0604020202020204" pitchFamily="34" charset="0"/>
              </a:rPr>
              <a:t> range of outcomes and frameworks for learners with VI in the UK</a:t>
            </a:r>
            <a:r>
              <a:rPr lang="en-GB" altLang="en-US" dirty="0">
                <a:latin typeface="Arial" panose="020B0604020202020204" pitchFamily="34" charset="0"/>
                <a:cs typeface="Arial" panose="020B0604020202020204" pitchFamily="34" charset="0"/>
              </a:rPr>
              <a:t>; BUT</a:t>
            </a:r>
            <a:endParaRPr lang="en-GB" altLang="en-US" b="0" dirty="0">
              <a:latin typeface="Arial" panose="020B0604020202020204" pitchFamily="34" charset="0"/>
              <a:cs typeface="Arial" panose="020B0604020202020204" pitchFamily="34" charset="0"/>
            </a:endParaRPr>
          </a:p>
          <a:p>
            <a:pPr lvl="1"/>
            <a:r>
              <a:rPr lang="en-GB" altLang="en-US" sz="2800" dirty="0">
                <a:latin typeface="Arial" panose="020B0604020202020204" pitchFamily="34" charset="0"/>
                <a:cs typeface="Arial" panose="020B0604020202020204" pitchFamily="34" charset="0"/>
              </a:rPr>
              <a:t>N</a:t>
            </a:r>
            <a:r>
              <a:rPr lang="en-GB" altLang="en-US" sz="2800" b="0" dirty="0">
                <a:latin typeface="Arial" panose="020B0604020202020204" pitchFamily="34" charset="0"/>
                <a:cs typeface="Arial" panose="020B0604020202020204" pitchFamily="34" charset="0"/>
              </a:rPr>
              <a:t>o consensus on which to use or how to use them</a:t>
            </a:r>
          </a:p>
          <a:p>
            <a:pPr lvl="1"/>
            <a:r>
              <a:rPr lang="en-GB" sz="2800" dirty="0">
                <a:latin typeface="Arial" panose="020B0604020202020204" pitchFamily="34" charset="0"/>
                <a:cs typeface="Arial" panose="020B0604020202020204" pitchFamily="34" charset="0"/>
              </a:rPr>
              <a:t>Lack of consistency and coherence</a:t>
            </a:r>
          </a:p>
          <a:p>
            <a:pPr lvl="1"/>
            <a:r>
              <a:rPr lang="en-GB" sz="2800" dirty="0">
                <a:latin typeface="Arial" panose="020B0604020202020204" pitchFamily="34" charset="0"/>
                <a:cs typeface="Arial" panose="020B0604020202020204" pitchFamily="34" charset="0"/>
              </a:rPr>
              <a:t>Lack of a shared vocabulary</a:t>
            </a:r>
          </a:p>
          <a:p>
            <a:r>
              <a:rPr lang="en-GB" dirty="0">
                <a:latin typeface="Arial" panose="020B0604020202020204" pitchFamily="34" charset="0"/>
                <a:cs typeface="Arial" panose="020B0604020202020204" pitchFamily="34" charset="0"/>
              </a:rPr>
              <a:t>Better long term outcomes for young people with VI with independent learning, living, mobility and social communication skills; BUT</a:t>
            </a:r>
          </a:p>
          <a:p>
            <a:pPr lvl="1"/>
            <a:r>
              <a:rPr lang="en-GB" sz="2800" dirty="0">
                <a:latin typeface="Arial" panose="020B0604020202020204" pitchFamily="34" charset="0"/>
                <a:cs typeface="Arial" panose="020B0604020202020204" pitchFamily="34" charset="0"/>
              </a:rPr>
              <a:t>Demands of mainstream academic curriculum take priority – over-emphasis on ‘access to learning’ vs ‘learning to access’</a:t>
            </a:r>
          </a:p>
          <a:p>
            <a:endParaRPr lang="en-GB" dirty="0"/>
          </a:p>
        </p:txBody>
      </p:sp>
      <p:pic>
        <p:nvPicPr>
          <p:cNvPr id="5" name="Picture 4">
            <a:extLst>
              <a:ext uri="{FF2B5EF4-FFF2-40B4-BE49-F238E27FC236}">
                <a16:creationId xmlns:a16="http://schemas.microsoft.com/office/drawing/2014/main" id="{7DF7AA08-F992-40AD-816D-3A4C8DF3F7FD}"/>
              </a:ext>
            </a:extLst>
          </p:cNvPr>
          <p:cNvPicPr/>
          <p:nvPr/>
        </p:nvPicPr>
        <p:blipFill>
          <a:blip r:embed="rId3">
            <a:extLst>
              <a:ext uri="{28A0092B-C50C-407E-A947-70E740481C1C}">
                <a14:useLocalDpi xmlns:a14="http://schemas.microsoft.com/office/drawing/2010/main" val="0"/>
              </a:ext>
            </a:extLst>
          </a:blip>
          <a:stretch>
            <a:fillRect/>
          </a:stretch>
        </p:blipFill>
        <p:spPr>
          <a:xfrm>
            <a:off x="2773038" y="5578751"/>
            <a:ext cx="1753262" cy="1003852"/>
          </a:xfrm>
          <a:prstGeom prst="rect">
            <a:avLst/>
          </a:prstGeom>
        </p:spPr>
      </p:pic>
      <p:pic>
        <p:nvPicPr>
          <p:cNvPr id="6" name="Picture 5">
            <a:extLst>
              <a:ext uri="{FF2B5EF4-FFF2-40B4-BE49-F238E27FC236}">
                <a16:creationId xmlns:a16="http://schemas.microsoft.com/office/drawing/2014/main" id="{C8DF2E6C-D611-455C-AABB-9CA85F8A2B22}"/>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09800" y="5537752"/>
            <a:ext cx="1873250" cy="1276350"/>
          </a:xfrm>
          <a:prstGeom prst="rect">
            <a:avLst/>
          </a:prstGeom>
          <a:noFill/>
        </p:spPr>
      </p:pic>
      <p:pic>
        <p:nvPicPr>
          <p:cNvPr id="7" name="Picture 6" descr="University of Birmingham, VICTAR Logo&#10;VICTAR landscape 2018">
            <a:extLst>
              <a:ext uri="{FF2B5EF4-FFF2-40B4-BE49-F238E27FC236}">
                <a16:creationId xmlns:a16="http://schemas.microsoft.com/office/drawing/2014/main" id="{7C221A02-0DAD-4C76-9B4B-0DFA0F31730B}"/>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5439456" y="5537752"/>
            <a:ext cx="3886200" cy="1085850"/>
          </a:xfrm>
          <a:prstGeom prst="rect">
            <a:avLst/>
          </a:prstGeom>
          <a:noFill/>
        </p:spPr>
      </p:pic>
      <p:pic>
        <p:nvPicPr>
          <p:cNvPr id="8" name="Picture 7">
            <a:extLst>
              <a:ext uri="{FF2B5EF4-FFF2-40B4-BE49-F238E27FC236}">
                <a16:creationId xmlns:a16="http://schemas.microsoft.com/office/drawing/2014/main" id="{47463828-5B0C-4075-A4EA-F8B9EC1AD4D2}"/>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42985" y="5669512"/>
            <a:ext cx="1339215" cy="939800"/>
          </a:xfrm>
          <a:prstGeom prst="rect">
            <a:avLst/>
          </a:prstGeom>
          <a:noFill/>
        </p:spPr>
      </p:pic>
    </p:spTree>
    <p:extLst>
      <p:ext uri="{BB962C8B-B14F-4D97-AF65-F5344CB8AC3E}">
        <p14:creationId xmlns:p14="http://schemas.microsoft.com/office/powerpoint/2010/main" val="2083293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253F627-21A7-46A2-A2F0-432F3BD427B9}"/>
              </a:ext>
            </a:extLst>
          </p:cNvPr>
          <p:cNvPicPr>
            <a:picLocks noChangeAspect="1"/>
          </p:cNvPicPr>
          <p:nvPr/>
        </p:nvPicPr>
        <p:blipFill>
          <a:blip r:embed="rId2"/>
          <a:stretch>
            <a:fillRect/>
          </a:stretch>
        </p:blipFill>
        <p:spPr>
          <a:xfrm>
            <a:off x="2771889" y="466960"/>
            <a:ext cx="6129782" cy="681703"/>
          </a:xfrm>
          <a:prstGeom prst="rect">
            <a:avLst/>
          </a:prstGeom>
        </p:spPr>
      </p:pic>
      <p:grpSp>
        <p:nvGrpSpPr>
          <p:cNvPr id="3" name="Group 21">
            <a:extLst>
              <a:ext uri="{FF2B5EF4-FFF2-40B4-BE49-F238E27FC236}">
                <a16:creationId xmlns:a16="http://schemas.microsoft.com/office/drawing/2014/main" id="{96DEA470-26CB-4D33-85D8-40B3F95226B4}"/>
              </a:ext>
            </a:extLst>
          </p:cNvPr>
          <p:cNvGrpSpPr>
            <a:grpSpLocks/>
          </p:cNvGrpSpPr>
          <p:nvPr/>
        </p:nvGrpSpPr>
        <p:grpSpPr bwMode="auto">
          <a:xfrm>
            <a:off x="1441491" y="1330325"/>
            <a:ext cx="8748884" cy="2670175"/>
            <a:chOff x="1187624" y="1340768"/>
            <a:chExt cx="6629400" cy="3175247"/>
          </a:xfrm>
        </p:grpSpPr>
        <p:grpSp>
          <p:nvGrpSpPr>
            <p:cNvPr id="4" name="Group 14">
              <a:extLst>
                <a:ext uri="{FF2B5EF4-FFF2-40B4-BE49-F238E27FC236}">
                  <a16:creationId xmlns:a16="http://schemas.microsoft.com/office/drawing/2014/main" id="{965A8903-84AE-411E-BC44-60389A50ADDC}"/>
                </a:ext>
              </a:extLst>
            </p:cNvPr>
            <p:cNvGrpSpPr/>
            <p:nvPr/>
          </p:nvGrpSpPr>
          <p:grpSpPr>
            <a:xfrm>
              <a:off x="1187624" y="1683291"/>
              <a:ext cx="6629400" cy="2832724"/>
              <a:chOff x="1600200" y="2533604"/>
              <a:chExt cx="4572000" cy="1809796"/>
            </a:xfrm>
            <a:solidFill>
              <a:schemeClr val="accent2">
                <a:lumMod val="40000"/>
                <a:lumOff val="60000"/>
              </a:schemeClr>
            </a:solidFill>
          </p:grpSpPr>
          <p:sp>
            <p:nvSpPr>
              <p:cNvPr id="8" name="Isosceles Triangle 7">
                <a:extLst>
                  <a:ext uri="{FF2B5EF4-FFF2-40B4-BE49-F238E27FC236}">
                    <a16:creationId xmlns:a16="http://schemas.microsoft.com/office/drawing/2014/main" id="{8788C846-9D87-461A-B2C7-30FC54EF8EB3}"/>
                  </a:ext>
                </a:extLst>
              </p:cNvPr>
              <p:cNvSpPr/>
              <p:nvPr/>
            </p:nvSpPr>
            <p:spPr>
              <a:xfrm flipV="1">
                <a:off x="1600200" y="2590800"/>
                <a:ext cx="4572000" cy="1752600"/>
              </a:xfrm>
              <a:prstGeom prst="triangle">
                <a:avLst>
                  <a:gd name="adj" fmla="val 0"/>
                </a:avLst>
              </a:prstGeom>
              <a:grp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9" name="TextBox 8">
                <a:extLst>
                  <a:ext uri="{FF2B5EF4-FFF2-40B4-BE49-F238E27FC236}">
                    <a16:creationId xmlns:a16="http://schemas.microsoft.com/office/drawing/2014/main" id="{F5249BCE-9A19-4C50-85F3-B1D166CD6E83}"/>
                  </a:ext>
                </a:extLst>
              </p:cNvPr>
              <p:cNvSpPr txBox="1"/>
              <p:nvPr/>
            </p:nvSpPr>
            <p:spPr>
              <a:xfrm>
                <a:off x="1707776" y="2533604"/>
                <a:ext cx="2639333" cy="397509"/>
              </a:xfrm>
              <a:prstGeom prst="rect">
                <a:avLst/>
              </a:prstGeom>
              <a:grpFill/>
              <a:ln>
                <a:noFill/>
              </a:ln>
            </p:spPr>
            <p:txBody>
              <a:bodyPr>
                <a:spAutoFit/>
              </a:bodyPr>
              <a:lstStyle/>
              <a:p>
                <a:pPr algn="ctr">
                  <a:defRPr/>
                </a:pPr>
                <a:r>
                  <a:rPr lang="en-GB" sz="2800" dirty="0">
                    <a:latin typeface="Arial" panose="020B0604020202020204" pitchFamily="34" charset="0"/>
                    <a:cs typeface="Arial" panose="020B0604020202020204" pitchFamily="34" charset="0"/>
                  </a:rPr>
                  <a:t>Providing ‘Access to Learning’</a:t>
                </a:r>
              </a:p>
            </p:txBody>
          </p:sp>
        </p:grpSp>
        <p:grpSp>
          <p:nvGrpSpPr>
            <p:cNvPr id="5" name="Group 18">
              <a:extLst>
                <a:ext uri="{FF2B5EF4-FFF2-40B4-BE49-F238E27FC236}">
                  <a16:creationId xmlns:a16="http://schemas.microsoft.com/office/drawing/2014/main" id="{4BFEA7D9-076D-4C15-B75F-FB6CA9716A81}"/>
                </a:ext>
              </a:extLst>
            </p:cNvPr>
            <p:cNvGrpSpPr>
              <a:grpSpLocks/>
            </p:cNvGrpSpPr>
            <p:nvPr/>
          </p:nvGrpSpPr>
          <p:grpSpPr bwMode="auto">
            <a:xfrm>
              <a:off x="1187624" y="1340768"/>
              <a:ext cx="6624736" cy="432048"/>
              <a:chOff x="1187624" y="1052736"/>
              <a:chExt cx="6624736" cy="432048"/>
            </a:xfrm>
          </p:grpSpPr>
          <p:sp>
            <p:nvSpPr>
              <p:cNvPr id="6" name="Rectangle 5">
                <a:extLst>
                  <a:ext uri="{FF2B5EF4-FFF2-40B4-BE49-F238E27FC236}">
                    <a16:creationId xmlns:a16="http://schemas.microsoft.com/office/drawing/2014/main" id="{38207583-D8A5-42F6-AE33-A3BF3155DCC0}"/>
                  </a:ext>
                </a:extLst>
              </p:cNvPr>
              <p:cNvSpPr/>
              <p:nvPr/>
            </p:nvSpPr>
            <p:spPr bwMode="auto">
              <a:xfrm>
                <a:off x="1187624" y="1052736"/>
                <a:ext cx="6624240" cy="432301"/>
              </a:xfrm>
              <a:prstGeom prst="rect">
                <a:avLst/>
              </a:prstGeom>
              <a:solidFill>
                <a:schemeClr val="accent2">
                  <a:lumMod val="40000"/>
                  <a:lumOff val="60000"/>
                </a:schemeClr>
              </a:solidFill>
              <a:ln w="25400" cap="flat" cmpd="sng" algn="ctr">
                <a:solidFill>
                  <a:schemeClr val="tx1"/>
                </a:solidFill>
                <a:prstDash val="solid"/>
                <a:round/>
                <a:headEnd type="none" w="med" len="med"/>
                <a:tailEnd type="none" w="med" len="med"/>
              </a:ln>
              <a:effectLst/>
            </p:spPr>
            <p:txBody>
              <a:bodyPr/>
              <a:lstStyle/>
              <a:p>
                <a:pPr>
                  <a:defRPr/>
                </a:pPr>
                <a:endParaRPr lang="en-GB">
                  <a:latin typeface="Times"/>
                </a:endParaRPr>
              </a:p>
            </p:txBody>
          </p:sp>
          <p:cxnSp>
            <p:nvCxnSpPr>
              <p:cNvPr id="7" name="Straight Connector 6">
                <a:extLst>
                  <a:ext uri="{FF2B5EF4-FFF2-40B4-BE49-F238E27FC236}">
                    <a16:creationId xmlns:a16="http://schemas.microsoft.com/office/drawing/2014/main" id="{5EF3663A-04AC-4DD0-A547-20D41C0C9DD8}"/>
                  </a:ext>
                </a:extLst>
              </p:cNvPr>
              <p:cNvCxnSpPr/>
              <p:nvPr/>
            </p:nvCxnSpPr>
            <p:spPr bwMode="auto">
              <a:xfrm>
                <a:off x="1187624" y="1485037"/>
                <a:ext cx="6624240" cy="0"/>
              </a:xfrm>
              <a:prstGeom prst="line">
                <a:avLst/>
              </a:prstGeom>
              <a:solidFill>
                <a:schemeClr val="accent1"/>
              </a:solidFill>
              <a:ln w="28575" cap="flat" cmpd="sng" algn="ctr">
                <a:solidFill>
                  <a:schemeClr val="accent2">
                    <a:lumMod val="40000"/>
                    <a:lumOff val="60000"/>
                  </a:schemeClr>
                </a:solidFill>
                <a:prstDash val="solid"/>
                <a:round/>
                <a:headEnd type="none" w="med" len="med"/>
                <a:tailEnd type="none" w="med" len="med"/>
              </a:ln>
              <a:effectLst/>
            </p:spPr>
          </p:cxnSp>
        </p:grpSp>
      </p:grpSp>
      <p:sp>
        <p:nvSpPr>
          <p:cNvPr id="11" name="Isosceles Triangle 10">
            <a:extLst>
              <a:ext uri="{FF2B5EF4-FFF2-40B4-BE49-F238E27FC236}">
                <a16:creationId xmlns:a16="http://schemas.microsoft.com/office/drawing/2014/main" id="{44F3FD25-EA82-4F71-9861-C201A005C698}"/>
              </a:ext>
            </a:extLst>
          </p:cNvPr>
          <p:cNvSpPr/>
          <p:nvPr/>
        </p:nvSpPr>
        <p:spPr bwMode="auto">
          <a:xfrm>
            <a:off x="1483185" y="1727424"/>
            <a:ext cx="8707190" cy="2306372"/>
          </a:xfrm>
          <a:prstGeom prst="triangle">
            <a:avLst>
              <a:gd name="adj" fmla="val 100000"/>
            </a:avLst>
          </a:prstGeom>
          <a:solidFill>
            <a:schemeClr val="accent3">
              <a:lumMod val="75000"/>
            </a:schemeClr>
          </a:solidFill>
          <a:ln w="1905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800" dirty="0">
                <a:solidFill>
                  <a:schemeClr val="tx1"/>
                </a:solidFill>
                <a:latin typeface="Arial" panose="020B0604020202020204" pitchFamily="34" charset="0"/>
                <a:cs typeface="Arial" panose="020B0604020202020204" pitchFamily="34" charset="0"/>
              </a:rPr>
              <a:t>Teaching ‘Learning to Access’</a:t>
            </a:r>
          </a:p>
        </p:txBody>
      </p:sp>
      <p:pic>
        <p:nvPicPr>
          <p:cNvPr id="12" name="Picture 11">
            <a:extLst>
              <a:ext uri="{FF2B5EF4-FFF2-40B4-BE49-F238E27FC236}">
                <a16:creationId xmlns:a16="http://schemas.microsoft.com/office/drawing/2014/main" id="{04E865A3-291B-4F6B-8E5A-5237AEF87FEF}"/>
              </a:ext>
            </a:extLst>
          </p:cNvPr>
          <p:cNvPicPr>
            <a:picLocks noChangeAspect="1"/>
          </p:cNvPicPr>
          <p:nvPr/>
        </p:nvPicPr>
        <p:blipFill>
          <a:blip r:embed="rId3"/>
          <a:stretch>
            <a:fillRect/>
          </a:stretch>
        </p:blipFill>
        <p:spPr>
          <a:xfrm>
            <a:off x="2417674" y="4063006"/>
            <a:ext cx="6352583" cy="1176630"/>
          </a:xfrm>
          <a:prstGeom prst="rect">
            <a:avLst/>
          </a:prstGeom>
        </p:spPr>
      </p:pic>
      <p:pic>
        <p:nvPicPr>
          <p:cNvPr id="13" name="Picture 12">
            <a:extLst>
              <a:ext uri="{FF2B5EF4-FFF2-40B4-BE49-F238E27FC236}">
                <a16:creationId xmlns:a16="http://schemas.microsoft.com/office/drawing/2014/main" id="{6CB7B1EA-F8CD-424A-BBA0-C9C848ABE422}"/>
              </a:ext>
            </a:extLst>
          </p:cNvPr>
          <p:cNvPicPr/>
          <p:nvPr/>
        </p:nvPicPr>
        <p:blipFill>
          <a:blip r:embed="rId4">
            <a:extLst>
              <a:ext uri="{28A0092B-C50C-407E-A947-70E740481C1C}">
                <a14:useLocalDpi xmlns:a14="http://schemas.microsoft.com/office/drawing/2010/main" val="0"/>
              </a:ext>
            </a:extLst>
          </a:blip>
          <a:stretch>
            <a:fillRect/>
          </a:stretch>
        </p:blipFill>
        <p:spPr>
          <a:xfrm>
            <a:off x="2577990" y="5442502"/>
            <a:ext cx="1753262" cy="1003852"/>
          </a:xfrm>
          <a:prstGeom prst="rect">
            <a:avLst/>
          </a:prstGeom>
        </p:spPr>
      </p:pic>
      <p:pic>
        <p:nvPicPr>
          <p:cNvPr id="14" name="Picture 13">
            <a:extLst>
              <a:ext uri="{FF2B5EF4-FFF2-40B4-BE49-F238E27FC236}">
                <a16:creationId xmlns:a16="http://schemas.microsoft.com/office/drawing/2014/main" id="{335466F8-1946-40E7-920E-BD496457B286}"/>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213012" y="5347252"/>
            <a:ext cx="1873250" cy="1276350"/>
          </a:xfrm>
          <a:prstGeom prst="rect">
            <a:avLst/>
          </a:prstGeom>
          <a:noFill/>
        </p:spPr>
      </p:pic>
      <p:pic>
        <p:nvPicPr>
          <p:cNvPr id="15" name="Picture 14" descr="University of Birmingham, VICTAR Logo&#10;VICTAR landscape 2018">
            <a:extLst>
              <a:ext uri="{FF2B5EF4-FFF2-40B4-BE49-F238E27FC236}">
                <a16:creationId xmlns:a16="http://schemas.microsoft.com/office/drawing/2014/main" id="{5BC3455D-18FB-4ECF-817C-CA9CAAC06602}"/>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5314708" y="5537752"/>
            <a:ext cx="3886200" cy="1085850"/>
          </a:xfrm>
          <a:prstGeom prst="rect">
            <a:avLst/>
          </a:prstGeom>
          <a:noFill/>
        </p:spPr>
      </p:pic>
      <p:pic>
        <p:nvPicPr>
          <p:cNvPr id="16" name="Picture 15">
            <a:extLst>
              <a:ext uri="{FF2B5EF4-FFF2-40B4-BE49-F238E27FC236}">
                <a16:creationId xmlns:a16="http://schemas.microsoft.com/office/drawing/2014/main" id="{7F70798C-A7D8-4781-A298-DEEEA7F3D587}"/>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342985" y="5669512"/>
            <a:ext cx="1339215" cy="939800"/>
          </a:xfrm>
          <a:prstGeom prst="rect">
            <a:avLst/>
          </a:prstGeom>
          <a:noFill/>
        </p:spPr>
      </p:pic>
    </p:spTree>
    <p:extLst>
      <p:ext uri="{BB962C8B-B14F-4D97-AF65-F5344CB8AC3E}">
        <p14:creationId xmlns:p14="http://schemas.microsoft.com/office/powerpoint/2010/main" val="2252911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4494F7-DC84-4956-BCC5-07BDC8EABE65}"/>
              </a:ext>
            </a:extLst>
          </p:cNvPr>
          <p:cNvSpPr>
            <a:spLocks noGrp="1"/>
          </p:cNvSpPr>
          <p:nvPr>
            <p:ph type="title"/>
          </p:nvPr>
        </p:nvSpPr>
        <p:spPr>
          <a:xfrm>
            <a:off x="838200" y="182821"/>
            <a:ext cx="10515600" cy="1325563"/>
          </a:xfrm>
        </p:spPr>
        <p:txBody>
          <a:bodyPr>
            <a:normAutofit/>
          </a:bodyPr>
          <a:lstStyle/>
          <a:p>
            <a:r>
              <a:rPr lang="en-GB" sz="3600" b="1" dirty="0">
                <a:latin typeface="Arial" panose="020B0604020202020204" pitchFamily="34" charset="0"/>
                <a:cs typeface="Arial" panose="020B0604020202020204" pitchFamily="34" charset="0"/>
              </a:rPr>
              <a:t>Specialist VI curriculum framework project</a:t>
            </a:r>
            <a:endParaRPr lang="en-GB" sz="3600" b="1" dirty="0"/>
          </a:p>
        </p:txBody>
      </p:sp>
      <p:sp>
        <p:nvSpPr>
          <p:cNvPr id="3" name="Content Placeholder 2">
            <a:extLst>
              <a:ext uri="{FF2B5EF4-FFF2-40B4-BE49-F238E27FC236}">
                <a16:creationId xmlns:a16="http://schemas.microsoft.com/office/drawing/2014/main" id="{BBBA64B9-9E71-4AEB-B444-F945D1508459}"/>
              </a:ext>
            </a:extLst>
          </p:cNvPr>
          <p:cNvSpPr>
            <a:spLocks noGrp="1"/>
          </p:cNvSpPr>
          <p:nvPr>
            <p:ph idx="1"/>
          </p:nvPr>
        </p:nvSpPr>
        <p:spPr>
          <a:xfrm>
            <a:off x="838200" y="1239592"/>
            <a:ext cx="10515600" cy="4351338"/>
          </a:xfrm>
        </p:spPr>
        <p:txBody>
          <a:bodyPr>
            <a:normAutofit fontScale="92500" lnSpcReduction="10000"/>
          </a:bodyPr>
          <a:lstStyle/>
          <a:p>
            <a:r>
              <a:rPr lang="en-GB" altLang="en-US" sz="2800" dirty="0">
                <a:latin typeface="Arial" panose="020B0604020202020204" pitchFamily="34" charset="0"/>
                <a:cs typeface="Arial" panose="020B0604020202020204" pitchFamily="34" charset="0"/>
              </a:rPr>
              <a:t>Joint RNIB/VIEW\VICTAR, UOB/TPT 2-year project with the aims of developing:</a:t>
            </a:r>
          </a:p>
          <a:p>
            <a:endParaRPr lang="en-GB" altLang="en-US" sz="2800" dirty="0">
              <a:latin typeface="Arial" panose="020B0604020202020204" pitchFamily="34" charset="0"/>
              <a:cs typeface="Arial" panose="020B0604020202020204" pitchFamily="34" charset="0"/>
            </a:endParaRPr>
          </a:p>
          <a:p>
            <a:r>
              <a:rPr lang="en-GB" altLang="en-US" dirty="0">
                <a:latin typeface="Arial" panose="020B0604020202020204" pitchFamily="34" charset="0"/>
                <a:cs typeface="Arial" panose="020B0604020202020204" pitchFamily="34" charset="0"/>
              </a:rPr>
              <a:t>A nationally recognised, UK specialist VI curriculum framework providing a </a:t>
            </a:r>
            <a:r>
              <a:rPr lang="en-GB" dirty="0">
                <a:latin typeface="Arial" panose="020B0604020202020204" pitchFamily="34" charset="0"/>
                <a:cs typeface="Arial" panose="020B0604020202020204" pitchFamily="34" charset="0"/>
              </a:rPr>
              <a:t>new model for specialist intervention in the UK</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Single, unifying framework incorporating existing curricula / frameworks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‘Access to learning / learning to access’ to provide the conceptual basis</a:t>
            </a:r>
          </a:p>
          <a:p>
            <a:endParaRPr lang="en-GB" dirty="0"/>
          </a:p>
          <a:p>
            <a:endParaRPr lang="en-GB" dirty="0"/>
          </a:p>
        </p:txBody>
      </p:sp>
      <p:pic>
        <p:nvPicPr>
          <p:cNvPr id="4" name="Picture 3">
            <a:extLst>
              <a:ext uri="{FF2B5EF4-FFF2-40B4-BE49-F238E27FC236}">
                <a16:creationId xmlns:a16="http://schemas.microsoft.com/office/drawing/2014/main" id="{ADF0640B-3B1B-4C18-827F-813ADD12C2ED}"/>
              </a:ext>
            </a:extLst>
          </p:cNvPr>
          <p:cNvPicPr/>
          <p:nvPr/>
        </p:nvPicPr>
        <p:blipFill>
          <a:blip r:embed="rId2">
            <a:extLst>
              <a:ext uri="{28A0092B-C50C-407E-A947-70E740481C1C}">
                <a14:useLocalDpi xmlns:a14="http://schemas.microsoft.com/office/drawing/2010/main" val="0"/>
              </a:ext>
            </a:extLst>
          </a:blip>
          <a:stretch>
            <a:fillRect/>
          </a:stretch>
        </p:blipFill>
        <p:spPr>
          <a:xfrm>
            <a:off x="3004457" y="5605340"/>
            <a:ext cx="1753262" cy="1003852"/>
          </a:xfrm>
          <a:prstGeom prst="rect">
            <a:avLst/>
          </a:prstGeom>
        </p:spPr>
      </p:pic>
      <p:pic>
        <p:nvPicPr>
          <p:cNvPr id="5" name="Picture 4">
            <a:extLst>
              <a:ext uri="{FF2B5EF4-FFF2-40B4-BE49-F238E27FC236}">
                <a16:creationId xmlns:a16="http://schemas.microsoft.com/office/drawing/2014/main" id="{1E39AAE6-2BF1-468E-9FF3-A848CA6557E4}"/>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25499" y="5501237"/>
            <a:ext cx="1873250" cy="1276350"/>
          </a:xfrm>
          <a:prstGeom prst="rect">
            <a:avLst/>
          </a:prstGeom>
          <a:noFill/>
        </p:spPr>
      </p:pic>
      <p:pic>
        <p:nvPicPr>
          <p:cNvPr id="6" name="Picture 5" descr="University of Birmingham, VICTAR Logo&#10;VICTAR landscape 2018">
            <a:extLst>
              <a:ext uri="{FF2B5EF4-FFF2-40B4-BE49-F238E27FC236}">
                <a16:creationId xmlns:a16="http://schemas.microsoft.com/office/drawing/2014/main" id="{4A58C3B3-BF89-4FE4-8B99-0A76C290DB99}"/>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439456" y="5537752"/>
            <a:ext cx="3886200" cy="1085850"/>
          </a:xfrm>
          <a:prstGeom prst="rect">
            <a:avLst/>
          </a:prstGeom>
          <a:noFill/>
        </p:spPr>
      </p:pic>
      <p:pic>
        <p:nvPicPr>
          <p:cNvPr id="7" name="Picture 6">
            <a:extLst>
              <a:ext uri="{FF2B5EF4-FFF2-40B4-BE49-F238E27FC236}">
                <a16:creationId xmlns:a16="http://schemas.microsoft.com/office/drawing/2014/main" id="{20A07078-117A-45B0-84C0-E1D20FC35001}"/>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42985" y="5669512"/>
            <a:ext cx="1339215" cy="939800"/>
          </a:xfrm>
          <a:prstGeom prst="rect">
            <a:avLst/>
          </a:prstGeom>
          <a:noFill/>
        </p:spPr>
      </p:pic>
    </p:spTree>
    <p:extLst>
      <p:ext uri="{BB962C8B-B14F-4D97-AF65-F5344CB8AC3E}">
        <p14:creationId xmlns:p14="http://schemas.microsoft.com/office/powerpoint/2010/main" val="34409252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4A011-29DB-46EA-936C-A0B53A6C7E93}"/>
              </a:ext>
            </a:extLst>
          </p:cNvPr>
          <p:cNvSpPr>
            <a:spLocks noGrp="1"/>
          </p:cNvSpPr>
          <p:nvPr>
            <p:ph type="title"/>
          </p:nvPr>
        </p:nvSpPr>
        <p:spPr>
          <a:xfrm>
            <a:off x="838200" y="234398"/>
            <a:ext cx="10515600" cy="1325563"/>
          </a:xfrm>
        </p:spPr>
        <p:txBody>
          <a:bodyPr>
            <a:normAutofit/>
          </a:bodyPr>
          <a:lstStyle/>
          <a:p>
            <a:r>
              <a:rPr lang="en-GB" sz="4000" b="1" dirty="0">
                <a:latin typeface="Arial" panose="020B0604020202020204" pitchFamily="34" charset="0"/>
                <a:cs typeface="Arial" panose="020B0604020202020204" pitchFamily="34" charset="0"/>
              </a:rPr>
              <a:t>Project structure</a:t>
            </a:r>
            <a:br>
              <a:rPr lang="en-GB" sz="4000" b="1" dirty="0">
                <a:latin typeface="Arial" panose="020B0604020202020204" pitchFamily="34" charset="0"/>
                <a:cs typeface="Arial" panose="020B0604020202020204" pitchFamily="34" charset="0"/>
              </a:rPr>
            </a:br>
            <a:endParaRPr lang="en-GB" sz="40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CA1B5FE-A30F-4B67-AFA4-F6565A6E9F9E}"/>
              </a:ext>
            </a:extLst>
          </p:cNvPr>
          <p:cNvSpPr>
            <a:spLocks noGrp="1"/>
          </p:cNvSpPr>
          <p:nvPr>
            <p:ph idx="1"/>
          </p:nvPr>
        </p:nvSpPr>
        <p:spPr>
          <a:xfrm>
            <a:off x="873667" y="1091164"/>
            <a:ext cx="10515600" cy="4351338"/>
          </a:xfrm>
        </p:spPr>
        <p:txBody>
          <a:bodyPr>
            <a:normAutofit/>
          </a:bodyPr>
          <a:lstStyle/>
          <a:p>
            <a:r>
              <a:rPr lang="en-GB" sz="3600" dirty="0">
                <a:latin typeface="Arial" panose="020B0604020202020204" pitchFamily="34" charset="0"/>
                <a:cs typeface="Arial" panose="020B0604020202020204" pitchFamily="34" charset="0"/>
              </a:rPr>
              <a:t>2 strands:</a:t>
            </a:r>
          </a:p>
          <a:p>
            <a:r>
              <a:rPr lang="en-GB" sz="3000" dirty="0">
                <a:latin typeface="Arial" panose="020B0604020202020204" pitchFamily="34" charset="0"/>
                <a:cs typeface="Arial" panose="020B0604020202020204" pitchFamily="34" charset="0"/>
              </a:rPr>
              <a:t>A UK specialist VI curriculum framework which will clarify and define the elements of specialist skill development, interventions and best practice support that are essential for children and young people with vision impairment</a:t>
            </a:r>
          </a:p>
          <a:p>
            <a:r>
              <a:rPr lang="en-GB" sz="3000" dirty="0">
                <a:latin typeface="Arial" panose="020B0604020202020204" pitchFamily="34" charset="0"/>
                <a:cs typeface="Arial" panose="020B0604020202020204" pitchFamily="34" charset="0"/>
              </a:rPr>
              <a:t>A resource hub containing or signposting to a wide range of resources that support the specialist VI curriculum, made available through a single online platform hosted by RNIB BookShare</a:t>
            </a:r>
          </a:p>
          <a:p>
            <a:endParaRPr lang="en-GB" dirty="0"/>
          </a:p>
        </p:txBody>
      </p:sp>
      <p:pic>
        <p:nvPicPr>
          <p:cNvPr id="4" name="Picture 3">
            <a:extLst>
              <a:ext uri="{FF2B5EF4-FFF2-40B4-BE49-F238E27FC236}">
                <a16:creationId xmlns:a16="http://schemas.microsoft.com/office/drawing/2014/main" id="{C29B0E48-368E-446B-9D81-9C27C3685059}"/>
              </a:ext>
            </a:extLst>
          </p:cNvPr>
          <p:cNvPicPr/>
          <p:nvPr/>
        </p:nvPicPr>
        <p:blipFill>
          <a:blip r:embed="rId2">
            <a:extLst>
              <a:ext uri="{28A0092B-C50C-407E-A947-70E740481C1C}">
                <a14:useLocalDpi xmlns:a14="http://schemas.microsoft.com/office/drawing/2010/main" val="0"/>
              </a:ext>
            </a:extLst>
          </a:blip>
          <a:stretch>
            <a:fillRect/>
          </a:stretch>
        </p:blipFill>
        <p:spPr>
          <a:xfrm>
            <a:off x="3400379" y="5578751"/>
            <a:ext cx="1753262" cy="1003852"/>
          </a:xfrm>
          <a:prstGeom prst="rect">
            <a:avLst/>
          </a:prstGeom>
        </p:spPr>
      </p:pic>
      <p:pic>
        <p:nvPicPr>
          <p:cNvPr id="5" name="Picture 4">
            <a:extLst>
              <a:ext uri="{FF2B5EF4-FFF2-40B4-BE49-F238E27FC236}">
                <a16:creationId xmlns:a16="http://schemas.microsoft.com/office/drawing/2014/main" id="{BCDC4DDB-F569-45DB-B731-021DBA081B52}"/>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09800" y="5347252"/>
            <a:ext cx="1873250" cy="1276350"/>
          </a:xfrm>
          <a:prstGeom prst="rect">
            <a:avLst/>
          </a:prstGeom>
          <a:noFill/>
        </p:spPr>
      </p:pic>
      <p:pic>
        <p:nvPicPr>
          <p:cNvPr id="6" name="Picture 5" descr="University of Birmingham, VICTAR Logo&#10;VICTAR landscape 2018">
            <a:extLst>
              <a:ext uri="{FF2B5EF4-FFF2-40B4-BE49-F238E27FC236}">
                <a16:creationId xmlns:a16="http://schemas.microsoft.com/office/drawing/2014/main" id="{74CB629B-A6EB-49E3-9594-D9590045DDA7}"/>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439456" y="5537752"/>
            <a:ext cx="3886200" cy="1085850"/>
          </a:xfrm>
          <a:prstGeom prst="rect">
            <a:avLst/>
          </a:prstGeom>
          <a:noFill/>
        </p:spPr>
      </p:pic>
      <p:pic>
        <p:nvPicPr>
          <p:cNvPr id="7" name="Picture 6">
            <a:extLst>
              <a:ext uri="{FF2B5EF4-FFF2-40B4-BE49-F238E27FC236}">
                <a16:creationId xmlns:a16="http://schemas.microsoft.com/office/drawing/2014/main" id="{CDD293D4-42F3-4D7B-AAB9-F497DE2DDD19}"/>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42985" y="5669512"/>
            <a:ext cx="1339215" cy="939800"/>
          </a:xfrm>
          <a:prstGeom prst="rect">
            <a:avLst/>
          </a:prstGeom>
          <a:noFill/>
        </p:spPr>
      </p:pic>
    </p:spTree>
    <p:extLst>
      <p:ext uri="{BB962C8B-B14F-4D97-AF65-F5344CB8AC3E}">
        <p14:creationId xmlns:p14="http://schemas.microsoft.com/office/powerpoint/2010/main" val="2640063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9B421-651A-44A4-B990-FC339E7906A9}"/>
              </a:ext>
            </a:extLst>
          </p:cNvPr>
          <p:cNvSpPr>
            <a:spLocks noGrp="1"/>
          </p:cNvSpPr>
          <p:nvPr>
            <p:ph type="title"/>
          </p:nvPr>
        </p:nvSpPr>
        <p:spPr>
          <a:xfrm>
            <a:off x="838200" y="18255"/>
            <a:ext cx="10515600" cy="1325563"/>
          </a:xfrm>
        </p:spPr>
        <p:txBody>
          <a:bodyPr>
            <a:normAutofit/>
          </a:bodyPr>
          <a:lstStyle/>
          <a:p>
            <a:r>
              <a:rPr lang="en-GB" sz="3600" b="1" dirty="0">
                <a:latin typeface="Arial" panose="020B0604020202020204" pitchFamily="34" charset="0"/>
                <a:cs typeface="Arial" panose="020B0604020202020204" pitchFamily="34" charset="0"/>
              </a:rPr>
              <a:t>Project management and implementation</a:t>
            </a:r>
          </a:p>
        </p:txBody>
      </p:sp>
      <p:sp>
        <p:nvSpPr>
          <p:cNvPr id="3" name="Content Placeholder 2">
            <a:extLst>
              <a:ext uri="{FF2B5EF4-FFF2-40B4-BE49-F238E27FC236}">
                <a16:creationId xmlns:a16="http://schemas.microsoft.com/office/drawing/2014/main" id="{BCD2A080-1F66-41B7-86E0-EAA16095CC3F}"/>
              </a:ext>
            </a:extLst>
          </p:cNvPr>
          <p:cNvSpPr>
            <a:spLocks noGrp="1"/>
          </p:cNvSpPr>
          <p:nvPr>
            <p:ph idx="1"/>
          </p:nvPr>
        </p:nvSpPr>
        <p:spPr>
          <a:xfrm>
            <a:off x="838200" y="1343818"/>
            <a:ext cx="10515600" cy="4351338"/>
          </a:xfrm>
        </p:spPr>
        <p:txBody>
          <a:bodyPr/>
          <a:lstStyle/>
          <a:p>
            <a:r>
              <a:rPr lang="en-GB" dirty="0">
                <a:latin typeface="Arial" panose="020B0604020202020204" pitchFamily="34" charset="0"/>
                <a:cs typeface="Arial" panose="020B0604020202020204" pitchFamily="34" charset="0"/>
              </a:rPr>
              <a:t>Management committee</a:t>
            </a:r>
          </a:p>
          <a:p>
            <a:pPr lvl="1"/>
            <a:r>
              <a:rPr lang="en-GB" dirty="0">
                <a:latin typeface="Arial" panose="020B0604020202020204" pitchFamily="34" charset="0"/>
                <a:cs typeface="Arial" panose="020B0604020202020204" pitchFamily="34" charset="0"/>
              </a:rPr>
              <a:t>Representatives from RNIB, VIEW, VICTAR (UOB), and TPT</a:t>
            </a:r>
          </a:p>
          <a:p>
            <a:r>
              <a:rPr lang="en-GB" dirty="0">
                <a:latin typeface="Arial" panose="020B0604020202020204" pitchFamily="34" charset="0"/>
                <a:cs typeface="Arial" panose="020B0604020202020204" pitchFamily="34" charset="0"/>
              </a:rPr>
              <a:t>Project manager</a:t>
            </a:r>
          </a:p>
          <a:p>
            <a:r>
              <a:rPr lang="en-GB" dirty="0">
                <a:latin typeface="Arial" panose="020B0604020202020204" pitchFamily="34" charset="0"/>
                <a:cs typeface="Arial" panose="020B0604020202020204" pitchFamily="34" charset="0"/>
              </a:rPr>
              <a:t>Specialist QTVI advisor</a:t>
            </a:r>
          </a:p>
          <a:p>
            <a:r>
              <a:rPr lang="en-GB" dirty="0">
                <a:latin typeface="Arial" panose="020B0604020202020204" pitchFamily="34" charset="0"/>
                <a:cs typeface="Arial" panose="020B0604020202020204" pitchFamily="34" charset="0"/>
              </a:rPr>
              <a:t>VIEW consultants</a:t>
            </a:r>
          </a:p>
          <a:p>
            <a:r>
              <a:rPr lang="en-GB" dirty="0">
                <a:latin typeface="Arial" panose="020B0604020202020204" pitchFamily="34" charset="0"/>
                <a:cs typeface="Arial" panose="020B0604020202020204" pitchFamily="34" charset="0"/>
              </a:rPr>
              <a:t>VICTAR (UOB) consultants</a:t>
            </a:r>
          </a:p>
          <a:p>
            <a:r>
              <a:rPr lang="en-GB" dirty="0">
                <a:latin typeface="Arial" panose="020B0604020202020204" pitchFamily="34" charset="0"/>
                <a:cs typeface="Arial" panose="020B0604020202020204" pitchFamily="34" charset="0"/>
              </a:rPr>
              <a:t>Reference group</a:t>
            </a:r>
          </a:p>
          <a:p>
            <a:pPr lvl="1"/>
            <a:r>
              <a:rPr lang="en-GB" dirty="0">
                <a:latin typeface="Arial" panose="020B0604020202020204" pitchFamily="34" charset="0"/>
                <a:cs typeface="Arial" panose="020B0604020202020204" pitchFamily="34" charset="0"/>
              </a:rPr>
              <a:t>Representatives from key stakeholder organisations/groups from across the UK</a:t>
            </a:r>
          </a:p>
          <a:p>
            <a:pPr lvl="1"/>
            <a:endParaRPr lang="en-GB" dirty="0"/>
          </a:p>
          <a:p>
            <a:endParaRPr lang="en-GB" dirty="0"/>
          </a:p>
          <a:p>
            <a:endParaRPr lang="en-GB" dirty="0"/>
          </a:p>
        </p:txBody>
      </p:sp>
    </p:spTree>
    <p:extLst>
      <p:ext uri="{BB962C8B-B14F-4D97-AF65-F5344CB8AC3E}">
        <p14:creationId xmlns:p14="http://schemas.microsoft.com/office/powerpoint/2010/main" val="9142327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021A0-A656-490E-AA81-2C8B4034DA17}"/>
              </a:ext>
            </a:extLst>
          </p:cNvPr>
          <p:cNvSpPr>
            <a:spLocks noGrp="1"/>
          </p:cNvSpPr>
          <p:nvPr>
            <p:ph type="title"/>
          </p:nvPr>
        </p:nvSpPr>
        <p:spPr>
          <a:xfrm>
            <a:off x="660919" y="1755386"/>
            <a:ext cx="10515600" cy="1325563"/>
          </a:xfrm>
        </p:spPr>
        <p:txBody>
          <a:bodyPr/>
          <a:lstStyle/>
          <a:p>
            <a:r>
              <a:rPr lang="en-GB" b="1" dirty="0">
                <a:latin typeface="Arial" panose="020B0604020202020204" pitchFamily="34" charset="0"/>
                <a:cs typeface="Arial" panose="020B0604020202020204" pitchFamily="34" charset="0"/>
              </a:rPr>
              <a:t>Project methodology</a:t>
            </a:r>
          </a:p>
        </p:txBody>
      </p:sp>
      <p:pic>
        <p:nvPicPr>
          <p:cNvPr id="3" name="Picture 2">
            <a:extLst>
              <a:ext uri="{FF2B5EF4-FFF2-40B4-BE49-F238E27FC236}">
                <a16:creationId xmlns:a16="http://schemas.microsoft.com/office/drawing/2014/main" id="{5A90EC0B-E996-4F27-90E6-C85082AE2396}"/>
              </a:ext>
            </a:extLst>
          </p:cNvPr>
          <p:cNvPicPr/>
          <p:nvPr/>
        </p:nvPicPr>
        <p:blipFill>
          <a:blip r:embed="rId2">
            <a:extLst>
              <a:ext uri="{28A0092B-C50C-407E-A947-70E740481C1C}">
                <a14:useLocalDpi xmlns:a14="http://schemas.microsoft.com/office/drawing/2010/main" val="0"/>
              </a:ext>
            </a:extLst>
          </a:blip>
          <a:stretch>
            <a:fillRect/>
          </a:stretch>
        </p:blipFill>
        <p:spPr>
          <a:xfrm>
            <a:off x="2943181" y="5537752"/>
            <a:ext cx="1753262" cy="1003852"/>
          </a:xfrm>
          <a:prstGeom prst="rect">
            <a:avLst/>
          </a:prstGeom>
        </p:spPr>
      </p:pic>
      <p:pic>
        <p:nvPicPr>
          <p:cNvPr id="4" name="Picture 3">
            <a:extLst>
              <a:ext uri="{FF2B5EF4-FFF2-40B4-BE49-F238E27FC236}">
                <a16:creationId xmlns:a16="http://schemas.microsoft.com/office/drawing/2014/main" id="{A5658F99-D2D3-45DF-9C69-CF337FE4608C}"/>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26919" y="5332962"/>
            <a:ext cx="1873250" cy="1276350"/>
          </a:xfrm>
          <a:prstGeom prst="rect">
            <a:avLst/>
          </a:prstGeom>
          <a:noFill/>
        </p:spPr>
      </p:pic>
      <p:pic>
        <p:nvPicPr>
          <p:cNvPr id="5" name="Picture 4" descr="University of Birmingham, VICTAR Logo&#10;VICTAR landscape 2018">
            <a:extLst>
              <a:ext uri="{FF2B5EF4-FFF2-40B4-BE49-F238E27FC236}">
                <a16:creationId xmlns:a16="http://schemas.microsoft.com/office/drawing/2014/main" id="{1E127E40-B749-43C5-A24E-89A5AE71A78C}"/>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439456" y="5537752"/>
            <a:ext cx="3886200" cy="1085850"/>
          </a:xfrm>
          <a:prstGeom prst="rect">
            <a:avLst/>
          </a:prstGeom>
          <a:noFill/>
        </p:spPr>
      </p:pic>
      <p:pic>
        <p:nvPicPr>
          <p:cNvPr id="6" name="Picture 5">
            <a:extLst>
              <a:ext uri="{FF2B5EF4-FFF2-40B4-BE49-F238E27FC236}">
                <a16:creationId xmlns:a16="http://schemas.microsoft.com/office/drawing/2014/main" id="{F76531E5-EF5E-4CC5-B820-3261431B4636}"/>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42985" y="5669512"/>
            <a:ext cx="1339215" cy="939800"/>
          </a:xfrm>
          <a:prstGeom prst="rect">
            <a:avLst/>
          </a:prstGeom>
          <a:noFill/>
        </p:spPr>
      </p:pic>
    </p:spTree>
    <p:extLst>
      <p:ext uri="{BB962C8B-B14F-4D97-AF65-F5344CB8AC3E}">
        <p14:creationId xmlns:p14="http://schemas.microsoft.com/office/powerpoint/2010/main" val="14010929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17605-E475-4C59-8EDD-EAF6C7985FBA}"/>
              </a:ext>
            </a:extLst>
          </p:cNvPr>
          <p:cNvSpPr>
            <a:spLocks noGrp="1"/>
          </p:cNvSpPr>
          <p:nvPr>
            <p:ph type="title"/>
          </p:nvPr>
        </p:nvSpPr>
        <p:spPr>
          <a:xfrm>
            <a:off x="838200" y="176875"/>
            <a:ext cx="10515600" cy="1325563"/>
          </a:xfrm>
        </p:spPr>
        <p:txBody>
          <a:bodyPr>
            <a:normAutofit fontScale="90000"/>
          </a:bodyPr>
          <a:lstStyle/>
          <a:p>
            <a:r>
              <a:rPr lang="en-GB" sz="3600" b="1" dirty="0">
                <a:latin typeface="Arial" panose="020B0604020202020204" pitchFamily="34" charset="0"/>
                <a:cs typeface="Arial" panose="020B0604020202020204" pitchFamily="34" charset="0"/>
              </a:rPr>
              <a:t>Strand 1: Developing a UK Specialist VI Curriculum Framework</a:t>
            </a:r>
            <a:br>
              <a:rPr lang="en-GB" sz="3600" b="1" dirty="0">
                <a:latin typeface="Arial" panose="020B0604020202020204" pitchFamily="34" charset="0"/>
                <a:cs typeface="Arial" panose="020B0604020202020204" pitchFamily="34" charset="0"/>
              </a:rPr>
            </a:br>
            <a:endParaRPr lang="en-GB" sz="36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1FE0893-C426-41B4-820D-AB24B1B7994F}"/>
              </a:ext>
            </a:extLst>
          </p:cNvPr>
          <p:cNvSpPr>
            <a:spLocks noGrp="1"/>
          </p:cNvSpPr>
          <p:nvPr>
            <p:ph idx="1"/>
          </p:nvPr>
        </p:nvSpPr>
        <p:spPr>
          <a:xfrm>
            <a:off x="558281" y="1343818"/>
            <a:ext cx="10515600" cy="4351338"/>
          </a:xfrm>
        </p:spPr>
        <p:txBody>
          <a:bodyPr>
            <a:normAutofit lnSpcReduction="10000"/>
          </a:bodyPr>
          <a:lstStyle/>
          <a:p>
            <a:r>
              <a:rPr lang="en-GB" dirty="0">
                <a:latin typeface="Arial" panose="020B0604020202020204" pitchFamily="34" charset="0"/>
                <a:cs typeface="Arial" panose="020B0604020202020204" pitchFamily="34" charset="0"/>
              </a:rPr>
              <a:t>Led by VICTAR and RNIB</a:t>
            </a:r>
          </a:p>
          <a:p>
            <a:r>
              <a:rPr lang="en-GB" dirty="0">
                <a:latin typeface="Arial" panose="020B0604020202020204" pitchFamily="34" charset="0"/>
                <a:cs typeface="Arial" panose="020B0604020202020204" pitchFamily="34" charset="0"/>
              </a:rPr>
              <a:t>UK-wide consultation</a:t>
            </a:r>
          </a:p>
          <a:p>
            <a:r>
              <a:rPr lang="en-GB" dirty="0">
                <a:latin typeface="Arial" panose="020B0604020202020204" pitchFamily="34" charset="0"/>
                <a:cs typeface="Arial" panose="020B0604020202020204" pitchFamily="34" charset="0"/>
              </a:rPr>
              <a:t>Drawing upon experts across the VI education sector, representing different roles and types of expertise</a:t>
            </a:r>
          </a:p>
          <a:p>
            <a:r>
              <a:rPr lang="en-GB" dirty="0">
                <a:latin typeface="Arial" panose="020B0604020202020204" pitchFamily="34" charset="0"/>
                <a:cs typeface="Arial" panose="020B0604020202020204" pitchFamily="34" charset="0"/>
              </a:rPr>
              <a:t>Applying ‘The Delphi Method’ (as used by Emerson and Corn, 2006 and Corn and Koenig, 2002)</a:t>
            </a:r>
          </a:p>
          <a:p>
            <a:pPr lvl="1"/>
            <a:r>
              <a:rPr lang="en-GB" dirty="0">
                <a:latin typeface="Arial" panose="020B0604020202020204" pitchFamily="34" charset="0"/>
                <a:cs typeface="Arial" panose="020B0604020202020204" pitchFamily="34" charset="0"/>
              </a:rPr>
              <a:t>A method used to form a consensus on a complex topic.</a:t>
            </a:r>
          </a:p>
          <a:p>
            <a:pPr lvl="1"/>
            <a:r>
              <a:rPr lang="en-GB" dirty="0">
                <a:latin typeface="Arial" panose="020B0604020202020204" pitchFamily="34" charset="0"/>
                <a:cs typeface="Arial" panose="020B0604020202020204" pitchFamily="34" charset="0"/>
              </a:rPr>
              <a:t>Uses a group of participants (‘panellists’) selected for their expertise on the topic</a:t>
            </a:r>
          </a:p>
          <a:p>
            <a:pPr lvl="1"/>
            <a:r>
              <a:rPr lang="en-GB" dirty="0">
                <a:latin typeface="Arial" panose="020B0604020202020204" pitchFamily="34" charset="0"/>
                <a:cs typeface="Arial" panose="020B0604020202020204" pitchFamily="34" charset="0"/>
              </a:rPr>
              <a:t>Conducted over a number of rounds: idea generation stage &gt; refining over time</a:t>
            </a:r>
          </a:p>
          <a:p>
            <a:endParaRPr lang="en-GB" dirty="0"/>
          </a:p>
          <a:p>
            <a:pPr lvl="1"/>
            <a:endParaRPr lang="en-GB"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FAC55EB9-2D77-4BE9-A62F-3A1007604942}"/>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42985" y="5669512"/>
            <a:ext cx="1339215" cy="939800"/>
          </a:xfrm>
          <a:prstGeom prst="rect">
            <a:avLst/>
          </a:prstGeom>
          <a:noFill/>
        </p:spPr>
      </p:pic>
      <p:pic>
        <p:nvPicPr>
          <p:cNvPr id="5" name="Picture 4" descr="University of Birmingham, VICTAR Logo&#10;VICTAR landscape 2018">
            <a:extLst>
              <a:ext uri="{FF2B5EF4-FFF2-40B4-BE49-F238E27FC236}">
                <a16:creationId xmlns:a16="http://schemas.microsoft.com/office/drawing/2014/main" id="{1ED5F98C-6939-4641-9D27-6B40778DDE5C}"/>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439456" y="5537752"/>
            <a:ext cx="3886200" cy="1085850"/>
          </a:xfrm>
          <a:prstGeom prst="rect">
            <a:avLst/>
          </a:prstGeom>
          <a:noFill/>
        </p:spPr>
      </p:pic>
      <p:pic>
        <p:nvPicPr>
          <p:cNvPr id="6" name="Picture 5">
            <a:extLst>
              <a:ext uri="{FF2B5EF4-FFF2-40B4-BE49-F238E27FC236}">
                <a16:creationId xmlns:a16="http://schemas.microsoft.com/office/drawing/2014/main" id="{8C52A34D-2BC3-4395-82DE-4F633EEC5ABA}"/>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278362" y="5404775"/>
            <a:ext cx="1873250" cy="1276350"/>
          </a:xfrm>
          <a:prstGeom prst="rect">
            <a:avLst/>
          </a:prstGeom>
          <a:noFill/>
        </p:spPr>
      </p:pic>
      <p:pic>
        <p:nvPicPr>
          <p:cNvPr id="7" name="Picture 6">
            <a:extLst>
              <a:ext uri="{FF2B5EF4-FFF2-40B4-BE49-F238E27FC236}">
                <a16:creationId xmlns:a16="http://schemas.microsoft.com/office/drawing/2014/main" id="{75A43FBD-68FB-460B-84DA-F36EAB2BA68C}"/>
              </a:ext>
            </a:extLst>
          </p:cNvPr>
          <p:cNvPicPr/>
          <p:nvPr/>
        </p:nvPicPr>
        <p:blipFill>
          <a:blip r:embed="rId5">
            <a:extLst>
              <a:ext uri="{28A0092B-C50C-407E-A947-70E740481C1C}">
                <a14:useLocalDpi xmlns:a14="http://schemas.microsoft.com/office/drawing/2010/main" val="0"/>
              </a:ext>
            </a:extLst>
          </a:blip>
          <a:stretch>
            <a:fillRect/>
          </a:stretch>
        </p:blipFill>
        <p:spPr>
          <a:xfrm>
            <a:off x="2814600" y="5514182"/>
            <a:ext cx="1753262" cy="1003852"/>
          </a:xfrm>
          <a:prstGeom prst="rect">
            <a:avLst/>
          </a:prstGeom>
        </p:spPr>
      </p:pic>
    </p:spTree>
    <p:extLst>
      <p:ext uri="{BB962C8B-B14F-4D97-AF65-F5344CB8AC3E}">
        <p14:creationId xmlns:p14="http://schemas.microsoft.com/office/powerpoint/2010/main" val="25580599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54071-757E-4670-BC6C-24BC016E261E}"/>
              </a:ext>
            </a:extLst>
          </p:cNvPr>
          <p:cNvSpPr>
            <a:spLocks noGrp="1"/>
          </p:cNvSpPr>
          <p:nvPr>
            <p:ph type="title"/>
          </p:nvPr>
        </p:nvSpPr>
        <p:spPr>
          <a:xfrm>
            <a:off x="838200" y="68504"/>
            <a:ext cx="10515600" cy="1325563"/>
          </a:xfrm>
        </p:spPr>
        <p:txBody>
          <a:bodyPr>
            <a:normAutofit/>
          </a:bodyPr>
          <a:lstStyle/>
          <a:p>
            <a:r>
              <a:rPr lang="en-GB" sz="3200" b="1" dirty="0">
                <a:latin typeface="Arial" panose="020B0604020202020204" pitchFamily="34" charset="0"/>
                <a:cs typeface="Arial" panose="020B0604020202020204" pitchFamily="34" charset="0"/>
              </a:rPr>
              <a:t>Strand 2: Developing an online resource hub</a:t>
            </a:r>
          </a:p>
        </p:txBody>
      </p:sp>
      <p:sp>
        <p:nvSpPr>
          <p:cNvPr id="3" name="Content Placeholder 2">
            <a:extLst>
              <a:ext uri="{FF2B5EF4-FFF2-40B4-BE49-F238E27FC236}">
                <a16:creationId xmlns:a16="http://schemas.microsoft.com/office/drawing/2014/main" id="{5C7F9969-0FC7-4901-851A-943023C5254A}"/>
              </a:ext>
            </a:extLst>
          </p:cNvPr>
          <p:cNvSpPr>
            <a:spLocks noGrp="1"/>
          </p:cNvSpPr>
          <p:nvPr>
            <p:ph idx="1"/>
          </p:nvPr>
        </p:nvSpPr>
        <p:spPr>
          <a:xfrm>
            <a:off x="912845" y="1107168"/>
            <a:ext cx="10515600" cy="4351338"/>
          </a:xfrm>
        </p:spPr>
        <p:txBody>
          <a:bodyPr>
            <a:normAutofit fontScale="92500" lnSpcReduction="10000"/>
          </a:bodyPr>
          <a:lstStyle/>
          <a:p>
            <a:pPr marL="342900" lvl="0" indent="-342900">
              <a:lnSpc>
                <a:spcPct val="90000"/>
              </a:lnSpc>
              <a:buFont typeface="Arial" panose="020B0604020202020204" pitchFamily="34" charset="0"/>
              <a:buChar char="•"/>
              <a:tabLst>
                <a:tab pos="457200" algn="l"/>
              </a:tabLst>
            </a:pPr>
            <a:r>
              <a:rPr lang="en-GB"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Led by VIEW and RNIB:</a:t>
            </a:r>
            <a:endParaRPr lang="en-GB" dirty="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90000"/>
              </a:lnSpc>
              <a:buFont typeface="Arial" panose="020B0604020202020204" pitchFamily="34" charset="0"/>
              <a:buChar char="•"/>
              <a:tabLst>
                <a:tab pos="457200" algn="l"/>
              </a:tabLst>
            </a:pPr>
            <a:r>
              <a:rPr lang="en-GB"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VI services, schools and others that have developed VI curriculum resources to share these with the VIEW / RNIB project team</a:t>
            </a:r>
            <a:endParaRPr lang="en-GB" dirty="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90000"/>
              </a:lnSpc>
              <a:buFont typeface="Arial" panose="020B0604020202020204" pitchFamily="34" charset="0"/>
              <a:buChar char="•"/>
              <a:tabLst>
                <a:tab pos="457200" algn="l"/>
              </a:tabLst>
            </a:pPr>
            <a:r>
              <a:rPr lang="en-GB"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Interim classification scheme devised for categorising the curriculum resources</a:t>
            </a:r>
            <a:endParaRPr lang="en-GB" dirty="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buFont typeface="Arial" panose="020B0604020202020204" pitchFamily="34" charset="0"/>
              <a:buChar char="•"/>
              <a:tabLst>
                <a:tab pos="457200" algn="l"/>
              </a:tabLst>
            </a:pPr>
            <a:r>
              <a:rPr lang="en-GB" dirty="0">
                <a:effectLst/>
                <a:latin typeface="Arial" panose="020B0604020202020204" pitchFamily="34" charset="0"/>
                <a:ea typeface="Times New Roman" panose="02020603050405020304" pitchFamily="18" charset="0"/>
                <a:cs typeface="Arial" panose="020B0604020202020204" pitchFamily="34" charset="0"/>
              </a:rPr>
              <a:t>Each resource ‘matched’ to the area of expertise of VI professionals </a:t>
            </a:r>
            <a:r>
              <a:rPr lang="en-GB"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(QTVIs, RQHSs) who will act as ‘critical friends’ / reviewers</a:t>
            </a:r>
            <a:endParaRPr lang="en-GB" dirty="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90000"/>
              </a:lnSpc>
              <a:buFont typeface="Arial" panose="020B0604020202020204" pitchFamily="34" charset="0"/>
              <a:buChar char="•"/>
              <a:tabLst>
                <a:tab pos="457200" algn="l"/>
              </a:tabLst>
            </a:pPr>
            <a:r>
              <a:rPr lang="en-GB"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Resource providers to be paired with resource reviewers</a:t>
            </a:r>
          </a:p>
          <a:p>
            <a:pPr marL="342900" lvl="0" indent="-342900">
              <a:lnSpc>
                <a:spcPct val="90000"/>
              </a:lnSpc>
              <a:buFont typeface="Arial" panose="020B0604020202020204" pitchFamily="34" charset="0"/>
              <a:buChar char="•"/>
              <a:tabLst>
                <a:tab pos="457200" algn="l"/>
              </a:tabLst>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Training for reviewers, protocols and permissions to be obtained</a:t>
            </a:r>
          </a:p>
          <a:p>
            <a:pPr marL="342900" lvl="0" indent="-342900">
              <a:lnSpc>
                <a:spcPct val="90000"/>
              </a:lnSpc>
              <a:buFont typeface="Arial" panose="020B0604020202020204" pitchFamily="34" charset="0"/>
              <a:buChar char="•"/>
              <a:tabLst>
                <a:tab pos="457200" algn="l"/>
              </a:tabLst>
            </a:pPr>
            <a:r>
              <a:rPr lang="en-GB"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Resources uploaded to (or signposted via) RNIB BookShare to enable them to be </a:t>
            </a:r>
            <a:r>
              <a:rPr lang="en-GB" dirty="0">
                <a:effectLst/>
                <a:latin typeface="Arial" panose="020B0604020202020204" pitchFamily="34" charset="0"/>
                <a:ea typeface="Calibri" panose="020F0502020204030204" pitchFamily="34" charset="0"/>
              </a:rPr>
              <a:t>freely shared amongst VI education professionals</a:t>
            </a:r>
            <a:endParaRPr lang="en-GB" dirty="0">
              <a:effectLst/>
              <a:latin typeface="Arial" panose="020B0604020202020204" pitchFamily="34" charset="0"/>
              <a:ea typeface="Times New Roman" panose="02020603050405020304" pitchFamily="18"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BE1A9459-CCB4-4D68-BA80-B5CB8A958D93}"/>
              </a:ext>
            </a:extLst>
          </p:cNvPr>
          <p:cNvPicPr/>
          <p:nvPr/>
        </p:nvPicPr>
        <p:blipFill>
          <a:blip r:embed="rId2">
            <a:extLst>
              <a:ext uri="{28A0092B-C50C-407E-A947-70E740481C1C}">
                <a14:useLocalDpi xmlns:a14="http://schemas.microsoft.com/office/drawing/2010/main" val="0"/>
              </a:ext>
            </a:extLst>
          </a:blip>
          <a:stretch>
            <a:fillRect/>
          </a:stretch>
        </p:blipFill>
        <p:spPr>
          <a:xfrm>
            <a:off x="326247" y="5604669"/>
            <a:ext cx="1753262" cy="1003852"/>
          </a:xfrm>
          <a:prstGeom prst="rect">
            <a:avLst/>
          </a:prstGeom>
        </p:spPr>
      </p:pic>
      <p:pic>
        <p:nvPicPr>
          <p:cNvPr id="5" name="Picture 4">
            <a:extLst>
              <a:ext uri="{FF2B5EF4-FFF2-40B4-BE49-F238E27FC236}">
                <a16:creationId xmlns:a16="http://schemas.microsoft.com/office/drawing/2014/main" id="{9CA003C2-F15C-4FD6-8F2E-D8213E3D7BB6}"/>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78362" y="5404775"/>
            <a:ext cx="1873250" cy="1276350"/>
          </a:xfrm>
          <a:prstGeom prst="rect">
            <a:avLst/>
          </a:prstGeom>
          <a:noFill/>
        </p:spPr>
      </p:pic>
      <p:pic>
        <p:nvPicPr>
          <p:cNvPr id="6" name="Picture 5">
            <a:extLst>
              <a:ext uri="{FF2B5EF4-FFF2-40B4-BE49-F238E27FC236}">
                <a16:creationId xmlns:a16="http://schemas.microsoft.com/office/drawing/2014/main" id="{A2074D5A-46F5-47E7-B667-911348CBFF71}"/>
              </a:ext>
            </a:extLst>
          </p:cNvPr>
          <p:cNvPicPr/>
          <p:nvPr/>
        </p:nvPicPr>
        <p:blipFill>
          <a:blip r:embed="rId2">
            <a:extLst>
              <a:ext uri="{28A0092B-C50C-407E-A947-70E740481C1C}">
                <a14:useLocalDpi xmlns:a14="http://schemas.microsoft.com/office/drawing/2010/main" val="0"/>
              </a:ext>
            </a:extLst>
          </a:blip>
          <a:stretch>
            <a:fillRect/>
          </a:stretch>
        </p:blipFill>
        <p:spPr>
          <a:xfrm>
            <a:off x="2814600" y="5514182"/>
            <a:ext cx="1753262" cy="1003852"/>
          </a:xfrm>
          <a:prstGeom prst="rect">
            <a:avLst/>
          </a:prstGeom>
        </p:spPr>
      </p:pic>
      <p:pic>
        <p:nvPicPr>
          <p:cNvPr id="7" name="Picture 6" descr="University of Birmingham, VICTAR Logo&#10;VICTAR landscape 2018">
            <a:extLst>
              <a:ext uri="{FF2B5EF4-FFF2-40B4-BE49-F238E27FC236}">
                <a16:creationId xmlns:a16="http://schemas.microsoft.com/office/drawing/2014/main" id="{A8C5D15F-01F0-4B6B-93FB-EB7C8E6DF8E7}"/>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439456" y="5537752"/>
            <a:ext cx="3886200" cy="1085850"/>
          </a:xfrm>
          <a:prstGeom prst="rect">
            <a:avLst/>
          </a:prstGeom>
          <a:noFill/>
        </p:spPr>
      </p:pic>
      <p:pic>
        <p:nvPicPr>
          <p:cNvPr id="8" name="Picture 7">
            <a:extLst>
              <a:ext uri="{FF2B5EF4-FFF2-40B4-BE49-F238E27FC236}">
                <a16:creationId xmlns:a16="http://schemas.microsoft.com/office/drawing/2014/main" id="{7B795FD0-D0F2-4081-947D-C976611B053C}"/>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42985" y="5669512"/>
            <a:ext cx="1339215" cy="939800"/>
          </a:xfrm>
          <a:prstGeom prst="rect">
            <a:avLst/>
          </a:prstGeom>
          <a:noFill/>
        </p:spPr>
      </p:pic>
    </p:spTree>
    <p:extLst>
      <p:ext uri="{BB962C8B-B14F-4D97-AF65-F5344CB8AC3E}">
        <p14:creationId xmlns:p14="http://schemas.microsoft.com/office/powerpoint/2010/main" val="33223421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8596-7C3C-409F-BC77-6D868BBF444B}"/>
              </a:ext>
            </a:extLst>
          </p:cNvPr>
          <p:cNvSpPr>
            <a:spLocks noGrp="1"/>
          </p:cNvSpPr>
          <p:nvPr>
            <p:ph type="title"/>
          </p:nvPr>
        </p:nvSpPr>
        <p:spPr>
          <a:xfrm>
            <a:off x="838200" y="262083"/>
            <a:ext cx="10515600" cy="1325563"/>
          </a:xfrm>
        </p:spPr>
        <p:txBody>
          <a:bodyPr>
            <a:normAutofit/>
          </a:bodyPr>
          <a:lstStyle/>
          <a:p>
            <a:r>
              <a:rPr lang="en-GB" sz="3200" b="1" dirty="0">
                <a:latin typeface="Arial" panose="020B0604020202020204" pitchFamily="34" charset="0"/>
                <a:cs typeface="Arial" panose="020B0604020202020204" pitchFamily="34" charset="0"/>
              </a:rPr>
              <a:t>Delphi consultation update</a:t>
            </a:r>
          </a:p>
        </p:txBody>
      </p:sp>
      <p:sp>
        <p:nvSpPr>
          <p:cNvPr id="3" name="Content Placeholder 2">
            <a:extLst>
              <a:ext uri="{FF2B5EF4-FFF2-40B4-BE49-F238E27FC236}">
                <a16:creationId xmlns:a16="http://schemas.microsoft.com/office/drawing/2014/main" id="{32543CCF-A9D6-4BB6-A575-B2BE0D4428A9}"/>
              </a:ext>
            </a:extLst>
          </p:cNvPr>
          <p:cNvSpPr>
            <a:spLocks noGrp="1"/>
          </p:cNvSpPr>
          <p:nvPr>
            <p:ph idx="1"/>
          </p:nvPr>
        </p:nvSpPr>
        <p:spPr>
          <a:xfrm>
            <a:off x="959498" y="1253331"/>
            <a:ext cx="10515600" cy="4351338"/>
          </a:xfrm>
        </p:spPr>
        <p:txBody>
          <a:bodyPr/>
          <a:lstStyle/>
          <a:p>
            <a:r>
              <a:rPr lang="en-GB" dirty="0">
                <a:latin typeface="Arial" panose="020B0604020202020204" pitchFamily="34" charset="0"/>
                <a:cs typeface="Arial" panose="020B0604020202020204" pitchFamily="34" charset="0"/>
              </a:rPr>
              <a:t>Stage 1 of consultation to commence in February</a:t>
            </a:r>
          </a:p>
          <a:p>
            <a:r>
              <a:rPr lang="en-GB" dirty="0">
                <a:latin typeface="Arial" panose="020B0604020202020204" pitchFamily="34" charset="0"/>
                <a:cs typeface="Arial" panose="020B0604020202020204" pitchFamily="34" charset="0"/>
              </a:rPr>
              <a:t>Anticipated that we </a:t>
            </a:r>
            <a:r>
              <a:rPr lang="en-GB">
                <a:latin typeface="Arial" panose="020B0604020202020204" pitchFamily="34" charset="0"/>
                <a:cs typeface="Arial" panose="020B0604020202020204" pitchFamily="34" charset="0"/>
              </a:rPr>
              <a:t>will run </a:t>
            </a:r>
            <a:r>
              <a:rPr lang="en-GB" dirty="0">
                <a:latin typeface="Arial" panose="020B0604020202020204" pitchFamily="34" charset="0"/>
                <a:cs typeface="Arial" panose="020B0604020202020204" pitchFamily="34" charset="0"/>
              </a:rPr>
              <a:t>seven focus groups in total</a:t>
            </a:r>
          </a:p>
          <a:p>
            <a:pPr lvl="1"/>
            <a:r>
              <a:rPr lang="en-GB" dirty="0">
                <a:latin typeface="Arial" panose="020B0604020202020204" pitchFamily="34" charset="0"/>
                <a:cs typeface="Arial" panose="020B0604020202020204" pitchFamily="34" charset="0"/>
              </a:rPr>
              <a:t>five groups for professionals (n=35)</a:t>
            </a:r>
          </a:p>
          <a:p>
            <a:pPr lvl="1"/>
            <a:r>
              <a:rPr lang="en-GB" dirty="0">
                <a:latin typeface="Arial" panose="020B0604020202020204" pitchFamily="34" charset="0"/>
                <a:cs typeface="Arial" panose="020B0604020202020204" pitchFamily="34" charset="0"/>
              </a:rPr>
              <a:t>one group for course leads running professional training courses (n=6)</a:t>
            </a:r>
          </a:p>
          <a:p>
            <a:pPr lvl="1"/>
            <a:r>
              <a:rPr lang="en-GB" dirty="0">
                <a:latin typeface="Arial" panose="020B0604020202020204" pitchFamily="34" charset="0"/>
                <a:cs typeface="Arial" panose="020B0604020202020204" pitchFamily="34" charset="0"/>
              </a:rPr>
              <a:t>one group for parents/young people representatives (n=8)</a:t>
            </a:r>
          </a:p>
          <a:p>
            <a:r>
              <a:rPr lang="en-GB" dirty="0">
                <a:latin typeface="Arial" panose="020B0604020202020204" pitchFamily="34" charset="0"/>
                <a:cs typeface="Arial" panose="020B0604020202020204" pitchFamily="34" charset="0"/>
              </a:rPr>
              <a:t>Rigorous process followed to identify representatives for the panel, ensuring good representation across the UK which is reflective of the range of professionals working with children and young people with vision impairment, and their caseloads</a:t>
            </a:r>
          </a:p>
          <a:p>
            <a:endParaRPr lang="en-GB"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2CF7447B-805B-4860-94EB-6351E277AF0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78362" y="5404775"/>
            <a:ext cx="1873250" cy="1276350"/>
          </a:xfrm>
          <a:prstGeom prst="rect">
            <a:avLst/>
          </a:prstGeom>
          <a:noFill/>
        </p:spPr>
      </p:pic>
      <p:pic>
        <p:nvPicPr>
          <p:cNvPr id="5" name="Picture 4">
            <a:extLst>
              <a:ext uri="{FF2B5EF4-FFF2-40B4-BE49-F238E27FC236}">
                <a16:creationId xmlns:a16="http://schemas.microsoft.com/office/drawing/2014/main" id="{6303DA11-D775-4258-B784-07B458B6D162}"/>
              </a:ext>
            </a:extLst>
          </p:cNvPr>
          <p:cNvPicPr/>
          <p:nvPr/>
        </p:nvPicPr>
        <p:blipFill>
          <a:blip r:embed="rId3">
            <a:extLst>
              <a:ext uri="{28A0092B-C50C-407E-A947-70E740481C1C}">
                <a14:useLocalDpi xmlns:a14="http://schemas.microsoft.com/office/drawing/2010/main" val="0"/>
              </a:ext>
            </a:extLst>
          </a:blip>
          <a:stretch>
            <a:fillRect/>
          </a:stretch>
        </p:blipFill>
        <p:spPr>
          <a:xfrm>
            <a:off x="2814600" y="5514182"/>
            <a:ext cx="1753262" cy="1003852"/>
          </a:xfrm>
          <a:prstGeom prst="rect">
            <a:avLst/>
          </a:prstGeom>
        </p:spPr>
      </p:pic>
      <p:pic>
        <p:nvPicPr>
          <p:cNvPr id="6" name="Picture 5" descr="University of Birmingham, VICTAR Logo&#10;VICTAR landscape 2018">
            <a:extLst>
              <a:ext uri="{FF2B5EF4-FFF2-40B4-BE49-F238E27FC236}">
                <a16:creationId xmlns:a16="http://schemas.microsoft.com/office/drawing/2014/main" id="{E250B05C-0FB3-4D37-8034-AB9EF20BD279}"/>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439456" y="5537752"/>
            <a:ext cx="3886200" cy="1085850"/>
          </a:xfrm>
          <a:prstGeom prst="rect">
            <a:avLst/>
          </a:prstGeom>
          <a:noFill/>
        </p:spPr>
      </p:pic>
      <p:pic>
        <p:nvPicPr>
          <p:cNvPr id="7" name="Picture 6">
            <a:extLst>
              <a:ext uri="{FF2B5EF4-FFF2-40B4-BE49-F238E27FC236}">
                <a16:creationId xmlns:a16="http://schemas.microsoft.com/office/drawing/2014/main" id="{A691A78B-E269-49EF-9CBF-1FE49B150316}"/>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42985" y="5669512"/>
            <a:ext cx="1339215" cy="939800"/>
          </a:xfrm>
          <a:prstGeom prst="rect">
            <a:avLst/>
          </a:prstGeom>
          <a:noFill/>
        </p:spPr>
      </p:pic>
    </p:spTree>
    <p:extLst>
      <p:ext uri="{BB962C8B-B14F-4D97-AF65-F5344CB8AC3E}">
        <p14:creationId xmlns:p14="http://schemas.microsoft.com/office/powerpoint/2010/main" val="29130981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2951F-25FB-4D9C-82C6-5DACC395A565}"/>
              </a:ext>
            </a:extLst>
          </p:cNvPr>
          <p:cNvSpPr>
            <a:spLocks noGrp="1"/>
          </p:cNvSpPr>
          <p:nvPr>
            <p:ph type="title"/>
          </p:nvPr>
        </p:nvSpPr>
        <p:spPr>
          <a:xfrm>
            <a:off x="838200" y="158893"/>
            <a:ext cx="10515600" cy="1325563"/>
          </a:xfrm>
        </p:spPr>
        <p:txBody>
          <a:bodyPr>
            <a:normAutofit/>
          </a:bodyPr>
          <a:lstStyle/>
          <a:p>
            <a:r>
              <a:rPr lang="en-GB" sz="3200" b="1" dirty="0">
                <a:latin typeface="Arial" panose="020B0604020202020204" pitchFamily="34" charset="0"/>
                <a:cs typeface="Arial" panose="020B0604020202020204" pitchFamily="34" charset="0"/>
              </a:rPr>
              <a:t>Resources hub update</a:t>
            </a:r>
          </a:p>
        </p:txBody>
      </p:sp>
      <p:sp>
        <p:nvSpPr>
          <p:cNvPr id="3" name="Content Placeholder 2">
            <a:extLst>
              <a:ext uri="{FF2B5EF4-FFF2-40B4-BE49-F238E27FC236}">
                <a16:creationId xmlns:a16="http://schemas.microsoft.com/office/drawing/2014/main" id="{4F50D090-804F-4A2D-A4F2-B94A3B69D4DF}"/>
              </a:ext>
            </a:extLst>
          </p:cNvPr>
          <p:cNvSpPr>
            <a:spLocks noGrp="1"/>
          </p:cNvSpPr>
          <p:nvPr>
            <p:ph idx="1"/>
          </p:nvPr>
        </p:nvSpPr>
        <p:spPr>
          <a:xfrm>
            <a:off x="838200" y="1198033"/>
            <a:ext cx="10515600" cy="4351338"/>
          </a:xfrm>
        </p:spPr>
        <p:txBody>
          <a:bodyPr/>
          <a:lstStyle/>
          <a:p>
            <a:r>
              <a:rPr lang="en-GB" dirty="0">
                <a:latin typeface="Arial" panose="020B0604020202020204" pitchFamily="34" charset="0"/>
                <a:cs typeface="Arial" panose="020B0604020202020204" pitchFamily="34" charset="0"/>
              </a:rPr>
              <a:t> 24 offers from VI services, schools and organisations to provide resources</a:t>
            </a:r>
          </a:p>
          <a:p>
            <a:r>
              <a:rPr lang="en-GB" dirty="0">
                <a:latin typeface="Arial" panose="020B0604020202020204" pitchFamily="34" charset="0"/>
                <a:cs typeface="Arial" panose="020B0604020202020204" pitchFamily="34" charset="0"/>
              </a:rPr>
              <a:t>Further information about resources for categorising, and permissions for sharing, being obtained</a:t>
            </a:r>
          </a:p>
          <a:p>
            <a:r>
              <a:rPr lang="en-GB" dirty="0">
                <a:latin typeface="Arial" panose="020B0604020202020204" pitchFamily="34" charset="0"/>
                <a:cs typeface="Arial" panose="020B0604020202020204" pitchFamily="34" charset="0"/>
              </a:rPr>
              <a:t>65 offers from VI professionals to act as reviewers</a:t>
            </a:r>
          </a:p>
          <a:p>
            <a:pPr lvl="1"/>
            <a:r>
              <a:rPr lang="en-GB" dirty="0">
                <a:latin typeface="Arial" panose="020B0604020202020204" pitchFamily="34" charset="0"/>
                <a:cs typeface="Arial" panose="020B0604020202020204" pitchFamily="34" charset="0"/>
              </a:rPr>
              <a:t>Reviewer meetings with project QTVI late February 2021</a:t>
            </a:r>
          </a:p>
          <a:p>
            <a:r>
              <a:rPr lang="en-GB" dirty="0">
                <a:latin typeface="Arial" panose="020B0604020202020204" pitchFamily="34" charset="0"/>
                <a:cs typeface="Arial" panose="020B0604020202020204" pitchFamily="34" charset="0"/>
              </a:rPr>
              <a:t>Reviewers and providers to be matched and introduced</a:t>
            </a:r>
          </a:p>
          <a:p>
            <a:endParaRPr lang="en-GB"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34E44F15-D8E1-4953-8D5D-8F8A86745EB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78362" y="5404775"/>
            <a:ext cx="1873250" cy="1276350"/>
          </a:xfrm>
          <a:prstGeom prst="rect">
            <a:avLst/>
          </a:prstGeom>
          <a:noFill/>
        </p:spPr>
      </p:pic>
      <p:pic>
        <p:nvPicPr>
          <p:cNvPr id="5" name="Picture 4">
            <a:extLst>
              <a:ext uri="{FF2B5EF4-FFF2-40B4-BE49-F238E27FC236}">
                <a16:creationId xmlns:a16="http://schemas.microsoft.com/office/drawing/2014/main" id="{C8F8D61E-A8BA-4C4C-9E34-03BA1962762A}"/>
              </a:ext>
            </a:extLst>
          </p:cNvPr>
          <p:cNvPicPr/>
          <p:nvPr/>
        </p:nvPicPr>
        <p:blipFill>
          <a:blip r:embed="rId3">
            <a:extLst>
              <a:ext uri="{28A0092B-C50C-407E-A947-70E740481C1C}">
                <a14:useLocalDpi xmlns:a14="http://schemas.microsoft.com/office/drawing/2010/main" val="0"/>
              </a:ext>
            </a:extLst>
          </a:blip>
          <a:stretch>
            <a:fillRect/>
          </a:stretch>
        </p:blipFill>
        <p:spPr>
          <a:xfrm>
            <a:off x="2814600" y="5514182"/>
            <a:ext cx="1753262" cy="1003852"/>
          </a:xfrm>
          <a:prstGeom prst="rect">
            <a:avLst/>
          </a:prstGeom>
        </p:spPr>
      </p:pic>
      <p:pic>
        <p:nvPicPr>
          <p:cNvPr id="6" name="Picture 5" descr="University of Birmingham, VICTAR Logo&#10;VICTAR landscape 2018">
            <a:extLst>
              <a:ext uri="{FF2B5EF4-FFF2-40B4-BE49-F238E27FC236}">
                <a16:creationId xmlns:a16="http://schemas.microsoft.com/office/drawing/2014/main" id="{53BB90FB-37B4-459A-A113-0D7B2A9718FB}"/>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439456" y="5537752"/>
            <a:ext cx="3886200" cy="1085850"/>
          </a:xfrm>
          <a:prstGeom prst="rect">
            <a:avLst/>
          </a:prstGeom>
          <a:noFill/>
        </p:spPr>
      </p:pic>
      <p:pic>
        <p:nvPicPr>
          <p:cNvPr id="7" name="Picture 6">
            <a:extLst>
              <a:ext uri="{FF2B5EF4-FFF2-40B4-BE49-F238E27FC236}">
                <a16:creationId xmlns:a16="http://schemas.microsoft.com/office/drawing/2014/main" id="{1B034F24-73BD-4640-A74A-C19651082308}"/>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42985" y="5669512"/>
            <a:ext cx="1339215" cy="939800"/>
          </a:xfrm>
          <a:prstGeom prst="rect">
            <a:avLst/>
          </a:prstGeom>
          <a:noFill/>
        </p:spPr>
      </p:pic>
    </p:spTree>
    <p:extLst>
      <p:ext uri="{BB962C8B-B14F-4D97-AF65-F5344CB8AC3E}">
        <p14:creationId xmlns:p14="http://schemas.microsoft.com/office/powerpoint/2010/main" val="13996387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EB9BF-6A96-4A30-A98B-E8E8B0216C7A}"/>
              </a:ext>
            </a:extLst>
          </p:cNvPr>
          <p:cNvSpPr>
            <a:spLocks noGrp="1"/>
          </p:cNvSpPr>
          <p:nvPr>
            <p:ph type="title"/>
          </p:nvPr>
        </p:nvSpPr>
        <p:spPr>
          <a:xfrm>
            <a:off x="520960" y="1662080"/>
            <a:ext cx="10515600" cy="1325563"/>
          </a:xfrm>
        </p:spPr>
        <p:txBody>
          <a:bodyPr>
            <a:normAutofit/>
          </a:bodyPr>
          <a:lstStyle/>
          <a:p>
            <a:r>
              <a:rPr lang="en-GB" b="1" dirty="0">
                <a:latin typeface="Arial" panose="020B0604020202020204" pitchFamily="34" charset="0"/>
                <a:cs typeface="Arial" panose="020B0604020202020204" pitchFamily="34" charset="0"/>
              </a:rPr>
              <a:t>Australia expanded core curriculum (ECC) project</a:t>
            </a:r>
          </a:p>
        </p:txBody>
      </p:sp>
      <p:pic>
        <p:nvPicPr>
          <p:cNvPr id="4" name="Content Placeholder 3">
            <a:extLst>
              <a:ext uri="{FF2B5EF4-FFF2-40B4-BE49-F238E27FC236}">
                <a16:creationId xmlns:a16="http://schemas.microsoft.com/office/drawing/2014/main" id="{A409B3B0-F772-45E3-BD93-B07B3DB13D8D}"/>
              </a:ext>
            </a:extLst>
          </p:cNvPr>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250752" y="5553537"/>
            <a:ext cx="1338349" cy="939338"/>
          </a:xfrm>
          <a:prstGeom prst="rect">
            <a:avLst/>
          </a:prstGeom>
          <a:noFill/>
        </p:spPr>
      </p:pic>
      <p:pic>
        <p:nvPicPr>
          <p:cNvPr id="5" name="Picture 4">
            <a:extLst>
              <a:ext uri="{FF2B5EF4-FFF2-40B4-BE49-F238E27FC236}">
                <a16:creationId xmlns:a16="http://schemas.microsoft.com/office/drawing/2014/main" id="{F9B5E9BF-0506-425C-91F7-12F878BE68D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31709" y="5385031"/>
            <a:ext cx="1873250" cy="1276350"/>
          </a:xfrm>
          <a:prstGeom prst="rect">
            <a:avLst/>
          </a:prstGeom>
          <a:noFill/>
        </p:spPr>
      </p:pic>
      <p:pic>
        <p:nvPicPr>
          <p:cNvPr id="6" name="Picture 5">
            <a:extLst>
              <a:ext uri="{FF2B5EF4-FFF2-40B4-BE49-F238E27FC236}">
                <a16:creationId xmlns:a16="http://schemas.microsoft.com/office/drawing/2014/main" id="{ACE3849C-5D97-4316-B36D-5E080332BE9D}"/>
              </a:ext>
            </a:extLst>
          </p:cNvPr>
          <p:cNvPicPr/>
          <p:nvPr/>
        </p:nvPicPr>
        <p:blipFill>
          <a:blip r:embed="rId4">
            <a:extLst>
              <a:ext uri="{28A0092B-C50C-407E-A947-70E740481C1C}">
                <a14:useLocalDpi xmlns:a14="http://schemas.microsoft.com/office/drawing/2010/main" val="0"/>
              </a:ext>
            </a:extLst>
          </a:blip>
          <a:stretch>
            <a:fillRect/>
          </a:stretch>
        </p:blipFill>
        <p:spPr>
          <a:xfrm>
            <a:off x="2814600" y="5514182"/>
            <a:ext cx="1753262" cy="1003852"/>
          </a:xfrm>
          <a:prstGeom prst="rect">
            <a:avLst/>
          </a:prstGeom>
        </p:spPr>
      </p:pic>
      <p:pic>
        <p:nvPicPr>
          <p:cNvPr id="7" name="Picture 6" descr="University of Birmingham, VICTAR Logo&#10;VICTAR landscape 2018">
            <a:extLst>
              <a:ext uri="{FF2B5EF4-FFF2-40B4-BE49-F238E27FC236}">
                <a16:creationId xmlns:a16="http://schemas.microsoft.com/office/drawing/2014/main" id="{0CBAD43D-A6AF-4A50-BD83-8FB6303AB134}"/>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5439456" y="5537752"/>
            <a:ext cx="3886200" cy="1085850"/>
          </a:xfrm>
          <a:prstGeom prst="rect">
            <a:avLst/>
          </a:prstGeom>
          <a:noFill/>
        </p:spPr>
      </p:pic>
    </p:spTree>
    <p:extLst>
      <p:ext uri="{BB962C8B-B14F-4D97-AF65-F5344CB8AC3E}">
        <p14:creationId xmlns:p14="http://schemas.microsoft.com/office/powerpoint/2010/main" val="41115045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9B979-F5AA-4D54-9FBE-DFC3FF8F54C7}"/>
              </a:ext>
            </a:extLst>
          </p:cNvPr>
          <p:cNvSpPr>
            <a:spLocks noGrp="1"/>
          </p:cNvSpPr>
          <p:nvPr>
            <p:ph type="title"/>
          </p:nvPr>
        </p:nvSpPr>
        <p:spPr>
          <a:xfrm>
            <a:off x="838200" y="85206"/>
            <a:ext cx="10515600" cy="1325563"/>
          </a:xfrm>
        </p:spPr>
        <p:txBody>
          <a:bodyPr>
            <a:normAutofit/>
          </a:bodyPr>
          <a:lstStyle/>
          <a:p>
            <a:r>
              <a:rPr lang="en-GB" sz="3200" b="1" dirty="0">
                <a:latin typeface="Arial" panose="020B0604020202020204" pitchFamily="34" charset="0"/>
                <a:cs typeface="Arial" panose="020B0604020202020204" pitchFamily="34" charset="0"/>
              </a:rPr>
              <a:t>Australia ECC project</a:t>
            </a:r>
          </a:p>
        </p:txBody>
      </p:sp>
      <p:sp>
        <p:nvSpPr>
          <p:cNvPr id="3" name="Content Placeholder 2">
            <a:extLst>
              <a:ext uri="{FF2B5EF4-FFF2-40B4-BE49-F238E27FC236}">
                <a16:creationId xmlns:a16="http://schemas.microsoft.com/office/drawing/2014/main" id="{5DBF06E1-0A8F-4075-BE8D-D73512DEFF63}"/>
              </a:ext>
            </a:extLst>
          </p:cNvPr>
          <p:cNvSpPr>
            <a:spLocks noGrp="1"/>
          </p:cNvSpPr>
          <p:nvPr>
            <p:ph idx="1"/>
          </p:nvPr>
        </p:nvSpPr>
        <p:spPr>
          <a:xfrm>
            <a:off x="838200" y="1163151"/>
            <a:ext cx="10515600" cy="4351338"/>
          </a:xfrm>
        </p:spPr>
        <p:txBody>
          <a:bodyPr>
            <a:normAutofit fontScale="85000" lnSpcReduction="10000"/>
          </a:bodyPr>
          <a:lstStyle/>
          <a:p>
            <a:r>
              <a:rPr lang="en-GB" dirty="0">
                <a:latin typeface="Arial" panose="020B0604020202020204" pitchFamily="34" charset="0"/>
                <a:cs typeface="Arial" panose="020B0604020202020204" pitchFamily="34" charset="0"/>
              </a:rPr>
              <a:t>Joint project – University of Southern Queensland (lead) Vision Australia (sponsor), SPEVI (supporting role)</a:t>
            </a:r>
          </a:p>
          <a:p>
            <a:r>
              <a:rPr lang="en-GB" dirty="0">
                <a:latin typeface="Arial" panose="020B0604020202020204" pitchFamily="34" charset="0"/>
                <a:cs typeface="Arial" panose="020B0604020202020204" pitchFamily="34" charset="0"/>
              </a:rPr>
              <a:t>Similar problems to UK – ECC considered ‘extra’ to mainstream school curriculum</a:t>
            </a:r>
          </a:p>
          <a:p>
            <a:r>
              <a:rPr lang="en-GB" dirty="0">
                <a:latin typeface="Arial" panose="020B0604020202020204" pitchFamily="34" charset="0"/>
                <a:cs typeface="Arial" panose="020B0604020202020204" pitchFamily="34" charset="0"/>
              </a:rPr>
              <a:t>Concerns about poor employment outcomes for YP with VI</a:t>
            </a:r>
          </a:p>
          <a:p>
            <a:r>
              <a:rPr lang="en-GB" dirty="0">
                <a:latin typeface="Arial" panose="020B0604020202020204" pitchFamily="34" charset="0"/>
                <a:cs typeface="Arial" panose="020B0604020202020204" pitchFamily="34" charset="0"/>
              </a:rPr>
              <a:t>Developing a series of nationally accredited vocational education and training (VET) courses in ECC subjects</a:t>
            </a:r>
          </a:p>
          <a:p>
            <a:pPr lvl="1"/>
            <a:r>
              <a:rPr lang="en-GB" dirty="0">
                <a:latin typeface="Arial" panose="020B0604020202020204" pitchFamily="34" charset="0"/>
                <a:cs typeface="Arial" panose="020B0604020202020204" pitchFamily="34" charset="0"/>
              </a:rPr>
              <a:t>Aimed at VI students in last 4 years of mainstream secondary school</a:t>
            </a:r>
          </a:p>
          <a:p>
            <a:pPr lvl="1"/>
            <a:r>
              <a:rPr lang="en-GB" dirty="0">
                <a:latin typeface="Arial" panose="020B0604020202020204" pitchFamily="34" charset="0"/>
                <a:cs typeface="Arial" panose="020B0604020202020204" pitchFamily="34" charset="0"/>
              </a:rPr>
              <a:t>Delivered online in same way as standard VET courses</a:t>
            </a:r>
          </a:p>
          <a:p>
            <a:pPr lvl="1"/>
            <a:r>
              <a:rPr lang="en-GB" dirty="0">
                <a:latin typeface="Arial" panose="020B0604020202020204" pitchFamily="34" charset="0"/>
                <a:cs typeface="Arial" panose="020B0604020202020204" pitchFamily="34" charset="0"/>
              </a:rPr>
              <a:t>Will be approved by national regulator – Australia Skills Quality Authority (ASQA)</a:t>
            </a:r>
          </a:p>
          <a:p>
            <a:r>
              <a:rPr lang="en-GB" dirty="0">
                <a:latin typeface="Arial" panose="020B0604020202020204" pitchFamily="34" charset="0"/>
                <a:cs typeface="Arial" panose="020B0604020202020204" pitchFamily="34" charset="0"/>
              </a:rPr>
              <a:t>Courses to be trialled in 2021</a:t>
            </a:r>
          </a:p>
          <a:p>
            <a:r>
              <a:rPr lang="en-GB" dirty="0">
                <a:latin typeface="Arial" panose="020B0604020202020204" pitchFamily="34" charset="0"/>
                <a:cs typeface="Arial" panose="020B0604020202020204" pitchFamily="34" charset="0"/>
              </a:rPr>
              <a:t>Our two project teams to remain in contact, provide regular updates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702C6296-40C9-4E3A-B89B-BD3CB3973AA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31709" y="5385031"/>
            <a:ext cx="1873250" cy="1276350"/>
          </a:xfrm>
          <a:prstGeom prst="rect">
            <a:avLst/>
          </a:prstGeom>
          <a:noFill/>
        </p:spPr>
      </p:pic>
      <p:pic>
        <p:nvPicPr>
          <p:cNvPr id="5" name="Picture 4">
            <a:extLst>
              <a:ext uri="{FF2B5EF4-FFF2-40B4-BE49-F238E27FC236}">
                <a16:creationId xmlns:a16="http://schemas.microsoft.com/office/drawing/2014/main" id="{A2015EDC-C57A-4149-B7B8-BA1581178A66}"/>
              </a:ext>
            </a:extLst>
          </p:cNvPr>
          <p:cNvPicPr/>
          <p:nvPr/>
        </p:nvPicPr>
        <p:blipFill>
          <a:blip r:embed="rId3">
            <a:extLst>
              <a:ext uri="{28A0092B-C50C-407E-A947-70E740481C1C}">
                <a14:useLocalDpi xmlns:a14="http://schemas.microsoft.com/office/drawing/2010/main" val="0"/>
              </a:ext>
            </a:extLst>
          </a:blip>
          <a:stretch>
            <a:fillRect/>
          </a:stretch>
        </p:blipFill>
        <p:spPr>
          <a:xfrm>
            <a:off x="2814600" y="5514182"/>
            <a:ext cx="1753262" cy="1003852"/>
          </a:xfrm>
          <a:prstGeom prst="rect">
            <a:avLst/>
          </a:prstGeom>
        </p:spPr>
      </p:pic>
      <p:pic>
        <p:nvPicPr>
          <p:cNvPr id="6" name="Picture 5" descr="University of Birmingham, VICTAR Logo&#10;VICTAR landscape 2018">
            <a:extLst>
              <a:ext uri="{FF2B5EF4-FFF2-40B4-BE49-F238E27FC236}">
                <a16:creationId xmlns:a16="http://schemas.microsoft.com/office/drawing/2014/main" id="{A2FA5DCF-B787-4BD9-B877-BDD85BE6A352}"/>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439456" y="5537752"/>
            <a:ext cx="3886200" cy="1085850"/>
          </a:xfrm>
          <a:prstGeom prst="rect">
            <a:avLst/>
          </a:prstGeom>
          <a:noFill/>
        </p:spPr>
      </p:pic>
      <p:pic>
        <p:nvPicPr>
          <p:cNvPr id="7" name="Content Placeholder 3">
            <a:extLst>
              <a:ext uri="{FF2B5EF4-FFF2-40B4-BE49-F238E27FC236}">
                <a16:creationId xmlns:a16="http://schemas.microsoft.com/office/drawing/2014/main" id="{2397E00B-D3CD-42D6-99AA-272C721B061C}"/>
              </a:ext>
            </a:extLst>
          </p:cNvPr>
          <p:cNvPicPr>
            <a:picLocks/>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250752" y="5553537"/>
            <a:ext cx="1338349" cy="939338"/>
          </a:xfrm>
          <a:prstGeom prst="rect">
            <a:avLst/>
          </a:prstGeom>
          <a:noFill/>
        </p:spPr>
      </p:pic>
    </p:spTree>
    <p:extLst>
      <p:ext uri="{BB962C8B-B14F-4D97-AF65-F5344CB8AC3E}">
        <p14:creationId xmlns:p14="http://schemas.microsoft.com/office/powerpoint/2010/main" val="42254499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9DE0A-FC36-4825-816E-33FF8CCD9184}"/>
              </a:ext>
            </a:extLst>
          </p:cNvPr>
          <p:cNvSpPr>
            <a:spLocks noGrp="1"/>
          </p:cNvSpPr>
          <p:nvPr>
            <p:ph type="title"/>
          </p:nvPr>
        </p:nvSpPr>
        <p:spPr>
          <a:xfrm>
            <a:off x="838200" y="169182"/>
            <a:ext cx="10515600" cy="1325563"/>
          </a:xfrm>
        </p:spPr>
        <p:txBody>
          <a:bodyPr>
            <a:normAutofit/>
          </a:bodyPr>
          <a:lstStyle/>
          <a:p>
            <a:r>
              <a:rPr lang="en-GB" sz="4000" b="1" dirty="0">
                <a:latin typeface="Arial" panose="020B0604020202020204" pitchFamily="34" charset="0"/>
                <a:cs typeface="Arial" panose="020B0604020202020204" pitchFamily="34" charset="0"/>
              </a:rPr>
              <a:t>Next steps</a:t>
            </a:r>
          </a:p>
        </p:txBody>
      </p:sp>
      <p:sp>
        <p:nvSpPr>
          <p:cNvPr id="3" name="Content Placeholder 2">
            <a:extLst>
              <a:ext uri="{FF2B5EF4-FFF2-40B4-BE49-F238E27FC236}">
                <a16:creationId xmlns:a16="http://schemas.microsoft.com/office/drawing/2014/main" id="{25768E8A-14E8-4DB1-812D-53026D590D4C}"/>
              </a:ext>
            </a:extLst>
          </p:cNvPr>
          <p:cNvSpPr>
            <a:spLocks noGrp="1"/>
          </p:cNvSpPr>
          <p:nvPr>
            <p:ph idx="1"/>
          </p:nvPr>
        </p:nvSpPr>
        <p:spPr>
          <a:xfrm>
            <a:off x="838200" y="1405748"/>
            <a:ext cx="10515600" cy="4351338"/>
          </a:xfrm>
        </p:spPr>
        <p:txBody>
          <a:bodyPr/>
          <a:lstStyle/>
          <a:p>
            <a:r>
              <a:rPr lang="en-GB" dirty="0">
                <a:latin typeface="Arial" panose="020B0604020202020204" pitchFamily="34" charset="0"/>
                <a:cs typeface="Arial" panose="020B0604020202020204" pitchFamily="34" charset="0"/>
              </a:rPr>
              <a:t>Identifying further resources</a:t>
            </a:r>
          </a:p>
          <a:p>
            <a:pPr lvl="1"/>
            <a:r>
              <a:rPr lang="en-GB" dirty="0">
                <a:latin typeface="Arial" panose="020B0604020202020204" pitchFamily="34" charset="0"/>
                <a:cs typeface="Arial" panose="020B0604020202020204" pitchFamily="34" charset="0"/>
              </a:rPr>
              <a:t>If you have any resources you would like to share, please email: </a:t>
            </a:r>
            <a:r>
              <a:rPr lang="en-GB" dirty="0">
                <a:latin typeface="Arial" panose="020B0604020202020204" pitchFamily="34" charset="0"/>
                <a:cs typeface="Arial" panose="020B0604020202020204" pitchFamily="34" charset="0"/>
                <a:hlinkClick r:id="rId2"/>
              </a:rPr>
              <a:t>specialistvicurriculum@gmail.com</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Continuing with the Delphi consultation to agree the UK specialist VI curriculum framework</a:t>
            </a:r>
          </a:p>
          <a:p>
            <a:pPr lvl="1"/>
            <a:r>
              <a:rPr lang="en-GB" dirty="0">
                <a:latin typeface="Arial" panose="020B0604020202020204" pitchFamily="34" charset="0"/>
                <a:cs typeface="Arial" panose="020B0604020202020204" pitchFamily="34" charset="0"/>
              </a:rPr>
              <a:t>Planned completion date October 2021</a:t>
            </a:r>
          </a:p>
          <a:p>
            <a:r>
              <a:rPr lang="en-GB" dirty="0">
                <a:latin typeface="Arial" panose="020B0604020202020204" pitchFamily="34" charset="0"/>
                <a:cs typeface="Arial" panose="020B0604020202020204" pitchFamily="34" charset="0"/>
              </a:rPr>
              <a:t>Review resources and upload to RNIB BookShare hub</a:t>
            </a:r>
          </a:p>
          <a:p>
            <a:pPr lvl="1"/>
            <a:r>
              <a:rPr lang="en-GB" dirty="0">
                <a:latin typeface="Arial" panose="020B0604020202020204" pitchFamily="34" charset="0"/>
                <a:cs typeface="Arial" panose="020B0604020202020204" pitchFamily="34" charset="0"/>
              </a:rPr>
              <a:t>Planned completion date November 2021</a:t>
            </a:r>
          </a:p>
        </p:txBody>
      </p:sp>
      <p:pic>
        <p:nvPicPr>
          <p:cNvPr id="4" name="Picture 3">
            <a:extLst>
              <a:ext uri="{FF2B5EF4-FFF2-40B4-BE49-F238E27FC236}">
                <a16:creationId xmlns:a16="http://schemas.microsoft.com/office/drawing/2014/main" id="{08D91914-D90D-4A8D-956E-9D4953D230A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31709" y="5385031"/>
            <a:ext cx="1873250" cy="1276350"/>
          </a:xfrm>
          <a:prstGeom prst="rect">
            <a:avLst/>
          </a:prstGeom>
          <a:noFill/>
        </p:spPr>
      </p:pic>
      <p:pic>
        <p:nvPicPr>
          <p:cNvPr id="5" name="Picture 4">
            <a:extLst>
              <a:ext uri="{FF2B5EF4-FFF2-40B4-BE49-F238E27FC236}">
                <a16:creationId xmlns:a16="http://schemas.microsoft.com/office/drawing/2014/main" id="{D60999A7-396A-4770-85EB-8CC86D60B214}"/>
              </a:ext>
            </a:extLst>
          </p:cNvPr>
          <p:cNvPicPr/>
          <p:nvPr/>
        </p:nvPicPr>
        <p:blipFill>
          <a:blip r:embed="rId4">
            <a:extLst>
              <a:ext uri="{28A0092B-C50C-407E-A947-70E740481C1C}">
                <a14:useLocalDpi xmlns:a14="http://schemas.microsoft.com/office/drawing/2010/main" val="0"/>
              </a:ext>
            </a:extLst>
          </a:blip>
          <a:stretch>
            <a:fillRect/>
          </a:stretch>
        </p:blipFill>
        <p:spPr>
          <a:xfrm>
            <a:off x="2814600" y="5514182"/>
            <a:ext cx="1753262" cy="1003852"/>
          </a:xfrm>
          <a:prstGeom prst="rect">
            <a:avLst/>
          </a:prstGeom>
        </p:spPr>
      </p:pic>
      <p:pic>
        <p:nvPicPr>
          <p:cNvPr id="6" name="Picture 5" descr="University of Birmingham, VICTAR Logo&#10;VICTAR landscape 2018">
            <a:extLst>
              <a:ext uri="{FF2B5EF4-FFF2-40B4-BE49-F238E27FC236}">
                <a16:creationId xmlns:a16="http://schemas.microsoft.com/office/drawing/2014/main" id="{8163847F-9907-4285-886A-D684887A1AF6}"/>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5439456" y="5537752"/>
            <a:ext cx="3886200" cy="1085850"/>
          </a:xfrm>
          <a:prstGeom prst="rect">
            <a:avLst/>
          </a:prstGeom>
          <a:noFill/>
        </p:spPr>
      </p:pic>
      <p:pic>
        <p:nvPicPr>
          <p:cNvPr id="7" name="Content Placeholder 3">
            <a:extLst>
              <a:ext uri="{FF2B5EF4-FFF2-40B4-BE49-F238E27FC236}">
                <a16:creationId xmlns:a16="http://schemas.microsoft.com/office/drawing/2014/main" id="{DE44F534-4C10-4820-82BC-2EFA4845A1EF}"/>
              </a:ext>
            </a:extLst>
          </p:cNvPr>
          <p:cNvPicPr>
            <a:picLocks/>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250752" y="5553537"/>
            <a:ext cx="1338349" cy="939338"/>
          </a:xfrm>
          <a:prstGeom prst="rect">
            <a:avLst/>
          </a:prstGeom>
          <a:noFill/>
        </p:spPr>
      </p:pic>
    </p:spTree>
    <p:extLst>
      <p:ext uri="{BB962C8B-B14F-4D97-AF65-F5344CB8AC3E}">
        <p14:creationId xmlns:p14="http://schemas.microsoft.com/office/powerpoint/2010/main" val="33885994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A72B7-1C2F-4495-AA7B-DDE3B601AFE7}"/>
              </a:ext>
            </a:extLst>
          </p:cNvPr>
          <p:cNvSpPr>
            <a:spLocks noGrp="1"/>
          </p:cNvSpPr>
          <p:nvPr>
            <p:ph type="title"/>
          </p:nvPr>
        </p:nvSpPr>
        <p:spPr>
          <a:xfrm>
            <a:off x="763555" y="1876685"/>
            <a:ext cx="10515600" cy="1325563"/>
          </a:xfrm>
        </p:spPr>
        <p:txBody>
          <a:bodyPr>
            <a:normAutofit fontScale="90000"/>
          </a:bodyPr>
          <a:lstStyle/>
          <a:p>
            <a:r>
              <a:rPr lang="en-GB" sz="3600" b="1" dirty="0">
                <a:latin typeface="Arial" panose="020B0604020202020204" pitchFamily="34" charset="0"/>
                <a:cs typeface="Arial" panose="020B0604020202020204" pitchFamily="34" charset="0"/>
              </a:rPr>
              <a:t>For further information:</a:t>
            </a:r>
            <a:br>
              <a:rPr lang="en-GB" sz="2800" dirty="0">
                <a:latin typeface="Arial" panose="020B0604020202020204" pitchFamily="34" charset="0"/>
                <a:cs typeface="Arial" panose="020B0604020202020204" pitchFamily="34" charset="0"/>
              </a:rPr>
            </a:br>
            <a:br>
              <a:rPr lang="en-GB" sz="2800" dirty="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Web: </a:t>
            </a:r>
            <a:r>
              <a:rPr lang="en-GB" sz="2800" dirty="0">
                <a:latin typeface="Arial" panose="020B0604020202020204" pitchFamily="34" charset="0"/>
                <a:cs typeface="Arial" panose="020B0604020202020204" pitchFamily="34" charset="0"/>
                <a:hlinkClick r:id="rId2"/>
              </a:rPr>
              <a:t>Specialist VI Curriculum framework - VIEW (viewweb.org.uk)</a:t>
            </a:r>
            <a:br>
              <a:rPr lang="en-GB" sz="2800" dirty="0">
                <a:latin typeface="Arial" panose="020B0604020202020204" pitchFamily="34" charset="0"/>
                <a:cs typeface="Arial" panose="020B0604020202020204" pitchFamily="34" charset="0"/>
              </a:rPr>
            </a:br>
            <a:br>
              <a:rPr lang="en-GB" sz="2800" dirty="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Email: </a:t>
            </a:r>
            <a:r>
              <a:rPr lang="en-GB" sz="2800" dirty="0">
                <a:latin typeface="Arial" panose="020B0604020202020204" pitchFamily="34" charset="0"/>
                <a:cs typeface="Arial" panose="020B0604020202020204" pitchFamily="34" charset="0"/>
                <a:hlinkClick r:id="rId3"/>
              </a:rPr>
              <a:t>specialistvicurriculum@gmail.com</a:t>
            </a:r>
            <a:br>
              <a:rPr lang="en-GB" sz="2800" dirty="0">
                <a:latin typeface="Arial" panose="020B0604020202020204" pitchFamily="34" charset="0"/>
                <a:cs typeface="Arial" panose="020B0604020202020204" pitchFamily="34" charset="0"/>
              </a:rPr>
            </a:br>
            <a:br>
              <a:rPr lang="en-GB" sz="2800" dirty="0">
                <a:latin typeface="Arial" panose="020B0604020202020204" pitchFamily="34" charset="0"/>
                <a:cs typeface="Arial" panose="020B0604020202020204" pitchFamily="34" charset="0"/>
              </a:rPr>
            </a:br>
            <a:br>
              <a:rPr lang="en-GB" sz="2800" dirty="0">
                <a:latin typeface="Arial" panose="020B0604020202020204" pitchFamily="34" charset="0"/>
                <a:cs typeface="Arial" panose="020B0604020202020204" pitchFamily="34" charset="0"/>
              </a:rPr>
            </a:br>
            <a:br>
              <a:rPr lang="en-GB" sz="1100" dirty="0"/>
            </a:br>
            <a:endParaRPr lang="en-GB" sz="28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CCA08CB0-DBBB-448A-B003-974853E22955}"/>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278362" y="5404775"/>
            <a:ext cx="1873250" cy="1276350"/>
          </a:xfrm>
          <a:prstGeom prst="rect">
            <a:avLst/>
          </a:prstGeom>
          <a:noFill/>
        </p:spPr>
      </p:pic>
      <p:pic>
        <p:nvPicPr>
          <p:cNvPr id="5" name="Content Placeholder 4">
            <a:extLst>
              <a:ext uri="{FF2B5EF4-FFF2-40B4-BE49-F238E27FC236}">
                <a16:creationId xmlns:a16="http://schemas.microsoft.com/office/drawing/2014/main" id="{A4D9E3AD-D509-43B0-B457-6C88F63B3AEF}"/>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2866344" y="5537752"/>
            <a:ext cx="1966913" cy="955123"/>
          </a:xfrm>
          <a:prstGeom prst="rect">
            <a:avLst/>
          </a:prstGeom>
        </p:spPr>
      </p:pic>
      <p:pic>
        <p:nvPicPr>
          <p:cNvPr id="6" name="Picture 5" descr="University of Birmingham, VICTAR Logo&#10;VICTAR landscape 2018">
            <a:extLst>
              <a:ext uri="{FF2B5EF4-FFF2-40B4-BE49-F238E27FC236}">
                <a16:creationId xmlns:a16="http://schemas.microsoft.com/office/drawing/2014/main" id="{46E00765-8916-4F37-B7F9-A03F5A24A8C9}"/>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5439456" y="5537752"/>
            <a:ext cx="3886200" cy="1085850"/>
          </a:xfrm>
          <a:prstGeom prst="rect">
            <a:avLst/>
          </a:prstGeom>
          <a:noFill/>
        </p:spPr>
      </p:pic>
      <p:pic>
        <p:nvPicPr>
          <p:cNvPr id="7" name="Content Placeholder 3">
            <a:extLst>
              <a:ext uri="{FF2B5EF4-FFF2-40B4-BE49-F238E27FC236}">
                <a16:creationId xmlns:a16="http://schemas.microsoft.com/office/drawing/2014/main" id="{7C496B1B-C327-4A1D-8AC0-41FD2BB61D87}"/>
              </a:ext>
            </a:extLst>
          </p:cNvPr>
          <p:cNvPicPr>
            <a:picLocks/>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250752" y="5553537"/>
            <a:ext cx="1338349" cy="939338"/>
          </a:xfrm>
          <a:prstGeom prst="rect">
            <a:avLst/>
          </a:prstGeom>
          <a:noFill/>
        </p:spPr>
      </p:pic>
    </p:spTree>
    <p:extLst>
      <p:ext uri="{BB962C8B-B14F-4D97-AF65-F5344CB8AC3E}">
        <p14:creationId xmlns:p14="http://schemas.microsoft.com/office/powerpoint/2010/main" val="37058438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EAB35-7718-40DD-9DD8-CF935D3DCE76}"/>
              </a:ext>
            </a:extLst>
          </p:cNvPr>
          <p:cNvSpPr>
            <a:spLocks noGrp="1"/>
          </p:cNvSpPr>
          <p:nvPr>
            <p:ph type="title"/>
          </p:nvPr>
        </p:nvSpPr>
        <p:spPr>
          <a:xfrm>
            <a:off x="838200" y="141191"/>
            <a:ext cx="10515600" cy="1325563"/>
          </a:xfrm>
        </p:spPr>
        <p:txBody>
          <a:bodyPr>
            <a:normAutofit/>
          </a:bodyPr>
          <a:lstStyle/>
          <a:p>
            <a:r>
              <a:rPr lang="en-GB" altLang="en-US" sz="4000" b="1" dirty="0">
                <a:latin typeface="Arial" panose="020B0604020202020204" pitchFamily="34" charset="0"/>
                <a:ea typeface="Geneva" pitchFamily="127" charset="-128"/>
                <a:cs typeface="Arial" panose="020B0604020202020204" pitchFamily="34" charset="0"/>
              </a:rPr>
              <a:t>References</a:t>
            </a:r>
            <a:endParaRPr lang="en-GB" sz="4000" dirty="0"/>
          </a:p>
        </p:txBody>
      </p:sp>
      <p:sp>
        <p:nvSpPr>
          <p:cNvPr id="3" name="Content Placeholder 2">
            <a:extLst>
              <a:ext uri="{FF2B5EF4-FFF2-40B4-BE49-F238E27FC236}">
                <a16:creationId xmlns:a16="http://schemas.microsoft.com/office/drawing/2014/main" id="{4B97B21F-609F-45C5-85C0-3F18567FEAB2}"/>
              </a:ext>
            </a:extLst>
          </p:cNvPr>
          <p:cNvSpPr>
            <a:spLocks noGrp="1"/>
          </p:cNvSpPr>
          <p:nvPr>
            <p:ph idx="1"/>
          </p:nvPr>
        </p:nvSpPr>
        <p:spPr>
          <a:xfrm>
            <a:off x="940837" y="1331102"/>
            <a:ext cx="10515600" cy="4351338"/>
          </a:xfrm>
        </p:spPr>
        <p:txBody>
          <a:bodyPr>
            <a:normAutofit fontScale="92500" lnSpcReduction="10000"/>
          </a:bodyPr>
          <a:lstStyle/>
          <a:p>
            <a:pPr marL="0" indent="0">
              <a:buNone/>
            </a:pPr>
            <a:r>
              <a:rPr lang="en-GB" sz="2200" dirty="0">
                <a:latin typeface="Arial" panose="020B0604020202020204" pitchFamily="34" charset="0"/>
                <a:cs typeface="Arial" panose="020B0604020202020204" pitchFamily="34" charset="0"/>
              </a:rPr>
              <a:t>Corn, A. L., &amp; Koenig, A. J. (2002). Literacy for students with low vision: A framework for delivering instruction. </a:t>
            </a:r>
            <a:r>
              <a:rPr lang="en-GB" sz="2200" b="1" dirty="0">
                <a:latin typeface="Arial" panose="020B0604020202020204" pitchFamily="34" charset="0"/>
                <a:cs typeface="Arial" panose="020B0604020202020204" pitchFamily="34" charset="0"/>
              </a:rPr>
              <a:t>Journal of Visual Impairment &amp; Blindness</a:t>
            </a:r>
            <a:r>
              <a:rPr lang="en-GB" sz="2200" dirty="0">
                <a:latin typeface="Arial" panose="020B0604020202020204" pitchFamily="34" charset="0"/>
                <a:cs typeface="Arial" panose="020B0604020202020204" pitchFamily="34" charset="0"/>
              </a:rPr>
              <a:t>, </a:t>
            </a:r>
            <a:r>
              <a:rPr lang="en-GB" sz="2200" b="1" dirty="0">
                <a:latin typeface="Arial" panose="020B0604020202020204" pitchFamily="34" charset="0"/>
                <a:cs typeface="Arial" panose="020B0604020202020204" pitchFamily="34" charset="0"/>
              </a:rPr>
              <a:t>96(5), </a:t>
            </a:r>
            <a:r>
              <a:rPr lang="en-GB" sz="2200" dirty="0">
                <a:latin typeface="Arial" panose="020B0604020202020204" pitchFamily="34" charset="0"/>
                <a:cs typeface="Arial" panose="020B0604020202020204" pitchFamily="34" charset="0"/>
              </a:rPr>
              <a:t>305-321.</a:t>
            </a:r>
          </a:p>
          <a:p>
            <a:pPr marL="0" indent="0">
              <a:buNone/>
            </a:pPr>
            <a:r>
              <a:rPr lang="en-GB" sz="2200" dirty="0">
                <a:latin typeface="Arial" panose="020B0604020202020204" pitchFamily="34" charset="0"/>
                <a:cs typeface="Arial" panose="020B0604020202020204" pitchFamily="34" charset="0"/>
              </a:rPr>
              <a:t>Emerson, R. S. W., &amp; Corn, A. L. (2006). Orientation and mobility content for children and youths: A Delphi approach pilot study. </a:t>
            </a:r>
            <a:r>
              <a:rPr lang="en-GB" sz="2200" b="1" dirty="0">
                <a:latin typeface="Arial" panose="020B0604020202020204" pitchFamily="34" charset="0"/>
                <a:cs typeface="Arial" panose="020B0604020202020204" pitchFamily="34" charset="0"/>
              </a:rPr>
              <a:t>Journal of Visual Impairment &amp; Blindness</a:t>
            </a:r>
            <a:r>
              <a:rPr lang="en-GB" sz="2200" dirty="0">
                <a:latin typeface="Arial" panose="020B0604020202020204" pitchFamily="34" charset="0"/>
                <a:cs typeface="Arial" panose="020B0604020202020204" pitchFamily="34" charset="0"/>
              </a:rPr>
              <a:t>, </a:t>
            </a:r>
            <a:r>
              <a:rPr lang="en-GB" sz="2200" b="1" dirty="0">
                <a:latin typeface="Arial" panose="020B0604020202020204" pitchFamily="34" charset="0"/>
                <a:cs typeface="Arial" panose="020B0604020202020204" pitchFamily="34" charset="0"/>
              </a:rPr>
              <a:t>100(6)</a:t>
            </a:r>
            <a:r>
              <a:rPr lang="en-GB" sz="2200" dirty="0">
                <a:latin typeface="Arial" panose="020B0604020202020204" pitchFamily="34" charset="0"/>
                <a:cs typeface="Arial" panose="020B0604020202020204" pitchFamily="34" charset="0"/>
              </a:rPr>
              <a:t>, 331-342</a:t>
            </a:r>
            <a:endParaRPr lang="en-GB" altLang="en-US" sz="2200" dirty="0">
              <a:latin typeface="Arial" panose="020B0604020202020204" pitchFamily="34" charset="0"/>
              <a:ea typeface="Geneva" pitchFamily="127" charset="-128"/>
              <a:cs typeface="Arial" panose="020B0604020202020204" pitchFamily="34" charset="0"/>
            </a:endParaRPr>
          </a:p>
          <a:p>
            <a:pPr marL="0" lvl="1" indent="0">
              <a:buNone/>
            </a:pPr>
            <a:r>
              <a:rPr lang="en-GB" altLang="en-US" sz="2200" dirty="0">
                <a:latin typeface="Arial" panose="020B0604020202020204" pitchFamily="34" charset="0"/>
                <a:ea typeface="Geneva" pitchFamily="127" charset="-128"/>
                <a:cs typeface="Arial" panose="020B0604020202020204" pitchFamily="34" charset="0"/>
              </a:rPr>
              <a:t>McLinden M, Douglas G, Cobb R, Hewett R and Ravenscroft J (2016) ‘Access to learning’ and ‘learning to access’: Analysing the distinctive role of specialist teachers of children and young people with vision impairments in facilitating curriculum access through an ecological systems theory’. </a:t>
            </a:r>
            <a:r>
              <a:rPr lang="en-GB" altLang="en-US" sz="2200" b="1" dirty="0">
                <a:latin typeface="Arial" panose="020B0604020202020204" pitchFamily="34" charset="0"/>
                <a:ea typeface="Geneva" pitchFamily="127" charset="-128"/>
                <a:cs typeface="Arial" panose="020B0604020202020204" pitchFamily="34" charset="0"/>
              </a:rPr>
              <a:t>British Journal of Visual Impairment </a:t>
            </a:r>
            <a:r>
              <a:rPr lang="en-GB" altLang="en-US" sz="2200" dirty="0">
                <a:latin typeface="Arial" panose="020B0604020202020204" pitchFamily="34" charset="0"/>
                <a:ea typeface="Geneva" pitchFamily="127" charset="-128"/>
                <a:cs typeface="Arial" panose="020B0604020202020204" pitchFamily="34" charset="0"/>
              </a:rPr>
              <a:t>2016, Vol. 34(2) 179–197</a:t>
            </a:r>
          </a:p>
          <a:p>
            <a:pPr marL="0" lvl="1" indent="0">
              <a:buNone/>
            </a:pPr>
            <a:r>
              <a:rPr lang="en-GB" altLang="en-US" sz="2200" dirty="0">
                <a:latin typeface="Arial" panose="020B0604020202020204" pitchFamily="34" charset="0"/>
                <a:ea typeface="Geneva" pitchFamily="127" charset="-128"/>
                <a:cs typeface="Arial" panose="020B0604020202020204" pitchFamily="34" charset="0"/>
              </a:rPr>
              <a:t>Keil S and Cobb R (2019) </a:t>
            </a:r>
            <a:r>
              <a:rPr lang="en-GB" altLang="en-US" sz="2200" b="1" dirty="0">
                <a:latin typeface="Arial" panose="020B0604020202020204" pitchFamily="34" charset="0"/>
                <a:ea typeface="Geneva" pitchFamily="127" charset="-128"/>
                <a:cs typeface="Arial" panose="020B0604020202020204" pitchFamily="34" charset="0"/>
              </a:rPr>
              <a:t>Learning to Access: why we need a new UK specialist curriculum to enable equitable participation in education for children and young people with vision impairment. VIEW discussion paper</a:t>
            </a:r>
            <a:r>
              <a:rPr lang="en-GB" altLang="en-US" sz="2200" dirty="0">
                <a:latin typeface="Arial" panose="020B0604020202020204" pitchFamily="34" charset="0"/>
                <a:ea typeface="Geneva" pitchFamily="127" charset="-128"/>
                <a:cs typeface="Arial" panose="020B0604020202020204" pitchFamily="34" charset="0"/>
              </a:rPr>
              <a:t>. </a:t>
            </a:r>
            <a:r>
              <a:rPr lang="en-GB" altLang="en-US" sz="2200" dirty="0">
                <a:latin typeface="Arial" panose="020B0604020202020204" pitchFamily="34" charset="0"/>
                <a:ea typeface="Geneva" pitchFamily="127" charset="-128"/>
                <a:cs typeface="Arial" panose="020B0604020202020204" pitchFamily="34" charset="0"/>
                <a:hlinkClick r:id="rId2"/>
              </a:rPr>
              <a:t>https://viewweb.org.uk/specialistcurriculum/</a:t>
            </a:r>
            <a:endParaRPr lang="en-GB" altLang="en-US" sz="2200" dirty="0">
              <a:latin typeface="Arial" panose="020B0604020202020204" pitchFamily="34" charset="0"/>
              <a:ea typeface="Geneva" pitchFamily="127" charset="-128"/>
              <a:cs typeface="Arial" panose="020B0604020202020204" pitchFamily="34" charset="0"/>
            </a:endParaRPr>
          </a:p>
          <a:p>
            <a:pPr marL="0" lvl="1" indent="0">
              <a:buNone/>
            </a:pPr>
            <a:r>
              <a:rPr lang="en-GB" altLang="en-US" sz="2200" dirty="0">
                <a:latin typeface="Arial" panose="020B0604020202020204" pitchFamily="34" charset="0"/>
                <a:ea typeface="Geneva" pitchFamily="127" charset="-128"/>
                <a:cs typeface="Arial" panose="020B0604020202020204" pitchFamily="34" charset="0"/>
              </a:rPr>
              <a:t>VIEW Teach (May, 2019) ‘The importance of specialist outcomes for learners with vision impairment </a:t>
            </a:r>
            <a:r>
              <a:rPr lang="en-GB" altLang="en-US" sz="2200" b="1" dirty="0">
                <a:latin typeface="Arial" panose="020B0604020202020204" pitchFamily="34" charset="0"/>
                <a:ea typeface="Geneva" pitchFamily="127" charset="-128"/>
                <a:cs typeface="Arial" panose="020B0604020202020204" pitchFamily="34" charset="0"/>
              </a:rPr>
              <a:t>’VIEW Teach. The journal of the education vision impairment workforce. </a:t>
            </a:r>
            <a:r>
              <a:rPr lang="en-GB" altLang="en-US" sz="2200" dirty="0">
                <a:latin typeface="Arial" panose="020B0604020202020204" pitchFamily="34" charset="0"/>
                <a:ea typeface="Geneva" pitchFamily="127" charset="-128"/>
                <a:cs typeface="Arial" panose="020B0604020202020204" pitchFamily="34" charset="0"/>
              </a:rPr>
              <a:t>Summer term, issue 1, May 2, 2019 </a:t>
            </a:r>
            <a:r>
              <a:rPr lang="en-GB" altLang="en-US" sz="2200" dirty="0">
                <a:latin typeface="Arial" panose="020B0604020202020204" pitchFamily="34" charset="0"/>
                <a:ea typeface="Geneva" pitchFamily="127" charset="-128"/>
                <a:cs typeface="Arial" panose="020B0604020202020204" pitchFamily="34" charset="0"/>
                <a:hlinkClick r:id="rId3"/>
              </a:rPr>
              <a:t>https://viewweb.org.uk/view-journal/</a:t>
            </a:r>
            <a:endParaRPr lang="en-GB" altLang="en-US" sz="2200" dirty="0">
              <a:latin typeface="Arial" panose="020B0604020202020204" pitchFamily="34" charset="0"/>
              <a:ea typeface="Geneva" pitchFamily="127" charset="-128"/>
              <a:cs typeface="Arial" panose="020B0604020202020204" pitchFamily="34" charset="0"/>
            </a:endParaRPr>
          </a:p>
          <a:p>
            <a:pPr marL="285750" lvl="1" indent="-342900"/>
            <a:endParaRPr lang="en-GB" altLang="en-US" sz="2000" dirty="0">
              <a:latin typeface="Arial" panose="020B0604020202020204" pitchFamily="34" charset="0"/>
              <a:ea typeface="Geneva" pitchFamily="127" charset="-128"/>
              <a:cs typeface="Arial" panose="020B0604020202020204" pitchFamily="34" charset="0"/>
            </a:endParaRPr>
          </a:p>
          <a:p>
            <a:endParaRPr lang="en-GB" dirty="0"/>
          </a:p>
        </p:txBody>
      </p:sp>
      <p:pic>
        <p:nvPicPr>
          <p:cNvPr id="5" name="Picture 4">
            <a:extLst>
              <a:ext uri="{FF2B5EF4-FFF2-40B4-BE49-F238E27FC236}">
                <a16:creationId xmlns:a16="http://schemas.microsoft.com/office/drawing/2014/main" id="{EA5CB35C-F2D8-4C25-8A80-C2A72932105C}"/>
              </a:ext>
            </a:extLst>
          </p:cNvPr>
          <p:cNvPicPr/>
          <p:nvPr/>
        </p:nvPicPr>
        <p:blipFill>
          <a:blip r:embed="rId4">
            <a:extLst>
              <a:ext uri="{28A0092B-C50C-407E-A947-70E740481C1C}">
                <a14:useLocalDpi xmlns:a14="http://schemas.microsoft.com/office/drawing/2010/main" val="0"/>
              </a:ext>
            </a:extLst>
          </a:blip>
          <a:stretch>
            <a:fillRect/>
          </a:stretch>
        </p:blipFill>
        <p:spPr>
          <a:xfrm>
            <a:off x="3050787" y="5682440"/>
            <a:ext cx="1753262" cy="1003852"/>
          </a:xfrm>
          <a:prstGeom prst="rect">
            <a:avLst/>
          </a:prstGeom>
        </p:spPr>
      </p:pic>
      <p:pic>
        <p:nvPicPr>
          <p:cNvPr id="6" name="Content Placeholder 3">
            <a:extLst>
              <a:ext uri="{FF2B5EF4-FFF2-40B4-BE49-F238E27FC236}">
                <a16:creationId xmlns:a16="http://schemas.microsoft.com/office/drawing/2014/main" id="{BD7B7DD7-4328-47CC-A9EE-59E40E20C1BE}"/>
              </a:ext>
            </a:extLst>
          </p:cNvPr>
          <p:cNvPicPr>
            <a:picLocks/>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250752" y="5553537"/>
            <a:ext cx="1338349" cy="939338"/>
          </a:xfrm>
          <a:prstGeom prst="rect">
            <a:avLst/>
          </a:prstGeom>
          <a:noFill/>
        </p:spPr>
      </p:pic>
      <p:pic>
        <p:nvPicPr>
          <p:cNvPr id="7" name="Picture 6">
            <a:extLst>
              <a:ext uri="{FF2B5EF4-FFF2-40B4-BE49-F238E27FC236}">
                <a16:creationId xmlns:a16="http://schemas.microsoft.com/office/drawing/2014/main" id="{727016A3-A719-4A92-ACAE-423BA7B86259}"/>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388295" y="5553537"/>
            <a:ext cx="1873250" cy="1276350"/>
          </a:xfrm>
          <a:prstGeom prst="rect">
            <a:avLst/>
          </a:prstGeom>
          <a:noFill/>
        </p:spPr>
      </p:pic>
      <p:pic>
        <p:nvPicPr>
          <p:cNvPr id="8" name="Picture 7" descr="University of Birmingham, VICTAR Logo&#10;VICTAR landscape 2018">
            <a:extLst>
              <a:ext uri="{FF2B5EF4-FFF2-40B4-BE49-F238E27FC236}">
                <a16:creationId xmlns:a16="http://schemas.microsoft.com/office/drawing/2014/main" id="{353D881B-A7EC-4DC5-9C65-6E5D450B5CF2}"/>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a:off x="5439456" y="5537752"/>
            <a:ext cx="3886200" cy="1085850"/>
          </a:xfrm>
          <a:prstGeom prst="rect">
            <a:avLst/>
          </a:prstGeom>
          <a:noFill/>
        </p:spPr>
      </p:pic>
    </p:spTree>
    <p:extLst>
      <p:ext uri="{BB962C8B-B14F-4D97-AF65-F5344CB8AC3E}">
        <p14:creationId xmlns:p14="http://schemas.microsoft.com/office/powerpoint/2010/main" val="29632027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866</TotalTime>
  <Words>1366</Words>
  <Application>Microsoft Office PowerPoint</Application>
  <PresentationFormat>Widescreen</PresentationFormat>
  <Paragraphs>105</Paragraphs>
  <Slides>18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Times</vt:lpstr>
      <vt:lpstr>Office Theme</vt:lpstr>
      <vt:lpstr>HOSS online event 4 February 2021  Developing a UK VI Specialist VI Curriculum Framework  Project update  Linda James, Rory Cobb and Sue Keil  </vt:lpstr>
      <vt:lpstr>PowerPoint Presentation</vt:lpstr>
      <vt:lpstr>Project background and overview</vt:lpstr>
      <vt:lpstr>VIEW Specialist VI Curriculum discussion paper  (2018) </vt:lpstr>
      <vt:lpstr>PowerPoint Presentation</vt:lpstr>
      <vt:lpstr>Specialist VI curriculum framework project</vt:lpstr>
      <vt:lpstr>Project structure </vt:lpstr>
      <vt:lpstr>Project management and implementation</vt:lpstr>
      <vt:lpstr>Project methodology</vt:lpstr>
      <vt:lpstr>Strand 1: Developing a UK Specialist VI Curriculum Framework </vt:lpstr>
      <vt:lpstr>Strand 2: Developing an online resource hub</vt:lpstr>
      <vt:lpstr>Delphi consultation update</vt:lpstr>
      <vt:lpstr>Resources hub update</vt:lpstr>
      <vt:lpstr>Australia expanded core curriculum (ECC) project</vt:lpstr>
      <vt:lpstr>Australia ECC project</vt:lpstr>
      <vt:lpstr>Next steps</vt:lpstr>
      <vt:lpstr>For further information:  Web: Specialist VI Curriculum framework - VIEW (viewweb.org.uk)  Email: specialistvicurriculum@gmail.com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University of Birmingham Vision Impairment Programme/VICTAR Webinar Series   Developing a UK VI Specialist VI Curriculum Framework</dc:title>
  <dc:creator>Susan Keil</dc:creator>
  <cp:lastModifiedBy>Rory Cobb</cp:lastModifiedBy>
  <cp:revision>101</cp:revision>
  <cp:lastPrinted>2021-01-27T11:23:47Z</cp:lastPrinted>
  <dcterms:created xsi:type="dcterms:W3CDTF">2020-10-05T07:36:03Z</dcterms:created>
  <dcterms:modified xsi:type="dcterms:W3CDTF">2021-02-01T11:32:21Z</dcterms:modified>
</cp:coreProperties>
</file>