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35"/>
  </p:notesMasterIdLst>
  <p:handoutMasterIdLst>
    <p:handoutMasterId r:id="rId36"/>
  </p:handoutMasterIdLst>
  <p:sldIdLst>
    <p:sldId id="272" r:id="rId5"/>
    <p:sldId id="733" r:id="rId6"/>
    <p:sldId id="893" r:id="rId7"/>
    <p:sldId id="892" r:id="rId8"/>
    <p:sldId id="891" r:id="rId9"/>
    <p:sldId id="895" r:id="rId10"/>
    <p:sldId id="927" r:id="rId11"/>
    <p:sldId id="924" r:id="rId12"/>
    <p:sldId id="919" r:id="rId13"/>
    <p:sldId id="889" r:id="rId14"/>
    <p:sldId id="885" r:id="rId15"/>
    <p:sldId id="795" r:id="rId16"/>
    <p:sldId id="790" r:id="rId17"/>
    <p:sldId id="853" r:id="rId18"/>
    <p:sldId id="966" r:id="rId19"/>
    <p:sldId id="968" r:id="rId20"/>
    <p:sldId id="943" r:id="rId21"/>
    <p:sldId id="866" r:id="rId22"/>
    <p:sldId id="265" r:id="rId23"/>
    <p:sldId id="931" r:id="rId24"/>
    <p:sldId id="870" r:id="rId25"/>
    <p:sldId id="910" r:id="rId26"/>
    <p:sldId id="824" r:id="rId27"/>
    <p:sldId id="427" r:id="rId28"/>
    <p:sldId id="884" r:id="rId29"/>
    <p:sldId id="590" r:id="rId30"/>
    <p:sldId id="939" r:id="rId31"/>
    <p:sldId id="942" r:id="rId32"/>
    <p:sldId id="868" r:id="rId33"/>
    <p:sldId id="797" r:id="rId34"/>
  </p:sldIdLst>
  <p:sldSz cx="9144000" cy="6858000" type="screen4x3"/>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618">
          <p15:clr>
            <a:srgbClr val="A4A3A4"/>
          </p15:clr>
        </p15:guide>
        <p15:guide id="2" orient="horz" pos="1842">
          <p15:clr>
            <a:srgbClr val="A4A3A4"/>
          </p15:clr>
        </p15:guide>
        <p15:guide id="3" orient="horz" pos="3702">
          <p15:clr>
            <a:srgbClr val="A4A3A4"/>
          </p15:clr>
        </p15:guide>
        <p15:guide id="4" orient="horz" pos="1026">
          <p15:clr>
            <a:srgbClr val="A4A3A4"/>
          </p15:clr>
        </p15:guide>
        <p15:guide id="5" orient="horz" pos="210">
          <p15:clr>
            <a:srgbClr val="A4A3A4"/>
          </p15:clr>
        </p15:guide>
        <p15:guide id="6" orient="horz" pos="754">
          <p15:clr>
            <a:srgbClr val="A4A3A4"/>
          </p15:clr>
        </p15:guide>
        <p15:guide id="7" orient="horz" pos="3748">
          <p15:clr>
            <a:srgbClr val="A4A3A4"/>
          </p15:clr>
        </p15:guide>
        <p15:guide id="8" pos="431">
          <p15:clr>
            <a:srgbClr val="A4A3A4"/>
          </p15:clr>
        </p15:guide>
        <p15:guide id="9" pos="5329">
          <p15:clr>
            <a:srgbClr val="A4A3A4"/>
          </p15:clr>
        </p15:guide>
        <p15:guide id="10" pos="2925">
          <p15:clr>
            <a:srgbClr val="A4A3A4"/>
          </p15:clr>
        </p15:guide>
        <p15:guide id="11" pos="2835">
          <p15:clr>
            <a:srgbClr val="A4A3A4"/>
          </p15:clr>
        </p15:guide>
      </p15:sldGuideLst>
    </p:ext>
    <p:ext uri="{2D200454-40CA-4A62-9FC3-DE9A4176ACB9}">
      <p15:notesGuideLst xmlns:p15="http://schemas.microsoft.com/office/powerpoint/2012/main">
        <p15:guide id="1" orient="horz" pos="3133" userDrawn="1">
          <p15:clr>
            <a:srgbClr val="A4A3A4"/>
          </p15:clr>
        </p15:guide>
        <p15:guide id="2" pos="2144"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ASON, Colette" initials="MC"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C6E0E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70FC29-34D6-4535-8015-A48EBA18EDFE}" v="4" dt="2021-01-29T17:12:44.3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96" autoAdjust="0"/>
    <p:restoredTop sz="94690" autoAdjust="0"/>
  </p:normalViewPr>
  <p:slideViewPr>
    <p:cSldViewPr showGuides="1">
      <p:cViewPr varScale="1">
        <p:scale>
          <a:sx n="85" d="100"/>
          <a:sy n="85" d="100"/>
        </p:scale>
        <p:origin x="840" y="51"/>
      </p:cViewPr>
      <p:guideLst>
        <p:guide orient="horz" pos="618"/>
        <p:guide orient="horz" pos="1842"/>
        <p:guide orient="horz" pos="3702"/>
        <p:guide orient="horz" pos="1026"/>
        <p:guide orient="horz" pos="210"/>
        <p:guide orient="horz" pos="754"/>
        <p:guide orient="horz" pos="3748"/>
        <p:guide pos="431"/>
        <p:guide pos="5329"/>
        <p:guide pos="2925"/>
        <p:guide pos="2835"/>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howGuides="1">
      <p:cViewPr varScale="1">
        <p:scale>
          <a:sx n="61" d="100"/>
          <a:sy n="61" d="100"/>
        </p:scale>
        <p:origin x="2682" y="48"/>
      </p:cViewPr>
      <p:guideLst>
        <p:guide orient="horz" pos="3133"/>
        <p:guide pos="2144"/>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42"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43"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MICH, Andre" userId="b426a7ff-fcb8-46e9-955e-3d2587900f1d" providerId="ADAL" clId="{4670FC29-34D6-4535-8015-A48EBA18EDFE}"/>
    <pc:docChg chg="undo custSel addSld delSld modSld sldOrd">
      <pc:chgData name="IMICH, Andre" userId="b426a7ff-fcb8-46e9-955e-3d2587900f1d" providerId="ADAL" clId="{4670FC29-34D6-4535-8015-A48EBA18EDFE}" dt="2021-02-02T13:05:50.910" v="953" actId="2696"/>
      <pc:docMkLst>
        <pc:docMk/>
      </pc:docMkLst>
      <pc:sldChg chg="del">
        <pc:chgData name="IMICH, Andre" userId="b426a7ff-fcb8-46e9-955e-3d2587900f1d" providerId="ADAL" clId="{4670FC29-34D6-4535-8015-A48EBA18EDFE}" dt="2021-01-29T16:53:02.355" v="128" actId="2696"/>
        <pc:sldMkLst>
          <pc:docMk/>
          <pc:sldMk cId="2684991512" sldId="260"/>
        </pc:sldMkLst>
      </pc:sldChg>
      <pc:sldChg chg="add">
        <pc:chgData name="IMICH, Andre" userId="b426a7ff-fcb8-46e9-955e-3d2587900f1d" providerId="ADAL" clId="{4670FC29-34D6-4535-8015-A48EBA18EDFE}" dt="2021-01-30T11:55:24.207" v="748"/>
        <pc:sldMkLst>
          <pc:docMk/>
          <pc:sldMk cId="3527509275" sldId="265"/>
        </pc:sldMkLst>
      </pc:sldChg>
      <pc:sldChg chg="modSp mod">
        <pc:chgData name="IMICH, Andre" userId="b426a7ff-fcb8-46e9-955e-3d2587900f1d" providerId="ADAL" clId="{4670FC29-34D6-4535-8015-A48EBA18EDFE}" dt="2021-01-30T06:24:27.020" v="747" actId="1076"/>
        <pc:sldMkLst>
          <pc:docMk/>
          <pc:sldMk cId="1680545444" sldId="272"/>
        </pc:sldMkLst>
        <pc:spChg chg="mod">
          <ac:chgData name="IMICH, Andre" userId="b426a7ff-fcb8-46e9-955e-3d2587900f1d" providerId="ADAL" clId="{4670FC29-34D6-4535-8015-A48EBA18EDFE}" dt="2021-01-30T06:24:23.099" v="746" actId="1076"/>
          <ac:spMkLst>
            <pc:docMk/>
            <pc:sldMk cId="1680545444" sldId="272"/>
            <ac:spMk id="2" creationId="{00000000-0000-0000-0000-000000000000}"/>
          </ac:spMkLst>
        </pc:spChg>
        <pc:spChg chg="mod">
          <ac:chgData name="IMICH, Andre" userId="b426a7ff-fcb8-46e9-955e-3d2587900f1d" providerId="ADAL" clId="{4670FC29-34D6-4535-8015-A48EBA18EDFE}" dt="2021-01-29T17:12:42.314" v="229" actId="14100"/>
          <ac:spMkLst>
            <pc:docMk/>
            <pc:sldMk cId="1680545444" sldId="272"/>
            <ac:spMk id="4" creationId="{00000000-0000-0000-0000-000000000000}"/>
          </ac:spMkLst>
        </pc:spChg>
        <pc:spChg chg="mod">
          <ac:chgData name="IMICH, Andre" userId="b426a7ff-fcb8-46e9-955e-3d2587900f1d" providerId="ADAL" clId="{4670FC29-34D6-4535-8015-A48EBA18EDFE}" dt="2021-01-30T06:24:11.046" v="744" actId="20577"/>
          <ac:spMkLst>
            <pc:docMk/>
            <pc:sldMk cId="1680545444" sldId="272"/>
            <ac:spMk id="2051" creationId="{00000000-0000-0000-0000-000000000000}"/>
          </ac:spMkLst>
        </pc:spChg>
        <pc:picChg chg="mod">
          <ac:chgData name="IMICH, Andre" userId="b426a7ff-fcb8-46e9-955e-3d2587900f1d" providerId="ADAL" clId="{4670FC29-34D6-4535-8015-A48EBA18EDFE}" dt="2021-01-30T06:24:27.020" v="747" actId="1076"/>
          <ac:picMkLst>
            <pc:docMk/>
            <pc:sldMk cId="1680545444" sldId="272"/>
            <ac:picMk id="6" creationId="{00000000-0000-0000-0000-000000000000}"/>
          </ac:picMkLst>
        </pc:picChg>
        <pc:picChg chg="mod">
          <ac:chgData name="IMICH, Andre" userId="b426a7ff-fcb8-46e9-955e-3d2587900f1d" providerId="ADAL" clId="{4670FC29-34D6-4535-8015-A48EBA18EDFE}" dt="2021-01-30T06:24:19.202" v="745" actId="1076"/>
          <ac:picMkLst>
            <pc:docMk/>
            <pc:sldMk cId="1680545444" sldId="272"/>
            <ac:picMk id="7" creationId="{00000000-0000-0000-0000-000000000000}"/>
          </ac:picMkLst>
        </pc:picChg>
        <pc:picChg chg="mod">
          <ac:chgData name="IMICH, Andre" userId="b426a7ff-fcb8-46e9-955e-3d2587900f1d" providerId="ADAL" clId="{4670FC29-34D6-4535-8015-A48EBA18EDFE}" dt="2021-01-29T17:12:44.341" v="230" actId="1076"/>
          <ac:picMkLst>
            <pc:docMk/>
            <pc:sldMk cId="1680545444" sldId="272"/>
            <ac:picMk id="2053" creationId="{00000000-0000-0000-0000-000000000000}"/>
          </ac:picMkLst>
        </pc:picChg>
      </pc:sldChg>
      <pc:sldChg chg="ord">
        <pc:chgData name="IMICH, Andre" userId="b426a7ff-fcb8-46e9-955e-3d2587900f1d" providerId="ADAL" clId="{4670FC29-34D6-4535-8015-A48EBA18EDFE}" dt="2021-01-30T06:10:04.931" v="661"/>
        <pc:sldMkLst>
          <pc:docMk/>
          <pc:sldMk cId="1221575109" sldId="427"/>
        </pc:sldMkLst>
      </pc:sldChg>
      <pc:sldChg chg="modSp mod">
        <pc:chgData name="IMICH, Andre" userId="b426a7ff-fcb8-46e9-955e-3d2587900f1d" providerId="ADAL" clId="{4670FC29-34D6-4535-8015-A48EBA18EDFE}" dt="2021-01-30T11:56:56.719" v="778" actId="20577"/>
        <pc:sldMkLst>
          <pc:docMk/>
          <pc:sldMk cId="1623376995" sldId="733"/>
        </pc:sldMkLst>
        <pc:spChg chg="mod">
          <ac:chgData name="IMICH, Andre" userId="b426a7ff-fcb8-46e9-955e-3d2587900f1d" providerId="ADAL" clId="{4670FC29-34D6-4535-8015-A48EBA18EDFE}" dt="2021-01-30T11:56:56.719" v="778" actId="20577"/>
          <ac:spMkLst>
            <pc:docMk/>
            <pc:sldMk cId="1623376995" sldId="733"/>
            <ac:spMk id="3" creationId="{00000000-0000-0000-0000-000000000000}"/>
          </ac:spMkLst>
        </pc:spChg>
      </pc:sldChg>
      <pc:sldChg chg="del">
        <pc:chgData name="IMICH, Andre" userId="b426a7ff-fcb8-46e9-955e-3d2587900f1d" providerId="ADAL" clId="{4670FC29-34D6-4535-8015-A48EBA18EDFE}" dt="2021-01-29T16:56:43.711" v="143" actId="2696"/>
        <pc:sldMkLst>
          <pc:docMk/>
          <pc:sldMk cId="3250197368" sldId="753"/>
        </pc:sldMkLst>
      </pc:sldChg>
      <pc:sldChg chg="del">
        <pc:chgData name="IMICH, Andre" userId="b426a7ff-fcb8-46e9-955e-3d2587900f1d" providerId="ADAL" clId="{4670FC29-34D6-4535-8015-A48EBA18EDFE}" dt="2021-01-29T16:53:21.533" v="130" actId="2696"/>
        <pc:sldMkLst>
          <pc:docMk/>
          <pc:sldMk cId="3749543144" sldId="754"/>
        </pc:sldMkLst>
      </pc:sldChg>
      <pc:sldChg chg="del">
        <pc:chgData name="IMICH, Andre" userId="b426a7ff-fcb8-46e9-955e-3d2587900f1d" providerId="ADAL" clId="{4670FC29-34D6-4535-8015-A48EBA18EDFE}" dt="2021-01-29T16:53:31.330" v="132" actId="2696"/>
        <pc:sldMkLst>
          <pc:docMk/>
          <pc:sldMk cId="3763754408" sldId="785"/>
        </pc:sldMkLst>
      </pc:sldChg>
      <pc:sldChg chg="ord">
        <pc:chgData name="IMICH, Andre" userId="b426a7ff-fcb8-46e9-955e-3d2587900f1d" providerId="ADAL" clId="{4670FC29-34D6-4535-8015-A48EBA18EDFE}" dt="2021-01-30T12:09:02.563" v="933"/>
        <pc:sldMkLst>
          <pc:docMk/>
          <pc:sldMk cId="1331049490" sldId="790"/>
        </pc:sldMkLst>
      </pc:sldChg>
      <pc:sldChg chg="add del ord">
        <pc:chgData name="IMICH, Andre" userId="b426a7ff-fcb8-46e9-955e-3d2587900f1d" providerId="ADAL" clId="{4670FC29-34D6-4535-8015-A48EBA18EDFE}" dt="2021-01-30T12:08:27.794" v="930"/>
        <pc:sldMkLst>
          <pc:docMk/>
          <pc:sldMk cId="3882751872" sldId="795"/>
        </pc:sldMkLst>
      </pc:sldChg>
      <pc:sldChg chg="del">
        <pc:chgData name="IMICH, Andre" userId="b426a7ff-fcb8-46e9-955e-3d2587900f1d" providerId="ADAL" clId="{4670FC29-34D6-4535-8015-A48EBA18EDFE}" dt="2021-01-29T16:53:00.378" v="127" actId="2696"/>
        <pc:sldMkLst>
          <pc:docMk/>
          <pc:sldMk cId="412104346" sldId="807"/>
        </pc:sldMkLst>
      </pc:sldChg>
      <pc:sldChg chg="del">
        <pc:chgData name="IMICH, Andre" userId="b426a7ff-fcb8-46e9-955e-3d2587900f1d" providerId="ADAL" clId="{4670FC29-34D6-4535-8015-A48EBA18EDFE}" dt="2021-01-29T16:54:13.529" v="140" actId="2696"/>
        <pc:sldMkLst>
          <pc:docMk/>
          <pc:sldMk cId="3742674333" sldId="813"/>
        </pc:sldMkLst>
      </pc:sldChg>
      <pc:sldChg chg="del">
        <pc:chgData name="IMICH, Andre" userId="b426a7ff-fcb8-46e9-955e-3d2587900f1d" providerId="ADAL" clId="{4670FC29-34D6-4535-8015-A48EBA18EDFE}" dt="2021-01-29T16:53:20.483" v="129" actId="2696"/>
        <pc:sldMkLst>
          <pc:docMk/>
          <pc:sldMk cId="2404926925" sldId="815"/>
        </pc:sldMkLst>
      </pc:sldChg>
      <pc:sldChg chg="modSp mod">
        <pc:chgData name="IMICH, Andre" userId="b426a7ff-fcb8-46e9-955e-3d2587900f1d" providerId="ADAL" clId="{4670FC29-34D6-4535-8015-A48EBA18EDFE}" dt="2021-01-30T06:07:21.017" v="659" actId="20577"/>
        <pc:sldMkLst>
          <pc:docMk/>
          <pc:sldMk cId="8290702" sldId="824"/>
        </pc:sldMkLst>
        <pc:spChg chg="mod">
          <ac:chgData name="IMICH, Andre" userId="b426a7ff-fcb8-46e9-955e-3d2587900f1d" providerId="ADAL" clId="{4670FC29-34D6-4535-8015-A48EBA18EDFE}" dt="2021-01-30T06:07:21.017" v="659" actId="20577"/>
          <ac:spMkLst>
            <pc:docMk/>
            <pc:sldMk cId="8290702" sldId="824"/>
            <ac:spMk id="3" creationId="{00000000-0000-0000-0000-000000000000}"/>
          </ac:spMkLst>
        </pc:spChg>
      </pc:sldChg>
      <pc:sldChg chg="del">
        <pc:chgData name="IMICH, Andre" userId="b426a7ff-fcb8-46e9-955e-3d2587900f1d" providerId="ADAL" clId="{4670FC29-34D6-4535-8015-A48EBA18EDFE}" dt="2021-01-29T16:54:11.186" v="139" actId="2696"/>
        <pc:sldMkLst>
          <pc:docMk/>
          <pc:sldMk cId="248552253" sldId="840"/>
        </pc:sldMkLst>
      </pc:sldChg>
      <pc:sldChg chg="add del">
        <pc:chgData name="IMICH, Andre" userId="b426a7ff-fcb8-46e9-955e-3d2587900f1d" providerId="ADAL" clId="{4670FC29-34D6-4535-8015-A48EBA18EDFE}" dt="2021-01-29T16:57:25.824" v="150" actId="2696"/>
        <pc:sldMkLst>
          <pc:docMk/>
          <pc:sldMk cId="3018717173" sldId="844"/>
        </pc:sldMkLst>
      </pc:sldChg>
      <pc:sldChg chg="del">
        <pc:chgData name="IMICH, Andre" userId="b426a7ff-fcb8-46e9-955e-3d2587900f1d" providerId="ADAL" clId="{4670FC29-34D6-4535-8015-A48EBA18EDFE}" dt="2021-01-29T16:54:09.373" v="138" actId="2696"/>
        <pc:sldMkLst>
          <pc:docMk/>
          <pc:sldMk cId="2675559625" sldId="846"/>
        </pc:sldMkLst>
      </pc:sldChg>
      <pc:sldChg chg="del">
        <pc:chgData name="IMICH, Andre" userId="b426a7ff-fcb8-46e9-955e-3d2587900f1d" providerId="ADAL" clId="{4670FC29-34D6-4535-8015-A48EBA18EDFE}" dt="2021-01-29T16:53:29.340" v="131" actId="2696"/>
        <pc:sldMkLst>
          <pc:docMk/>
          <pc:sldMk cId="3642358066" sldId="847"/>
        </pc:sldMkLst>
      </pc:sldChg>
      <pc:sldChg chg="del">
        <pc:chgData name="IMICH, Andre" userId="b426a7ff-fcb8-46e9-955e-3d2587900f1d" providerId="ADAL" clId="{4670FC29-34D6-4535-8015-A48EBA18EDFE}" dt="2021-01-29T16:54:21.227" v="142" actId="2696"/>
        <pc:sldMkLst>
          <pc:docMk/>
          <pc:sldMk cId="1739463994" sldId="848"/>
        </pc:sldMkLst>
      </pc:sldChg>
      <pc:sldChg chg="del">
        <pc:chgData name="IMICH, Andre" userId="b426a7ff-fcb8-46e9-955e-3d2587900f1d" providerId="ADAL" clId="{4670FC29-34D6-4535-8015-A48EBA18EDFE}" dt="2021-01-29T16:49:24.275" v="119" actId="2696"/>
        <pc:sldMkLst>
          <pc:docMk/>
          <pc:sldMk cId="3945602376" sldId="850"/>
        </pc:sldMkLst>
      </pc:sldChg>
      <pc:sldChg chg="del">
        <pc:chgData name="IMICH, Andre" userId="b426a7ff-fcb8-46e9-955e-3d2587900f1d" providerId="ADAL" clId="{4670FC29-34D6-4535-8015-A48EBA18EDFE}" dt="2021-01-29T16:53:32.134" v="133" actId="2696"/>
        <pc:sldMkLst>
          <pc:docMk/>
          <pc:sldMk cId="2473633356" sldId="851"/>
        </pc:sldMkLst>
      </pc:sldChg>
      <pc:sldChg chg="del">
        <pc:chgData name="IMICH, Andre" userId="b426a7ff-fcb8-46e9-955e-3d2587900f1d" providerId="ADAL" clId="{4670FC29-34D6-4535-8015-A48EBA18EDFE}" dt="2021-01-29T16:57:09.533" v="146" actId="2696"/>
        <pc:sldMkLst>
          <pc:docMk/>
          <pc:sldMk cId="781405012" sldId="852"/>
        </pc:sldMkLst>
      </pc:sldChg>
      <pc:sldChg chg="add">
        <pc:chgData name="IMICH, Andre" userId="b426a7ff-fcb8-46e9-955e-3d2587900f1d" providerId="ADAL" clId="{4670FC29-34D6-4535-8015-A48EBA18EDFE}" dt="2021-01-29T16:48:15.173" v="114"/>
        <pc:sldMkLst>
          <pc:docMk/>
          <pc:sldMk cId="822251345" sldId="853"/>
        </pc:sldMkLst>
      </pc:sldChg>
      <pc:sldChg chg="del">
        <pc:chgData name="IMICH, Andre" userId="b426a7ff-fcb8-46e9-955e-3d2587900f1d" providerId="ADAL" clId="{4670FC29-34D6-4535-8015-A48EBA18EDFE}" dt="2021-01-29T16:54:18.726" v="141" actId="2696"/>
        <pc:sldMkLst>
          <pc:docMk/>
          <pc:sldMk cId="3448074698" sldId="863"/>
        </pc:sldMkLst>
      </pc:sldChg>
      <pc:sldChg chg="del">
        <pc:chgData name="IMICH, Andre" userId="b426a7ff-fcb8-46e9-955e-3d2587900f1d" providerId="ADAL" clId="{4670FC29-34D6-4535-8015-A48EBA18EDFE}" dt="2021-01-29T16:57:07.719" v="145" actId="2696"/>
        <pc:sldMkLst>
          <pc:docMk/>
          <pc:sldMk cId="3199056872" sldId="864"/>
        </pc:sldMkLst>
      </pc:sldChg>
      <pc:sldChg chg="ord">
        <pc:chgData name="IMICH, Andre" userId="b426a7ff-fcb8-46e9-955e-3d2587900f1d" providerId="ADAL" clId="{4670FC29-34D6-4535-8015-A48EBA18EDFE}" dt="2021-01-30T06:05:03.225" v="599"/>
        <pc:sldMkLst>
          <pc:docMk/>
          <pc:sldMk cId="3681878284" sldId="866"/>
        </pc:sldMkLst>
      </pc:sldChg>
      <pc:sldChg chg="del">
        <pc:chgData name="IMICH, Andre" userId="b426a7ff-fcb8-46e9-955e-3d2587900f1d" providerId="ADAL" clId="{4670FC29-34D6-4535-8015-A48EBA18EDFE}" dt="2021-01-29T16:59:05.024" v="176" actId="2696"/>
        <pc:sldMkLst>
          <pc:docMk/>
          <pc:sldMk cId="4162979131" sldId="867"/>
        </pc:sldMkLst>
      </pc:sldChg>
      <pc:sldChg chg="del ord">
        <pc:chgData name="IMICH, Andre" userId="b426a7ff-fcb8-46e9-955e-3d2587900f1d" providerId="ADAL" clId="{4670FC29-34D6-4535-8015-A48EBA18EDFE}" dt="2021-01-30T06:11:10.137" v="669" actId="2696"/>
        <pc:sldMkLst>
          <pc:docMk/>
          <pc:sldMk cId="2929381532" sldId="872"/>
        </pc:sldMkLst>
      </pc:sldChg>
      <pc:sldChg chg="del">
        <pc:chgData name="IMICH, Andre" userId="b426a7ff-fcb8-46e9-955e-3d2587900f1d" providerId="ADAL" clId="{4670FC29-34D6-4535-8015-A48EBA18EDFE}" dt="2021-01-29T16:58:55.523" v="174" actId="2696"/>
        <pc:sldMkLst>
          <pc:docMk/>
          <pc:sldMk cId="221268985" sldId="873"/>
        </pc:sldMkLst>
      </pc:sldChg>
      <pc:sldChg chg="del">
        <pc:chgData name="IMICH, Andre" userId="b426a7ff-fcb8-46e9-955e-3d2587900f1d" providerId="ADAL" clId="{4670FC29-34D6-4535-8015-A48EBA18EDFE}" dt="2021-01-29T16:57:13.321" v="147" actId="2696"/>
        <pc:sldMkLst>
          <pc:docMk/>
          <pc:sldMk cId="376752577" sldId="875"/>
        </pc:sldMkLst>
      </pc:sldChg>
      <pc:sldChg chg="del">
        <pc:chgData name="IMICH, Andre" userId="b426a7ff-fcb8-46e9-955e-3d2587900f1d" providerId="ADAL" clId="{4670FC29-34D6-4535-8015-A48EBA18EDFE}" dt="2021-01-29T16:58:47.525" v="172" actId="2696"/>
        <pc:sldMkLst>
          <pc:docMk/>
          <pc:sldMk cId="445732551" sldId="877"/>
        </pc:sldMkLst>
      </pc:sldChg>
      <pc:sldChg chg="del">
        <pc:chgData name="IMICH, Andre" userId="b426a7ff-fcb8-46e9-955e-3d2587900f1d" providerId="ADAL" clId="{4670FC29-34D6-4535-8015-A48EBA18EDFE}" dt="2021-01-29T16:58:50.639" v="173" actId="2696"/>
        <pc:sldMkLst>
          <pc:docMk/>
          <pc:sldMk cId="3526197411" sldId="881"/>
        </pc:sldMkLst>
      </pc:sldChg>
      <pc:sldChg chg="del">
        <pc:chgData name="IMICH, Andre" userId="b426a7ff-fcb8-46e9-955e-3d2587900f1d" providerId="ADAL" clId="{4670FC29-34D6-4535-8015-A48EBA18EDFE}" dt="2021-01-29T16:49:21.375" v="118" actId="2696"/>
        <pc:sldMkLst>
          <pc:docMk/>
          <pc:sldMk cId="290733180" sldId="883"/>
        </pc:sldMkLst>
      </pc:sldChg>
      <pc:sldChg chg="add del">
        <pc:chgData name="IMICH, Andre" userId="b426a7ff-fcb8-46e9-955e-3d2587900f1d" providerId="ADAL" clId="{4670FC29-34D6-4535-8015-A48EBA18EDFE}" dt="2021-01-30T12:09:48.619" v="934"/>
        <pc:sldMkLst>
          <pc:docMk/>
          <pc:sldMk cId="29317191" sldId="884"/>
        </pc:sldMkLst>
      </pc:sldChg>
      <pc:sldChg chg="ord">
        <pc:chgData name="IMICH, Andre" userId="b426a7ff-fcb8-46e9-955e-3d2587900f1d" providerId="ADAL" clId="{4670FC29-34D6-4535-8015-A48EBA18EDFE}" dt="2021-01-30T12:07:48.871" v="926"/>
        <pc:sldMkLst>
          <pc:docMk/>
          <pc:sldMk cId="133081395" sldId="885"/>
        </pc:sldMkLst>
      </pc:sldChg>
      <pc:sldChg chg="modSp mod ord">
        <pc:chgData name="IMICH, Andre" userId="b426a7ff-fcb8-46e9-955e-3d2587900f1d" providerId="ADAL" clId="{4670FC29-34D6-4535-8015-A48EBA18EDFE}" dt="2021-01-30T12:08:04.577" v="928"/>
        <pc:sldMkLst>
          <pc:docMk/>
          <pc:sldMk cId="3938627613" sldId="889"/>
        </pc:sldMkLst>
        <pc:spChg chg="mod">
          <ac:chgData name="IMICH, Andre" userId="b426a7ff-fcb8-46e9-955e-3d2587900f1d" providerId="ADAL" clId="{4670FC29-34D6-4535-8015-A48EBA18EDFE}" dt="2021-01-29T17:05:10.039" v="204" actId="20577"/>
          <ac:spMkLst>
            <pc:docMk/>
            <pc:sldMk cId="3938627613" sldId="889"/>
            <ac:spMk id="3" creationId="{8EC0517D-DEEC-480E-BCB3-18DEECDE2370}"/>
          </ac:spMkLst>
        </pc:spChg>
      </pc:sldChg>
      <pc:sldChg chg="modSp mod">
        <pc:chgData name="IMICH, Andre" userId="b426a7ff-fcb8-46e9-955e-3d2587900f1d" providerId="ADAL" clId="{4670FC29-34D6-4535-8015-A48EBA18EDFE}" dt="2021-01-30T11:58:39.168" v="804" actId="20577"/>
        <pc:sldMkLst>
          <pc:docMk/>
          <pc:sldMk cId="3809517711" sldId="892"/>
        </pc:sldMkLst>
        <pc:spChg chg="mod">
          <ac:chgData name="IMICH, Andre" userId="b426a7ff-fcb8-46e9-955e-3d2587900f1d" providerId="ADAL" clId="{4670FC29-34D6-4535-8015-A48EBA18EDFE}" dt="2021-01-30T11:58:39.168" v="804" actId="20577"/>
          <ac:spMkLst>
            <pc:docMk/>
            <pc:sldMk cId="3809517711" sldId="892"/>
            <ac:spMk id="3" creationId="{FB643099-7E25-4204-B0A5-6953B451A3EC}"/>
          </ac:spMkLst>
        </pc:spChg>
      </pc:sldChg>
      <pc:sldChg chg="modSp mod">
        <pc:chgData name="IMICH, Andre" userId="b426a7ff-fcb8-46e9-955e-3d2587900f1d" providerId="ADAL" clId="{4670FC29-34D6-4535-8015-A48EBA18EDFE}" dt="2021-01-30T11:57:10.568" v="779" actId="20577"/>
        <pc:sldMkLst>
          <pc:docMk/>
          <pc:sldMk cId="4220279183" sldId="893"/>
        </pc:sldMkLst>
        <pc:spChg chg="mod">
          <ac:chgData name="IMICH, Andre" userId="b426a7ff-fcb8-46e9-955e-3d2587900f1d" providerId="ADAL" clId="{4670FC29-34D6-4535-8015-A48EBA18EDFE}" dt="2021-01-30T11:57:10.568" v="779" actId="20577"/>
          <ac:spMkLst>
            <pc:docMk/>
            <pc:sldMk cId="4220279183" sldId="893"/>
            <ac:spMk id="3" creationId="{04B31F14-8846-4645-84FA-B4A74826454D}"/>
          </ac:spMkLst>
        </pc:spChg>
      </pc:sldChg>
      <pc:sldChg chg="modSp mod">
        <pc:chgData name="IMICH, Andre" userId="b426a7ff-fcb8-46e9-955e-3d2587900f1d" providerId="ADAL" clId="{4670FC29-34D6-4535-8015-A48EBA18EDFE}" dt="2021-01-30T11:59:36.382" v="856" actId="6549"/>
        <pc:sldMkLst>
          <pc:docMk/>
          <pc:sldMk cId="2323469723" sldId="895"/>
        </pc:sldMkLst>
        <pc:spChg chg="mod">
          <ac:chgData name="IMICH, Andre" userId="b426a7ff-fcb8-46e9-955e-3d2587900f1d" providerId="ADAL" clId="{4670FC29-34D6-4535-8015-A48EBA18EDFE}" dt="2021-01-30T11:59:36.382" v="856" actId="6549"/>
          <ac:spMkLst>
            <pc:docMk/>
            <pc:sldMk cId="2323469723" sldId="895"/>
            <ac:spMk id="3" creationId="{C9E79A74-C685-49B2-B9A1-32F28000EE74}"/>
          </ac:spMkLst>
        </pc:spChg>
      </pc:sldChg>
      <pc:sldChg chg="del">
        <pc:chgData name="IMICH, Andre" userId="b426a7ff-fcb8-46e9-955e-3d2587900f1d" providerId="ADAL" clId="{4670FC29-34D6-4535-8015-A48EBA18EDFE}" dt="2021-01-29T16:56:53.562" v="144" actId="2696"/>
        <pc:sldMkLst>
          <pc:docMk/>
          <pc:sldMk cId="211164497" sldId="900"/>
        </pc:sldMkLst>
      </pc:sldChg>
      <pc:sldChg chg="del">
        <pc:chgData name="IMICH, Andre" userId="b426a7ff-fcb8-46e9-955e-3d2587900f1d" providerId="ADAL" clId="{4670FC29-34D6-4535-8015-A48EBA18EDFE}" dt="2021-01-29T16:58:39.930" v="170" actId="2696"/>
        <pc:sldMkLst>
          <pc:docMk/>
          <pc:sldMk cId="2824985469" sldId="901"/>
        </pc:sldMkLst>
      </pc:sldChg>
      <pc:sldChg chg="del ord">
        <pc:chgData name="IMICH, Andre" userId="b426a7ff-fcb8-46e9-955e-3d2587900f1d" providerId="ADAL" clId="{4670FC29-34D6-4535-8015-A48EBA18EDFE}" dt="2021-01-30T06:00:37.210" v="582" actId="2696"/>
        <pc:sldMkLst>
          <pc:docMk/>
          <pc:sldMk cId="3153154476" sldId="902"/>
        </pc:sldMkLst>
      </pc:sldChg>
      <pc:sldChg chg="del">
        <pc:chgData name="IMICH, Andre" userId="b426a7ff-fcb8-46e9-955e-3d2587900f1d" providerId="ADAL" clId="{4670FC29-34D6-4535-8015-A48EBA18EDFE}" dt="2021-01-29T16:58:43.169" v="171" actId="2696"/>
        <pc:sldMkLst>
          <pc:docMk/>
          <pc:sldMk cId="477967774" sldId="904"/>
        </pc:sldMkLst>
      </pc:sldChg>
      <pc:sldChg chg="del">
        <pc:chgData name="IMICH, Andre" userId="b426a7ff-fcb8-46e9-955e-3d2587900f1d" providerId="ADAL" clId="{4670FC29-34D6-4535-8015-A48EBA18EDFE}" dt="2021-01-29T17:04:55.754" v="185" actId="2696"/>
        <pc:sldMkLst>
          <pc:docMk/>
          <pc:sldMk cId="4071213762" sldId="905"/>
        </pc:sldMkLst>
      </pc:sldChg>
      <pc:sldChg chg="del">
        <pc:chgData name="IMICH, Andre" userId="b426a7ff-fcb8-46e9-955e-3d2587900f1d" providerId="ADAL" clId="{4670FC29-34D6-4535-8015-A48EBA18EDFE}" dt="2021-01-29T17:04:53.486" v="184" actId="2696"/>
        <pc:sldMkLst>
          <pc:docMk/>
          <pc:sldMk cId="1413162147" sldId="906"/>
        </pc:sldMkLst>
      </pc:sldChg>
      <pc:sldChg chg="modSp del mod">
        <pc:chgData name="IMICH, Andre" userId="b426a7ff-fcb8-46e9-955e-3d2587900f1d" providerId="ADAL" clId="{4670FC29-34D6-4535-8015-A48EBA18EDFE}" dt="2021-01-30T06:10:08.732" v="662" actId="2696"/>
        <pc:sldMkLst>
          <pc:docMk/>
          <pc:sldMk cId="2476046454" sldId="907"/>
        </pc:sldMkLst>
        <pc:spChg chg="mod">
          <ac:chgData name="IMICH, Andre" userId="b426a7ff-fcb8-46e9-955e-3d2587900f1d" providerId="ADAL" clId="{4670FC29-34D6-4535-8015-A48EBA18EDFE}" dt="2021-01-29T16:58:27.626" v="163" actId="6549"/>
          <ac:spMkLst>
            <pc:docMk/>
            <pc:sldMk cId="2476046454" sldId="907"/>
            <ac:spMk id="3" creationId="{C1692F66-AC47-4906-8553-28EDD74EA5F0}"/>
          </ac:spMkLst>
        </pc:spChg>
      </pc:sldChg>
      <pc:sldChg chg="del">
        <pc:chgData name="IMICH, Andre" userId="b426a7ff-fcb8-46e9-955e-3d2587900f1d" providerId="ADAL" clId="{4670FC29-34D6-4535-8015-A48EBA18EDFE}" dt="2021-01-29T16:57:27.906" v="151" actId="2696"/>
        <pc:sldMkLst>
          <pc:docMk/>
          <pc:sldMk cId="315265641" sldId="908"/>
        </pc:sldMkLst>
      </pc:sldChg>
      <pc:sldChg chg="modSp mod">
        <pc:chgData name="IMICH, Andre" userId="b426a7ff-fcb8-46e9-955e-3d2587900f1d" providerId="ADAL" clId="{4670FC29-34D6-4535-8015-A48EBA18EDFE}" dt="2021-01-30T06:21:46.351" v="723" actId="255"/>
        <pc:sldMkLst>
          <pc:docMk/>
          <pc:sldMk cId="3816058442" sldId="910"/>
        </pc:sldMkLst>
        <pc:spChg chg="mod">
          <ac:chgData name="IMICH, Andre" userId="b426a7ff-fcb8-46e9-955e-3d2587900f1d" providerId="ADAL" clId="{4670FC29-34D6-4535-8015-A48EBA18EDFE}" dt="2021-01-30T06:21:46.351" v="723" actId="255"/>
          <ac:spMkLst>
            <pc:docMk/>
            <pc:sldMk cId="3816058442" sldId="910"/>
            <ac:spMk id="3" creationId="{1EA88AC5-B18E-4AF0-AE9B-6BD69239FE04}"/>
          </ac:spMkLst>
        </pc:spChg>
      </pc:sldChg>
      <pc:sldChg chg="del">
        <pc:chgData name="IMICH, Andre" userId="b426a7ff-fcb8-46e9-955e-3d2587900f1d" providerId="ADAL" clId="{4670FC29-34D6-4535-8015-A48EBA18EDFE}" dt="2021-01-29T17:04:30.154" v="179" actId="2696"/>
        <pc:sldMkLst>
          <pc:docMk/>
          <pc:sldMk cId="2003354195" sldId="911"/>
        </pc:sldMkLst>
      </pc:sldChg>
      <pc:sldChg chg="add del">
        <pc:chgData name="IMICH, Andre" userId="b426a7ff-fcb8-46e9-955e-3d2587900f1d" providerId="ADAL" clId="{4670FC29-34D6-4535-8015-A48EBA18EDFE}" dt="2021-01-29T17:04:31.319" v="180" actId="2696"/>
        <pc:sldMkLst>
          <pc:docMk/>
          <pc:sldMk cId="1703311979" sldId="912"/>
        </pc:sldMkLst>
      </pc:sldChg>
      <pc:sldChg chg="del">
        <pc:chgData name="IMICH, Andre" userId="b426a7ff-fcb8-46e9-955e-3d2587900f1d" providerId="ADAL" clId="{4670FC29-34D6-4535-8015-A48EBA18EDFE}" dt="2021-01-29T17:04:49.667" v="182" actId="2696"/>
        <pc:sldMkLst>
          <pc:docMk/>
          <pc:sldMk cId="1705305331" sldId="913"/>
        </pc:sldMkLst>
      </pc:sldChg>
      <pc:sldChg chg="del">
        <pc:chgData name="IMICH, Andre" userId="b426a7ff-fcb8-46e9-955e-3d2587900f1d" providerId="ADAL" clId="{4670FC29-34D6-4535-8015-A48EBA18EDFE}" dt="2021-01-30T12:06:10.990" v="920" actId="2696"/>
        <pc:sldMkLst>
          <pc:docMk/>
          <pc:sldMk cId="3716166051" sldId="914"/>
        </pc:sldMkLst>
      </pc:sldChg>
      <pc:sldChg chg="del">
        <pc:chgData name="IMICH, Andre" userId="b426a7ff-fcb8-46e9-955e-3d2587900f1d" providerId="ADAL" clId="{4670FC29-34D6-4535-8015-A48EBA18EDFE}" dt="2021-01-29T17:04:47.138" v="181" actId="2696"/>
        <pc:sldMkLst>
          <pc:docMk/>
          <pc:sldMk cId="869194812" sldId="916"/>
        </pc:sldMkLst>
      </pc:sldChg>
      <pc:sldChg chg="del">
        <pc:chgData name="IMICH, Andre" userId="b426a7ff-fcb8-46e9-955e-3d2587900f1d" providerId="ADAL" clId="{4670FC29-34D6-4535-8015-A48EBA18EDFE}" dt="2021-01-29T16:49:13.621" v="117" actId="2696"/>
        <pc:sldMkLst>
          <pc:docMk/>
          <pc:sldMk cId="3807588549" sldId="918"/>
        </pc:sldMkLst>
      </pc:sldChg>
      <pc:sldChg chg="modSp mod">
        <pc:chgData name="IMICH, Andre" userId="b426a7ff-fcb8-46e9-955e-3d2587900f1d" providerId="ADAL" clId="{4670FC29-34D6-4535-8015-A48EBA18EDFE}" dt="2021-01-30T06:00:27.135" v="581" actId="14100"/>
        <pc:sldMkLst>
          <pc:docMk/>
          <pc:sldMk cId="2219734821" sldId="919"/>
        </pc:sldMkLst>
        <pc:spChg chg="mod">
          <ac:chgData name="IMICH, Andre" userId="b426a7ff-fcb8-46e9-955e-3d2587900f1d" providerId="ADAL" clId="{4670FC29-34D6-4535-8015-A48EBA18EDFE}" dt="2021-01-30T05:59:33.098" v="542" actId="2711"/>
          <ac:spMkLst>
            <pc:docMk/>
            <pc:sldMk cId="2219734821" sldId="919"/>
            <ac:spMk id="2" creationId="{02AA9898-DAEC-407E-BF39-9FDEBA7A1F02}"/>
          </ac:spMkLst>
        </pc:spChg>
        <pc:spChg chg="mod">
          <ac:chgData name="IMICH, Andre" userId="b426a7ff-fcb8-46e9-955e-3d2587900f1d" providerId="ADAL" clId="{4670FC29-34D6-4535-8015-A48EBA18EDFE}" dt="2021-01-30T06:00:27.135" v="581" actId="14100"/>
          <ac:spMkLst>
            <pc:docMk/>
            <pc:sldMk cId="2219734821" sldId="919"/>
            <ac:spMk id="3" creationId="{D8321F8E-71A4-40FC-86CA-37208CFB75AB}"/>
          </ac:spMkLst>
        </pc:spChg>
      </pc:sldChg>
      <pc:sldChg chg="del">
        <pc:chgData name="IMICH, Andre" userId="b426a7ff-fcb8-46e9-955e-3d2587900f1d" providerId="ADAL" clId="{4670FC29-34D6-4535-8015-A48EBA18EDFE}" dt="2021-01-29T17:04:57.068" v="186" actId="2696"/>
        <pc:sldMkLst>
          <pc:docMk/>
          <pc:sldMk cId="1921873809" sldId="921"/>
        </pc:sldMkLst>
      </pc:sldChg>
      <pc:sldChg chg="del">
        <pc:chgData name="IMICH, Andre" userId="b426a7ff-fcb8-46e9-955e-3d2587900f1d" providerId="ADAL" clId="{4670FC29-34D6-4535-8015-A48EBA18EDFE}" dt="2021-01-29T17:04:51.807" v="183" actId="2696"/>
        <pc:sldMkLst>
          <pc:docMk/>
          <pc:sldMk cId="3448439474" sldId="922"/>
        </pc:sldMkLst>
      </pc:sldChg>
      <pc:sldChg chg="modSp mod">
        <pc:chgData name="IMICH, Andre" userId="b426a7ff-fcb8-46e9-955e-3d2587900f1d" providerId="ADAL" clId="{4670FC29-34D6-4535-8015-A48EBA18EDFE}" dt="2021-01-30T12:06:07.655" v="919" actId="1076"/>
        <pc:sldMkLst>
          <pc:docMk/>
          <pc:sldMk cId="3065292867" sldId="924"/>
        </pc:sldMkLst>
        <pc:spChg chg="mod">
          <ac:chgData name="IMICH, Andre" userId="b426a7ff-fcb8-46e9-955e-3d2587900f1d" providerId="ADAL" clId="{4670FC29-34D6-4535-8015-A48EBA18EDFE}" dt="2021-01-30T12:06:07.655" v="919" actId="1076"/>
          <ac:spMkLst>
            <pc:docMk/>
            <pc:sldMk cId="3065292867" sldId="924"/>
            <ac:spMk id="3" creationId="{0389247D-7B92-4C46-822F-90716604721C}"/>
          </ac:spMkLst>
        </pc:spChg>
      </pc:sldChg>
      <pc:sldChg chg="del">
        <pc:chgData name="IMICH, Andre" userId="b426a7ff-fcb8-46e9-955e-3d2587900f1d" providerId="ADAL" clId="{4670FC29-34D6-4535-8015-A48EBA18EDFE}" dt="2021-01-30T12:08:36.048" v="931" actId="2696"/>
        <pc:sldMkLst>
          <pc:docMk/>
          <pc:sldMk cId="3729226249" sldId="925"/>
        </pc:sldMkLst>
      </pc:sldChg>
      <pc:sldChg chg="del">
        <pc:chgData name="IMICH, Andre" userId="b426a7ff-fcb8-46e9-955e-3d2587900f1d" providerId="ADAL" clId="{4670FC29-34D6-4535-8015-A48EBA18EDFE}" dt="2021-01-29T16:48:52.951" v="115" actId="2696"/>
        <pc:sldMkLst>
          <pc:docMk/>
          <pc:sldMk cId="3195216412" sldId="926"/>
        </pc:sldMkLst>
      </pc:sldChg>
      <pc:sldChg chg="modSp new mod">
        <pc:chgData name="IMICH, Andre" userId="b426a7ff-fcb8-46e9-955e-3d2587900f1d" providerId="ADAL" clId="{4670FC29-34D6-4535-8015-A48EBA18EDFE}" dt="2021-01-30T12:04:14.406" v="869" actId="1076"/>
        <pc:sldMkLst>
          <pc:docMk/>
          <pc:sldMk cId="423170667" sldId="927"/>
        </pc:sldMkLst>
        <pc:spChg chg="mod">
          <ac:chgData name="IMICH, Andre" userId="b426a7ff-fcb8-46e9-955e-3d2587900f1d" providerId="ADAL" clId="{4670FC29-34D6-4535-8015-A48EBA18EDFE}" dt="2021-01-30T11:59:47.030" v="868" actId="20577"/>
          <ac:spMkLst>
            <pc:docMk/>
            <pc:sldMk cId="423170667" sldId="927"/>
            <ac:spMk id="2" creationId="{E41687D6-FE97-4EFC-B218-863712108CE3}"/>
          </ac:spMkLst>
        </pc:spChg>
        <pc:spChg chg="mod">
          <ac:chgData name="IMICH, Andre" userId="b426a7ff-fcb8-46e9-955e-3d2587900f1d" providerId="ADAL" clId="{4670FC29-34D6-4535-8015-A48EBA18EDFE}" dt="2021-01-30T12:04:14.406" v="869" actId="1076"/>
          <ac:spMkLst>
            <pc:docMk/>
            <pc:sldMk cId="423170667" sldId="927"/>
            <ac:spMk id="3" creationId="{07BD366B-1144-4422-849E-88F71FD98750}"/>
          </ac:spMkLst>
        </pc:spChg>
      </pc:sldChg>
      <pc:sldChg chg="add">
        <pc:chgData name="IMICH, Andre" userId="b426a7ff-fcb8-46e9-955e-3d2587900f1d" providerId="ADAL" clId="{4670FC29-34D6-4535-8015-A48EBA18EDFE}" dt="2021-01-30T12:10:30.705" v="935"/>
        <pc:sldMkLst>
          <pc:docMk/>
          <pc:sldMk cId="432801887" sldId="931"/>
        </pc:sldMkLst>
      </pc:sldChg>
      <pc:sldChg chg="add del ord">
        <pc:chgData name="IMICH, Andre" userId="b426a7ff-fcb8-46e9-955e-3d2587900f1d" providerId="ADAL" clId="{4670FC29-34D6-4535-8015-A48EBA18EDFE}" dt="2021-01-30T06:02:34.664" v="596" actId="2696"/>
        <pc:sldMkLst>
          <pc:docMk/>
          <pc:sldMk cId="1074513668" sldId="938"/>
        </pc:sldMkLst>
      </pc:sldChg>
      <pc:sldChg chg="add ord">
        <pc:chgData name="IMICH, Andre" userId="b426a7ff-fcb8-46e9-955e-3d2587900f1d" providerId="ADAL" clId="{4670FC29-34D6-4535-8015-A48EBA18EDFE}" dt="2021-02-02T13:05:39.989" v="952"/>
        <pc:sldMkLst>
          <pc:docMk/>
          <pc:sldMk cId="2023983947" sldId="939"/>
        </pc:sldMkLst>
      </pc:sldChg>
      <pc:sldChg chg="modSp add del mod">
        <pc:chgData name="IMICH, Andre" userId="b426a7ff-fcb8-46e9-955e-3d2587900f1d" providerId="ADAL" clId="{4670FC29-34D6-4535-8015-A48EBA18EDFE}" dt="2021-02-02T13:04:55.662" v="950" actId="2696"/>
        <pc:sldMkLst>
          <pc:docMk/>
          <pc:sldMk cId="1369788961" sldId="940"/>
        </pc:sldMkLst>
        <pc:spChg chg="mod">
          <ac:chgData name="IMICH, Andre" userId="b426a7ff-fcb8-46e9-955e-3d2587900f1d" providerId="ADAL" clId="{4670FC29-34D6-4535-8015-A48EBA18EDFE}" dt="2021-01-29T17:08:09.255" v="224" actId="1076"/>
          <ac:spMkLst>
            <pc:docMk/>
            <pc:sldMk cId="1369788961" sldId="940"/>
            <ac:spMk id="3" creationId="{0788F3F4-50AC-4178-9327-47BBDDC0116B}"/>
          </ac:spMkLst>
        </pc:spChg>
      </pc:sldChg>
      <pc:sldChg chg="add ord">
        <pc:chgData name="IMICH, Andre" userId="b426a7ff-fcb8-46e9-955e-3d2587900f1d" providerId="ADAL" clId="{4670FC29-34D6-4535-8015-A48EBA18EDFE}" dt="2021-02-02T13:05:39.989" v="952"/>
        <pc:sldMkLst>
          <pc:docMk/>
          <pc:sldMk cId="1795998196" sldId="942"/>
        </pc:sldMkLst>
      </pc:sldChg>
      <pc:sldChg chg="modSp add mod">
        <pc:chgData name="IMICH, Andre" userId="b426a7ff-fcb8-46e9-955e-3d2587900f1d" providerId="ADAL" clId="{4670FC29-34D6-4535-8015-A48EBA18EDFE}" dt="2021-01-30T12:07:25.711" v="924" actId="1076"/>
        <pc:sldMkLst>
          <pc:docMk/>
          <pc:sldMk cId="1356461031" sldId="943"/>
        </pc:sldMkLst>
        <pc:spChg chg="mod">
          <ac:chgData name="IMICH, Andre" userId="b426a7ff-fcb8-46e9-955e-3d2587900f1d" providerId="ADAL" clId="{4670FC29-34D6-4535-8015-A48EBA18EDFE}" dt="2021-01-30T12:07:23.705" v="923" actId="1076"/>
          <ac:spMkLst>
            <pc:docMk/>
            <pc:sldMk cId="1356461031" sldId="943"/>
            <ac:spMk id="2" creationId="{7253743F-3BC1-4781-BD56-885D029746D7}"/>
          </ac:spMkLst>
        </pc:spChg>
        <pc:spChg chg="mod">
          <ac:chgData name="IMICH, Andre" userId="b426a7ff-fcb8-46e9-955e-3d2587900f1d" providerId="ADAL" clId="{4670FC29-34D6-4535-8015-A48EBA18EDFE}" dt="2021-01-30T12:07:25.711" v="924" actId="1076"/>
          <ac:spMkLst>
            <pc:docMk/>
            <pc:sldMk cId="1356461031" sldId="943"/>
            <ac:spMk id="3" creationId="{62348EE3-61C8-463E-9E29-5E96230D3A0B}"/>
          </ac:spMkLst>
        </pc:spChg>
      </pc:sldChg>
      <pc:sldChg chg="modSp add del mod">
        <pc:chgData name="IMICH, Andre" userId="b426a7ff-fcb8-46e9-955e-3d2587900f1d" providerId="ADAL" clId="{4670FC29-34D6-4535-8015-A48EBA18EDFE}" dt="2021-01-30T06:06:58.874" v="658" actId="2696"/>
        <pc:sldMkLst>
          <pc:docMk/>
          <pc:sldMk cId="1022226785" sldId="944"/>
        </pc:sldMkLst>
        <pc:spChg chg="mod">
          <ac:chgData name="IMICH, Andre" userId="b426a7ff-fcb8-46e9-955e-3d2587900f1d" providerId="ADAL" clId="{4670FC29-34D6-4535-8015-A48EBA18EDFE}" dt="2021-01-30T06:05:48.609" v="628" actId="1076"/>
          <ac:spMkLst>
            <pc:docMk/>
            <pc:sldMk cId="1022226785" sldId="944"/>
            <ac:spMk id="2" creationId="{7ADE6DCB-A535-45B1-A801-E771006AE0F4}"/>
          </ac:spMkLst>
        </pc:spChg>
        <pc:spChg chg="mod">
          <ac:chgData name="IMICH, Andre" userId="b426a7ff-fcb8-46e9-955e-3d2587900f1d" providerId="ADAL" clId="{4670FC29-34D6-4535-8015-A48EBA18EDFE}" dt="2021-01-30T06:06:24.358" v="657" actId="6549"/>
          <ac:spMkLst>
            <pc:docMk/>
            <pc:sldMk cId="1022226785" sldId="944"/>
            <ac:spMk id="3" creationId="{4A7AC4BC-EBC9-42A8-B4F4-E8AACDBAA6C7}"/>
          </ac:spMkLst>
        </pc:spChg>
      </pc:sldChg>
      <pc:sldChg chg="add del">
        <pc:chgData name="IMICH, Andre" userId="b426a7ff-fcb8-46e9-955e-3d2587900f1d" providerId="ADAL" clId="{4670FC29-34D6-4535-8015-A48EBA18EDFE}" dt="2021-01-30T06:02:58.083" v="597" actId="2696"/>
        <pc:sldMkLst>
          <pc:docMk/>
          <pc:sldMk cId="213266174" sldId="964"/>
        </pc:sldMkLst>
      </pc:sldChg>
      <pc:sldChg chg="add del">
        <pc:chgData name="IMICH, Andre" userId="b426a7ff-fcb8-46e9-955e-3d2587900f1d" providerId="ADAL" clId="{4670FC29-34D6-4535-8015-A48EBA18EDFE}" dt="2021-01-29T17:12:26.643" v="226" actId="2696"/>
        <pc:sldMkLst>
          <pc:docMk/>
          <pc:sldMk cId="1080588191" sldId="965"/>
        </pc:sldMkLst>
      </pc:sldChg>
      <pc:sldChg chg="modSp add mod ord">
        <pc:chgData name="IMICH, Andre" userId="b426a7ff-fcb8-46e9-955e-3d2587900f1d" providerId="ADAL" clId="{4670FC29-34D6-4535-8015-A48EBA18EDFE}" dt="2021-02-02T12:07:53.681" v="949" actId="20577"/>
        <pc:sldMkLst>
          <pc:docMk/>
          <pc:sldMk cId="2482480279" sldId="966"/>
        </pc:sldMkLst>
        <pc:spChg chg="mod">
          <ac:chgData name="IMICH, Andre" userId="b426a7ff-fcb8-46e9-955e-3d2587900f1d" providerId="ADAL" clId="{4670FC29-34D6-4535-8015-A48EBA18EDFE}" dt="2021-02-02T12:06:08.839" v="941" actId="20577"/>
          <ac:spMkLst>
            <pc:docMk/>
            <pc:sldMk cId="2482480279" sldId="966"/>
            <ac:spMk id="2" creationId="{AC8B6FF3-C019-4DB1-AA5B-3ABE4B2FCBCC}"/>
          </ac:spMkLst>
        </pc:spChg>
        <pc:spChg chg="mod">
          <ac:chgData name="IMICH, Andre" userId="b426a7ff-fcb8-46e9-955e-3d2587900f1d" providerId="ADAL" clId="{4670FC29-34D6-4535-8015-A48EBA18EDFE}" dt="2021-02-02T12:06:45.448" v="945" actId="20577"/>
          <ac:spMkLst>
            <pc:docMk/>
            <pc:sldMk cId="2482480279" sldId="966"/>
            <ac:spMk id="3" creationId="{89D3E496-3086-476E-96DC-73172B467B72}"/>
          </ac:spMkLst>
        </pc:spChg>
        <pc:graphicFrameChg chg="mod modGraphic">
          <ac:chgData name="IMICH, Andre" userId="b426a7ff-fcb8-46e9-955e-3d2587900f1d" providerId="ADAL" clId="{4670FC29-34D6-4535-8015-A48EBA18EDFE}" dt="2021-02-02T12:07:53.681" v="949" actId="20577"/>
          <ac:graphicFrameMkLst>
            <pc:docMk/>
            <pc:sldMk cId="2482480279" sldId="966"/>
            <ac:graphicFrameMk id="4" creationId="{1471AACF-FECB-457D-9CE0-92C8FF810B83}"/>
          </ac:graphicFrameMkLst>
        </pc:graphicFrameChg>
      </pc:sldChg>
      <pc:sldChg chg="modSp new del mod ord">
        <pc:chgData name="IMICH, Andre" userId="b426a7ff-fcb8-46e9-955e-3d2587900f1d" providerId="ADAL" clId="{4670FC29-34D6-4535-8015-A48EBA18EDFE}" dt="2021-02-02T13:05:50.910" v="953" actId="2696"/>
        <pc:sldMkLst>
          <pc:docMk/>
          <pc:sldMk cId="1872158935" sldId="967"/>
        </pc:sldMkLst>
        <pc:spChg chg="mod">
          <ac:chgData name="IMICH, Andre" userId="b426a7ff-fcb8-46e9-955e-3d2587900f1d" providerId="ADAL" clId="{4670FC29-34D6-4535-8015-A48EBA18EDFE}" dt="2021-01-29T16:58:32.360" v="169" actId="20577"/>
          <ac:spMkLst>
            <pc:docMk/>
            <pc:sldMk cId="1872158935" sldId="967"/>
            <ac:spMk id="3" creationId="{6C3D212C-6A20-4D7D-B7A6-624444529FF2}"/>
          </ac:spMkLst>
        </pc:spChg>
      </pc:sldChg>
      <pc:sldChg chg="add">
        <pc:chgData name="IMICH, Andre" userId="b426a7ff-fcb8-46e9-955e-3d2587900f1d" providerId="ADAL" clId="{4670FC29-34D6-4535-8015-A48EBA18EDFE}" dt="2021-01-29T17:12:04.040" v="225"/>
        <pc:sldMkLst>
          <pc:docMk/>
          <pc:sldMk cId="2589544646" sldId="968"/>
        </pc:sldMkLst>
      </pc:sldChg>
    </pc:docChg>
  </pc:docChgLst>
</pc:chgInfo>
</file>

<file path=ppt/handoutMasters/_rels/handoutMaster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p:cNvSpPr>
            <a:spLocks noGrp="1"/>
          </p:cNvSpPr>
          <p:nvPr>
            <p:ph type="dt" sz="quarter" idx="1"/>
          </p:nvPr>
        </p:nvSpPr>
        <p:spPr>
          <a:xfrm>
            <a:off x="-20439" y="9446896"/>
            <a:ext cx="1114577" cy="497206"/>
          </a:xfrm>
          <a:prstGeom prst="rect">
            <a:avLst/>
          </a:prstGeom>
        </p:spPr>
        <p:txBody>
          <a:bodyPr vert="horz" lIns="91432" tIns="45716" rIns="91432" bIns="45716" rtlCol="0"/>
          <a:lstStyle>
            <a:lvl1pPr algn="r">
              <a:defRPr sz="1200"/>
            </a:lvl1pPr>
          </a:lstStyle>
          <a:p>
            <a:pPr algn="l"/>
            <a:fld id="{63D1F4A6-7DD5-42E4-9750-A8709F395147}" type="datetimeFigureOut">
              <a:rPr lang="en-GB" smtClean="0"/>
              <a:pPr algn="l"/>
              <a:t>02/02/2021</a:t>
            </a:fld>
            <a:endParaRPr lang="en-GB" dirty="0"/>
          </a:p>
        </p:txBody>
      </p:sp>
      <p:sp>
        <p:nvSpPr>
          <p:cNvPr id="4" name="Footer Placeholder 3"/>
          <p:cNvSpPr>
            <a:spLocks noGrp="1"/>
          </p:cNvSpPr>
          <p:nvPr>
            <p:ph type="ftr" sz="quarter" idx="2"/>
          </p:nvPr>
        </p:nvSpPr>
        <p:spPr>
          <a:xfrm>
            <a:off x="1258888" y="9446896"/>
            <a:ext cx="4859320" cy="497206"/>
          </a:xfrm>
          <a:prstGeom prst="rect">
            <a:avLst/>
          </a:prstGeom>
        </p:spPr>
        <p:txBody>
          <a:bodyPr vert="horz" lIns="91432" tIns="45716" rIns="91432" bIns="45716" rtlCol="0" anchor="t" anchorCtr="0"/>
          <a:lstStyle>
            <a:lvl1pPr algn="l">
              <a:defRPr sz="1200"/>
            </a:lvl1pPr>
          </a:lstStyle>
          <a:p>
            <a:endParaRPr lang="en-GB" dirty="0"/>
          </a:p>
        </p:txBody>
      </p:sp>
      <p:sp>
        <p:nvSpPr>
          <p:cNvPr id="5" name="Slide Number Placeholder 4"/>
          <p:cNvSpPr>
            <a:spLocks noGrp="1"/>
          </p:cNvSpPr>
          <p:nvPr>
            <p:ph type="sldNum" sz="quarter" idx="3"/>
          </p:nvPr>
        </p:nvSpPr>
        <p:spPr>
          <a:xfrm>
            <a:off x="6261126" y="9445169"/>
            <a:ext cx="542914" cy="497206"/>
          </a:xfrm>
          <a:prstGeom prst="rect">
            <a:avLst/>
          </a:prstGeom>
        </p:spPr>
        <p:txBody>
          <a:bodyPr vert="horz" lIns="91432" tIns="45716" rIns="91432" bIns="45716" rtlCol="0" anchor="t" anchorCtr="0"/>
          <a:lstStyle>
            <a:lvl1pPr algn="r">
              <a:defRPr sz="1200"/>
            </a:lvl1pPr>
          </a:lstStyle>
          <a:p>
            <a:fld id="{C5ABB7FA-2627-47C9-9258-FDF90D155C04}" type="slidenum">
              <a:rPr lang="en-GB" smtClean="0"/>
              <a:t>‹#›</a:t>
            </a:fld>
            <a:endParaRPr lang="en-GB" dirty="0"/>
          </a:p>
        </p:txBody>
      </p:sp>
      <p:sp>
        <p:nvSpPr>
          <p:cNvPr id="7" name="Header Placeholder 6"/>
          <p:cNvSpPr>
            <a:spLocks noGrp="1"/>
          </p:cNvSpPr>
          <p:nvPr>
            <p:ph type="hdr" sz="quarter"/>
          </p:nvPr>
        </p:nvSpPr>
        <p:spPr>
          <a:xfrm>
            <a:off x="1544901" y="195221"/>
            <a:ext cx="4716224" cy="548161"/>
          </a:xfrm>
          <a:prstGeom prst="rect">
            <a:avLst/>
          </a:prstGeom>
        </p:spPr>
        <p:txBody>
          <a:bodyPr vert="horz" lIns="91432" tIns="45716" rIns="91432" bIns="45716" rtlCol="0"/>
          <a:lstStyle>
            <a:lvl1pPr algn="l">
              <a:defRPr sz="1200"/>
            </a:lvl1pPr>
          </a:lstStyle>
          <a:p>
            <a:endParaRPr lang="en-GB" dirty="0"/>
          </a:p>
        </p:txBody>
      </p:sp>
      <p:pic>
        <p:nvPicPr>
          <p:cNvPr id="8" name="Picture 7" descr="Department for Education" title="Logo"/>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7200" y="195220"/>
            <a:ext cx="857495" cy="55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95452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430213" y="273050"/>
            <a:ext cx="5872162" cy="4405313"/>
          </a:xfrm>
          <a:prstGeom prst="rect">
            <a:avLst/>
          </a:prstGeom>
          <a:noFill/>
          <a:ln w="12700">
            <a:solidFill>
              <a:prstClr val="black"/>
            </a:solidFill>
          </a:ln>
        </p:spPr>
        <p:txBody>
          <a:bodyPr vert="horz" lIns="91432" tIns="45716" rIns="91432" bIns="45716" rtlCol="0" anchor="ctr"/>
          <a:lstStyle/>
          <a:p>
            <a:endParaRPr lang="en-GB" dirty="0"/>
          </a:p>
        </p:txBody>
      </p:sp>
      <p:sp>
        <p:nvSpPr>
          <p:cNvPr id="5" name="Notes Placeholder 4"/>
          <p:cNvSpPr>
            <a:spLocks noGrp="1"/>
          </p:cNvSpPr>
          <p:nvPr>
            <p:ph type="body" sz="quarter" idx="3"/>
          </p:nvPr>
        </p:nvSpPr>
        <p:spPr>
          <a:xfrm>
            <a:off x="687405" y="4723450"/>
            <a:ext cx="5359346" cy="4474845"/>
          </a:xfrm>
          <a:prstGeom prst="rect">
            <a:avLst/>
          </a:prstGeom>
        </p:spPr>
        <p:txBody>
          <a:bodyPr vert="horz" lIns="91432" tIns="45716" rIns="91432" bIns="45716"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Date Placeholder 2"/>
          <p:cNvSpPr>
            <a:spLocks noGrp="1"/>
          </p:cNvSpPr>
          <p:nvPr>
            <p:ph type="dt" sz="quarter" idx="1"/>
          </p:nvPr>
        </p:nvSpPr>
        <p:spPr>
          <a:xfrm>
            <a:off x="-20439" y="9446896"/>
            <a:ext cx="1114577" cy="497206"/>
          </a:xfrm>
          <a:prstGeom prst="rect">
            <a:avLst/>
          </a:prstGeom>
        </p:spPr>
        <p:txBody>
          <a:bodyPr vert="horz" lIns="91432" tIns="45716" rIns="91432" bIns="45716" rtlCol="0"/>
          <a:lstStyle>
            <a:lvl1pPr algn="r">
              <a:defRPr sz="1200"/>
            </a:lvl1pPr>
          </a:lstStyle>
          <a:p>
            <a:pPr algn="l"/>
            <a:fld id="{63D1F4A6-7DD5-42E4-9750-A8709F395147}" type="datetimeFigureOut">
              <a:rPr lang="en-GB" smtClean="0"/>
              <a:pPr algn="l"/>
              <a:t>02/02/2021</a:t>
            </a:fld>
            <a:endParaRPr lang="en-GB" dirty="0"/>
          </a:p>
        </p:txBody>
      </p:sp>
      <p:sp>
        <p:nvSpPr>
          <p:cNvPr id="9" name="Footer Placeholder 3"/>
          <p:cNvSpPr>
            <a:spLocks noGrp="1"/>
          </p:cNvSpPr>
          <p:nvPr>
            <p:ph type="ftr" sz="quarter" idx="4"/>
          </p:nvPr>
        </p:nvSpPr>
        <p:spPr>
          <a:xfrm>
            <a:off x="1258888" y="9446896"/>
            <a:ext cx="4859320" cy="497206"/>
          </a:xfrm>
          <a:prstGeom prst="rect">
            <a:avLst/>
          </a:prstGeom>
        </p:spPr>
        <p:txBody>
          <a:bodyPr vert="horz" lIns="91432" tIns="45716" rIns="91432" bIns="45716" rtlCol="0" anchor="t" anchorCtr="0"/>
          <a:lstStyle>
            <a:lvl1pPr algn="l">
              <a:defRPr sz="1200"/>
            </a:lvl1pPr>
          </a:lstStyle>
          <a:p>
            <a:endParaRPr lang="en-GB" dirty="0"/>
          </a:p>
        </p:txBody>
      </p:sp>
      <p:sp>
        <p:nvSpPr>
          <p:cNvPr id="10" name="Slide Number Placeholder 4"/>
          <p:cNvSpPr>
            <a:spLocks noGrp="1"/>
          </p:cNvSpPr>
          <p:nvPr>
            <p:ph type="sldNum" sz="quarter" idx="5"/>
          </p:nvPr>
        </p:nvSpPr>
        <p:spPr>
          <a:xfrm>
            <a:off x="6261126" y="9445169"/>
            <a:ext cx="542914" cy="497206"/>
          </a:xfrm>
          <a:prstGeom prst="rect">
            <a:avLst/>
          </a:prstGeom>
        </p:spPr>
        <p:txBody>
          <a:bodyPr vert="horz" lIns="91432" tIns="45716" rIns="91432" bIns="45716" rtlCol="0" anchor="t" anchorCtr="0"/>
          <a:lstStyle>
            <a:lvl1pPr algn="r">
              <a:defRPr sz="1200"/>
            </a:lvl1pPr>
          </a:lstStyle>
          <a:p>
            <a:fld id="{C5ABB7FA-2627-47C9-9258-FDF90D155C04}" type="slidenum">
              <a:rPr lang="en-GB" smtClean="0"/>
              <a:t>‹#›</a:t>
            </a:fld>
            <a:endParaRPr lang="en-GB" dirty="0"/>
          </a:p>
        </p:txBody>
      </p:sp>
    </p:spTree>
    <p:extLst>
      <p:ext uri="{BB962C8B-B14F-4D97-AF65-F5344CB8AC3E}">
        <p14:creationId xmlns:p14="http://schemas.microsoft.com/office/powerpoint/2010/main" val="675420162"/>
      </p:ext>
    </p:extLst>
  </p:cSld>
  <p:clrMap bg1="lt1" tx1="dk1" bg2="lt2" tx2="dk2" accent1="accent1" accent2="accent2" accent3="accent3" accent4="accent4" accent5="accent5" accent6="accent6" hlink="hlink" folHlink="folHlink"/>
  <p:notesStyle>
    <a:lvl1pPr marL="171450" indent="-171450" algn="l" defTabSz="914400" rtl="0" eaLnBrk="1" latinLnBrk="0" hangingPunct="1">
      <a:buFont typeface="Arial" pitchFamily="34" charset="0"/>
      <a:buChar char="•"/>
      <a:defRPr sz="1200" b="1" kern="1200">
        <a:solidFill>
          <a:schemeClr val="tx1"/>
        </a:solidFill>
        <a:latin typeface="+mn-lt"/>
        <a:ea typeface="+mn-ea"/>
        <a:cs typeface="+mn-cs"/>
      </a:defRPr>
    </a:lvl1pPr>
    <a:lvl2pPr marL="368300" indent="-171450" algn="l" defTabSz="914400" rtl="0" eaLnBrk="1" latinLnBrk="0" hangingPunct="1">
      <a:buFont typeface="Arial" pitchFamily="34" charset="0"/>
      <a:buChar char="•"/>
      <a:defRPr sz="1200" kern="1200">
        <a:solidFill>
          <a:schemeClr val="tx1"/>
        </a:solidFill>
        <a:latin typeface="+mn-lt"/>
        <a:ea typeface="+mn-ea"/>
        <a:cs typeface="+mn-cs"/>
      </a:defRPr>
    </a:lvl2pPr>
    <a:lvl3pPr marL="533400" indent="-171450" algn="l" defTabSz="914400" rtl="0" eaLnBrk="1" latinLnBrk="0" hangingPunct="1">
      <a:buFont typeface="Arial" pitchFamily="34" charset="0"/>
      <a:buChar char="•"/>
      <a:defRPr sz="1200" kern="1200">
        <a:solidFill>
          <a:schemeClr val="tx1"/>
        </a:solidFill>
        <a:latin typeface="+mn-lt"/>
        <a:ea typeface="+mn-ea"/>
        <a:cs typeface="+mn-cs"/>
      </a:defRPr>
    </a:lvl3pPr>
    <a:lvl4pPr marL="715963" indent="-171450" algn="l" defTabSz="914400" rtl="0" eaLnBrk="1" latinLnBrk="0" hangingPunct="1">
      <a:buFont typeface="Arial" pitchFamily="34" charset="0"/>
      <a:buChar char="•"/>
      <a:defRPr sz="1200" kern="1200">
        <a:solidFill>
          <a:schemeClr val="tx1"/>
        </a:solidFill>
        <a:latin typeface="+mn-lt"/>
        <a:ea typeface="+mn-ea"/>
        <a:cs typeface="+mn-cs"/>
      </a:defRPr>
    </a:lvl4pPr>
    <a:lvl5pPr marL="987425" indent="-174625" algn="l" defTabSz="987425" rtl="0" eaLnBrk="1" latinLnBrk="0" hangingPunct="1">
      <a:buFont typeface="Arial" pitchFamily="34" charset="0"/>
      <a:buChar char="•"/>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xfrm>
            <a:off x="430213" y="273050"/>
            <a:ext cx="5873750" cy="440531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9220"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compatLnSpc="1">
            <a:prstTxWarp prst="textNoShape">
              <a:avLst/>
            </a:prstTxWarp>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fontAlgn="base">
              <a:spcBef>
                <a:spcPct val="0"/>
              </a:spcBef>
              <a:spcAft>
                <a:spcPct val="0"/>
              </a:spcAft>
              <a:defRPr/>
            </a:pPr>
            <a:fld id="{3D628430-11EC-4ABA-A0EB-619CEE7AECAD}" type="slidenum">
              <a:rPr lang="en-GB" altLang="en-US" smtClean="0">
                <a:latin typeface="Calibri" pitchFamily="34" charset="0"/>
              </a:rPr>
              <a:pPr fontAlgn="base">
                <a:spcBef>
                  <a:spcPct val="0"/>
                </a:spcBef>
                <a:spcAft>
                  <a:spcPct val="0"/>
                </a:spcAft>
                <a:defRPr/>
              </a:pPr>
              <a:t>1</a:t>
            </a:fld>
            <a:endParaRPr lang="en-GB" altLang="en-US" dirty="0">
              <a:latin typeface="Calibri" pitchFamily="34" charset="0"/>
            </a:endParaRPr>
          </a:p>
        </p:txBody>
      </p:sp>
    </p:spTree>
    <p:extLst>
      <p:ext uri="{BB962C8B-B14F-4D97-AF65-F5344CB8AC3E}">
        <p14:creationId xmlns:p14="http://schemas.microsoft.com/office/powerpoint/2010/main" val="11035446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5ABB7FA-2627-47C9-9258-FDF90D155C04}" type="slidenum">
              <a:rPr lang="en-GB" smtClean="0"/>
              <a:t>26</a:t>
            </a:fld>
            <a:endParaRPr lang="en-GB" dirty="0"/>
          </a:p>
        </p:txBody>
      </p:sp>
    </p:spTree>
    <p:extLst>
      <p:ext uri="{BB962C8B-B14F-4D97-AF65-F5344CB8AC3E}">
        <p14:creationId xmlns:p14="http://schemas.microsoft.com/office/powerpoint/2010/main" val="19720515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981075"/>
            <a:ext cx="7772400" cy="1470025"/>
          </a:xfrm>
        </p:spPr>
        <p:txBody>
          <a:bodyPr>
            <a:noAutofit/>
          </a:bodyPr>
          <a:lstStyle>
            <a:lvl1pPr algn="l">
              <a:defRPr lang="en-GB" sz="5400" b="1" kern="1200" noProof="0" dirty="0" smtClean="0">
                <a:solidFill>
                  <a:srgbClr val="104F75"/>
                </a:solidFill>
                <a:latin typeface="+mj-lt"/>
                <a:ea typeface="+mn-ea"/>
                <a:cs typeface="+mn-cs"/>
              </a:defRPr>
            </a:lvl1pPr>
          </a:lstStyle>
          <a:p>
            <a:r>
              <a:rPr lang="en-US" dirty="0"/>
              <a:t>Click to edit Master title style</a:t>
            </a:r>
            <a:endParaRPr lang="en-GB" dirty="0"/>
          </a:p>
        </p:txBody>
      </p:sp>
      <p:sp>
        <p:nvSpPr>
          <p:cNvPr id="3" name="Subtitle 2"/>
          <p:cNvSpPr>
            <a:spLocks noGrp="1"/>
          </p:cNvSpPr>
          <p:nvPr>
            <p:ph type="subTitle" idx="1"/>
          </p:nvPr>
        </p:nvSpPr>
        <p:spPr>
          <a:xfrm>
            <a:off x="683568" y="2924944"/>
            <a:ext cx="6400800" cy="1752600"/>
          </a:xfrm>
        </p:spPr>
        <p:txBody>
          <a:bodyPr>
            <a:noAutofit/>
          </a:bodyPr>
          <a:lstStyle>
            <a:lvl1pPr marL="0" indent="0" algn="l">
              <a:buNone/>
              <a:defRPr sz="2000" b="1">
                <a:solidFill>
                  <a:schemeClr val="tx1"/>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endParaRPr lang="en-GB" dirty="0"/>
          </a:p>
        </p:txBody>
      </p:sp>
      <p:sp>
        <p:nvSpPr>
          <p:cNvPr id="12"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6AD48E23-97F7-418E-9D14-95C3F29A515E}" type="datetime1">
              <a:rPr lang="en-GB" smtClean="0"/>
              <a:t>02/02/2021</a:t>
            </a:fld>
            <a:endParaRPr lang="en-GB" dirty="0"/>
          </a:p>
        </p:txBody>
      </p:sp>
      <p:sp>
        <p:nvSpPr>
          <p:cNvPr id="13"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4"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8722737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Date Placeholder 2"/>
          <p:cNvSpPr>
            <a:spLocks noGrp="1"/>
          </p:cNvSpPr>
          <p:nvPr>
            <p:ph type="dt" sz="half" idx="10"/>
          </p:nvPr>
        </p:nvSpPr>
        <p:spPr/>
        <p:txBody>
          <a:bodyPr/>
          <a:lstStyle/>
          <a:p>
            <a:fld id="{D7EF7985-E883-451A-B64F-FB998B0295B7}" type="datetime1">
              <a:rPr lang="en-GB" smtClean="0"/>
              <a:t>02/02/2021</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1710375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4213" y="333374"/>
            <a:ext cx="7775575" cy="647701"/>
          </a:xfrm>
        </p:spPr>
        <p:txBody>
          <a:bodyPr/>
          <a:lstStyle/>
          <a:p>
            <a:r>
              <a:rPr lang="en-US"/>
              <a:t>Click to edit Master title style</a:t>
            </a:r>
            <a:endParaRPr lang="en-GB"/>
          </a:p>
        </p:txBody>
      </p:sp>
      <p:sp>
        <p:nvSpPr>
          <p:cNvPr id="3" name="Content Placeholder 2"/>
          <p:cNvSpPr>
            <a:spLocks noGrp="1"/>
          </p:cNvSpPr>
          <p:nvPr>
            <p:ph idx="1"/>
          </p:nvPr>
        </p:nvSpPr>
        <p:spPr>
          <a:xfrm>
            <a:off x="684212" y="1196976"/>
            <a:ext cx="7775575" cy="4679949"/>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5D9BB6AC-1BBE-42B9-BBC2-F2D597374387}" type="datetime1">
              <a:rPr lang="en-GB" smtClean="0"/>
              <a:t>02/02/2021</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0175966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8921" y="981075"/>
            <a:ext cx="7775575" cy="1253337"/>
          </a:xfrm>
        </p:spPr>
        <p:txBody>
          <a:bodyPr anchor="t"/>
          <a:lstStyle>
            <a:lvl1pPr algn="l">
              <a:defRPr sz="4000" b="1" cap="none" baseline="0"/>
            </a:lvl1pPr>
          </a:lstStyle>
          <a:p>
            <a:r>
              <a:rPr lang="en-US" dirty="0"/>
              <a:t>Click to edit Master title style</a:t>
            </a:r>
            <a:endParaRPr lang="en-GB" dirty="0"/>
          </a:p>
        </p:txBody>
      </p:sp>
      <p:sp>
        <p:nvSpPr>
          <p:cNvPr id="3" name="Text Placeholder 2"/>
          <p:cNvSpPr>
            <a:spLocks noGrp="1"/>
          </p:cNvSpPr>
          <p:nvPr>
            <p:ph type="body" idx="1"/>
          </p:nvPr>
        </p:nvSpPr>
        <p:spPr>
          <a:xfrm>
            <a:off x="691109" y="2420888"/>
            <a:ext cx="7775575" cy="1500187"/>
          </a:xfrm>
        </p:spPr>
        <p:txBody>
          <a:bodyPr anchor="t" anchorCtr="0"/>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A26C2D06-8912-465A-831A-7EA1BA036688}" type="datetime1">
              <a:rPr lang="en-GB" smtClean="0"/>
              <a:t>02/02/2021</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0032981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4212" y="1196975"/>
            <a:ext cx="3811587" cy="4679950"/>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0" y="1196975"/>
            <a:ext cx="3811588" cy="4679950"/>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D062A512-C19A-4621-826D-2046BD3D1C58}" type="datetime1">
              <a:rPr lang="en-GB" smtClean="0"/>
              <a:t>02/02/2021</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4204497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Emphasis box">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4213" y="1196975"/>
            <a:ext cx="3811587" cy="4679950"/>
          </a:xfrm>
        </p:spPr>
        <p:txBody>
          <a:bodyPr/>
          <a:lstStyle>
            <a:lvl1pPr marL="0" marR="0" indent="0" algn="l" defTabSz="914400" rtl="0" eaLnBrk="1" fontAlgn="auto" latinLnBrk="0" hangingPunct="1">
              <a:lnSpc>
                <a:spcPct val="120000"/>
              </a:lnSpc>
              <a:spcBef>
                <a:spcPts val="0"/>
              </a:spcBef>
              <a:spcAft>
                <a:spcPts val="600"/>
              </a:spcAft>
              <a:buClr>
                <a:srgbClr val="1F497D"/>
              </a:buClr>
              <a:buSzTx/>
              <a:buFontTx/>
              <a:buNone/>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1" y="1339474"/>
            <a:ext cx="3811588" cy="830997"/>
          </a:xfrm>
          <a:solidFill>
            <a:srgbClr val="C6E0E4"/>
          </a:solidFill>
          <a:ln>
            <a:solidFill>
              <a:schemeClr val="tx2"/>
            </a:solidFill>
          </a:ln>
        </p:spPr>
        <p:txBody>
          <a:bodyPr vert="horz" lIns="108000" tIns="45720" rIns="91440" bIns="45720" rtlCol="0">
            <a:spAutoFit/>
          </a:bodyPr>
          <a:lstStyle>
            <a:lvl1pPr marL="0" marR="0" indent="0" algn="l" defTabSz="914400" rtl="0" eaLnBrk="1" fontAlgn="auto" latinLnBrk="0" hangingPunct="1">
              <a:lnSpc>
                <a:spcPct val="120000"/>
              </a:lnSpc>
              <a:spcBef>
                <a:spcPts val="0"/>
              </a:spcBef>
              <a:spcAft>
                <a:spcPts val="600"/>
              </a:spcAft>
              <a:buClr>
                <a:srgbClr val="1F497D"/>
              </a:buClr>
              <a:buSzTx/>
              <a:buFontTx/>
              <a:buNone/>
              <a:tabLst/>
              <a:defRPr lang="en-US" dirty="0" smtClean="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89F0E4A4-5AFB-48FA-BD91-102F643DDD09}" type="datetime1">
              <a:rPr lang="en-GB" smtClean="0"/>
              <a:t>02/02/2021</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5118088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84213" y="1196975"/>
            <a:ext cx="3813175" cy="648097"/>
          </a:xfrm>
          <a:solidFill>
            <a:srgbClr val="C6E0E4"/>
          </a:solidFill>
          <a:ln>
            <a:solidFill>
              <a:schemeClr val="tx2"/>
            </a:solidFill>
          </a:ln>
        </p:spPr>
        <p:txBody>
          <a:bodyPr vert="horz" lIns="91440" tIns="45720" rIns="91440" bIns="45720" rtlCol="0">
            <a:noAutofit/>
          </a:bodyPr>
          <a:lstStyle>
            <a:lvl1pPr>
              <a:defRPr lang="en-US" dirty="0" smtClean="0"/>
            </a:lvl1pPr>
          </a:lstStyle>
          <a:p>
            <a:pPr lvl="0"/>
            <a:r>
              <a:rPr lang="en-US" dirty="0"/>
              <a:t>Click to edit Master text styles</a:t>
            </a:r>
          </a:p>
        </p:txBody>
      </p:sp>
      <p:sp>
        <p:nvSpPr>
          <p:cNvPr id="4" name="Content Placeholder 3"/>
          <p:cNvSpPr>
            <a:spLocks noGrp="1"/>
          </p:cNvSpPr>
          <p:nvPr>
            <p:ph sz="half" idx="2"/>
          </p:nvPr>
        </p:nvSpPr>
        <p:spPr>
          <a:xfrm>
            <a:off x="684213" y="1845072"/>
            <a:ext cx="3813175" cy="4031853"/>
          </a:xfrm>
          <a:ln>
            <a:solidFill>
              <a:schemeClr val="tx2"/>
            </a:solidFill>
          </a:ln>
        </p:spPr>
        <p:txBody>
          <a:bodyPr/>
          <a:lstStyle>
            <a:lvl1pPr>
              <a:defRPr sz="2000"/>
            </a:lvl1pPr>
            <a:lvl2pPr>
              <a:defRPr sz="2000"/>
            </a:lvl2pPr>
            <a:lvl3pPr>
              <a:defRPr sz="20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4645026" y="1196975"/>
            <a:ext cx="3814763" cy="648097"/>
          </a:xfrm>
          <a:solidFill>
            <a:srgbClr val="C6E0E4"/>
          </a:solidFill>
          <a:ln>
            <a:solidFill>
              <a:schemeClr val="tx2"/>
            </a:solidFill>
          </a:ln>
        </p:spPr>
        <p:txBody>
          <a:bodyPr vert="horz" lIns="91440" tIns="45720" rIns="91440" bIns="45720" rtlCol="0">
            <a:noAutofit/>
          </a:bodyPr>
          <a:lstStyle>
            <a:lvl1pPr>
              <a:defRPr lang="en-US" dirty="0" smtClean="0"/>
            </a:lvl1pPr>
          </a:lstStyle>
          <a:p>
            <a:pPr lvl="0"/>
            <a:r>
              <a:rPr lang="en-US" dirty="0"/>
              <a:t>Click to edit Master text styles</a:t>
            </a:r>
          </a:p>
        </p:txBody>
      </p:sp>
      <p:sp>
        <p:nvSpPr>
          <p:cNvPr id="6" name="Content Placeholder 5"/>
          <p:cNvSpPr>
            <a:spLocks noGrp="1"/>
          </p:cNvSpPr>
          <p:nvPr>
            <p:ph sz="quarter" idx="4"/>
          </p:nvPr>
        </p:nvSpPr>
        <p:spPr>
          <a:xfrm>
            <a:off x="4645026" y="1845072"/>
            <a:ext cx="3814763" cy="4031853"/>
          </a:xfrm>
          <a:ln>
            <a:solidFill>
              <a:schemeClr val="tx2"/>
            </a:solidFill>
          </a:ln>
        </p:spPr>
        <p:txBody>
          <a:bodyPr/>
          <a:lstStyle>
            <a:lvl1pPr>
              <a:defRPr sz="2000"/>
            </a:lvl1pPr>
            <a:lvl2pPr>
              <a:defRPr sz="2000"/>
            </a:lvl2pPr>
            <a:lvl3pPr>
              <a:defRPr sz="20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0"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54A37FC1-DDAD-4899-9F56-D2CC223E8119}" type="datetime1">
              <a:rPr lang="en-GB" smtClean="0"/>
              <a:t>02/02/2021</a:t>
            </a:fld>
            <a:endParaRPr lang="en-GB" dirty="0"/>
          </a:p>
        </p:txBody>
      </p:sp>
      <p:sp>
        <p:nvSpPr>
          <p:cNvPr id="11" name="Footer Placeholder 4"/>
          <p:cNvSpPr>
            <a:spLocks noGrp="1"/>
          </p:cNvSpPr>
          <p:nvPr>
            <p:ph type="ftr" sz="quarter" idx="11"/>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2" name="Slide Number Placeholder 5"/>
          <p:cNvSpPr>
            <a:spLocks noGrp="1"/>
          </p:cNvSpPr>
          <p:nvPr>
            <p:ph type="sldNum" sz="quarter" idx="12"/>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822229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with Borde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Content Placeholder 2"/>
          <p:cNvSpPr>
            <a:spLocks noGrp="1"/>
          </p:cNvSpPr>
          <p:nvPr>
            <p:ph sz="half" idx="1"/>
          </p:nvPr>
        </p:nvSpPr>
        <p:spPr>
          <a:xfrm>
            <a:off x="684212" y="1196975"/>
            <a:ext cx="3811587" cy="4752976"/>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0" y="1196975"/>
            <a:ext cx="3811588" cy="4752976"/>
          </a:xfrm>
          <a:ln>
            <a:solidFill>
              <a:schemeClr val="tx2"/>
            </a:solidFill>
          </a:ln>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C6BB681F-E930-4373-B015-9DCECD08D4BE}" type="datetime1">
              <a:rPr lang="en-GB" smtClean="0"/>
              <a:t>02/02/2021</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1796261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6"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30A9235B-3A84-40B8-A17D-A6C6417189BE}" type="datetime1">
              <a:rPr lang="en-GB" smtClean="0"/>
              <a:t>02/02/2021</a:t>
            </a:fld>
            <a:endParaRPr lang="en-GB" dirty="0"/>
          </a:p>
        </p:txBody>
      </p:sp>
      <p:sp>
        <p:nvSpPr>
          <p:cNvPr id="7"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8"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476900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8862D977-8232-48A0-BAED-16952324CD02}" type="datetime1">
              <a:rPr lang="en-GB" smtClean="0"/>
              <a:t>02/02/2021</a:t>
            </a:fld>
            <a:endParaRPr lang="en-GB" dirty="0"/>
          </a:p>
        </p:txBody>
      </p:sp>
      <p:sp>
        <p:nvSpPr>
          <p:cNvPr id="6"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7"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1536672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2" y="335919"/>
            <a:ext cx="7775575" cy="645155"/>
          </a:xfrm>
        </p:spPr>
        <p:txBody>
          <a:bodyPr vert="horz" lIns="91440" tIns="45720" rIns="91440" bIns="45720" rtlCol="0" anchor="ctr">
            <a:noAutofit/>
          </a:bodyPr>
          <a:lstStyle>
            <a:lvl1pPr>
              <a:defRPr lang="en-GB" dirty="0"/>
            </a:lvl1pPr>
          </a:lstStyle>
          <a:p>
            <a:pPr lvl="0"/>
            <a:r>
              <a:rPr lang="en-US" dirty="0"/>
              <a:t>Click to edit Master title style</a:t>
            </a:r>
            <a:endParaRPr lang="en-GB" dirty="0"/>
          </a:p>
        </p:txBody>
      </p:sp>
      <p:sp>
        <p:nvSpPr>
          <p:cNvPr id="3" name="Picture Placeholder 2"/>
          <p:cNvSpPr>
            <a:spLocks noGrp="1"/>
          </p:cNvSpPr>
          <p:nvPr>
            <p:ph type="pic" idx="1"/>
          </p:nvPr>
        </p:nvSpPr>
        <p:spPr>
          <a:xfrm>
            <a:off x="1872271" y="1187202"/>
            <a:ext cx="5256584" cy="4112369"/>
          </a:xfrm>
          <a:ln>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63688" y="5445571"/>
            <a:ext cx="5486400" cy="35969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6E79CEA9-AC2C-44FF-9633-B1A6615905A4}" type="datetime1">
              <a:rPr lang="en-GB" smtClean="0"/>
              <a:t>02/02/2021</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34878766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4213" y="332656"/>
            <a:ext cx="7775575" cy="648419"/>
          </a:xfrm>
          <a:prstGeom prst="rect">
            <a:avLst/>
          </a:prstGeom>
        </p:spPr>
        <p:txBody>
          <a:bodyPr vert="horz" lIns="91440" tIns="45720" rIns="91440" bIns="45720" rtlCol="0" anchor="ctr">
            <a:noAutofit/>
          </a:bodyPr>
          <a:lstStyle/>
          <a:p>
            <a:r>
              <a:rPr lang="en-US" dirty="0"/>
              <a:t>Click to edit Master title style</a:t>
            </a:r>
            <a:endParaRPr lang="en-GB" dirty="0"/>
          </a:p>
        </p:txBody>
      </p:sp>
      <p:sp>
        <p:nvSpPr>
          <p:cNvPr id="3" name="Text Placeholder 2"/>
          <p:cNvSpPr>
            <a:spLocks noGrp="1"/>
          </p:cNvSpPr>
          <p:nvPr>
            <p:ph type="body" idx="1"/>
          </p:nvPr>
        </p:nvSpPr>
        <p:spPr>
          <a:xfrm>
            <a:off x="684212" y="1196976"/>
            <a:ext cx="7775575" cy="4679949"/>
          </a:xfrm>
          <a:prstGeom prst="rect">
            <a:avLst/>
          </a:prstGeom>
        </p:spPr>
        <p:txBody>
          <a:bodyPr vert="horz" lIns="91440" tIns="45720" rIns="91440" bIns="4572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EA09FED1-9755-4B3C-BA26-3F66499A7052}" type="datetime1">
              <a:rPr lang="en-GB" smtClean="0"/>
              <a:t>02/02/2021</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pic>
        <p:nvPicPr>
          <p:cNvPr id="10" name="Picture 9" descr="Department for Education" title="Logo"/>
          <p:cNvPicPr>
            <a:picLocks noChangeAspect="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684213" y="5937814"/>
            <a:ext cx="1296194" cy="761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8346839"/>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0" r:id="rId3"/>
    <p:sldLayoutId id="2147483651" r:id="rId4"/>
    <p:sldLayoutId id="2147483652" r:id="rId5"/>
    <p:sldLayoutId id="2147483658" r:id="rId6"/>
    <p:sldLayoutId id="2147483653" r:id="rId7"/>
    <p:sldLayoutId id="2147483659" r:id="rId8"/>
    <p:sldLayoutId id="2147483654" r:id="rId9"/>
    <p:sldLayoutId id="2147483655" r:id="rId10"/>
    <p:sldLayoutId id="2147483657" r:id="rId11"/>
  </p:sldLayoutIdLst>
  <p:hf hdr="0" ftr="0" dt="0"/>
  <p:txStyles>
    <p:titleStyle>
      <a:lvl1pPr algn="l" defTabSz="914400" rtl="0" eaLnBrk="1" latinLnBrk="0" hangingPunct="1">
        <a:spcBef>
          <a:spcPct val="0"/>
        </a:spcBef>
        <a:buNone/>
        <a:defRPr lang="en-GB" sz="3200" b="1" kern="1200" dirty="0">
          <a:solidFill>
            <a:srgbClr val="104F75"/>
          </a:solidFill>
          <a:latin typeface="+mj-lt"/>
          <a:ea typeface="+mj-ea"/>
          <a:cs typeface="+mj-cs"/>
        </a:defRPr>
      </a:lvl1pPr>
    </p:titleStyle>
    <p:bodyStyle>
      <a:lvl1pPr marL="342900" indent="-342900" algn="l" defTabSz="914400" rtl="0" eaLnBrk="1" latinLnBrk="0" hangingPunct="1">
        <a:lnSpc>
          <a:spcPct val="120000"/>
        </a:lnSpc>
        <a:spcBef>
          <a:spcPts val="0"/>
        </a:spcBef>
        <a:spcAft>
          <a:spcPts val="600"/>
        </a:spcAft>
        <a:buClr>
          <a:schemeClr val="tx2"/>
        </a:buClr>
        <a:buFont typeface="Wingdings" pitchFamily="2" charset="2"/>
        <a:buChar char="§"/>
        <a:defRPr sz="2000" b="1" kern="1200">
          <a:solidFill>
            <a:schemeClr val="tx1"/>
          </a:solidFill>
          <a:latin typeface="+mn-lt"/>
          <a:ea typeface="+mn-ea"/>
          <a:cs typeface="+mn-cs"/>
        </a:defRPr>
      </a:lvl1pPr>
      <a:lvl2pPr marL="742950" indent="-285750" algn="l" defTabSz="914400" rtl="0" eaLnBrk="1" latinLnBrk="0" hangingPunct="1">
        <a:lnSpc>
          <a:spcPct val="120000"/>
        </a:lnSpc>
        <a:spcBef>
          <a:spcPts val="0"/>
        </a:spcBef>
        <a:spcAft>
          <a:spcPts val="600"/>
        </a:spcAft>
        <a:buClr>
          <a:schemeClr val="tx2"/>
        </a:buClr>
        <a:buFont typeface="Wingdings" pitchFamily="2" charset="2"/>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0"/>
        </a:spcBef>
        <a:spcAft>
          <a:spcPts val="600"/>
        </a:spcAft>
        <a:buClr>
          <a:schemeClr val="tx2"/>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120000"/>
        </a:lnSpc>
        <a:spcBef>
          <a:spcPts val="0"/>
        </a:spcBef>
        <a:spcAft>
          <a:spcPts val="600"/>
        </a:spcAft>
        <a:buClr>
          <a:schemeClr val="tx2"/>
        </a:buClr>
        <a:buFont typeface="Wingdings" pitchFamily="2" charset="2"/>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0"/>
        </a:spcBef>
        <a:spcAft>
          <a:spcPts val="600"/>
        </a:spcAft>
        <a:buClr>
          <a:schemeClr val="tx2"/>
        </a:buClr>
        <a:buFont typeface="Wingdings"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emf"/><Relationship Id="rId4" Type="http://schemas.openxmlformats.org/officeDocument/2006/relationships/image" Target="../media/image4.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hyperlink" Target="https://assets.publishing.service.gov.uk/government/uploads/system/uploads/attachment_data/file/943488/COVID-19_series_briefing_on_special_educational_needs_and_disabilities_provision__November_2020.pdf" TargetMode="Externa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hyperlink" Target="https://www.gov.uk/government/publications/coronavirus-covid-19-maintaining-educational-provision/guidance-for-schools-colleges-and-local-authorities-on-maintaining-educational-provision" TargetMode="Externa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hyperlink" Target="https://www.gov.uk/guidance/get-help-with-technology-for-remote-education-during-coronavirus-covid-19" TargetMode="Externa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hyperlink" Target="https://www.gov.uk/government/news/8m-programme-to-boost-pupil-and-teacher-wellbeing" TargetMode="Externa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hyperlink" Target="https://educationendowmentfoundation.org.uk/covid-19-resources/national-tutoring-programme/" TargetMode="External"/><Relationship Id="rId2" Type="http://schemas.openxmlformats.org/officeDocument/2006/relationships/hyperlink" Target="https://educationendowmentfoundation.org.uk/covid-19-resources/covid-19-support-guide-for-schools/" TargetMode="Externa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hyperlink" Target="https://www.mottmac.com/download/adminfilewithfilename?id=39470&amp;cultureid=127&amp;filename=summary-of-nt-decisions---q2pdf" TargetMode="External"/><Relationship Id="rId2" Type="http://schemas.openxmlformats.org/officeDocument/2006/relationships/hyperlink" Target="https://www.mottmac.com/download/adminfilewithfilename?id=39468&amp;cultureid=127&amp;filename=summary-of-nt-decisions---q1pdf" TargetMode="External"/><Relationship Id="rId1" Type="http://schemas.openxmlformats.org/officeDocument/2006/relationships/slideLayout" Target="../slideLayouts/slideLayout3.xml"/><Relationship Id="rId4" Type="http://schemas.openxmlformats.org/officeDocument/2006/relationships/hyperlink" Target="https://www.mottmac.com/download/adminfilewithfilename?id=39469&amp;cultureid=127&amp;filename=summary-of-nt-decisions---q3pdf"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323528" y="4329687"/>
            <a:ext cx="8568952" cy="1069764"/>
          </a:xfrm>
        </p:spPr>
        <p:txBody>
          <a:bodyPr rtlCol="0"/>
          <a:lstStyle/>
          <a:p>
            <a:pPr algn="ctr"/>
            <a:r>
              <a:rPr lang="en-GB" sz="3200" b="0" i="0" u="none" strike="noStrike" baseline="0" dirty="0">
                <a:solidFill>
                  <a:srgbClr val="000000"/>
                </a:solidFill>
                <a:latin typeface="Arial" panose="020B0604020202020204" pitchFamily="34" charset="0"/>
                <a:cs typeface="Arial" panose="020B0604020202020204" pitchFamily="34" charset="0"/>
              </a:rPr>
              <a:t>DfE update and lessons learned about SEND delivery - what has worked and what hasn’t</a:t>
            </a:r>
            <a:endParaRPr lang="en-GB" sz="3200" b="0" dirty="0"/>
          </a:p>
        </p:txBody>
      </p:sp>
      <p:sp>
        <p:nvSpPr>
          <p:cNvPr id="2051" name="Subtitle 4"/>
          <p:cNvSpPr>
            <a:spLocks noGrp="1"/>
          </p:cNvSpPr>
          <p:nvPr>
            <p:ph type="subTitle" idx="1"/>
          </p:nvPr>
        </p:nvSpPr>
        <p:spPr>
          <a:xfrm>
            <a:off x="1403648" y="5695809"/>
            <a:ext cx="7632266" cy="2044981"/>
          </a:xfrm>
        </p:spPr>
        <p:txBody>
          <a:bodyPr/>
          <a:lstStyle/>
          <a:p>
            <a:pPr algn="ctr"/>
            <a:r>
              <a:rPr lang="en-GB" sz="2400" b="0" dirty="0"/>
              <a:t>Thursday 4 February 2021</a:t>
            </a:r>
            <a:endParaRPr lang="en-GB" altLang="en-US" b="0" dirty="0">
              <a:latin typeface="Arial" charset="0"/>
              <a:cs typeface="Arial" charset="0"/>
            </a:endParaRPr>
          </a:p>
        </p:txBody>
      </p:sp>
      <p:sp>
        <p:nvSpPr>
          <p:cNvPr id="2052" name="Rectangle 1"/>
          <p:cNvSpPr>
            <a:spLocks noChangeArrowheads="1"/>
          </p:cNvSpPr>
          <p:nvPr/>
        </p:nvSpPr>
        <p:spPr bwMode="auto">
          <a:xfrm>
            <a:off x="2339975" y="6350000"/>
            <a:ext cx="64817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ct val="120000"/>
              </a:lnSpc>
              <a:spcAft>
                <a:spcPts val="600"/>
              </a:spcAft>
              <a:buClr>
                <a:schemeClr val="tx2"/>
              </a:buClr>
              <a:buFont typeface="Wingdings" pitchFamily="2" charset="2"/>
              <a:buChar char="§"/>
              <a:defRPr sz="2000" b="1">
                <a:solidFill>
                  <a:schemeClr val="tx1"/>
                </a:solidFill>
                <a:latin typeface="Arial" charset="0"/>
              </a:defRPr>
            </a:lvl1pPr>
            <a:lvl2pPr marL="742950" indent="-285750" eaLnBrk="0" hangingPunct="0">
              <a:lnSpc>
                <a:spcPct val="120000"/>
              </a:lnSpc>
              <a:spcAft>
                <a:spcPts val="600"/>
              </a:spcAft>
              <a:buClr>
                <a:schemeClr val="tx2"/>
              </a:buClr>
              <a:buFont typeface="Wingdings" pitchFamily="2" charset="2"/>
              <a:buChar char="§"/>
              <a:defRPr sz="2000">
                <a:solidFill>
                  <a:schemeClr val="tx1"/>
                </a:solidFill>
                <a:latin typeface="Arial" charset="0"/>
              </a:defRPr>
            </a:lvl2pPr>
            <a:lvl3pPr marL="1143000" indent="-228600" eaLnBrk="0" hangingPunct="0">
              <a:lnSpc>
                <a:spcPct val="120000"/>
              </a:lnSpc>
              <a:spcAft>
                <a:spcPts val="600"/>
              </a:spcAft>
              <a:buClr>
                <a:schemeClr val="tx2"/>
              </a:buClr>
              <a:buFont typeface="Wingdings" pitchFamily="2" charset="2"/>
              <a:buChar char="§"/>
              <a:defRPr sz="2000">
                <a:solidFill>
                  <a:schemeClr val="tx1"/>
                </a:solidFill>
                <a:latin typeface="Arial" charset="0"/>
              </a:defRPr>
            </a:lvl3pPr>
            <a:lvl4pPr marL="1600200" indent="-228600" eaLnBrk="0" hangingPunct="0">
              <a:lnSpc>
                <a:spcPct val="120000"/>
              </a:lnSpc>
              <a:spcAft>
                <a:spcPts val="600"/>
              </a:spcAft>
              <a:buClr>
                <a:schemeClr val="tx2"/>
              </a:buClr>
              <a:buFont typeface="Wingdings" pitchFamily="2" charset="2"/>
              <a:buChar char="§"/>
              <a:defRPr sz="1600">
                <a:solidFill>
                  <a:schemeClr val="tx1"/>
                </a:solidFill>
                <a:latin typeface="Arial" charset="0"/>
              </a:defRPr>
            </a:lvl4pPr>
            <a:lvl5pPr marL="2057400" indent="-228600" eaLnBrk="0" hangingPunct="0">
              <a:lnSpc>
                <a:spcPct val="120000"/>
              </a:lnSpc>
              <a:spcAft>
                <a:spcPts val="600"/>
              </a:spcAft>
              <a:buClr>
                <a:schemeClr val="tx2"/>
              </a:buClr>
              <a:buFont typeface="Wingdings" pitchFamily="2" charset="2"/>
              <a:buChar char="§"/>
              <a:defRPr sz="1600">
                <a:solidFill>
                  <a:schemeClr val="tx1"/>
                </a:solidFill>
                <a:latin typeface="Arial" charset="0"/>
              </a:defRPr>
            </a:lvl5pPr>
            <a:lvl6pPr marL="25146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6pPr>
            <a:lvl7pPr marL="29718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7pPr>
            <a:lvl8pPr marL="34290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8pPr>
            <a:lvl9pPr marL="38862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9pPr>
          </a:lstStyle>
          <a:p>
            <a:pPr algn="ctr" eaLnBrk="1" hangingPunct="1">
              <a:lnSpc>
                <a:spcPct val="100000"/>
              </a:lnSpc>
              <a:spcBef>
                <a:spcPct val="50000"/>
              </a:spcBef>
              <a:spcAft>
                <a:spcPct val="0"/>
              </a:spcAft>
              <a:buClrTx/>
              <a:buFontTx/>
              <a:buNone/>
            </a:pPr>
            <a:r>
              <a:rPr lang="en-GB" altLang="en-US" sz="1800" b="0" dirty="0"/>
              <a:t>André Imich, SEN and Disability Professional Adviser, DfE</a:t>
            </a:r>
          </a:p>
        </p:txBody>
      </p:sp>
      <p:pic>
        <p:nvPicPr>
          <p:cNvPr id="205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8" y="1530907"/>
            <a:ext cx="6408712" cy="26054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1"/>
          <p:cNvSpPr>
            <a:spLocks noChangeArrowheads="1"/>
          </p:cNvSpPr>
          <p:nvPr/>
        </p:nvSpPr>
        <p:spPr bwMode="auto">
          <a:xfrm>
            <a:off x="684213" y="30416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itchFamily="34" charset="0"/>
                <a:cs typeface="Arial" pitchFamily="34" charset="0"/>
              </a:rPr>
            </a:br>
            <a:endParaRPr kumimoji="0" lang="en-GB"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 name="Rectangle 1"/>
          <p:cNvSpPr/>
          <p:nvPr/>
        </p:nvSpPr>
        <p:spPr>
          <a:xfrm>
            <a:off x="2177481" y="298482"/>
            <a:ext cx="5256584" cy="954107"/>
          </a:xfrm>
          <a:prstGeom prst="rect">
            <a:avLst/>
          </a:prstGeom>
        </p:spPr>
        <p:txBody>
          <a:bodyPr wrap="square">
            <a:spAutoFit/>
          </a:bodyPr>
          <a:lstStyle/>
          <a:p>
            <a:pPr algn="ctr"/>
            <a:r>
              <a:rPr lang="en-GB" sz="2800" dirty="0"/>
              <a:t>NatSIP National Working Day and HoSS Event</a:t>
            </a:r>
          </a:p>
        </p:txBody>
      </p:sp>
      <p:pic>
        <p:nvPicPr>
          <p:cNvPr id="6" name="Picture 5"/>
          <p:cNvPicPr>
            <a:picLocks noChangeAspect="1"/>
          </p:cNvPicPr>
          <p:nvPr/>
        </p:nvPicPr>
        <p:blipFill>
          <a:blip r:embed="rId4"/>
          <a:stretch>
            <a:fillRect/>
          </a:stretch>
        </p:blipFill>
        <p:spPr>
          <a:xfrm>
            <a:off x="313410" y="446395"/>
            <a:ext cx="1806316" cy="553145"/>
          </a:xfrm>
          <a:prstGeom prst="rect">
            <a:avLst/>
          </a:prstGeom>
        </p:spPr>
      </p:pic>
      <p:pic>
        <p:nvPicPr>
          <p:cNvPr id="7" name="Picture 6"/>
          <p:cNvPicPr>
            <a:picLocks noChangeAspect="1"/>
          </p:cNvPicPr>
          <p:nvPr/>
        </p:nvPicPr>
        <p:blipFill>
          <a:blip r:embed="rId5"/>
          <a:stretch>
            <a:fillRect/>
          </a:stretch>
        </p:blipFill>
        <p:spPr>
          <a:xfrm>
            <a:off x="7533639" y="312927"/>
            <a:ext cx="1258948" cy="744355"/>
          </a:xfrm>
          <a:prstGeom prst="rect">
            <a:avLst/>
          </a:prstGeom>
        </p:spPr>
      </p:pic>
    </p:spTree>
    <p:extLst>
      <p:ext uri="{BB962C8B-B14F-4D97-AF65-F5344CB8AC3E}">
        <p14:creationId xmlns:p14="http://schemas.microsoft.com/office/powerpoint/2010/main" val="16805454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0" dirty="0"/>
              <a:t>Areas covered</a:t>
            </a:r>
          </a:p>
        </p:txBody>
      </p:sp>
      <p:sp>
        <p:nvSpPr>
          <p:cNvPr id="3" name="Content Placeholder 2"/>
          <p:cNvSpPr>
            <a:spLocks noGrp="1"/>
          </p:cNvSpPr>
          <p:nvPr>
            <p:ph idx="1"/>
          </p:nvPr>
        </p:nvSpPr>
        <p:spPr>
          <a:xfrm>
            <a:off x="684672" y="1196752"/>
            <a:ext cx="7775575" cy="4679949"/>
          </a:xfrm>
        </p:spPr>
        <p:txBody>
          <a:bodyPr/>
          <a:lstStyle/>
          <a:p>
            <a:pPr marL="0" indent="0">
              <a:buNone/>
            </a:pPr>
            <a:r>
              <a:rPr lang="en-GB" sz="2400" b="0" dirty="0"/>
              <a:t>A) Covid</a:t>
            </a:r>
          </a:p>
          <a:p>
            <a:r>
              <a:rPr lang="en-GB" sz="2400" b="0" dirty="0"/>
              <a:t>What we have learned </a:t>
            </a:r>
          </a:p>
          <a:p>
            <a:r>
              <a:rPr lang="en-GB" sz="2400" b="0" dirty="0"/>
              <a:t>Moving forward</a:t>
            </a:r>
          </a:p>
          <a:p>
            <a:r>
              <a:rPr lang="en-GB" sz="2400" b="0" dirty="0"/>
              <a:t>Ongoing issues and concerns</a:t>
            </a:r>
          </a:p>
          <a:p>
            <a:pPr marL="0" indent="0">
              <a:buNone/>
            </a:pPr>
            <a:endParaRPr lang="en-GB" sz="2400" b="0" dirty="0"/>
          </a:p>
          <a:p>
            <a:pPr marL="0" indent="0">
              <a:buNone/>
            </a:pPr>
            <a:r>
              <a:rPr lang="en-GB" sz="2400" b="0" dirty="0"/>
              <a:t>B) SEND Business as Usual - Updates</a:t>
            </a:r>
          </a:p>
          <a:p>
            <a:pPr marL="0" indent="0">
              <a:buNone/>
            </a:pPr>
            <a:endParaRPr lang="en-GB" sz="2400" dirty="0"/>
          </a:p>
          <a:p>
            <a:endParaRPr lang="en-GB" dirty="0"/>
          </a:p>
        </p:txBody>
      </p:sp>
      <p:sp>
        <p:nvSpPr>
          <p:cNvPr id="4" name="Slide Number Placeholder 3"/>
          <p:cNvSpPr>
            <a:spLocks noGrp="1"/>
          </p:cNvSpPr>
          <p:nvPr>
            <p:ph type="sldNum" sz="quarter" idx="4"/>
          </p:nvPr>
        </p:nvSpPr>
        <p:spPr/>
        <p:txBody>
          <a:bodyPr/>
          <a:lstStyle/>
          <a:p>
            <a:fld id="{5DB98E5A-76C0-453E-B1E0-BC4AB04722D5}" type="slidenum">
              <a:rPr lang="en-GB" smtClean="0"/>
              <a:pPr/>
              <a:t>2</a:t>
            </a:fld>
            <a:endParaRPr lang="en-GB" dirty="0"/>
          </a:p>
        </p:txBody>
      </p:sp>
    </p:spTree>
    <p:extLst>
      <p:ext uri="{BB962C8B-B14F-4D97-AF65-F5344CB8AC3E}">
        <p14:creationId xmlns:p14="http://schemas.microsoft.com/office/powerpoint/2010/main" val="16233769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6F5890-BCB5-4876-84D8-77DE038C9439}"/>
              </a:ext>
            </a:extLst>
          </p:cNvPr>
          <p:cNvSpPr>
            <a:spLocks noGrp="1"/>
          </p:cNvSpPr>
          <p:nvPr>
            <p:ph type="title"/>
          </p:nvPr>
        </p:nvSpPr>
        <p:spPr/>
        <p:txBody>
          <a:bodyPr/>
          <a:lstStyle/>
          <a:p>
            <a:r>
              <a:rPr lang="en-GB" b="0" dirty="0"/>
              <a:t>Attendance Autumn Term 2020</a:t>
            </a:r>
          </a:p>
        </p:txBody>
      </p:sp>
      <p:sp>
        <p:nvSpPr>
          <p:cNvPr id="3" name="Content Placeholder 2">
            <a:extLst>
              <a:ext uri="{FF2B5EF4-FFF2-40B4-BE49-F238E27FC236}">
                <a16:creationId xmlns:a16="http://schemas.microsoft.com/office/drawing/2014/main" id="{04B31F14-8846-4645-84FA-B4A74826454D}"/>
              </a:ext>
            </a:extLst>
          </p:cNvPr>
          <p:cNvSpPr>
            <a:spLocks noGrp="1"/>
          </p:cNvSpPr>
          <p:nvPr>
            <p:ph idx="1"/>
          </p:nvPr>
        </p:nvSpPr>
        <p:spPr/>
        <p:txBody>
          <a:bodyPr/>
          <a:lstStyle/>
          <a:p>
            <a:r>
              <a:rPr lang="en-GB" sz="2400" b="0" dirty="0"/>
              <a:t>Approximately 80% of all pupils with an EHCP on roll in all state-funded schools were in attendance on 10 December.</a:t>
            </a:r>
          </a:p>
          <a:p>
            <a:r>
              <a:rPr lang="en-GB" sz="2400" b="0" dirty="0"/>
              <a:t>Fewer pupils were in attendance at state-funded special schools (77%) than state-funded primary and secondary schools.</a:t>
            </a:r>
          </a:p>
          <a:p>
            <a:r>
              <a:rPr lang="en-GB" sz="2400" b="0" dirty="0"/>
              <a:t>Attendance was highest in the SW, SE and East of England throughout most of the autumn term.</a:t>
            </a:r>
            <a:r>
              <a:rPr lang="en-GB" b="0" dirty="0"/>
              <a:t> </a:t>
            </a:r>
          </a:p>
        </p:txBody>
      </p:sp>
      <p:sp>
        <p:nvSpPr>
          <p:cNvPr id="4" name="Slide Number Placeholder 3">
            <a:extLst>
              <a:ext uri="{FF2B5EF4-FFF2-40B4-BE49-F238E27FC236}">
                <a16:creationId xmlns:a16="http://schemas.microsoft.com/office/drawing/2014/main" id="{973789A8-0449-4766-8B7B-D7EEE743429A}"/>
              </a:ext>
            </a:extLst>
          </p:cNvPr>
          <p:cNvSpPr>
            <a:spLocks noGrp="1"/>
          </p:cNvSpPr>
          <p:nvPr>
            <p:ph type="sldNum" sz="quarter" idx="4"/>
          </p:nvPr>
        </p:nvSpPr>
        <p:spPr/>
        <p:txBody>
          <a:bodyPr/>
          <a:lstStyle/>
          <a:p>
            <a:fld id="{5DB98E5A-76C0-453E-B1E0-BC4AB04722D5}" type="slidenum">
              <a:rPr lang="en-GB" smtClean="0"/>
              <a:pPr/>
              <a:t>3</a:t>
            </a:fld>
            <a:endParaRPr lang="en-GB" dirty="0"/>
          </a:p>
        </p:txBody>
      </p:sp>
    </p:spTree>
    <p:extLst>
      <p:ext uri="{BB962C8B-B14F-4D97-AF65-F5344CB8AC3E}">
        <p14:creationId xmlns:p14="http://schemas.microsoft.com/office/powerpoint/2010/main" val="42202791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26014-4F4C-416E-B0E4-A5888F3A357C}"/>
              </a:ext>
            </a:extLst>
          </p:cNvPr>
          <p:cNvSpPr>
            <a:spLocks noGrp="1"/>
          </p:cNvSpPr>
          <p:nvPr>
            <p:ph type="title"/>
          </p:nvPr>
        </p:nvSpPr>
        <p:spPr/>
        <p:txBody>
          <a:bodyPr/>
          <a:lstStyle/>
          <a:p>
            <a:r>
              <a:rPr lang="en-GB" b="0" dirty="0"/>
              <a:t>Ofsted briefing re schools, Dec 2020</a:t>
            </a:r>
          </a:p>
        </p:txBody>
      </p:sp>
      <p:sp>
        <p:nvSpPr>
          <p:cNvPr id="3" name="Content Placeholder 2">
            <a:extLst>
              <a:ext uri="{FF2B5EF4-FFF2-40B4-BE49-F238E27FC236}">
                <a16:creationId xmlns:a16="http://schemas.microsoft.com/office/drawing/2014/main" id="{FB643099-7E25-4204-B0A5-6953B451A3EC}"/>
              </a:ext>
            </a:extLst>
          </p:cNvPr>
          <p:cNvSpPr>
            <a:spLocks noGrp="1"/>
          </p:cNvSpPr>
          <p:nvPr>
            <p:ph idx="1"/>
          </p:nvPr>
        </p:nvSpPr>
        <p:spPr>
          <a:xfrm>
            <a:off x="684213" y="1013940"/>
            <a:ext cx="7775575" cy="4679949"/>
          </a:xfrm>
        </p:spPr>
        <p:txBody>
          <a:bodyPr/>
          <a:lstStyle/>
          <a:p>
            <a:r>
              <a:rPr lang="en-GB" b="0" dirty="0">
                <a:solidFill>
                  <a:srgbClr val="000000"/>
                </a:solidFill>
                <a:latin typeface="+mj-lt"/>
                <a:cs typeface="Arial" panose="020B0604020202020204" pitchFamily="34" charset="0"/>
              </a:rPr>
              <a:t>CYP with SEND were less likely to be attending their schools and colleges than their peers this term. </a:t>
            </a:r>
          </a:p>
          <a:p>
            <a:r>
              <a:rPr lang="en-GB" b="0" dirty="0">
                <a:solidFill>
                  <a:srgbClr val="000000"/>
                </a:solidFill>
                <a:latin typeface="+mj-lt"/>
                <a:cs typeface="Arial" panose="020B0604020202020204" pitchFamily="34" charset="0"/>
              </a:rPr>
              <a:t>Some barriers were: anxieties about the pandemic felt by parents and carers, and the CYP themselves; medical needs that required them to shield; problems accessing transport. </a:t>
            </a:r>
          </a:p>
          <a:p>
            <a:r>
              <a:rPr lang="en-GB" b="0" dirty="0">
                <a:solidFill>
                  <a:srgbClr val="000000"/>
                </a:solidFill>
                <a:latin typeface="+mj-lt"/>
                <a:cs typeface="Arial" panose="020B0604020202020204" pitchFamily="34" charset="0"/>
              </a:rPr>
              <a:t>Not all schools and colleges were delivering a full curriculum;  some CYP with SEND were on part-time timetables.</a:t>
            </a:r>
          </a:p>
          <a:p>
            <a:r>
              <a:rPr lang="en-GB" sz="2000" b="0" i="0" u="none" strike="noStrike" baseline="0" dirty="0">
                <a:solidFill>
                  <a:srgbClr val="000000"/>
                </a:solidFill>
                <a:latin typeface="+mj-lt"/>
              </a:rPr>
              <a:t>Special schools and APs used online learning often for keeping in touch with pupils rather than as a vehicle for teaching.</a:t>
            </a:r>
            <a:endParaRPr lang="en-GB" b="0" dirty="0">
              <a:solidFill>
                <a:srgbClr val="000000"/>
              </a:solidFill>
              <a:latin typeface="+mj-lt"/>
              <a:cs typeface="Arial" panose="020B0604020202020204" pitchFamily="34" charset="0"/>
            </a:endParaRPr>
          </a:p>
          <a:p>
            <a:r>
              <a:rPr lang="en-GB" b="0" dirty="0">
                <a:solidFill>
                  <a:srgbClr val="000000"/>
                </a:solidFill>
                <a:latin typeface="Arial" panose="020B0604020202020204" pitchFamily="34" charset="0"/>
                <a:cs typeface="Arial" panose="020B0604020202020204" pitchFamily="34" charset="0"/>
              </a:rPr>
              <a:t>MS and special schools reported that not all external services and therapies (OT, physio and specialist teachers) had resumed operating, particularly face to face – “a significant impact”</a:t>
            </a:r>
            <a:endParaRPr lang="en-GB" b="0" dirty="0">
              <a:latin typeface="Arial" panose="020B0604020202020204" pitchFamily="34" charset="0"/>
              <a:cs typeface="Arial" panose="020B0604020202020204" pitchFamily="34" charset="0"/>
            </a:endParaRPr>
          </a:p>
          <a:p>
            <a:endParaRPr lang="en-GB" sz="1350" b="0" dirty="0">
              <a:solidFill>
                <a:srgbClr val="000000"/>
              </a:solidFill>
              <a:latin typeface="Tahoma" panose="020B0604030504040204" pitchFamily="34" charset="0"/>
            </a:endParaRPr>
          </a:p>
          <a:p>
            <a:endParaRPr lang="en-GB" sz="1350" b="0" dirty="0">
              <a:solidFill>
                <a:srgbClr val="000000"/>
              </a:solidFill>
              <a:latin typeface="Tahoma" panose="020B0604030504040204" pitchFamily="34" charset="0"/>
            </a:endParaRPr>
          </a:p>
          <a:p>
            <a:endParaRPr lang="en-GB" sz="1350" b="0" dirty="0">
              <a:solidFill>
                <a:srgbClr val="000000"/>
              </a:solidFill>
              <a:latin typeface="Tahoma" panose="020B0604030504040204" pitchFamily="34" charset="0"/>
            </a:endParaRPr>
          </a:p>
          <a:p>
            <a:endParaRPr lang="en-GB" dirty="0"/>
          </a:p>
        </p:txBody>
      </p:sp>
      <p:sp>
        <p:nvSpPr>
          <p:cNvPr id="4" name="Content Placeholder 2">
            <a:extLst>
              <a:ext uri="{FF2B5EF4-FFF2-40B4-BE49-F238E27FC236}">
                <a16:creationId xmlns:a16="http://schemas.microsoft.com/office/drawing/2014/main" id="{8160F243-80E7-4CFF-8858-5B33BAC94DB8}"/>
              </a:ext>
            </a:extLst>
          </p:cNvPr>
          <p:cNvSpPr txBox="1">
            <a:spLocks/>
          </p:cNvSpPr>
          <p:nvPr/>
        </p:nvSpPr>
        <p:spPr>
          <a:xfrm>
            <a:off x="3563888" y="6237312"/>
            <a:ext cx="5592768" cy="409826"/>
          </a:xfrm>
          <a:prstGeom prst="rect">
            <a:avLst/>
          </a:prstGeom>
        </p:spPr>
        <p:txBody>
          <a:bodyPr vert="horz" lIns="68580" tIns="34290" rIns="68580" bIns="34290" rtlCol="0">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4200" dirty="0">
                <a:solidFill>
                  <a:srgbClr val="000000"/>
                </a:solidFill>
                <a:latin typeface="Arial" panose="020B0604020202020204" pitchFamily="34" charset="0"/>
                <a:cs typeface="Arial" panose="020B0604020202020204" pitchFamily="34" charset="0"/>
              </a:rPr>
              <a:t>Ofsted COVID-19 series: </a:t>
            </a:r>
            <a:r>
              <a:rPr lang="en-GB" sz="4200" dirty="0">
                <a:solidFill>
                  <a:srgbClr val="000000"/>
                </a:solidFill>
                <a:latin typeface="Arial" panose="020B0604020202020204" pitchFamily="34" charset="0"/>
                <a:cs typeface="Arial" panose="020B0604020202020204" pitchFamily="34" charset="0"/>
                <a:hlinkClick r:id="rId2"/>
              </a:rPr>
              <a:t>briefing on SEND</a:t>
            </a:r>
            <a:r>
              <a:rPr lang="en-GB" sz="4200" dirty="0">
                <a:solidFill>
                  <a:srgbClr val="000000"/>
                </a:solidFill>
                <a:latin typeface="Arial" panose="020B0604020202020204" pitchFamily="34" charset="0"/>
                <a:cs typeface="Arial" panose="020B0604020202020204" pitchFamily="34" charset="0"/>
              </a:rPr>
              <a:t>, November 2020 Evidence from education, health and social care leaders and practitioners between Sept and 4 December 202</a:t>
            </a:r>
            <a:r>
              <a:rPr lang="en-GB" sz="4200" dirty="0">
                <a:solidFill>
                  <a:srgbClr val="000000"/>
                </a:solidFill>
                <a:latin typeface="Tahoma" panose="020B0604030504040204" pitchFamily="34" charset="0"/>
              </a:rPr>
              <a:t>0 </a:t>
            </a:r>
            <a:endParaRPr lang="en-GB" sz="4200" dirty="0"/>
          </a:p>
          <a:p>
            <a:pPr marL="0" indent="0">
              <a:buNone/>
            </a:pPr>
            <a:endParaRPr lang="en-GB" sz="2100" dirty="0"/>
          </a:p>
        </p:txBody>
      </p:sp>
    </p:spTree>
    <p:extLst>
      <p:ext uri="{BB962C8B-B14F-4D97-AF65-F5344CB8AC3E}">
        <p14:creationId xmlns:p14="http://schemas.microsoft.com/office/powerpoint/2010/main" val="38095177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A89B9-0762-4196-8219-39F494041B6C}"/>
              </a:ext>
            </a:extLst>
          </p:cNvPr>
          <p:cNvSpPr>
            <a:spLocks noGrp="1"/>
          </p:cNvSpPr>
          <p:nvPr>
            <p:ph type="title"/>
          </p:nvPr>
        </p:nvSpPr>
        <p:spPr/>
        <p:txBody>
          <a:bodyPr/>
          <a:lstStyle/>
          <a:p>
            <a:r>
              <a:rPr lang="en-GB" sz="3200" b="0" dirty="0">
                <a:latin typeface="Arial" panose="020B0604020202020204" pitchFamily="34" charset="0"/>
                <a:ea typeface="Calibri" panose="020F0502020204030204" pitchFamily="34" charset="0"/>
                <a:cs typeface="Arial" panose="020B0604020202020204" pitchFamily="34" charset="0"/>
              </a:rPr>
              <a:t>November wave of DfE COVID-19 Parent and Pupil Panel</a:t>
            </a:r>
            <a:endParaRPr lang="en-GB" b="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FA19D05-F1BD-4BDD-ACE7-67985AA7DE50}"/>
              </a:ext>
            </a:extLst>
          </p:cNvPr>
          <p:cNvSpPr>
            <a:spLocks noGrp="1"/>
          </p:cNvSpPr>
          <p:nvPr>
            <p:ph idx="1"/>
          </p:nvPr>
        </p:nvSpPr>
        <p:spPr>
          <a:xfrm>
            <a:off x="684212" y="1196976"/>
            <a:ext cx="8136260" cy="4679949"/>
          </a:xfrm>
        </p:spPr>
        <p:txBody>
          <a:bodyPr/>
          <a:lstStyle/>
          <a:p>
            <a:r>
              <a:rPr lang="en-US" sz="2400" b="0" dirty="0"/>
              <a:t>3,388 parents and 1,612 secondary pupils – all mainstream.</a:t>
            </a:r>
          </a:p>
          <a:p>
            <a:r>
              <a:rPr lang="en-GB" sz="2400" b="0" dirty="0">
                <a:ea typeface="Calibri" panose="020F0502020204030204" pitchFamily="34" charset="0"/>
              </a:rPr>
              <a:t>Remote learning - pupils with SEN are less engaged, hear less from their schools and are less likely to be offered remote learning. Their parents are under considerable pressure from providing additional care.</a:t>
            </a:r>
          </a:p>
          <a:p>
            <a:r>
              <a:rPr lang="en-GB" sz="2400" b="0" dirty="0">
                <a:ea typeface="Calibri" panose="020F0502020204030204" pitchFamily="34" charset="0"/>
              </a:rPr>
              <a:t>Return to school - pupils with SEN have felt less safe, more likely to be the victims of bullying and suffer worse mental health. </a:t>
            </a:r>
          </a:p>
          <a:p>
            <a:pPr marL="0" indent="0">
              <a:buNone/>
            </a:pPr>
            <a:endParaRPr lang="en-GB" dirty="0"/>
          </a:p>
          <a:p>
            <a:endParaRPr lang="en-GB" dirty="0"/>
          </a:p>
        </p:txBody>
      </p:sp>
      <p:sp>
        <p:nvSpPr>
          <p:cNvPr id="4" name="Slide Number Placeholder 3">
            <a:extLst>
              <a:ext uri="{FF2B5EF4-FFF2-40B4-BE49-F238E27FC236}">
                <a16:creationId xmlns:a16="http://schemas.microsoft.com/office/drawing/2014/main" id="{0EE8D09B-D1AE-4FF2-B52A-B31941021BA2}"/>
              </a:ext>
            </a:extLst>
          </p:cNvPr>
          <p:cNvSpPr>
            <a:spLocks noGrp="1"/>
          </p:cNvSpPr>
          <p:nvPr>
            <p:ph type="sldNum" sz="quarter" idx="4"/>
          </p:nvPr>
        </p:nvSpPr>
        <p:spPr/>
        <p:txBody>
          <a:bodyPr/>
          <a:lstStyle/>
          <a:p>
            <a:fld id="{5DB98E5A-76C0-453E-B1E0-BC4AB04722D5}" type="slidenum">
              <a:rPr lang="en-GB" smtClean="0"/>
              <a:pPr/>
              <a:t>5</a:t>
            </a:fld>
            <a:endParaRPr lang="en-GB" dirty="0"/>
          </a:p>
        </p:txBody>
      </p:sp>
      <p:sp>
        <p:nvSpPr>
          <p:cNvPr id="5" name="Content Placeholder 2">
            <a:extLst>
              <a:ext uri="{FF2B5EF4-FFF2-40B4-BE49-F238E27FC236}">
                <a16:creationId xmlns:a16="http://schemas.microsoft.com/office/drawing/2014/main" id="{957C78BC-D861-47F9-866D-0B21B608069C}"/>
              </a:ext>
            </a:extLst>
          </p:cNvPr>
          <p:cNvSpPr txBox="1">
            <a:spLocks/>
          </p:cNvSpPr>
          <p:nvPr/>
        </p:nvSpPr>
        <p:spPr>
          <a:xfrm>
            <a:off x="1115616" y="5948562"/>
            <a:ext cx="7992887" cy="576064"/>
          </a:xfrm>
          <a:prstGeom prst="rect">
            <a:avLst/>
          </a:prstGeom>
        </p:spPr>
        <p:txBody>
          <a:bodyPr vert="horz" lIns="91440" tIns="45720" rIns="91440" bIns="45720" rtlCol="0">
            <a:noAutofit/>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b="1" kern="1200">
                <a:solidFill>
                  <a:schemeClr val="tx1"/>
                </a:solidFill>
                <a:latin typeface="+mn-lt"/>
                <a:ea typeface="+mn-ea"/>
                <a:cs typeface="+mn-cs"/>
              </a:defRPr>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kern="1200">
                <a:solidFill>
                  <a:schemeClr val="tx1"/>
                </a:solidFill>
                <a:latin typeface="+mn-lt"/>
                <a:ea typeface="+mn-ea"/>
                <a:cs typeface="+mn-cs"/>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kern="1200">
                <a:solidFill>
                  <a:schemeClr val="tx1"/>
                </a:solidFill>
                <a:latin typeface="+mn-lt"/>
                <a:ea typeface="+mn-ea"/>
                <a:cs typeface="+mn-cs"/>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kern="1200">
                <a:solidFill>
                  <a:schemeClr val="tx1"/>
                </a:solidFill>
                <a:latin typeface="+mn-lt"/>
                <a:ea typeface="+mn-ea"/>
                <a:cs typeface="+mn-cs"/>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Wingdings" pitchFamily="2" charset="2"/>
              <a:buNone/>
            </a:pPr>
            <a:r>
              <a:rPr lang="en-GB" sz="1600" dirty="0"/>
              <a:t>Note - This report is not yet published and this slide is not for wider circulation</a:t>
            </a:r>
          </a:p>
        </p:txBody>
      </p:sp>
    </p:spTree>
    <p:extLst>
      <p:ext uri="{BB962C8B-B14F-4D97-AF65-F5344CB8AC3E}">
        <p14:creationId xmlns:p14="http://schemas.microsoft.com/office/powerpoint/2010/main" val="12148699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15DB33-6405-4CEF-ADC9-6E27DC0C45B3}"/>
              </a:ext>
            </a:extLst>
          </p:cNvPr>
          <p:cNvSpPr>
            <a:spLocks noGrp="1"/>
          </p:cNvSpPr>
          <p:nvPr>
            <p:ph type="title"/>
          </p:nvPr>
        </p:nvSpPr>
        <p:spPr/>
        <p:txBody>
          <a:bodyPr/>
          <a:lstStyle/>
          <a:p>
            <a:r>
              <a:rPr lang="en-GB" sz="2800" b="0" dirty="0">
                <a:solidFill>
                  <a:schemeClr val="tx2"/>
                </a:solidFill>
                <a:effectLst/>
                <a:latin typeface="Arial" panose="020B0604020202020204" pitchFamily="34" charset="0"/>
                <a:ea typeface="Calibri" panose="020F0502020204030204" pitchFamily="34" charset="0"/>
                <a:cs typeface="Arial" panose="020B0604020202020204" pitchFamily="34" charset="0"/>
              </a:rPr>
              <a:t>Disabled Children’s Partnership (DCP) - Back To School Poll</a:t>
            </a:r>
            <a:endParaRPr lang="en-GB" sz="2800" b="0" dirty="0">
              <a:solidFill>
                <a:schemeClr val="tx2"/>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9E79A74-C685-49B2-B9A1-32F28000EE74}"/>
              </a:ext>
            </a:extLst>
          </p:cNvPr>
          <p:cNvSpPr>
            <a:spLocks noGrp="1"/>
          </p:cNvSpPr>
          <p:nvPr>
            <p:ph idx="1"/>
          </p:nvPr>
        </p:nvSpPr>
        <p:spPr/>
        <p:txBody>
          <a:bodyPr/>
          <a:lstStyle/>
          <a:p>
            <a:r>
              <a:rPr lang="en-GB" sz="2100" b="0" dirty="0">
                <a:solidFill>
                  <a:srgbClr val="000000"/>
                </a:solidFill>
                <a:effectLst/>
                <a:latin typeface="Arial" panose="020B0604020202020204" pitchFamily="34" charset="0"/>
                <a:ea typeface="Calibri" panose="020F0502020204030204" pitchFamily="34" charset="0"/>
                <a:cs typeface="Arial" panose="020B0604020202020204" pitchFamily="34" charset="0"/>
              </a:rPr>
              <a:t>Survey of 3,400 parents of disabled children in Nov. </a:t>
            </a:r>
          </a:p>
          <a:p>
            <a:r>
              <a:rPr lang="en-GB" sz="2100" b="0" dirty="0">
                <a:effectLst/>
                <a:latin typeface="Arial" panose="020B0604020202020204" pitchFamily="34" charset="0"/>
                <a:ea typeface="Calibri" panose="020F0502020204030204" pitchFamily="34" charset="0"/>
                <a:cs typeface="Arial" panose="020B0604020202020204" pitchFamily="34" charset="0"/>
              </a:rPr>
              <a:t>24% of disabled children were not back in school at all or were attending part-time.</a:t>
            </a:r>
          </a:p>
          <a:p>
            <a:pPr marL="342900" lvl="0" indent="-342900">
              <a:lnSpc>
                <a:spcPct val="115000"/>
              </a:lnSpc>
              <a:spcAft>
                <a:spcPts val="1000"/>
              </a:spcAft>
              <a:buFont typeface="Symbol" panose="05050102010706020507" pitchFamily="18" charset="2"/>
              <a:buChar char=""/>
            </a:pPr>
            <a:r>
              <a:rPr lang="en-GB" sz="2100" b="0" dirty="0">
                <a:effectLst/>
                <a:latin typeface="Arial" panose="020B0604020202020204" pitchFamily="34" charset="0"/>
                <a:ea typeface="Calibri" panose="020F0502020204030204" pitchFamily="34" charset="0"/>
                <a:cs typeface="Arial" panose="020B0604020202020204" pitchFamily="34" charset="0"/>
              </a:rPr>
              <a:t>47% of children with EHC Plan were getting none or just parts of the support specified in the plan. </a:t>
            </a:r>
          </a:p>
          <a:p>
            <a:pPr marL="342900" lvl="0" indent="-342900">
              <a:lnSpc>
                <a:spcPct val="115000"/>
              </a:lnSpc>
              <a:spcAft>
                <a:spcPts val="1000"/>
              </a:spcAft>
              <a:buFont typeface="Symbol" panose="05050102010706020507" pitchFamily="18" charset="2"/>
              <a:buChar char=""/>
            </a:pPr>
            <a:r>
              <a:rPr lang="en-GB" sz="2100" b="0" dirty="0">
                <a:effectLst/>
                <a:latin typeface="Arial" panose="020B0604020202020204" pitchFamily="34" charset="0"/>
                <a:ea typeface="Calibri" panose="020F0502020204030204" pitchFamily="34" charset="0"/>
                <a:cs typeface="Arial" panose="020B0604020202020204" pitchFamily="34" charset="0"/>
              </a:rPr>
              <a:t>57% of children who received social care, e.g. short breaks, before lockdown, had not had this fully reinstated.</a:t>
            </a:r>
          </a:p>
          <a:p>
            <a:r>
              <a:rPr lang="en-GB" sz="2100" b="0" dirty="0">
                <a:effectLst/>
                <a:latin typeface="Arial" panose="020B0604020202020204" pitchFamily="34" charset="0"/>
                <a:ea typeface="Calibri" panose="020F0502020204030204" pitchFamily="34" charset="0"/>
                <a:cs typeface="Arial" panose="020B0604020202020204" pitchFamily="34" charset="0"/>
              </a:rPr>
              <a:t>70% of children who received specialist help such as specialist teachers, physio, SaLT, and OT, had not had this fully reinstated.</a:t>
            </a:r>
            <a:endParaRPr lang="en-GB" sz="2100" b="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234697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1687D6-FE97-4EFC-B218-863712108CE3}"/>
              </a:ext>
            </a:extLst>
          </p:cNvPr>
          <p:cNvSpPr>
            <a:spLocks noGrp="1"/>
          </p:cNvSpPr>
          <p:nvPr>
            <p:ph type="title"/>
          </p:nvPr>
        </p:nvSpPr>
        <p:spPr>
          <a:xfrm>
            <a:off x="684213" y="488950"/>
            <a:ext cx="7775575" cy="647701"/>
          </a:xfrm>
        </p:spPr>
        <p:txBody>
          <a:bodyPr/>
          <a:lstStyle/>
          <a:p>
            <a:r>
              <a:rPr lang="en-GB" b="0" dirty="0"/>
              <a:t>Support from sensory impaired services – March to July 2020 - examples</a:t>
            </a:r>
          </a:p>
        </p:txBody>
      </p:sp>
      <p:sp>
        <p:nvSpPr>
          <p:cNvPr id="3" name="Content Placeholder 2">
            <a:extLst>
              <a:ext uri="{FF2B5EF4-FFF2-40B4-BE49-F238E27FC236}">
                <a16:creationId xmlns:a16="http://schemas.microsoft.com/office/drawing/2014/main" id="{07BD366B-1144-4422-849E-88F71FD98750}"/>
              </a:ext>
            </a:extLst>
          </p:cNvPr>
          <p:cNvSpPr>
            <a:spLocks noGrp="1"/>
          </p:cNvSpPr>
          <p:nvPr>
            <p:ph idx="1"/>
          </p:nvPr>
        </p:nvSpPr>
        <p:spPr>
          <a:xfrm>
            <a:off x="706468" y="1556792"/>
            <a:ext cx="7848229" cy="4679949"/>
          </a:xfrm>
        </p:spPr>
        <p:txBody>
          <a:bodyPr/>
          <a:lstStyle/>
          <a:p>
            <a:pPr marL="342900" lvl="0" indent="-342900">
              <a:lnSpc>
                <a:spcPct val="107000"/>
              </a:lnSpc>
              <a:spcAft>
                <a:spcPts val="1200"/>
              </a:spcAft>
              <a:buFont typeface="Symbol" panose="05050102010706020507" pitchFamily="18" charset="2"/>
              <a:buChar char=""/>
            </a:pPr>
            <a:r>
              <a:rPr lang="en-GB" b="0" dirty="0">
                <a:effectLst/>
                <a:latin typeface="Arial" panose="020B0604020202020204" pitchFamily="34" charset="0"/>
                <a:ea typeface="Calibri" panose="020F0502020204030204" pitchFamily="34" charset="0"/>
                <a:cs typeface="Arial" panose="020B0604020202020204" pitchFamily="34" charset="0"/>
              </a:rPr>
              <a:t>Teachers of the Deaf have designed individual programmes, to be delivered remotely, for deaf children who would otherwise have received one to one withdrawal support in schools</a:t>
            </a:r>
          </a:p>
          <a:p>
            <a:pPr marL="342900" lvl="0" indent="-342900">
              <a:lnSpc>
                <a:spcPct val="107000"/>
              </a:lnSpc>
              <a:spcAft>
                <a:spcPts val="1200"/>
              </a:spcAft>
              <a:buFont typeface="Symbol" panose="05050102010706020507" pitchFamily="18" charset="2"/>
              <a:buChar char=""/>
            </a:pPr>
            <a:r>
              <a:rPr lang="en-GB" b="0" dirty="0">
                <a:effectLst/>
                <a:latin typeface="Arial" panose="020B0604020202020204" pitchFamily="34" charset="0"/>
                <a:ea typeface="Calibri" panose="020F0502020204030204" pitchFamily="34" charset="0"/>
                <a:cs typeface="Arial" panose="020B0604020202020204" pitchFamily="34" charset="0"/>
              </a:rPr>
              <a:t>Radio aids are available to families in the home if they wish this.   </a:t>
            </a:r>
          </a:p>
          <a:p>
            <a:pPr marL="342900" lvl="0" indent="-342900">
              <a:lnSpc>
                <a:spcPct val="107000"/>
              </a:lnSpc>
              <a:spcAft>
                <a:spcPts val="1200"/>
              </a:spcAft>
              <a:buFont typeface="Symbol" panose="05050102010706020507" pitchFamily="18" charset="2"/>
              <a:buChar char=""/>
            </a:pPr>
            <a:r>
              <a:rPr lang="en-GB" b="0" dirty="0">
                <a:effectLst/>
                <a:latin typeface="Arial" panose="020B0604020202020204" pitchFamily="34" charset="0"/>
                <a:ea typeface="Calibri" panose="020F0502020204030204" pitchFamily="34" charset="0"/>
                <a:cs typeface="Arial" panose="020B0604020202020204" pitchFamily="34" charset="0"/>
              </a:rPr>
              <a:t>The service is delivering a ‘Home communication package’ that is delivering signing via Facetime, Zoom or Skype.  </a:t>
            </a:r>
          </a:p>
          <a:p>
            <a:pPr marL="342900" lvl="0" indent="-342900">
              <a:lnSpc>
                <a:spcPct val="107000"/>
              </a:lnSpc>
              <a:spcAft>
                <a:spcPts val="1200"/>
              </a:spcAft>
              <a:buFont typeface="Symbol" panose="05050102010706020507" pitchFamily="18" charset="2"/>
              <a:buChar char=""/>
            </a:pPr>
            <a:r>
              <a:rPr lang="en-GB" b="0" dirty="0">
                <a:effectLst/>
                <a:latin typeface="Arial" panose="020B0604020202020204" pitchFamily="34" charset="0"/>
                <a:ea typeface="Calibri" panose="020F0502020204030204" pitchFamily="34" charset="0"/>
                <a:cs typeface="Arial" panose="020B0604020202020204" pitchFamily="34" charset="0"/>
              </a:rPr>
              <a:t>Our VI teachers are still in conversation with SENCOs in schools and ensuring that any work sent home is appropriate. </a:t>
            </a:r>
          </a:p>
          <a:p>
            <a:pPr marL="342900" lvl="0" indent="-342900" fontAlgn="base">
              <a:buFont typeface="Symbol" panose="05050102010706020507" pitchFamily="18" charset="2"/>
              <a:buChar char=""/>
            </a:pPr>
            <a:r>
              <a:rPr lang="en-GB" b="0" dirty="0">
                <a:effectLst/>
                <a:latin typeface="Arial" panose="020B0604020202020204" pitchFamily="34" charset="0"/>
                <a:ea typeface="Times New Roman" panose="02020603050405020304" pitchFamily="18" charset="0"/>
                <a:cs typeface="Arial" panose="020B0604020202020204" pitchFamily="34" charset="0"/>
              </a:rPr>
              <a:t>The Early Years specialist sensory VI  teachers have put together guidance for supporting under 5s during this time.</a:t>
            </a:r>
          </a:p>
          <a:p>
            <a:endParaRPr lang="en-GB" dirty="0"/>
          </a:p>
        </p:txBody>
      </p:sp>
      <p:sp>
        <p:nvSpPr>
          <p:cNvPr id="4" name="Slide Number Placeholder 3">
            <a:extLst>
              <a:ext uri="{FF2B5EF4-FFF2-40B4-BE49-F238E27FC236}">
                <a16:creationId xmlns:a16="http://schemas.microsoft.com/office/drawing/2014/main" id="{A33FC772-CF81-41D6-A1B4-2374CBBACB04}"/>
              </a:ext>
            </a:extLst>
          </p:cNvPr>
          <p:cNvSpPr>
            <a:spLocks noGrp="1"/>
          </p:cNvSpPr>
          <p:nvPr>
            <p:ph type="sldNum" sz="quarter" idx="4"/>
          </p:nvPr>
        </p:nvSpPr>
        <p:spPr/>
        <p:txBody>
          <a:bodyPr/>
          <a:lstStyle/>
          <a:p>
            <a:fld id="{5DB98E5A-76C0-453E-B1E0-BC4AB04722D5}" type="slidenum">
              <a:rPr lang="en-GB" smtClean="0"/>
              <a:pPr/>
              <a:t>7</a:t>
            </a:fld>
            <a:endParaRPr lang="en-GB" dirty="0"/>
          </a:p>
        </p:txBody>
      </p:sp>
    </p:spTree>
    <p:extLst>
      <p:ext uri="{BB962C8B-B14F-4D97-AF65-F5344CB8AC3E}">
        <p14:creationId xmlns:p14="http://schemas.microsoft.com/office/powerpoint/2010/main" val="423170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84BCFC-60A3-4588-9B97-E540BC4C85A7}"/>
              </a:ext>
            </a:extLst>
          </p:cNvPr>
          <p:cNvSpPr>
            <a:spLocks noGrp="1"/>
          </p:cNvSpPr>
          <p:nvPr>
            <p:ph type="title"/>
          </p:nvPr>
        </p:nvSpPr>
        <p:spPr/>
        <p:txBody>
          <a:bodyPr/>
          <a:lstStyle/>
          <a:p>
            <a:r>
              <a:rPr lang="en-GB" b="0" dirty="0"/>
              <a:t>School and college opening Spring 2021</a:t>
            </a:r>
          </a:p>
        </p:txBody>
      </p:sp>
      <p:sp>
        <p:nvSpPr>
          <p:cNvPr id="3" name="Content Placeholder 2">
            <a:extLst>
              <a:ext uri="{FF2B5EF4-FFF2-40B4-BE49-F238E27FC236}">
                <a16:creationId xmlns:a16="http://schemas.microsoft.com/office/drawing/2014/main" id="{0389247D-7B92-4C46-822F-90716604721C}"/>
              </a:ext>
            </a:extLst>
          </p:cNvPr>
          <p:cNvSpPr>
            <a:spLocks noGrp="1"/>
          </p:cNvSpPr>
          <p:nvPr>
            <p:ph idx="1"/>
          </p:nvPr>
        </p:nvSpPr>
        <p:spPr>
          <a:xfrm>
            <a:off x="684212" y="1089025"/>
            <a:ext cx="7775575" cy="4679949"/>
          </a:xfrm>
        </p:spPr>
        <p:txBody>
          <a:bodyPr/>
          <a:lstStyle/>
          <a:p>
            <a:r>
              <a:rPr lang="en-GB" b="0" dirty="0"/>
              <a:t>Colleges, primary and secondary schools will remain open for vulnerable children and the children of critical workers. </a:t>
            </a:r>
          </a:p>
          <a:p>
            <a:r>
              <a:rPr lang="en-GB" b="0" dirty="0"/>
              <a:t>All other children will learn remotely.</a:t>
            </a:r>
          </a:p>
          <a:p>
            <a:pPr>
              <a:lnSpc>
                <a:spcPct val="107000"/>
              </a:lnSpc>
              <a:spcAft>
                <a:spcPts val="800"/>
              </a:spcAft>
              <a:buFont typeface="Wingdings" panose="05000000000000000000" pitchFamily="2" charset="2"/>
              <a:buChar char=""/>
              <a:tabLst>
                <a:tab pos="457200" algn="l"/>
              </a:tabLst>
            </a:pPr>
            <a:r>
              <a:rPr lang="en-GB" b="0" dirty="0">
                <a:effectLst/>
                <a:latin typeface="Arial" panose="020B0604020202020204" pitchFamily="34" charset="0"/>
                <a:ea typeface="Times New Roman" panose="02020603050405020304" pitchFamily="18" charset="0"/>
                <a:cs typeface="Times New Roman" panose="02020603050405020304" pitchFamily="18" charset="0"/>
              </a:rPr>
              <a:t>Receiving face-to-face education is best for children’s mental health and for their educational achievement. </a:t>
            </a:r>
            <a:r>
              <a:rPr lang="en-GB" b="0" dirty="0">
                <a:effectLst/>
                <a:latin typeface="Arial" panose="020B0604020202020204" pitchFamily="34" charset="0"/>
                <a:ea typeface="Times New Roman" panose="02020603050405020304" pitchFamily="18" charset="0"/>
                <a:cs typeface="Arial" panose="020B0604020202020204" pitchFamily="34" charset="0"/>
              </a:rPr>
              <a:t>Limiting attendance is about continuing to support the reduction in the overall number of social contacts in our communities. </a:t>
            </a:r>
          </a:p>
          <a:p>
            <a:pPr marL="342900" lvl="0" indent="-342900" hangingPunct="0">
              <a:lnSpc>
                <a:spcPct val="115000"/>
              </a:lnSpc>
              <a:spcAft>
                <a:spcPts val="600"/>
              </a:spcAft>
              <a:buFont typeface="Symbol" panose="05050102010706020507" pitchFamily="18" charset="2"/>
              <a:buChar char=""/>
            </a:pPr>
            <a:r>
              <a:rPr lang="en-GB" b="0" dirty="0">
                <a:effectLst/>
                <a:latin typeface="Arial" panose="020B0604020202020204" pitchFamily="34" charset="0"/>
                <a:ea typeface="Times New Roman" panose="02020603050405020304" pitchFamily="18" charset="0"/>
                <a:cs typeface="Arial" panose="020B0604020202020204" pitchFamily="34" charset="0"/>
              </a:rPr>
              <a:t>For vulnerable CYP and the children of critical workers still attending school or college, and their teachers, the system of protective measures means that any risks are well managed and controlled. </a:t>
            </a:r>
            <a:endParaRPr lang="en-GB" b="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hangingPunct="0">
              <a:lnSpc>
                <a:spcPct val="115000"/>
              </a:lnSpc>
              <a:spcAft>
                <a:spcPts val="600"/>
              </a:spcAft>
              <a:buFont typeface="Symbol" panose="05050102010706020507" pitchFamily="18" charset="2"/>
              <a:buChar char=""/>
            </a:pPr>
            <a:r>
              <a:rPr lang="en-GB" b="0" dirty="0">
                <a:effectLst/>
                <a:latin typeface="Arial" panose="020B0604020202020204" pitchFamily="34" charset="0"/>
                <a:ea typeface="Times New Roman" panose="02020603050405020304" pitchFamily="18" charset="0"/>
                <a:cs typeface="Arial" panose="020B0604020202020204" pitchFamily="34" charset="0"/>
              </a:rPr>
              <a:t>The Royal College of Paediatrics and Child Health recently made clear that the overwhelming majority of CYP still have no symptoms or very mild illness only. </a:t>
            </a:r>
            <a:endParaRPr lang="en-GB" b="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tabLst>
                <a:tab pos="457200" algn="l"/>
              </a:tabLst>
            </a:pPr>
            <a:endParaRPr lang="en-GB" sz="2200" b="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a:extLst>
              <a:ext uri="{FF2B5EF4-FFF2-40B4-BE49-F238E27FC236}">
                <a16:creationId xmlns:a16="http://schemas.microsoft.com/office/drawing/2014/main" id="{4E9C3EBB-F158-4ECC-95D8-4961ECAB3E16}"/>
              </a:ext>
            </a:extLst>
          </p:cNvPr>
          <p:cNvSpPr>
            <a:spLocks noGrp="1"/>
          </p:cNvSpPr>
          <p:nvPr>
            <p:ph type="sldNum" sz="quarter" idx="4"/>
          </p:nvPr>
        </p:nvSpPr>
        <p:spPr/>
        <p:txBody>
          <a:bodyPr/>
          <a:lstStyle/>
          <a:p>
            <a:fld id="{5DB98E5A-76C0-453E-B1E0-BC4AB04722D5}" type="slidenum">
              <a:rPr lang="en-GB" smtClean="0"/>
              <a:pPr/>
              <a:t>8</a:t>
            </a:fld>
            <a:endParaRPr lang="en-GB" dirty="0"/>
          </a:p>
        </p:txBody>
      </p:sp>
    </p:spTree>
    <p:extLst>
      <p:ext uri="{BB962C8B-B14F-4D97-AF65-F5344CB8AC3E}">
        <p14:creationId xmlns:p14="http://schemas.microsoft.com/office/powerpoint/2010/main" val="30652928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A9898-DAEC-407E-BF39-9FDEBA7A1F02}"/>
              </a:ext>
            </a:extLst>
          </p:cNvPr>
          <p:cNvSpPr>
            <a:spLocks noGrp="1"/>
          </p:cNvSpPr>
          <p:nvPr>
            <p:ph type="title"/>
          </p:nvPr>
        </p:nvSpPr>
        <p:spPr>
          <a:xfrm>
            <a:off x="611560" y="260648"/>
            <a:ext cx="7775575" cy="647701"/>
          </a:xfrm>
        </p:spPr>
        <p:txBody>
          <a:bodyPr/>
          <a:lstStyle/>
          <a:p>
            <a:r>
              <a:rPr lang="en-GB" sz="3200" b="0" dirty="0">
                <a:effectLst/>
                <a:latin typeface="Arial" panose="020B0604020202020204" pitchFamily="34" charset="0"/>
                <a:ea typeface="Calibri" panose="020F0502020204030204" pitchFamily="34" charset="0"/>
                <a:cs typeface="Arial" panose="020B0604020202020204" pitchFamily="34" charset="0"/>
              </a:rPr>
              <a:t>Vulnerable CYP include:</a:t>
            </a:r>
            <a:endParaRPr lang="en-GB" b="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8321F8E-71A4-40FC-86CA-37208CFB75AB}"/>
              </a:ext>
            </a:extLst>
          </p:cNvPr>
          <p:cNvSpPr>
            <a:spLocks noGrp="1"/>
          </p:cNvSpPr>
          <p:nvPr>
            <p:ph idx="1"/>
          </p:nvPr>
        </p:nvSpPr>
        <p:spPr>
          <a:xfrm>
            <a:off x="652743" y="935135"/>
            <a:ext cx="8023713" cy="4679949"/>
          </a:xfrm>
        </p:spPr>
        <p:txBody>
          <a:bodyPr/>
          <a:lstStyle/>
          <a:p>
            <a:pPr marL="342900" lvl="0" indent="-342900">
              <a:buSzPts val="1000"/>
              <a:buFont typeface="Symbol" panose="05050102010706020507" pitchFamily="18" charset="2"/>
              <a:buChar char=""/>
              <a:tabLst>
                <a:tab pos="457200" algn="l"/>
              </a:tabLst>
            </a:pPr>
            <a:r>
              <a:rPr lang="en-GB" sz="1800" b="0" dirty="0">
                <a:ea typeface="Times New Roman" panose="02020603050405020304" pitchFamily="18" charset="0"/>
              </a:rPr>
              <a:t>I</a:t>
            </a:r>
            <a:r>
              <a:rPr lang="en-GB" sz="1800" b="0" dirty="0">
                <a:effectLst/>
                <a:ea typeface="Times New Roman" panose="02020603050405020304" pitchFamily="18" charset="0"/>
              </a:rPr>
              <a:t>n need under section 17 of the CA 1989, including CYP who have a child in need plan, a child protection plan or who are a LAC</a:t>
            </a:r>
            <a:endParaRPr lang="en-GB" sz="1800" b="0" dirty="0">
              <a:effectLst/>
              <a:ea typeface="Calibri" panose="020F0502020204030204" pitchFamily="34" charset="0"/>
            </a:endParaRPr>
          </a:p>
          <a:p>
            <a:pPr marL="342900" lvl="0" indent="-342900">
              <a:buSzPts val="1000"/>
              <a:buFont typeface="Symbol" panose="05050102010706020507" pitchFamily="18" charset="2"/>
              <a:buChar char=""/>
              <a:tabLst>
                <a:tab pos="457200" algn="l"/>
              </a:tabLst>
            </a:pPr>
            <a:r>
              <a:rPr lang="en-GB" sz="1800" b="0" dirty="0">
                <a:ea typeface="Times New Roman" panose="02020603050405020304" pitchFamily="18" charset="0"/>
              </a:rPr>
              <a:t>H</a:t>
            </a:r>
            <a:r>
              <a:rPr lang="en-GB" sz="1800" b="0" dirty="0">
                <a:effectLst/>
                <a:ea typeface="Times New Roman" panose="02020603050405020304" pitchFamily="18" charset="0"/>
              </a:rPr>
              <a:t>ave an EHC plan</a:t>
            </a:r>
            <a:endParaRPr lang="en-GB" sz="1800" b="0" dirty="0">
              <a:effectLst/>
              <a:ea typeface="Calibri" panose="020F0502020204030204" pitchFamily="34" charset="0"/>
            </a:endParaRPr>
          </a:p>
          <a:p>
            <a:pPr marL="342900" lvl="0" indent="-342900">
              <a:buSzPts val="1000"/>
              <a:buFont typeface="Symbol" panose="05050102010706020507" pitchFamily="18" charset="2"/>
              <a:buChar char=""/>
              <a:tabLst>
                <a:tab pos="457200" algn="l"/>
              </a:tabLst>
            </a:pPr>
            <a:r>
              <a:rPr lang="en-GB" sz="1800" b="0" dirty="0">
                <a:ea typeface="Times New Roman" panose="02020603050405020304" pitchFamily="18" charset="0"/>
              </a:rPr>
              <a:t>H</a:t>
            </a:r>
            <a:r>
              <a:rPr lang="en-GB" sz="1800" b="0" dirty="0">
                <a:effectLst/>
                <a:ea typeface="Times New Roman" panose="02020603050405020304" pitchFamily="18" charset="0"/>
              </a:rPr>
              <a:t>ave been identified as otherwise vulnerable </a:t>
            </a:r>
            <a:r>
              <a:rPr lang="en-GB" sz="1800" b="0" dirty="0" err="1">
                <a:effectLst/>
                <a:ea typeface="Times New Roman" panose="02020603050405020304" pitchFamily="18" charset="0"/>
              </a:rPr>
              <a:t>byschools</a:t>
            </a:r>
            <a:r>
              <a:rPr lang="en-GB" sz="1800" b="0" dirty="0">
                <a:effectLst/>
                <a:ea typeface="Times New Roman" panose="02020603050405020304" pitchFamily="18" charset="0"/>
              </a:rPr>
              <a:t> or LAs, e.g. :</a:t>
            </a:r>
            <a:endParaRPr lang="en-GB" sz="1800" b="0" dirty="0">
              <a:effectLst/>
              <a:ea typeface="Calibri" panose="020F0502020204030204" pitchFamily="34" charset="0"/>
            </a:endParaRPr>
          </a:p>
          <a:p>
            <a:pPr marL="646112" lvl="0" indent="-285750">
              <a:buSzPts val="1000"/>
              <a:buFont typeface="Courier New" panose="02070309020205020404" pitchFamily="49" charset="0"/>
              <a:buChar char="o"/>
              <a:tabLst>
                <a:tab pos="457200" algn="l"/>
              </a:tabLst>
            </a:pPr>
            <a:r>
              <a:rPr lang="en-GB" sz="1800" b="0" dirty="0">
                <a:effectLst/>
                <a:ea typeface="Times New Roman" panose="02020603050405020304" pitchFamily="18" charset="0"/>
              </a:rPr>
              <a:t>CYP on edge of receiving support from children’s social care services</a:t>
            </a:r>
            <a:endParaRPr lang="en-GB" sz="1800" b="0" dirty="0">
              <a:effectLst/>
              <a:ea typeface="Calibri" panose="020F0502020204030204" pitchFamily="34" charset="0"/>
            </a:endParaRPr>
          </a:p>
          <a:p>
            <a:pPr marL="646112" lvl="0" indent="-285750">
              <a:buSzPts val="1000"/>
              <a:buFont typeface="Courier New" panose="02070309020205020404" pitchFamily="49" charset="0"/>
              <a:buChar char="o"/>
              <a:tabLst>
                <a:tab pos="457200" algn="l"/>
              </a:tabLst>
            </a:pPr>
            <a:r>
              <a:rPr lang="en-GB" sz="1800" b="0" dirty="0">
                <a:effectLst/>
                <a:ea typeface="Times New Roman" panose="02020603050405020304" pitchFamily="18" charset="0"/>
              </a:rPr>
              <a:t>adopted children or children on a special guardianship order</a:t>
            </a:r>
            <a:endParaRPr lang="en-GB" sz="1800" b="0" dirty="0">
              <a:effectLst/>
              <a:ea typeface="Calibri" panose="020F0502020204030204" pitchFamily="34" charset="0"/>
            </a:endParaRPr>
          </a:p>
          <a:p>
            <a:pPr marL="646112" lvl="0" indent="-285750">
              <a:buSzPts val="1000"/>
              <a:buFont typeface="Courier New" panose="02070309020205020404" pitchFamily="49" charset="0"/>
              <a:buChar char="o"/>
              <a:tabLst>
                <a:tab pos="457200" algn="l"/>
              </a:tabLst>
            </a:pPr>
            <a:r>
              <a:rPr lang="en-GB" sz="1800" b="0" dirty="0">
                <a:effectLst/>
                <a:ea typeface="Times New Roman" panose="02020603050405020304" pitchFamily="18" charset="0"/>
              </a:rPr>
              <a:t>those at risk of becoming NEET</a:t>
            </a:r>
            <a:endParaRPr lang="en-GB" sz="1800" b="0" dirty="0">
              <a:effectLst/>
              <a:ea typeface="Calibri" panose="020F0502020204030204" pitchFamily="34" charset="0"/>
            </a:endParaRPr>
          </a:p>
          <a:p>
            <a:pPr marL="646112" lvl="0" indent="-285750">
              <a:buSzPts val="1000"/>
              <a:buFont typeface="Courier New" panose="02070309020205020404" pitchFamily="49" charset="0"/>
              <a:buChar char="o"/>
              <a:tabLst>
                <a:tab pos="457200" algn="l"/>
              </a:tabLst>
            </a:pPr>
            <a:r>
              <a:rPr lang="en-GB" sz="1800" b="0" dirty="0">
                <a:effectLst/>
                <a:ea typeface="Times New Roman" panose="02020603050405020304" pitchFamily="18" charset="0"/>
              </a:rPr>
              <a:t>those living in temporary accommodation</a:t>
            </a:r>
            <a:endParaRPr lang="en-GB" sz="1800" b="0" dirty="0">
              <a:effectLst/>
              <a:ea typeface="Calibri" panose="020F0502020204030204" pitchFamily="34" charset="0"/>
            </a:endParaRPr>
          </a:p>
          <a:p>
            <a:pPr marL="646112" lvl="0" indent="-285750">
              <a:buSzPts val="1000"/>
              <a:buFont typeface="Courier New" panose="02070309020205020404" pitchFamily="49" charset="0"/>
              <a:buChar char="o"/>
              <a:tabLst>
                <a:tab pos="457200" algn="l"/>
              </a:tabLst>
            </a:pPr>
            <a:r>
              <a:rPr lang="en-GB" sz="1800" b="0" dirty="0">
                <a:effectLst/>
                <a:ea typeface="Times New Roman" panose="02020603050405020304" pitchFamily="18" charset="0"/>
              </a:rPr>
              <a:t>those who are young carers</a:t>
            </a:r>
            <a:endParaRPr lang="en-GB" sz="1800" b="0" dirty="0">
              <a:effectLst/>
              <a:ea typeface="Calibri" panose="020F0502020204030204" pitchFamily="34" charset="0"/>
            </a:endParaRPr>
          </a:p>
          <a:p>
            <a:pPr marL="646112" lvl="0" indent="-285750">
              <a:buSzPts val="1000"/>
              <a:buFont typeface="Courier New" panose="02070309020205020404" pitchFamily="49" charset="0"/>
              <a:buChar char="o"/>
              <a:tabLst>
                <a:tab pos="457200" algn="l"/>
              </a:tabLst>
            </a:pPr>
            <a:r>
              <a:rPr lang="en-GB" sz="1800" b="0" dirty="0">
                <a:effectLst/>
                <a:ea typeface="Times New Roman" panose="02020603050405020304" pitchFamily="18" charset="0"/>
              </a:rPr>
              <a:t>those who may have difficulty engaging with remote education at home (e.g. due to a lack of devices or quiet space to study)</a:t>
            </a:r>
            <a:endParaRPr lang="en-GB" sz="1800" b="0" dirty="0">
              <a:effectLst/>
              <a:ea typeface="Calibri" panose="020F0502020204030204" pitchFamily="34" charset="0"/>
            </a:endParaRPr>
          </a:p>
          <a:p>
            <a:pPr marL="646112" lvl="0" indent="-285750">
              <a:buSzPts val="1000"/>
              <a:buFont typeface="Courier New" panose="02070309020205020404" pitchFamily="49" charset="0"/>
              <a:buChar char="o"/>
              <a:tabLst>
                <a:tab pos="457200" algn="l"/>
              </a:tabLst>
            </a:pPr>
            <a:r>
              <a:rPr lang="en-GB" sz="1800" b="0" dirty="0">
                <a:effectLst/>
                <a:ea typeface="Times New Roman" panose="02020603050405020304" pitchFamily="18" charset="0"/>
              </a:rPr>
              <a:t>care leavers</a:t>
            </a:r>
            <a:endParaRPr lang="en-GB" sz="1800" b="0" dirty="0">
              <a:effectLst/>
              <a:ea typeface="Calibri" panose="020F0502020204030204" pitchFamily="34" charset="0"/>
            </a:endParaRPr>
          </a:p>
          <a:p>
            <a:pPr marL="646112" lvl="0" indent="-285750">
              <a:buSzPts val="1000"/>
              <a:buFont typeface="Courier New" panose="02070309020205020404" pitchFamily="49" charset="0"/>
              <a:buChar char="o"/>
              <a:tabLst>
                <a:tab pos="457200" algn="l"/>
              </a:tabLst>
            </a:pPr>
            <a:r>
              <a:rPr lang="en-GB" sz="1800" b="0" dirty="0">
                <a:effectLst/>
                <a:ea typeface="Times New Roman" panose="02020603050405020304" pitchFamily="18" charset="0"/>
              </a:rPr>
              <a:t>others at the provider and LA’s discretion including CYPs who need to attend to receive support or manage risks to their mental health</a:t>
            </a:r>
            <a:endParaRPr lang="en-GB" sz="1800" b="0" dirty="0">
              <a:effectLst/>
              <a:ea typeface="Calibri" panose="020F0502020204030204" pitchFamily="34" charset="0"/>
            </a:endParaRPr>
          </a:p>
          <a:p>
            <a:endParaRPr lang="en-GB" sz="1800" dirty="0">
              <a:effectLst/>
              <a:latin typeface="Calibri" panose="020F0502020204030204" pitchFamily="34" charset="0"/>
              <a:ea typeface="Calibri" panose="020F0502020204030204" pitchFamily="34" charset="0"/>
            </a:endParaRPr>
          </a:p>
          <a:p>
            <a:endParaRPr lang="en-GB" dirty="0"/>
          </a:p>
        </p:txBody>
      </p:sp>
      <p:sp>
        <p:nvSpPr>
          <p:cNvPr id="4" name="Slide Number Placeholder 3">
            <a:extLst>
              <a:ext uri="{FF2B5EF4-FFF2-40B4-BE49-F238E27FC236}">
                <a16:creationId xmlns:a16="http://schemas.microsoft.com/office/drawing/2014/main" id="{BC474F14-8A01-436F-9B61-C8F2E9C6EC8F}"/>
              </a:ext>
            </a:extLst>
          </p:cNvPr>
          <p:cNvSpPr>
            <a:spLocks noGrp="1"/>
          </p:cNvSpPr>
          <p:nvPr>
            <p:ph type="sldNum" sz="quarter" idx="4"/>
          </p:nvPr>
        </p:nvSpPr>
        <p:spPr/>
        <p:txBody>
          <a:bodyPr/>
          <a:lstStyle/>
          <a:p>
            <a:fld id="{5DB98E5A-76C0-453E-B1E0-BC4AB04722D5}" type="slidenum">
              <a:rPr lang="en-GB" smtClean="0"/>
              <a:pPr/>
              <a:t>9</a:t>
            </a:fld>
            <a:endParaRPr lang="en-GB" dirty="0"/>
          </a:p>
        </p:txBody>
      </p:sp>
      <p:sp>
        <p:nvSpPr>
          <p:cNvPr id="6" name="Content Placeholder 2">
            <a:extLst>
              <a:ext uri="{FF2B5EF4-FFF2-40B4-BE49-F238E27FC236}">
                <a16:creationId xmlns:a16="http://schemas.microsoft.com/office/drawing/2014/main" id="{474BEC42-9C59-4707-A409-CB1FBAE289F7}"/>
              </a:ext>
            </a:extLst>
          </p:cNvPr>
          <p:cNvSpPr txBox="1">
            <a:spLocks/>
          </p:cNvSpPr>
          <p:nvPr/>
        </p:nvSpPr>
        <p:spPr>
          <a:xfrm>
            <a:off x="2123728" y="6451550"/>
            <a:ext cx="6623447" cy="495399"/>
          </a:xfrm>
          <a:prstGeom prst="rect">
            <a:avLst/>
          </a:prstGeom>
        </p:spPr>
        <p:txBody>
          <a:bodyPr vert="horz" lIns="91440" tIns="45720" rIns="91440" bIns="45720" rtlCol="0">
            <a:noAutofit/>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b="1" kern="1200">
                <a:solidFill>
                  <a:schemeClr val="tx1"/>
                </a:solidFill>
                <a:latin typeface="+mn-lt"/>
                <a:ea typeface="+mn-ea"/>
                <a:cs typeface="+mn-cs"/>
              </a:defRPr>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kern="1200">
                <a:solidFill>
                  <a:schemeClr val="tx1"/>
                </a:solidFill>
                <a:latin typeface="+mn-lt"/>
                <a:ea typeface="+mn-ea"/>
                <a:cs typeface="+mn-cs"/>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kern="1200">
                <a:solidFill>
                  <a:schemeClr val="tx1"/>
                </a:solidFill>
                <a:latin typeface="+mn-lt"/>
                <a:ea typeface="+mn-ea"/>
                <a:cs typeface="+mn-cs"/>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kern="1200">
                <a:solidFill>
                  <a:schemeClr val="tx1"/>
                </a:solidFill>
                <a:latin typeface="+mn-lt"/>
                <a:ea typeface="+mn-ea"/>
                <a:cs typeface="+mn-cs"/>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en-GB" sz="1400" b="0" dirty="0">
                <a:solidFill>
                  <a:srgbClr val="000000"/>
                </a:solidFill>
                <a:latin typeface="Arial" panose="020B0604020202020204" pitchFamily="34" charset="0"/>
                <a:ea typeface="Calibri" panose="020F0502020204030204" pitchFamily="34" charset="0"/>
                <a:hlinkClick r:id="rId2"/>
              </a:rPr>
              <a:t>Clinically vulnerable children and young people</a:t>
            </a:r>
            <a:endParaRPr lang="en-GB" sz="1400" b="0" dirty="0"/>
          </a:p>
        </p:txBody>
      </p:sp>
    </p:spTree>
    <p:extLst>
      <p:ext uri="{BB962C8B-B14F-4D97-AF65-F5344CB8AC3E}">
        <p14:creationId xmlns:p14="http://schemas.microsoft.com/office/powerpoint/2010/main" val="22197348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7776B-0035-47A5-BE8B-0AF7FF6D8DEF}"/>
              </a:ext>
            </a:extLst>
          </p:cNvPr>
          <p:cNvSpPr>
            <a:spLocks noGrp="1"/>
          </p:cNvSpPr>
          <p:nvPr>
            <p:ph type="title"/>
          </p:nvPr>
        </p:nvSpPr>
        <p:spPr/>
        <p:txBody>
          <a:bodyPr/>
          <a:lstStyle/>
          <a:p>
            <a:r>
              <a:rPr lang="en-GB" b="0" dirty="0"/>
              <a:t>Laptops</a:t>
            </a:r>
          </a:p>
        </p:txBody>
      </p:sp>
      <p:sp>
        <p:nvSpPr>
          <p:cNvPr id="3" name="Content Placeholder 2">
            <a:extLst>
              <a:ext uri="{FF2B5EF4-FFF2-40B4-BE49-F238E27FC236}">
                <a16:creationId xmlns:a16="http://schemas.microsoft.com/office/drawing/2014/main" id="{8EC0517D-DEEC-480E-BCB3-18DEECDE2370}"/>
              </a:ext>
            </a:extLst>
          </p:cNvPr>
          <p:cNvSpPr>
            <a:spLocks noGrp="1"/>
          </p:cNvSpPr>
          <p:nvPr>
            <p:ph idx="1"/>
          </p:nvPr>
        </p:nvSpPr>
        <p:spPr>
          <a:xfrm>
            <a:off x="684212" y="1196976"/>
            <a:ext cx="7992244" cy="4679949"/>
          </a:xfrm>
        </p:spPr>
        <p:txBody>
          <a:bodyPr/>
          <a:lstStyle/>
          <a:p>
            <a:r>
              <a:rPr lang="en-GB" b="0" dirty="0"/>
              <a:t>More laptops and tablets now available</a:t>
            </a:r>
          </a:p>
          <a:p>
            <a:r>
              <a:rPr lang="en-GB" b="0" dirty="0">
                <a:hlinkClick r:id="rId2"/>
              </a:rPr>
              <a:t>Get help with technology</a:t>
            </a:r>
            <a:r>
              <a:rPr lang="en-GB" b="0" dirty="0"/>
              <a:t> programme provides hundreds of thousands more laptops and tablets – reaching a total of more than 1 million by the end of the academic year</a:t>
            </a:r>
          </a:p>
          <a:p>
            <a:pPr>
              <a:buFont typeface="Arial" panose="020B0604020202020204" pitchFamily="34" charset="0"/>
              <a:buChar char="•"/>
            </a:pPr>
            <a:r>
              <a:rPr lang="en-GB" b="0" dirty="0"/>
              <a:t>All schools, colleges, trusts and LAs can order devices before they experience disruption to face-to-face education</a:t>
            </a:r>
          </a:p>
          <a:p>
            <a:r>
              <a:rPr lang="en-GB" b="0" dirty="0"/>
              <a:t>DfE to provide more detail in spring term 2021. </a:t>
            </a:r>
          </a:p>
          <a:p>
            <a:r>
              <a:rPr lang="en-GB" b="0" dirty="0"/>
              <a:t>Schools can order devices for disadvantaged children:</a:t>
            </a:r>
          </a:p>
          <a:p>
            <a:pPr marL="719138" indent="-358775">
              <a:buFont typeface="Courier New" panose="02070309020205020404" pitchFamily="49" charset="0"/>
              <a:buChar char="o"/>
            </a:pPr>
            <a:r>
              <a:rPr lang="en-GB" b="0" dirty="0"/>
              <a:t>in Y3-11 who do not have access to a device and whose face-to-face education is disrupted</a:t>
            </a:r>
          </a:p>
          <a:p>
            <a:pPr marL="719138" indent="-358775">
              <a:buFont typeface="Courier New" panose="02070309020205020404" pitchFamily="49" charset="0"/>
              <a:buChar char="o"/>
            </a:pPr>
            <a:r>
              <a:rPr lang="en-GB" b="0" dirty="0"/>
              <a:t>in any year group who have been advised to shield</a:t>
            </a:r>
          </a:p>
          <a:p>
            <a:endParaRPr lang="en-GB" dirty="0"/>
          </a:p>
        </p:txBody>
      </p:sp>
      <p:sp>
        <p:nvSpPr>
          <p:cNvPr id="4" name="Slide Number Placeholder 3">
            <a:extLst>
              <a:ext uri="{FF2B5EF4-FFF2-40B4-BE49-F238E27FC236}">
                <a16:creationId xmlns:a16="http://schemas.microsoft.com/office/drawing/2014/main" id="{18BAAB7F-5411-4E81-8B57-1347B74D1F99}"/>
              </a:ext>
            </a:extLst>
          </p:cNvPr>
          <p:cNvSpPr>
            <a:spLocks noGrp="1"/>
          </p:cNvSpPr>
          <p:nvPr>
            <p:ph type="sldNum" sz="quarter" idx="4"/>
          </p:nvPr>
        </p:nvSpPr>
        <p:spPr/>
        <p:txBody>
          <a:bodyPr/>
          <a:lstStyle/>
          <a:p>
            <a:fld id="{5DB98E5A-76C0-453E-B1E0-BC4AB04722D5}" type="slidenum">
              <a:rPr lang="en-GB" smtClean="0"/>
              <a:pPr/>
              <a:t>10</a:t>
            </a:fld>
            <a:endParaRPr lang="en-GB" dirty="0"/>
          </a:p>
        </p:txBody>
      </p:sp>
    </p:spTree>
    <p:extLst>
      <p:ext uri="{BB962C8B-B14F-4D97-AF65-F5344CB8AC3E}">
        <p14:creationId xmlns:p14="http://schemas.microsoft.com/office/powerpoint/2010/main" val="39386276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B9757C-B4F3-4D55-A723-F8AC0DFD9B0E}"/>
              </a:ext>
            </a:extLst>
          </p:cNvPr>
          <p:cNvSpPr>
            <a:spLocks noGrp="1"/>
          </p:cNvSpPr>
          <p:nvPr>
            <p:ph type="title"/>
          </p:nvPr>
        </p:nvSpPr>
        <p:spPr>
          <a:xfrm>
            <a:off x="611559" y="524681"/>
            <a:ext cx="7848228" cy="647701"/>
          </a:xfrm>
        </p:spPr>
        <p:txBody>
          <a:bodyPr/>
          <a:lstStyle/>
          <a:p>
            <a:r>
              <a:rPr lang="en-GB" sz="3200" b="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Wellbeing for Education Return</a:t>
            </a:r>
            <a:r>
              <a:rPr lang="en-GB" sz="3200" b="0" u="sng" dirty="0">
                <a:solidFill>
                  <a:srgbClr val="0563C1"/>
                </a:solidFill>
                <a:effectLst/>
                <a:latin typeface="Arial" panose="020B0604020202020204" pitchFamily="34" charset="0"/>
                <a:ea typeface="Calibri" panose="020F0502020204030204" pitchFamily="34" charset="0"/>
                <a:cs typeface="Arial" panose="020B0604020202020204" pitchFamily="34" charset="0"/>
              </a:rPr>
              <a:t> - Update </a:t>
            </a:r>
            <a:r>
              <a:rPr lang="en-GB" sz="3200" b="0" dirty="0">
                <a:effectLst/>
                <a:latin typeface="Arial" panose="020B0604020202020204" pitchFamily="34" charset="0"/>
                <a:ea typeface="Calibri" panose="020F0502020204030204" pitchFamily="34" charset="0"/>
                <a:cs typeface="Arial" panose="020B0604020202020204" pitchFamily="34" charset="0"/>
              </a:rPr>
              <a:t>  </a:t>
            </a:r>
            <a:br>
              <a:rPr lang="en-GB" sz="3200" dirty="0">
                <a:effectLst/>
                <a:latin typeface="Calibri" panose="020F0502020204030204" pitchFamily="34" charset="0"/>
                <a:ea typeface="Calibri" panose="020F0502020204030204" pitchFamily="34" charset="0"/>
              </a:rPr>
            </a:br>
            <a:endParaRPr lang="en-GB" dirty="0"/>
          </a:p>
        </p:txBody>
      </p:sp>
      <p:sp>
        <p:nvSpPr>
          <p:cNvPr id="3" name="Content Placeholder 2">
            <a:extLst>
              <a:ext uri="{FF2B5EF4-FFF2-40B4-BE49-F238E27FC236}">
                <a16:creationId xmlns:a16="http://schemas.microsoft.com/office/drawing/2014/main" id="{221041E6-55E3-4A2F-B8EC-172942DB23EA}"/>
              </a:ext>
            </a:extLst>
          </p:cNvPr>
          <p:cNvSpPr>
            <a:spLocks noGrp="1"/>
          </p:cNvSpPr>
          <p:nvPr>
            <p:ph idx="1"/>
          </p:nvPr>
        </p:nvSpPr>
        <p:spPr/>
        <p:txBody>
          <a:bodyPr/>
          <a:lstStyle/>
          <a:p>
            <a:r>
              <a:rPr lang="en-GB" sz="2200" b="0" dirty="0">
                <a:effectLst/>
                <a:latin typeface="Arial" panose="020B0604020202020204" pitchFamily="34" charset="0"/>
                <a:ea typeface="Calibri" panose="020F0502020204030204" pitchFamily="34" charset="0"/>
                <a:cs typeface="Arial" panose="020B0604020202020204" pitchFamily="34" charset="0"/>
              </a:rPr>
              <a:t>Helps local areas to support schools and FE providers promote wellbeing and good mental health, responding to the impacts of Covid-19.  </a:t>
            </a:r>
          </a:p>
          <a:p>
            <a:r>
              <a:rPr lang="en-GB" sz="2200" b="0" dirty="0">
                <a:effectLst/>
                <a:latin typeface="Arial" panose="020B0604020202020204" pitchFamily="34" charset="0"/>
                <a:ea typeface="Calibri" panose="020F0502020204030204" pitchFamily="34" charset="0"/>
                <a:cs typeface="Arial" panose="020B0604020202020204" pitchFamily="34" charset="0"/>
              </a:rPr>
              <a:t>More than 15,000 education settings are being offered additional training and support. </a:t>
            </a:r>
          </a:p>
          <a:p>
            <a:r>
              <a:rPr lang="en-GB" sz="2200" b="0" dirty="0">
                <a:effectLst/>
                <a:latin typeface="Arial" panose="020B0604020202020204" pitchFamily="34" charset="0"/>
                <a:ea typeface="Calibri" panose="020F0502020204030204" pitchFamily="34" charset="0"/>
                <a:cs typeface="Arial" panose="020B0604020202020204" pitchFamily="34" charset="0"/>
              </a:rPr>
              <a:t>DFE now working with the Anna Freud Centre to develop webinars that can delivered directly to education settings that haven’t received training from LAs. </a:t>
            </a:r>
          </a:p>
          <a:p>
            <a:r>
              <a:rPr lang="en-GB" sz="2200" b="0" dirty="0">
                <a:effectLst/>
                <a:latin typeface="Arial" panose="020B0604020202020204" pitchFamily="34" charset="0"/>
                <a:ea typeface="Calibri" panose="020F0502020204030204" pitchFamily="34" charset="0"/>
                <a:cs typeface="Arial" panose="020B0604020202020204" pitchFamily="34" charset="0"/>
              </a:rPr>
              <a:t>Will distribute two pre-recorded two webinars, that cover child wellbeing and resilience and  covering staff wellbeing. </a:t>
            </a:r>
          </a:p>
          <a:p>
            <a:pPr marL="0" indent="0">
              <a:buNone/>
            </a:pPr>
            <a:endParaRPr lang="en-GB" sz="1800" dirty="0">
              <a:effectLst/>
              <a:latin typeface="Calibri" panose="020F0502020204030204" pitchFamily="34" charset="0"/>
              <a:ea typeface="Calibri" panose="020F0502020204030204" pitchFamily="34" charset="0"/>
            </a:endParaRPr>
          </a:p>
          <a:p>
            <a:endParaRPr lang="en-GB" dirty="0"/>
          </a:p>
        </p:txBody>
      </p:sp>
      <p:sp>
        <p:nvSpPr>
          <p:cNvPr id="4" name="Slide Number Placeholder 3">
            <a:extLst>
              <a:ext uri="{FF2B5EF4-FFF2-40B4-BE49-F238E27FC236}">
                <a16:creationId xmlns:a16="http://schemas.microsoft.com/office/drawing/2014/main" id="{9D0AE1D5-3FBA-4B85-8420-97BCFE6847ED}"/>
              </a:ext>
            </a:extLst>
          </p:cNvPr>
          <p:cNvSpPr>
            <a:spLocks noGrp="1"/>
          </p:cNvSpPr>
          <p:nvPr>
            <p:ph type="sldNum" sz="quarter" idx="4"/>
          </p:nvPr>
        </p:nvSpPr>
        <p:spPr/>
        <p:txBody>
          <a:bodyPr/>
          <a:lstStyle/>
          <a:p>
            <a:fld id="{5DB98E5A-76C0-453E-B1E0-BC4AB04722D5}" type="slidenum">
              <a:rPr lang="en-GB" smtClean="0"/>
              <a:pPr/>
              <a:t>11</a:t>
            </a:fld>
            <a:endParaRPr lang="en-GB" dirty="0"/>
          </a:p>
        </p:txBody>
      </p:sp>
    </p:spTree>
    <p:extLst>
      <p:ext uri="{BB962C8B-B14F-4D97-AF65-F5344CB8AC3E}">
        <p14:creationId xmlns:p14="http://schemas.microsoft.com/office/powerpoint/2010/main" val="1330813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0" dirty="0"/>
              <a:t>Use of PPE</a:t>
            </a:r>
          </a:p>
        </p:txBody>
      </p:sp>
      <p:sp>
        <p:nvSpPr>
          <p:cNvPr id="3" name="Content Placeholder 2"/>
          <p:cNvSpPr>
            <a:spLocks noGrp="1"/>
          </p:cNvSpPr>
          <p:nvPr>
            <p:ph idx="1"/>
          </p:nvPr>
        </p:nvSpPr>
        <p:spPr>
          <a:xfrm>
            <a:off x="684212" y="1076908"/>
            <a:ext cx="7775575" cy="4679949"/>
          </a:xfrm>
        </p:spPr>
        <p:txBody>
          <a:bodyPr/>
          <a:lstStyle/>
          <a:p>
            <a:r>
              <a:rPr lang="en-GB" b="0" dirty="0"/>
              <a:t>The majority of staff in education settings will not require PPE beyond what they would normally need for their work. </a:t>
            </a:r>
          </a:p>
          <a:p>
            <a:r>
              <a:rPr lang="en-GB" b="0" dirty="0"/>
              <a:t>PPE is only needed in a very small number of cases, such as:</a:t>
            </a:r>
          </a:p>
          <a:p>
            <a:pPr marL="719138" lvl="0" indent="-360363">
              <a:buFont typeface="Courier New" panose="02070309020205020404" pitchFamily="49" charset="0"/>
              <a:buChar char="o"/>
            </a:pPr>
            <a:r>
              <a:rPr lang="en-GB" b="0" dirty="0"/>
              <a:t>where an individual child or young person becomes ill with coronavirus symptoms while at school, and only then if a distance of 2 metres cannot be maintained;</a:t>
            </a:r>
          </a:p>
          <a:p>
            <a:pPr marL="719138" lvl="0" indent="-360363">
              <a:buFont typeface="Courier New" panose="02070309020205020404" pitchFamily="49" charset="0"/>
              <a:buChar char="o"/>
            </a:pPr>
            <a:r>
              <a:rPr lang="en-GB" b="0" dirty="0"/>
              <a:t>where a child or young person already has routine intimate care needs that involves the use of PPE, in which case the same PPE should continue to be used.</a:t>
            </a:r>
          </a:p>
          <a:p>
            <a:r>
              <a:rPr lang="en-GB" b="0" dirty="0"/>
              <a:t>When working with children and young people who cough, spit or vomit but do </a:t>
            </a:r>
            <a:r>
              <a:rPr lang="en-GB" b="0" i="1" u="sng" dirty="0"/>
              <a:t>not</a:t>
            </a:r>
            <a:r>
              <a:rPr lang="en-GB" b="0" dirty="0"/>
              <a:t> have coronavirus symptoms, only any PPE that would be routinely worn, should be worn.</a:t>
            </a:r>
          </a:p>
        </p:txBody>
      </p:sp>
      <p:sp>
        <p:nvSpPr>
          <p:cNvPr id="4" name="Slide Number Placeholder 3"/>
          <p:cNvSpPr>
            <a:spLocks noGrp="1"/>
          </p:cNvSpPr>
          <p:nvPr>
            <p:ph type="sldNum" sz="quarter" idx="4"/>
          </p:nvPr>
        </p:nvSpPr>
        <p:spPr/>
        <p:txBody>
          <a:bodyPr/>
          <a:lstStyle/>
          <a:p>
            <a:fld id="{5DB98E5A-76C0-453E-B1E0-BC4AB04722D5}" type="slidenum">
              <a:rPr lang="en-GB" smtClean="0"/>
              <a:pPr/>
              <a:t>12</a:t>
            </a:fld>
            <a:endParaRPr lang="en-GB" dirty="0"/>
          </a:p>
        </p:txBody>
      </p:sp>
      <p:sp>
        <p:nvSpPr>
          <p:cNvPr id="5" name="Title 1"/>
          <p:cNvSpPr txBox="1">
            <a:spLocks/>
          </p:cNvSpPr>
          <p:nvPr/>
        </p:nvSpPr>
        <p:spPr>
          <a:xfrm>
            <a:off x="5652120" y="5949280"/>
            <a:ext cx="3054524" cy="749970"/>
          </a:xfrm>
          <a:prstGeom prst="rect">
            <a:avLst/>
          </a:prstGeom>
        </p:spPr>
        <p:txBody>
          <a:bodyPr vert="horz" lIns="91440" tIns="45720" rIns="91440" bIns="45720" rtlCol="0" anchor="ctr">
            <a:noAutofit/>
          </a:bodyPr>
          <a:lstStyle>
            <a:lvl1pPr algn="l" defTabSz="914400" rtl="0" eaLnBrk="1" latinLnBrk="0" hangingPunct="1">
              <a:spcBef>
                <a:spcPct val="0"/>
              </a:spcBef>
              <a:buNone/>
              <a:defRPr lang="en-GB" sz="3200" b="1" kern="1200" dirty="0">
                <a:solidFill>
                  <a:srgbClr val="104F75"/>
                </a:solidFill>
                <a:latin typeface="+mj-lt"/>
                <a:ea typeface="+mj-ea"/>
                <a:cs typeface="+mj-cs"/>
              </a:defRPr>
            </a:lvl1pPr>
          </a:lstStyle>
          <a:p>
            <a:r>
              <a:rPr lang="en-GB" sz="1200" b="0" dirty="0"/>
              <a:t>Guidance for full opening: special schools and other specialist settings</a:t>
            </a:r>
            <a:endParaRPr lang="en-GB" sz="1300" b="0" dirty="0">
              <a:solidFill>
                <a:srgbClr val="0070C0"/>
              </a:solidFill>
            </a:endParaRPr>
          </a:p>
        </p:txBody>
      </p:sp>
    </p:spTree>
    <p:extLst>
      <p:ext uri="{BB962C8B-B14F-4D97-AF65-F5344CB8AC3E}">
        <p14:creationId xmlns:p14="http://schemas.microsoft.com/office/powerpoint/2010/main" val="38827518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436" y="260648"/>
            <a:ext cx="7775575" cy="647701"/>
          </a:xfrm>
        </p:spPr>
        <p:txBody>
          <a:bodyPr/>
          <a:lstStyle/>
          <a:p>
            <a:r>
              <a:rPr lang="en-GB" b="0" dirty="0"/>
              <a:t>Catch up support</a:t>
            </a:r>
          </a:p>
        </p:txBody>
      </p:sp>
      <p:sp>
        <p:nvSpPr>
          <p:cNvPr id="3" name="Content Placeholder 2"/>
          <p:cNvSpPr>
            <a:spLocks noGrp="1"/>
          </p:cNvSpPr>
          <p:nvPr>
            <p:ph idx="1"/>
          </p:nvPr>
        </p:nvSpPr>
        <p:spPr>
          <a:xfrm>
            <a:off x="616045" y="1072501"/>
            <a:ext cx="8090599" cy="4679949"/>
          </a:xfrm>
        </p:spPr>
        <p:txBody>
          <a:bodyPr/>
          <a:lstStyle/>
          <a:p>
            <a:r>
              <a:rPr lang="en-GB" sz="2100" b="0" dirty="0"/>
              <a:t>£650m to ensure pupils have the chance to catch up - a one-off grant to all state-funded primary, secondary and special schools in the 20-21 academic year. </a:t>
            </a:r>
          </a:p>
          <a:p>
            <a:r>
              <a:rPr lang="en-GB" sz="2100" b="0" dirty="0"/>
              <a:t>Headteachers to decide how the money is spent.</a:t>
            </a:r>
          </a:p>
          <a:p>
            <a:r>
              <a:rPr lang="en-GB" sz="2100" b="0" dirty="0"/>
              <a:t>EEF: </a:t>
            </a:r>
            <a:r>
              <a:rPr lang="en-GB" sz="2100" b="0" u="sng" dirty="0">
                <a:hlinkClick r:id="rId2"/>
              </a:rPr>
              <a:t>guidance on effective interventions to support schools</a:t>
            </a:r>
            <a:r>
              <a:rPr lang="en-GB" sz="2100" b="0" dirty="0"/>
              <a:t>. </a:t>
            </a:r>
          </a:p>
          <a:p>
            <a:r>
              <a:rPr lang="en-GB" sz="2100" b="0" dirty="0"/>
              <a:t>For pupils with complex needs, settings to spend this funding on catch up support to address individual needs, inc. SaLT, travel training, EP time, or other small group/ individual interventions. </a:t>
            </a:r>
          </a:p>
          <a:p>
            <a:r>
              <a:rPr lang="en-GB" sz="2100" b="0" dirty="0"/>
              <a:t>Information about distribution of funding to settings due shortly.</a:t>
            </a:r>
          </a:p>
          <a:p>
            <a:r>
              <a:rPr lang="en-GB" sz="2100" b="0" dirty="0"/>
              <a:t>Also a £350m </a:t>
            </a:r>
            <a:r>
              <a:rPr lang="en-GB" sz="2100" b="0" u="sng" dirty="0">
                <a:hlinkClick r:id="rId3"/>
              </a:rPr>
              <a:t>National Tutoring Programme</a:t>
            </a:r>
            <a:r>
              <a:rPr lang="en-GB" sz="2100" b="0" dirty="0"/>
              <a:t> to deliver tuition to the most disadvantaged and vulnerable young people.</a:t>
            </a:r>
          </a:p>
        </p:txBody>
      </p:sp>
      <p:sp>
        <p:nvSpPr>
          <p:cNvPr id="4" name="Slide Number Placeholder 3"/>
          <p:cNvSpPr>
            <a:spLocks noGrp="1"/>
          </p:cNvSpPr>
          <p:nvPr>
            <p:ph type="sldNum" sz="quarter" idx="4"/>
          </p:nvPr>
        </p:nvSpPr>
        <p:spPr/>
        <p:txBody>
          <a:bodyPr/>
          <a:lstStyle/>
          <a:p>
            <a:fld id="{5DB98E5A-76C0-453E-B1E0-BC4AB04722D5}" type="slidenum">
              <a:rPr lang="en-GB" smtClean="0"/>
              <a:pPr/>
              <a:t>13</a:t>
            </a:fld>
            <a:endParaRPr lang="en-GB" dirty="0"/>
          </a:p>
        </p:txBody>
      </p:sp>
      <p:sp>
        <p:nvSpPr>
          <p:cNvPr id="5" name="Title 1"/>
          <p:cNvSpPr txBox="1">
            <a:spLocks/>
          </p:cNvSpPr>
          <p:nvPr/>
        </p:nvSpPr>
        <p:spPr>
          <a:xfrm>
            <a:off x="5652120" y="5949280"/>
            <a:ext cx="3054524" cy="749970"/>
          </a:xfrm>
          <a:prstGeom prst="rect">
            <a:avLst/>
          </a:prstGeom>
        </p:spPr>
        <p:txBody>
          <a:bodyPr vert="horz" lIns="91440" tIns="45720" rIns="91440" bIns="45720" rtlCol="0" anchor="ctr">
            <a:noAutofit/>
          </a:bodyPr>
          <a:lstStyle>
            <a:lvl1pPr algn="l" defTabSz="914400" rtl="0" eaLnBrk="1" latinLnBrk="0" hangingPunct="1">
              <a:spcBef>
                <a:spcPct val="0"/>
              </a:spcBef>
              <a:buNone/>
              <a:defRPr lang="en-GB" sz="3200" b="1" kern="1200" dirty="0">
                <a:solidFill>
                  <a:srgbClr val="104F75"/>
                </a:solidFill>
                <a:latin typeface="+mj-lt"/>
                <a:ea typeface="+mj-ea"/>
                <a:cs typeface="+mj-cs"/>
              </a:defRPr>
            </a:lvl1pPr>
          </a:lstStyle>
          <a:p>
            <a:r>
              <a:rPr lang="en-GB" sz="1200" b="0" dirty="0"/>
              <a:t>Guidance for full opening: special schools and other specialist settings</a:t>
            </a:r>
            <a:endParaRPr lang="en-GB" sz="1300" b="0" dirty="0">
              <a:solidFill>
                <a:srgbClr val="0070C0"/>
              </a:solidFill>
            </a:endParaRPr>
          </a:p>
        </p:txBody>
      </p:sp>
    </p:spTree>
    <p:extLst>
      <p:ext uri="{BB962C8B-B14F-4D97-AF65-F5344CB8AC3E}">
        <p14:creationId xmlns:p14="http://schemas.microsoft.com/office/powerpoint/2010/main" val="13310494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3626F0-1891-48BA-826E-A677428861B3}"/>
              </a:ext>
            </a:extLst>
          </p:cNvPr>
          <p:cNvSpPr>
            <a:spLocks noGrp="1"/>
          </p:cNvSpPr>
          <p:nvPr>
            <p:ph type="title"/>
          </p:nvPr>
        </p:nvSpPr>
        <p:spPr>
          <a:xfrm>
            <a:off x="684212" y="260648"/>
            <a:ext cx="7775575" cy="647701"/>
          </a:xfrm>
        </p:spPr>
        <p:txBody>
          <a:bodyPr/>
          <a:lstStyle/>
          <a:p>
            <a:r>
              <a:rPr lang="en-GB" b="0" dirty="0"/>
              <a:t>Stakeholder Feedback – January 2021</a:t>
            </a:r>
          </a:p>
        </p:txBody>
      </p:sp>
      <p:sp>
        <p:nvSpPr>
          <p:cNvPr id="3" name="Content Placeholder 2">
            <a:extLst>
              <a:ext uri="{FF2B5EF4-FFF2-40B4-BE49-F238E27FC236}">
                <a16:creationId xmlns:a16="http://schemas.microsoft.com/office/drawing/2014/main" id="{BDC32BCC-46D8-440A-AE8D-5F29164EA434}"/>
              </a:ext>
            </a:extLst>
          </p:cNvPr>
          <p:cNvSpPr>
            <a:spLocks noGrp="1"/>
          </p:cNvSpPr>
          <p:nvPr>
            <p:ph idx="1"/>
          </p:nvPr>
        </p:nvSpPr>
        <p:spPr>
          <a:xfrm>
            <a:off x="755576" y="912326"/>
            <a:ext cx="7920880" cy="5252978"/>
          </a:xfrm>
        </p:spPr>
        <p:txBody>
          <a:bodyPr>
            <a:noAutofit/>
          </a:bodyPr>
          <a:lstStyle/>
          <a:p>
            <a:pPr marL="0" indent="0">
              <a:buNone/>
            </a:pPr>
            <a:r>
              <a:rPr lang="en-GB" sz="1800" dirty="0">
                <a:solidFill>
                  <a:srgbClr val="333333"/>
                </a:solidFill>
                <a:effectLst/>
              </a:rPr>
              <a:t>Special Needs Jungle – 25 Jan 2021</a:t>
            </a:r>
            <a:r>
              <a:rPr lang="en-GB" sz="1800" b="0" dirty="0">
                <a:solidFill>
                  <a:srgbClr val="333333"/>
                </a:solidFill>
                <a:effectLst/>
              </a:rPr>
              <a:t> </a:t>
            </a:r>
          </a:p>
          <a:p>
            <a:r>
              <a:rPr lang="en-GB" sz="1800" b="0" dirty="0">
                <a:effectLst/>
              </a:rPr>
              <a:t>Schools are, on the whole, doing much better this time round, with more children in school and more experience of handling pandemic education. </a:t>
            </a:r>
          </a:p>
          <a:p>
            <a:r>
              <a:rPr lang="en-GB" sz="1800" b="0" dirty="0">
                <a:solidFill>
                  <a:srgbClr val="333333"/>
                </a:solidFill>
                <a:effectLst/>
              </a:rPr>
              <a:t>However, other parents say schools are deciding for themselves who they will allow in.</a:t>
            </a:r>
            <a:endParaRPr lang="en-GB" sz="1800" b="0" dirty="0"/>
          </a:p>
          <a:p>
            <a:pPr marL="0" indent="0">
              <a:buNone/>
            </a:pPr>
            <a:r>
              <a:rPr lang="en-GB" sz="1800" dirty="0"/>
              <a:t>NNPCF</a:t>
            </a:r>
            <a:r>
              <a:rPr lang="en-GB" sz="1800" b="0" dirty="0"/>
              <a:t> – </a:t>
            </a:r>
            <a:r>
              <a:rPr lang="en-GB" sz="1800" dirty="0"/>
              <a:t>22 Jan 2021 </a:t>
            </a:r>
          </a:p>
          <a:p>
            <a:r>
              <a:rPr lang="en-GB" sz="1800" b="0" dirty="0">
                <a:effectLst/>
              </a:rPr>
              <a:t>More vulnerable children and children of key workers are being offered places than in the first lockdown and more are taking those places up.</a:t>
            </a:r>
          </a:p>
          <a:p>
            <a:r>
              <a:rPr lang="en-GB" sz="1800" b="0" dirty="0">
                <a:effectLst/>
              </a:rPr>
              <a:t>Examples of families being discouraged to take up places. </a:t>
            </a:r>
          </a:p>
          <a:p>
            <a:r>
              <a:rPr lang="en-GB" sz="1800" b="0" dirty="0">
                <a:solidFill>
                  <a:srgbClr val="000000"/>
                </a:solidFill>
                <a:effectLst/>
              </a:rPr>
              <a:t>Some special schools have adopted a good coproduction based approach, working with families to understand what provision they need and how this can be supplied. </a:t>
            </a:r>
          </a:p>
          <a:p>
            <a:r>
              <a:rPr lang="en-GB" sz="1800" b="0" dirty="0">
                <a:solidFill>
                  <a:srgbClr val="000000"/>
                </a:solidFill>
                <a:effectLst/>
              </a:rPr>
              <a:t>Others have taken unilateral decisions based on prioritisation criteria that have been implemented without consultation.</a:t>
            </a:r>
            <a:endParaRPr lang="en-GB" sz="1800" b="0" dirty="0">
              <a:effectLst/>
            </a:endParaRPr>
          </a:p>
        </p:txBody>
      </p:sp>
    </p:spTree>
    <p:extLst>
      <p:ext uri="{BB962C8B-B14F-4D97-AF65-F5344CB8AC3E}">
        <p14:creationId xmlns:p14="http://schemas.microsoft.com/office/powerpoint/2010/main" val="8222513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8B6FF3-C019-4DB1-AA5B-3ABE4B2FCBCC}"/>
              </a:ext>
            </a:extLst>
          </p:cNvPr>
          <p:cNvSpPr>
            <a:spLocks noGrp="1"/>
          </p:cNvSpPr>
          <p:nvPr>
            <p:ph type="title"/>
          </p:nvPr>
        </p:nvSpPr>
        <p:spPr/>
        <p:txBody>
          <a:bodyPr/>
          <a:lstStyle/>
          <a:p>
            <a:r>
              <a:rPr lang="en-GB" b="0" dirty="0"/>
              <a:t>Attendance on 28 January in state funded schools</a:t>
            </a:r>
          </a:p>
        </p:txBody>
      </p:sp>
      <p:sp>
        <p:nvSpPr>
          <p:cNvPr id="3" name="Content Placeholder 2">
            <a:extLst>
              <a:ext uri="{FF2B5EF4-FFF2-40B4-BE49-F238E27FC236}">
                <a16:creationId xmlns:a16="http://schemas.microsoft.com/office/drawing/2014/main" id="{89D3E496-3086-476E-96DC-73172B467B72}"/>
              </a:ext>
            </a:extLst>
          </p:cNvPr>
          <p:cNvSpPr>
            <a:spLocks noGrp="1"/>
          </p:cNvSpPr>
          <p:nvPr>
            <p:ph idx="1"/>
          </p:nvPr>
        </p:nvSpPr>
        <p:spPr>
          <a:xfrm>
            <a:off x="700858" y="1412776"/>
            <a:ext cx="7775575" cy="4679949"/>
          </a:xfrm>
        </p:spPr>
        <p:txBody>
          <a:bodyPr>
            <a:normAutofit fontScale="92500" lnSpcReduction="20000"/>
          </a:bodyPr>
          <a:lstStyle/>
          <a:p>
            <a:pPr marL="0" indent="0">
              <a:buNone/>
            </a:pPr>
            <a:r>
              <a:rPr lang="en-GB" sz="2200" b="0" dirty="0"/>
              <a:t>All Schools: </a:t>
            </a:r>
          </a:p>
          <a:p>
            <a:pPr marL="806054" indent="-266700">
              <a:buFont typeface="Arial" panose="020B0604020202020204" pitchFamily="34" charset="0"/>
              <a:buChar char="•"/>
            </a:pPr>
            <a:r>
              <a:rPr lang="en-GB" sz="2200" b="0" dirty="0"/>
              <a:t>22% - primary schools </a:t>
            </a:r>
          </a:p>
          <a:p>
            <a:pPr marL="806054" indent="-266700">
              <a:buFont typeface="Arial" panose="020B0604020202020204" pitchFamily="34" charset="0"/>
              <a:buChar char="•"/>
            </a:pPr>
            <a:r>
              <a:rPr lang="en-GB" sz="2200" b="0" dirty="0"/>
              <a:t>5%  - secondary schools</a:t>
            </a:r>
          </a:p>
          <a:p>
            <a:pPr marL="806054" indent="-266700">
              <a:buFont typeface="Arial" panose="020B0604020202020204" pitchFamily="34" charset="0"/>
              <a:buChar char="•"/>
            </a:pPr>
            <a:r>
              <a:rPr lang="en-GB" sz="2200" b="0" dirty="0"/>
              <a:t>33%  - special schools. </a:t>
            </a:r>
          </a:p>
          <a:p>
            <a:pPr marL="0" indent="0">
              <a:buNone/>
            </a:pPr>
            <a:r>
              <a:rPr lang="en-GB" sz="2200" b="0" dirty="0"/>
              <a:t>Vulnerable groups</a:t>
            </a:r>
          </a:p>
          <a:p>
            <a:pPr marL="806054" indent="-266700">
              <a:buFont typeface="Arial" panose="020B0604020202020204" pitchFamily="34" charset="0"/>
              <a:buChar char="•"/>
            </a:pPr>
            <a:r>
              <a:rPr lang="en-GB" sz="2200" b="0" dirty="0"/>
              <a:t>36% of all pupils with an EHCP</a:t>
            </a:r>
          </a:p>
          <a:p>
            <a:pPr marL="806054" indent="-266700">
              <a:buFont typeface="Arial" panose="020B0604020202020204" pitchFamily="34" charset="0"/>
              <a:buChar char="•"/>
            </a:pPr>
            <a:r>
              <a:rPr lang="en-GB" sz="2200" b="0" dirty="0"/>
              <a:t>43% of all pupils with a social worker</a:t>
            </a:r>
          </a:p>
          <a:p>
            <a:pPr marL="0" indent="0">
              <a:buNone/>
            </a:pPr>
            <a:r>
              <a:rPr lang="en-GB" sz="2200" b="0" dirty="0"/>
              <a:t>Among open special schools: </a:t>
            </a:r>
          </a:p>
          <a:p>
            <a:pPr marL="806054" indent="-266700"/>
            <a:r>
              <a:rPr lang="en-GB" sz="2200" b="0" dirty="0"/>
              <a:t>4% less than 10% attendance, </a:t>
            </a:r>
          </a:p>
          <a:p>
            <a:pPr marL="806054" indent="-266700"/>
            <a:r>
              <a:rPr lang="en-GB" sz="2200" b="0" dirty="0"/>
              <a:t>22% less than 20%; </a:t>
            </a:r>
          </a:p>
          <a:p>
            <a:pPr marL="806054" indent="-266700"/>
            <a:r>
              <a:rPr lang="en-GB" sz="2200" b="0" dirty="0"/>
              <a:t>86% less than 50%; </a:t>
            </a:r>
          </a:p>
          <a:p>
            <a:pPr marL="806054" indent="-266700"/>
            <a:r>
              <a:rPr lang="en-GB" sz="2200" b="0" dirty="0"/>
              <a:t>14% were over 50%</a:t>
            </a:r>
          </a:p>
          <a:p>
            <a:endParaRPr lang="en-GB" dirty="0"/>
          </a:p>
        </p:txBody>
      </p:sp>
      <p:graphicFrame>
        <p:nvGraphicFramePr>
          <p:cNvPr id="4" name="Table 5">
            <a:extLst>
              <a:ext uri="{FF2B5EF4-FFF2-40B4-BE49-F238E27FC236}">
                <a16:creationId xmlns:a16="http://schemas.microsoft.com/office/drawing/2014/main" id="{1471AACF-FECB-457D-9CE0-92C8FF810B83}"/>
              </a:ext>
            </a:extLst>
          </p:cNvPr>
          <p:cNvGraphicFramePr>
            <a:graphicFrameLocks/>
          </p:cNvGraphicFramePr>
          <p:nvPr>
            <p:extLst>
              <p:ext uri="{D42A27DB-BD31-4B8C-83A1-F6EECF244321}">
                <p14:modId xmlns:p14="http://schemas.microsoft.com/office/powerpoint/2010/main" val="3442025497"/>
              </p:ext>
            </p:extLst>
          </p:nvPr>
        </p:nvGraphicFramePr>
        <p:xfrm>
          <a:off x="700858" y="4508920"/>
          <a:ext cx="5959374" cy="2232448"/>
        </p:xfrm>
        <a:graphic>
          <a:graphicData uri="http://schemas.openxmlformats.org/drawingml/2006/table">
            <a:tbl>
              <a:tblPr firstRow="1" bandRow="1">
                <a:tableStyleId>{5C22544A-7EE6-4342-B048-85BDC9FD1C3A}</a:tableStyleId>
              </a:tblPr>
              <a:tblGrid>
                <a:gridCol w="3176102">
                  <a:extLst>
                    <a:ext uri="{9D8B030D-6E8A-4147-A177-3AD203B41FA5}">
                      <a16:colId xmlns:a16="http://schemas.microsoft.com/office/drawing/2014/main" val="3625769814"/>
                    </a:ext>
                  </a:extLst>
                </a:gridCol>
                <a:gridCol w="2783272">
                  <a:extLst>
                    <a:ext uri="{9D8B030D-6E8A-4147-A177-3AD203B41FA5}">
                      <a16:colId xmlns:a16="http://schemas.microsoft.com/office/drawing/2014/main" val="4992982"/>
                    </a:ext>
                  </a:extLst>
                </a:gridCol>
              </a:tblGrid>
              <a:tr h="558112">
                <a:tc>
                  <a:txBody>
                    <a:bodyPr/>
                    <a:lstStyle/>
                    <a:p>
                      <a:pPr algn="ctr"/>
                      <a:r>
                        <a:rPr lang="en-GB" sz="2000" dirty="0">
                          <a:solidFill>
                            <a:schemeClr val="tx1"/>
                          </a:solidFill>
                        </a:rPr>
                        <a:t>% Attendance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solidFill>
                            <a:schemeClr val="tx1"/>
                          </a:solidFill>
                        </a:rPr>
                        <a:t>Special schools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35881865"/>
                  </a:ext>
                </a:extLst>
              </a:tr>
              <a:tr h="558112">
                <a:tc>
                  <a:txBody>
                    <a:bodyPr/>
                    <a:lstStyle/>
                    <a:p>
                      <a:pPr algn="ctr"/>
                      <a:r>
                        <a:rPr lang="en-GB" sz="2000" dirty="0">
                          <a:solidFill>
                            <a:schemeClr val="tx1"/>
                          </a:solidFill>
                        </a:rPr>
                        <a:t>&lt;20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solidFill>
                            <a:schemeClr val="tx1"/>
                          </a:solidFill>
                        </a:rPr>
                        <a:t>20%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09791187"/>
                  </a:ext>
                </a:extLst>
              </a:tr>
              <a:tr h="558112">
                <a:tc>
                  <a:txBody>
                    <a:bodyPr/>
                    <a:lstStyle/>
                    <a:p>
                      <a:pPr algn="ctr"/>
                      <a:r>
                        <a:rPr lang="en-GB" sz="2000" dirty="0">
                          <a:solidFill>
                            <a:schemeClr val="tx1"/>
                          </a:solidFill>
                        </a:rPr>
                        <a:t>21-50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solidFill>
                            <a:schemeClr val="tx1"/>
                          </a:solidFill>
                        </a:rPr>
                        <a:t>64%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35622912"/>
                  </a:ext>
                </a:extLst>
              </a:tr>
              <a:tr h="558112">
                <a:tc>
                  <a:txBody>
                    <a:bodyPr/>
                    <a:lstStyle/>
                    <a:p>
                      <a:pPr algn="ctr"/>
                      <a:r>
                        <a:rPr lang="en-GB" sz="2000" dirty="0">
                          <a:solidFill>
                            <a:schemeClr val="tx1"/>
                          </a:solidFill>
                        </a:rPr>
                        <a:t>&gt; 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solidFill>
                            <a:schemeClr val="tx1"/>
                          </a:solidFill>
                        </a:rPr>
                        <a:t>18%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60387726"/>
                  </a:ext>
                </a:extLst>
              </a:tr>
            </a:tbl>
          </a:graphicData>
        </a:graphic>
      </p:graphicFrame>
    </p:spTree>
    <p:extLst>
      <p:ext uri="{BB962C8B-B14F-4D97-AF65-F5344CB8AC3E}">
        <p14:creationId xmlns:p14="http://schemas.microsoft.com/office/powerpoint/2010/main" val="24824802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peech Bubble: Rectangle 3">
            <a:extLst>
              <a:ext uri="{FF2B5EF4-FFF2-40B4-BE49-F238E27FC236}">
                <a16:creationId xmlns:a16="http://schemas.microsoft.com/office/drawing/2014/main" id="{4E3DAD6D-F011-45B3-943F-FED2B7051274}"/>
              </a:ext>
            </a:extLst>
          </p:cNvPr>
          <p:cNvSpPr/>
          <p:nvPr/>
        </p:nvSpPr>
        <p:spPr>
          <a:xfrm>
            <a:off x="251520" y="332656"/>
            <a:ext cx="4464496" cy="1590342"/>
          </a:xfrm>
          <a:prstGeom prst="wedgeRectCallout">
            <a:avLst>
              <a:gd name="adj1" fmla="val 49823"/>
              <a:gd name="adj2" fmla="val 100922"/>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1800" dirty="0"/>
              <a:t>For my son, the last two lockdowns he really struggled with the work at home and the lack of routine. He is at school this time and the difference in him is amazing. Not autistic but thrives with a routine.</a:t>
            </a:r>
            <a:endParaRPr lang="en-GB" sz="1700" dirty="0"/>
          </a:p>
        </p:txBody>
      </p:sp>
      <p:sp>
        <p:nvSpPr>
          <p:cNvPr id="9" name="Speech Bubble: Rectangle 8">
            <a:extLst>
              <a:ext uri="{FF2B5EF4-FFF2-40B4-BE49-F238E27FC236}">
                <a16:creationId xmlns:a16="http://schemas.microsoft.com/office/drawing/2014/main" id="{20190C7E-148B-4AAA-BBD6-69FEDAA68F73}"/>
              </a:ext>
            </a:extLst>
          </p:cNvPr>
          <p:cNvSpPr/>
          <p:nvPr/>
        </p:nvSpPr>
        <p:spPr>
          <a:xfrm>
            <a:off x="179512" y="2734865"/>
            <a:ext cx="2492027" cy="1270199"/>
          </a:xfrm>
          <a:prstGeom prst="wedgeRectCallout">
            <a:avLst>
              <a:gd name="adj1" fmla="val 70898"/>
              <a:gd name="adj2" fmla="val -14909"/>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0F1419"/>
                </a:solidFill>
                <a:latin typeface="Arial" panose="020B0604020202020204" pitchFamily="34" charset="0"/>
                <a:cs typeface="Arial" panose="020B0604020202020204" pitchFamily="34" charset="0"/>
              </a:rPr>
              <a:t>Luke is loving being at school. it is very much appreciated. thank you from all of us</a:t>
            </a:r>
            <a:endParaRPr lang="en-GB" dirty="0">
              <a:latin typeface="Arial" panose="020B0604020202020204" pitchFamily="34" charset="0"/>
              <a:cs typeface="Arial" panose="020B0604020202020204" pitchFamily="34" charset="0"/>
            </a:endParaRPr>
          </a:p>
        </p:txBody>
      </p:sp>
      <p:sp>
        <p:nvSpPr>
          <p:cNvPr id="10" name="Speech Bubble: Rectangle 9">
            <a:extLst>
              <a:ext uri="{FF2B5EF4-FFF2-40B4-BE49-F238E27FC236}">
                <a16:creationId xmlns:a16="http://schemas.microsoft.com/office/drawing/2014/main" id="{0564AC90-EE63-4E91-ABF4-72AE708072B5}"/>
              </a:ext>
            </a:extLst>
          </p:cNvPr>
          <p:cNvSpPr/>
          <p:nvPr/>
        </p:nvSpPr>
        <p:spPr>
          <a:xfrm>
            <a:off x="4668391" y="5554692"/>
            <a:ext cx="4320480" cy="1173991"/>
          </a:xfrm>
          <a:prstGeom prst="wedgeRectCallout">
            <a:avLst>
              <a:gd name="adj1" fmla="val -47543"/>
              <a:gd name="adj2" fmla="val -102796"/>
            </a:avLst>
          </a:prstGeom>
        </p:spPr>
        <p:style>
          <a:lnRef idx="2">
            <a:schemeClr val="accent6"/>
          </a:lnRef>
          <a:fillRef idx="1">
            <a:schemeClr val="lt1"/>
          </a:fillRef>
          <a:effectRef idx="0">
            <a:schemeClr val="accent6"/>
          </a:effectRef>
          <a:fontRef idx="minor">
            <a:schemeClr val="dk1"/>
          </a:fontRef>
        </p:style>
        <p:txBody>
          <a:bodyPr rtlCol="0" anchor="ctr"/>
          <a:lstStyle/>
          <a:p>
            <a:pPr marL="0" indent="0" algn="ctr">
              <a:buFont typeface="Arial" panose="020B0604020202020204" pitchFamily="34" charset="0"/>
              <a:buNone/>
            </a:pPr>
            <a:r>
              <a:rPr lang="en-GB" sz="1800" dirty="0"/>
              <a:t>Alison is now going to school and she definitely needs the routine and her friends. She was also adamant mum wasn't going to teach her this time. </a:t>
            </a:r>
          </a:p>
        </p:txBody>
      </p:sp>
      <p:sp>
        <p:nvSpPr>
          <p:cNvPr id="11" name="Speech Bubble: Rectangle 10">
            <a:extLst>
              <a:ext uri="{FF2B5EF4-FFF2-40B4-BE49-F238E27FC236}">
                <a16:creationId xmlns:a16="http://schemas.microsoft.com/office/drawing/2014/main" id="{FED7AE3A-DA94-4360-BD4B-D0B7A2F086B1}"/>
              </a:ext>
            </a:extLst>
          </p:cNvPr>
          <p:cNvSpPr/>
          <p:nvPr/>
        </p:nvSpPr>
        <p:spPr>
          <a:xfrm>
            <a:off x="5957998" y="2711103"/>
            <a:ext cx="3096344" cy="2232248"/>
          </a:xfrm>
          <a:prstGeom prst="wedgeRectCallout">
            <a:avLst>
              <a:gd name="adj1" fmla="val -63338"/>
              <a:gd name="adj2" fmla="val -3792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dirty="0"/>
              <a:t>I don't want to hear any billy balls about all vulnerable children will be able to go to school. Many with an EHCP in desperate situations could not access education last time and it's already shaping up to be a repeat for some. </a:t>
            </a:r>
          </a:p>
        </p:txBody>
      </p:sp>
      <p:sp>
        <p:nvSpPr>
          <p:cNvPr id="15" name="Title 7">
            <a:extLst>
              <a:ext uri="{FF2B5EF4-FFF2-40B4-BE49-F238E27FC236}">
                <a16:creationId xmlns:a16="http://schemas.microsoft.com/office/drawing/2014/main" id="{17F04332-C076-43F6-99AF-9EE5E881D62D}"/>
              </a:ext>
            </a:extLst>
          </p:cNvPr>
          <p:cNvSpPr txBox="1">
            <a:spLocks/>
          </p:cNvSpPr>
          <p:nvPr/>
        </p:nvSpPr>
        <p:spPr>
          <a:xfrm>
            <a:off x="323529" y="4816931"/>
            <a:ext cx="2952328" cy="1958238"/>
          </a:xfrm>
          <a:prstGeom prst="wedgeRectCallout">
            <a:avLst>
              <a:gd name="adj1" fmla="val 46748"/>
              <a:gd name="adj2" fmla="val -102499"/>
            </a:avLst>
          </a:prstGeom>
        </p:spPr>
        <p:style>
          <a:lnRef idx="2">
            <a:schemeClr val="accent6"/>
          </a:lnRef>
          <a:fillRef idx="1">
            <a:schemeClr val="lt1"/>
          </a:fillRef>
          <a:effectRef idx="0">
            <a:schemeClr val="accent6"/>
          </a:effectRef>
          <a:fontRef idx="minor">
            <a:schemeClr val="dk1"/>
          </a:fontRef>
        </p:style>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1600" dirty="0"/>
              <a:t>My son’s special school is closed to all except key workers and most vulnerable. Last lockdown about 11 children attended (it's a huge school with 300 pupils). how do parents challenge this? </a:t>
            </a:r>
          </a:p>
        </p:txBody>
      </p:sp>
      <p:sp>
        <p:nvSpPr>
          <p:cNvPr id="17" name="Speech Bubble: Rectangle 16">
            <a:extLst>
              <a:ext uri="{FF2B5EF4-FFF2-40B4-BE49-F238E27FC236}">
                <a16:creationId xmlns:a16="http://schemas.microsoft.com/office/drawing/2014/main" id="{3ADC3DE4-3AEA-47E0-A1BF-ECE1D45ED9BA}"/>
              </a:ext>
            </a:extLst>
          </p:cNvPr>
          <p:cNvSpPr/>
          <p:nvPr/>
        </p:nvSpPr>
        <p:spPr>
          <a:xfrm>
            <a:off x="5148063" y="193128"/>
            <a:ext cx="3906279" cy="2088233"/>
          </a:xfrm>
          <a:prstGeom prst="wedgeRectCallout">
            <a:avLst>
              <a:gd name="adj1" fmla="val -57590"/>
              <a:gd name="adj2" fmla="val 67584"/>
            </a:avLst>
          </a:prstGeom>
        </p:spPr>
        <p:style>
          <a:lnRef idx="2">
            <a:schemeClr val="accent6"/>
          </a:lnRef>
          <a:fillRef idx="1">
            <a:schemeClr val="lt1"/>
          </a:fillRef>
          <a:effectRef idx="0">
            <a:schemeClr val="accent6"/>
          </a:effectRef>
          <a:fontRef idx="minor">
            <a:schemeClr val="dk1"/>
          </a:fontRef>
        </p:style>
        <p:txBody>
          <a:bodyPr rtlCol="0" anchor="ctr"/>
          <a:lstStyle/>
          <a:p>
            <a:r>
              <a:rPr lang="en-GB" sz="1700" dirty="0">
                <a:solidFill>
                  <a:srgbClr val="0F1419"/>
                </a:solidFill>
                <a:ea typeface="Times New Roman" panose="02020603050405020304" pitchFamily="18" charset="0"/>
                <a:cs typeface="Arabic Typesetting" panose="020B0604020202020204" pitchFamily="66" charset="-78"/>
              </a:rPr>
              <a:t>Gary’s school rang this morning to find out if we would like him to go to school. They will accommodate him five days a week. I do so reluctantly but it is better for him. He is so excited about school that he has packed his lunch and his bag ….a first for us! </a:t>
            </a:r>
          </a:p>
        </p:txBody>
      </p:sp>
      <p:pic>
        <p:nvPicPr>
          <p:cNvPr id="1026" name="Picture 2" descr="Utter abandonment' of special needs families during lockdown - BBC News">
            <a:extLst>
              <a:ext uri="{FF2B5EF4-FFF2-40B4-BE49-F238E27FC236}">
                <a16:creationId xmlns:a16="http://schemas.microsoft.com/office/drawing/2014/main" id="{0CDBEF72-DAC9-457F-B75F-2C6A5DEDEC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3849" y="2710334"/>
            <a:ext cx="2394965" cy="22041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95446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3743F-3BC1-4781-BD56-885D029746D7}"/>
              </a:ext>
            </a:extLst>
          </p:cNvPr>
          <p:cNvSpPr>
            <a:spLocks noGrp="1"/>
          </p:cNvSpPr>
          <p:nvPr>
            <p:ph type="title"/>
          </p:nvPr>
        </p:nvSpPr>
        <p:spPr>
          <a:xfrm>
            <a:off x="755576" y="664044"/>
            <a:ext cx="7775575" cy="647701"/>
          </a:xfrm>
        </p:spPr>
        <p:txBody>
          <a:bodyPr/>
          <a:lstStyle/>
          <a:p>
            <a:r>
              <a:rPr lang="en-GB" b="0" dirty="0">
                <a:latin typeface="Arial" panose="020B0604020202020204" pitchFamily="34" charset="0"/>
                <a:ea typeface="Times New Roman" panose="02020603050405020304" pitchFamily="18" charset="0"/>
              </a:rPr>
              <a:t>Encouraging the attendance of v</a:t>
            </a:r>
            <a:r>
              <a:rPr lang="en-GB" sz="3200" b="0" dirty="0">
                <a:effectLst/>
                <a:latin typeface="Arial" panose="020B0604020202020204" pitchFamily="34" charset="0"/>
                <a:ea typeface="Times New Roman" panose="02020603050405020304" pitchFamily="18" charset="0"/>
              </a:rPr>
              <a:t>ulnerable children</a:t>
            </a:r>
            <a:br>
              <a:rPr lang="en-GB" sz="3200" dirty="0">
                <a:effectLst/>
                <a:latin typeface="Times New Roman" panose="02020603050405020304" pitchFamily="18" charset="0"/>
                <a:ea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62348EE3-61C8-463E-9E29-5E96230D3A0B}"/>
              </a:ext>
            </a:extLst>
          </p:cNvPr>
          <p:cNvSpPr>
            <a:spLocks noGrp="1"/>
          </p:cNvSpPr>
          <p:nvPr>
            <p:ph idx="1"/>
          </p:nvPr>
        </p:nvSpPr>
        <p:spPr>
          <a:xfrm>
            <a:off x="684212" y="1412776"/>
            <a:ext cx="7775575" cy="4679949"/>
          </a:xfrm>
        </p:spPr>
        <p:txBody>
          <a:bodyPr/>
          <a:lstStyle/>
          <a:p>
            <a:pPr marL="342900" lvl="0" indent="-342900" fontAlgn="base">
              <a:buFont typeface="Symbol" panose="05050102010706020507" pitchFamily="18" charset="2"/>
              <a:buChar char=""/>
            </a:pPr>
            <a:r>
              <a:rPr lang="en-GB" sz="2200" b="0" dirty="0">
                <a:effectLst/>
                <a:latin typeface="Arial" panose="020B0604020202020204" pitchFamily="34" charset="0"/>
                <a:ea typeface="Times New Roman" panose="02020603050405020304" pitchFamily="18" charset="0"/>
              </a:rPr>
              <a:t>Vulnerable children and young people who have not attended their setting following the introduction of national restrictions can revisit that decision at any point in time</a:t>
            </a:r>
          </a:p>
          <a:p>
            <a:pPr marL="342900" lvl="0" indent="-342900" fontAlgn="base">
              <a:buFont typeface="Symbol" panose="05050102010706020507" pitchFamily="18" charset="2"/>
              <a:buChar char=""/>
            </a:pPr>
            <a:r>
              <a:rPr lang="en-GB" sz="2200" b="0" dirty="0">
                <a:latin typeface="Arial" panose="020B0604020202020204" pitchFamily="34" charset="0"/>
                <a:ea typeface="Times New Roman" panose="02020603050405020304" pitchFamily="18" charset="0"/>
              </a:rPr>
              <a:t>P</a:t>
            </a:r>
            <a:r>
              <a:rPr lang="en-GB" sz="2200" b="0" dirty="0">
                <a:effectLst/>
                <a:latin typeface="Arial" panose="020B0604020202020204" pitchFamily="34" charset="0"/>
                <a:ea typeface="Times New Roman" panose="02020603050405020304" pitchFamily="18" charset="0"/>
              </a:rPr>
              <a:t>arents, carers and young people should talk to their education setting and social worker (if they have one) if they wish to do so.   </a:t>
            </a:r>
          </a:p>
          <a:p>
            <a:pPr marL="342900" lvl="0" indent="-342900" fontAlgn="base">
              <a:buFont typeface="Symbol" panose="05050102010706020507" pitchFamily="18" charset="2"/>
              <a:buChar char=""/>
            </a:pPr>
            <a:r>
              <a:rPr lang="en-GB" sz="2200" b="0" dirty="0">
                <a:effectLst/>
                <a:latin typeface="Arial" panose="020B0604020202020204" pitchFamily="34" charset="0"/>
                <a:ea typeface="Times New Roman" panose="02020603050405020304" pitchFamily="18" charset="0"/>
              </a:rPr>
              <a:t>Education settings should also continue to encourage vulnerable children to attend and review whether there are other children and young people who might be newly vulnerable and benefit from on-site attendance. </a:t>
            </a:r>
            <a:endParaRPr lang="en-GB" sz="2200" b="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a:extLst>
              <a:ext uri="{FF2B5EF4-FFF2-40B4-BE49-F238E27FC236}">
                <a16:creationId xmlns:a16="http://schemas.microsoft.com/office/drawing/2014/main" id="{E6ACC309-3D76-457D-B253-96B35D7B3B2C}"/>
              </a:ext>
            </a:extLst>
          </p:cNvPr>
          <p:cNvSpPr>
            <a:spLocks noGrp="1"/>
          </p:cNvSpPr>
          <p:nvPr>
            <p:ph type="sldNum" sz="quarter" idx="4"/>
          </p:nvPr>
        </p:nvSpPr>
        <p:spPr/>
        <p:txBody>
          <a:bodyPr/>
          <a:lstStyle/>
          <a:p>
            <a:fld id="{5DB98E5A-76C0-453E-B1E0-BC4AB04722D5}" type="slidenum">
              <a:rPr lang="en-GB" smtClean="0"/>
              <a:pPr/>
              <a:t>17</a:t>
            </a:fld>
            <a:endParaRPr lang="en-GB" dirty="0"/>
          </a:p>
        </p:txBody>
      </p:sp>
    </p:spTree>
    <p:extLst>
      <p:ext uri="{BB962C8B-B14F-4D97-AF65-F5344CB8AC3E}">
        <p14:creationId xmlns:p14="http://schemas.microsoft.com/office/powerpoint/2010/main" val="13564610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69A44D-29D5-49BA-A1E5-2234225E8D69}"/>
              </a:ext>
            </a:extLst>
          </p:cNvPr>
          <p:cNvSpPr>
            <a:spLocks noGrp="1"/>
          </p:cNvSpPr>
          <p:nvPr>
            <p:ph type="title"/>
          </p:nvPr>
        </p:nvSpPr>
        <p:spPr>
          <a:xfrm>
            <a:off x="684211" y="405726"/>
            <a:ext cx="7775575" cy="647701"/>
          </a:xfrm>
        </p:spPr>
        <p:txBody>
          <a:bodyPr/>
          <a:lstStyle/>
          <a:p>
            <a:r>
              <a:rPr lang="en-GB" sz="3200" b="0" i="0" u="none" strike="noStrike" baseline="0" dirty="0">
                <a:solidFill>
                  <a:schemeClr val="accent5">
                    <a:lumMod val="50000"/>
                  </a:schemeClr>
                </a:solidFill>
                <a:latin typeface="Arial" panose="020B0604020202020204" pitchFamily="34" charset="0"/>
              </a:rPr>
              <a:t>Specialist and visiting practitioners</a:t>
            </a:r>
            <a:br>
              <a:rPr lang="en-GB" sz="3200" b="0" i="0" u="none" strike="noStrike" baseline="0" dirty="0">
                <a:solidFill>
                  <a:srgbClr val="000000"/>
                </a:solidFill>
                <a:latin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B58D132F-02F2-496F-8638-FE8AA5889E0E}"/>
              </a:ext>
            </a:extLst>
          </p:cNvPr>
          <p:cNvSpPr>
            <a:spLocks noGrp="1"/>
          </p:cNvSpPr>
          <p:nvPr>
            <p:ph idx="1"/>
          </p:nvPr>
        </p:nvSpPr>
        <p:spPr>
          <a:xfrm>
            <a:off x="684212" y="981075"/>
            <a:ext cx="7848228" cy="4679949"/>
          </a:xfrm>
        </p:spPr>
        <p:txBody>
          <a:bodyPr/>
          <a:lstStyle/>
          <a:p>
            <a:r>
              <a:rPr lang="en-GB" sz="2200" b="0" i="0" u="none" strike="noStrike" baseline="0" dirty="0">
                <a:solidFill>
                  <a:srgbClr val="000000"/>
                </a:solidFill>
                <a:latin typeface="Arial" panose="020B0604020202020204" pitchFamily="34" charset="0"/>
              </a:rPr>
              <a:t>Settings should minimise numbers of visitors.</a:t>
            </a:r>
          </a:p>
          <a:p>
            <a:r>
              <a:rPr lang="en-GB" sz="2200" b="0" dirty="0">
                <a:solidFill>
                  <a:srgbClr val="000000"/>
                </a:solidFill>
                <a:latin typeface="Arial" panose="020B0604020202020204" pitchFamily="34" charset="0"/>
              </a:rPr>
              <a:t>V</a:t>
            </a:r>
            <a:r>
              <a:rPr lang="en-GB" sz="2200" b="0" i="0" u="none" strike="noStrike" baseline="0" dirty="0">
                <a:solidFill>
                  <a:srgbClr val="000000"/>
                </a:solidFill>
                <a:latin typeface="Arial" panose="020B0604020202020204" pitchFamily="34" charset="0"/>
              </a:rPr>
              <a:t>isiting specialists such as therapists, clinicians, peripatetic teachers and other support staff for pupils with SEND should provide interventions as usual.</a:t>
            </a:r>
          </a:p>
          <a:p>
            <a:r>
              <a:rPr lang="en-GB" sz="2200" b="0" dirty="0">
                <a:solidFill>
                  <a:srgbClr val="000000"/>
                </a:solidFill>
                <a:latin typeface="Arial" panose="020B0604020202020204" pitchFamily="34" charset="0"/>
              </a:rPr>
              <a:t>Can </a:t>
            </a:r>
            <a:r>
              <a:rPr lang="en-GB" sz="2200" b="0" i="0" u="none" strike="noStrike" baseline="0" dirty="0">
                <a:solidFill>
                  <a:srgbClr val="000000"/>
                </a:solidFill>
                <a:latin typeface="Arial" panose="020B0604020202020204" pitchFamily="34" charset="0"/>
              </a:rPr>
              <a:t>move between settings as required.</a:t>
            </a:r>
          </a:p>
          <a:p>
            <a:r>
              <a:rPr lang="en-GB" sz="2200" b="0" i="0" u="none" strike="noStrike" baseline="0" dirty="0">
                <a:solidFill>
                  <a:srgbClr val="000000"/>
                </a:solidFill>
                <a:latin typeface="Arial" panose="020B0604020202020204" pitchFamily="34" charset="0"/>
              </a:rPr>
              <a:t>Visitors may also include NHS staff, e.g. those delivering vaccinations as part of the national childhood immunisation programme. </a:t>
            </a:r>
          </a:p>
          <a:p>
            <a:r>
              <a:rPr lang="en-GB" sz="2200" b="0" i="0" u="none" strike="noStrike" baseline="0" dirty="0">
                <a:solidFill>
                  <a:srgbClr val="000000"/>
                </a:solidFill>
                <a:latin typeface="Arial" panose="020B0604020202020204" pitchFamily="34" charset="0"/>
              </a:rPr>
              <a:t>Such specialists will be aware of the PPE most appropriate for their role. </a:t>
            </a:r>
          </a:p>
          <a:p>
            <a:pPr algn="l"/>
            <a:endParaRPr lang="en-GB" sz="1800" b="0" i="0" u="none" strike="noStrike" baseline="0" dirty="0">
              <a:solidFill>
                <a:srgbClr val="000000"/>
              </a:solidFill>
              <a:latin typeface="Arial" panose="020B0604020202020204" pitchFamily="34" charset="0"/>
            </a:endParaRPr>
          </a:p>
          <a:p>
            <a:r>
              <a:rPr lang="en-GB" sz="1800" b="0" i="0" u="none" strike="noStrike" baseline="0" dirty="0">
                <a:solidFill>
                  <a:srgbClr val="000000"/>
                </a:solidFill>
                <a:latin typeface="Arial" panose="020B0604020202020204" pitchFamily="34" charset="0"/>
              </a:rPr>
              <a:t> </a:t>
            </a:r>
            <a:endParaRPr lang="en-GB" sz="1400" b="0" dirty="0"/>
          </a:p>
        </p:txBody>
      </p:sp>
      <p:sp>
        <p:nvSpPr>
          <p:cNvPr id="4" name="Slide Number Placeholder 3">
            <a:extLst>
              <a:ext uri="{FF2B5EF4-FFF2-40B4-BE49-F238E27FC236}">
                <a16:creationId xmlns:a16="http://schemas.microsoft.com/office/drawing/2014/main" id="{6B55888A-2331-4C30-B23F-8E5270632510}"/>
              </a:ext>
            </a:extLst>
          </p:cNvPr>
          <p:cNvSpPr>
            <a:spLocks noGrp="1"/>
          </p:cNvSpPr>
          <p:nvPr>
            <p:ph type="sldNum" sz="quarter" idx="4"/>
          </p:nvPr>
        </p:nvSpPr>
        <p:spPr/>
        <p:txBody>
          <a:bodyPr/>
          <a:lstStyle/>
          <a:p>
            <a:fld id="{5DB98E5A-76C0-453E-B1E0-BC4AB04722D5}" type="slidenum">
              <a:rPr lang="en-GB" smtClean="0"/>
              <a:pPr/>
              <a:t>18</a:t>
            </a:fld>
            <a:endParaRPr lang="en-GB" dirty="0"/>
          </a:p>
        </p:txBody>
      </p:sp>
      <p:sp>
        <p:nvSpPr>
          <p:cNvPr id="6" name="TextBox 5">
            <a:extLst>
              <a:ext uri="{FF2B5EF4-FFF2-40B4-BE49-F238E27FC236}">
                <a16:creationId xmlns:a16="http://schemas.microsoft.com/office/drawing/2014/main" id="{CE85DF9D-8E8F-4488-9A68-48713E89BFA7}"/>
              </a:ext>
            </a:extLst>
          </p:cNvPr>
          <p:cNvSpPr txBox="1"/>
          <p:nvPr/>
        </p:nvSpPr>
        <p:spPr>
          <a:xfrm>
            <a:off x="3059832" y="6114475"/>
            <a:ext cx="5008138" cy="523220"/>
          </a:xfrm>
          <a:prstGeom prst="rect">
            <a:avLst/>
          </a:prstGeom>
          <a:noFill/>
        </p:spPr>
        <p:txBody>
          <a:bodyPr wrap="square">
            <a:spAutoFit/>
          </a:bodyPr>
          <a:lstStyle/>
          <a:p>
            <a:pPr marL="0" indent="0" algn="r">
              <a:buNone/>
            </a:pPr>
            <a:r>
              <a:rPr lang="en-GB" sz="1400" b="0" i="0" u="none" strike="noStrike" baseline="0" dirty="0">
                <a:solidFill>
                  <a:srgbClr val="000000"/>
                </a:solidFill>
                <a:latin typeface="Arial" panose="020B0604020202020204" pitchFamily="34" charset="0"/>
              </a:rPr>
              <a:t>Letter from Minister Ford to CYP with SEND, their families and carers, and those who work to support them -  </a:t>
            </a:r>
            <a:r>
              <a:rPr lang="en-GB" sz="1400" b="0" dirty="0">
                <a:latin typeface="Arial" panose="020B0604020202020204" pitchFamily="34" charset="0"/>
                <a:cs typeface="Arial" panose="020B0604020202020204" pitchFamily="34" charset="0"/>
              </a:rPr>
              <a:t>Sept 2020</a:t>
            </a:r>
            <a:endParaRPr lang="en-GB"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818782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13FE5-2CEF-47F7-AE50-AC0CC9C80700}"/>
              </a:ext>
            </a:extLst>
          </p:cNvPr>
          <p:cNvSpPr>
            <a:spLocks noGrp="1"/>
          </p:cNvSpPr>
          <p:nvPr>
            <p:ph type="title"/>
          </p:nvPr>
        </p:nvSpPr>
        <p:spPr>
          <a:xfrm>
            <a:off x="251519" y="332656"/>
            <a:ext cx="8640960" cy="647701"/>
          </a:xfrm>
        </p:spPr>
        <p:txBody>
          <a:bodyPr>
            <a:normAutofit fontScale="90000"/>
          </a:bodyPr>
          <a:lstStyle/>
          <a:p>
            <a:r>
              <a:rPr lang="en-GB" sz="3300" b="0" dirty="0">
                <a:latin typeface="Arial" panose="020B0604020202020204" pitchFamily="34" charset="0"/>
                <a:ea typeface="Calibri" panose="020F0502020204030204" pitchFamily="34" charset="0"/>
                <a:cs typeface="Arial" panose="020B0604020202020204" pitchFamily="34" charset="0"/>
              </a:rPr>
              <a:t>Remote learning (DfE Omnibus Survey Dec 2020)</a:t>
            </a:r>
            <a:endParaRPr lang="en-GB" b="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EB42B54-F51A-4FD6-82CA-F59376019CE2}"/>
              </a:ext>
            </a:extLst>
          </p:cNvPr>
          <p:cNvSpPr>
            <a:spLocks noGrp="1"/>
          </p:cNvSpPr>
          <p:nvPr>
            <p:ph idx="1"/>
          </p:nvPr>
        </p:nvSpPr>
        <p:spPr>
          <a:xfrm>
            <a:off x="684212" y="1196976"/>
            <a:ext cx="7775575" cy="5184352"/>
          </a:xfrm>
        </p:spPr>
        <p:txBody>
          <a:bodyPr>
            <a:normAutofit fontScale="92500" lnSpcReduction="10000"/>
          </a:bodyPr>
          <a:lstStyle/>
          <a:p>
            <a:pPr marL="0" indent="0">
              <a:buNone/>
            </a:pPr>
            <a:r>
              <a:rPr lang="en-GB" i="1" dirty="0">
                <a:latin typeface="+mj-lt"/>
                <a:ea typeface="Calibri" panose="020F0502020204030204" pitchFamily="34" charset="0"/>
              </a:rPr>
              <a:t>Summary </a:t>
            </a:r>
            <a:r>
              <a:rPr lang="en-GB" b="0" i="1" dirty="0">
                <a:latin typeface="+mj-lt"/>
                <a:ea typeface="Calibri" panose="020F0502020204030204" pitchFamily="34" charset="0"/>
              </a:rPr>
              <a:t>- Pupils with SEND may have access to a laptop but continue to be less engaged in home learning, hear less from their schools and their parents are having to provide more support.</a:t>
            </a:r>
            <a:endParaRPr lang="en-GB" b="0" dirty="0">
              <a:latin typeface="+mj-lt"/>
              <a:ea typeface="Calibri" panose="020F0502020204030204" pitchFamily="34" charset="0"/>
            </a:endParaRPr>
          </a:p>
          <a:p>
            <a:r>
              <a:rPr lang="en-GB" b="0" dirty="0">
                <a:latin typeface="+mj-lt"/>
                <a:ea typeface="Times New Roman" panose="02020603050405020304" pitchFamily="18" charset="0"/>
              </a:rPr>
              <a:t>Parents of pupils with SEND were much more likely to say their child found home learning difficult than parents of pupils without SEND</a:t>
            </a:r>
          </a:p>
          <a:p>
            <a:r>
              <a:rPr lang="en-GB" b="0" dirty="0">
                <a:latin typeface="+mj-lt"/>
                <a:ea typeface="Times New Roman" panose="02020603050405020304" pitchFamily="18" charset="0"/>
              </a:rPr>
              <a:t>Parents of pupils with SEND were much more likely than parents of pupils without SEND to say that they provided a lot of support.</a:t>
            </a:r>
          </a:p>
          <a:p>
            <a:r>
              <a:rPr lang="en-GB" b="0" dirty="0">
                <a:latin typeface="+mj-lt"/>
                <a:ea typeface="Times New Roman" panose="02020603050405020304" pitchFamily="18" charset="0"/>
              </a:rPr>
              <a:t>Parents of pupils with SEND were much more likely to say that the following learning types were not effective:</a:t>
            </a:r>
          </a:p>
          <a:p>
            <a:pPr marL="1076325" lvl="1" indent="-538163">
              <a:buFont typeface="Courier New" panose="02070309020205020404" pitchFamily="49" charset="0"/>
              <a:buChar char="o"/>
            </a:pPr>
            <a:r>
              <a:rPr lang="en-GB" dirty="0">
                <a:latin typeface="+mj-lt"/>
                <a:ea typeface="Times New Roman" panose="02020603050405020304" pitchFamily="18" charset="0"/>
              </a:rPr>
              <a:t>Online worksheets</a:t>
            </a:r>
          </a:p>
          <a:p>
            <a:pPr marL="1076325" lvl="1" indent="-538163">
              <a:buFont typeface="Courier New" panose="02070309020205020404" pitchFamily="49" charset="0"/>
              <a:buChar char="o"/>
            </a:pPr>
            <a:r>
              <a:rPr lang="en-GB" dirty="0">
                <a:latin typeface="+mj-lt"/>
                <a:ea typeface="Times New Roman" panose="02020603050405020304" pitchFamily="18" charset="0"/>
              </a:rPr>
              <a:t>Paper worksheets</a:t>
            </a:r>
          </a:p>
          <a:p>
            <a:pPr marL="1076325" lvl="1" indent="-538163">
              <a:buFont typeface="Courier New" panose="02070309020205020404" pitchFamily="49" charset="0"/>
              <a:buChar char="o"/>
            </a:pPr>
            <a:r>
              <a:rPr lang="en-GB" dirty="0">
                <a:latin typeface="+mj-lt"/>
                <a:ea typeface="Times New Roman" panose="02020603050405020304" pitchFamily="18" charset="0"/>
              </a:rPr>
              <a:t>Recommended reading of books</a:t>
            </a:r>
          </a:p>
          <a:p>
            <a:pPr marL="1076325" lvl="1" indent="-538163">
              <a:buFont typeface="Courier New" panose="02070309020205020404" pitchFamily="49" charset="0"/>
              <a:buChar char="o"/>
            </a:pPr>
            <a:r>
              <a:rPr lang="en-GB" dirty="0">
                <a:latin typeface="+mj-lt"/>
                <a:ea typeface="Times New Roman" panose="02020603050405020304" pitchFamily="18" charset="0"/>
              </a:rPr>
              <a:t>Recommended reading of online resources.</a:t>
            </a:r>
            <a:r>
              <a:rPr lang="en-GB" dirty="0">
                <a:latin typeface="+mj-lt"/>
                <a:ea typeface="Calibri" panose="020F0502020204030204" pitchFamily="34" charset="0"/>
              </a:rPr>
              <a:t> </a:t>
            </a:r>
            <a:endParaRPr lang="en-GB" dirty="0">
              <a:latin typeface="+mj-lt"/>
              <a:ea typeface="Times New Roman" panose="02020603050405020304" pitchFamily="18" charset="0"/>
            </a:endParaRPr>
          </a:p>
          <a:p>
            <a:endParaRPr lang="en-GB" dirty="0"/>
          </a:p>
        </p:txBody>
      </p:sp>
    </p:spTree>
    <p:extLst>
      <p:ext uri="{BB962C8B-B14F-4D97-AF65-F5344CB8AC3E}">
        <p14:creationId xmlns:p14="http://schemas.microsoft.com/office/powerpoint/2010/main" val="35275092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E06881-E170-41A7-A582-6F7B12E830C6}"/>
              </a:ext>
            </a:extLst>
          </p:cNvPr>
          <p:cNvSpPr>
            <a:spLocks noGrp="1"/>
          </p:cNvSpPr>
          <p:nvPr>
            <p:ph type="title"/>
          </p:nvPr>
        </p:nvSpPr>
        <p:spPr/>
        <p:txBody>
          <a:bodyPr/>
          <a:lstStyle/>
          <a:p>
            <a:r>
              <a:rPr lang="en-GB" b="0" dirty="0"/>
              <a:t>NNPCF – Key messages</a:t>
            </a:r>
          </a:p>
        </p:txBody>
      </p:sp>
      <p:sp>
        <p:nvSpPr>
          <p:cNvPr id="3" name="Content Placeholder 2">
            <a:extLst>
              <a:ext uri="{FF2B5EF4-FFF2-40B4-BE49-F238E27FC236}">
                <a16:creationId xmlns:a16="http://schemas.microsoft.com/office/drawing/2014/main" id="{BFD76360-BE4A-4F79-B39A-EE8055C21719}"/>
              </a:ext>
            </a:extLst>
          </p:cNvPr>
          <p:cNvSpPr>
            <a:spLocks noGrp="1"/>
          </p:cNvSpPr>
          <p:nvPr>
            <p:ph idx="1"/>
          </p:nvPr>
        </p:nvSpPr>
        <p:spPr>
          <a:xfrm>
            <a:off x="684212" y="1089025"/>
            <a:ext cx="7775575" cy="4679949"/>
          </a:xfrm>
        </p:spPr>
        <p:txBody>
          <a:bodyPr/>
          <a:lstStyle/>
          <a:p>
            <a:r>
              <a:rPr lang="en-GB" sz="2200" b="0" dirty="0">
                <a:latin typeface="+mj-lt"/>
              </a:rPr>
              <a:t>School places must be made available to vulnerable CYP including those with EHCPs. </a:t>
            </a:r>
          </a:p>
          <a:p>
            <a:r>
              <a:rPr lang="en-GB" sz="2200" b="0" dirty="0">
                <a:latin typeface="+mj-lt"/>
              </a:rPr>
              <a:t>Needs to be an increased focus on CYP on SEN Support.</a:t>
            </a:r>
          </a:p>
          <a:p>
            <a:r>
              <a:rPr lang="en-GB" sz="2200" b="0" i="0" u="none" strike="noStrike" baseline="0" dirty="0">
                <a:solidFill>
                  <a:srgbClr val="000000"/>
                </a:solidFill>
                <a:latin typeface="+mj-lt"/>
              </a:rPr>
              <a:t>Ensure that remote education provided is differentiated and that the appropriate support is provided. </a:t>
            </a:r>
          </a:p>
          <a:p>
            <a:r>
              <a:rPr lang="en-GB" sz="2200" b="0" i="0" u="none" strike="noStrike" baseline="0" dirty="0">
                <a:solidFill>
                  <a:srgbClr val="000000"/>
                </a:solidFill>
                <a:latin typeface="+mj-lt"/>
              </a:rPr>
              <a:t>If it is impossible for schools and other services to deliver all the services in an EHCP, there must be an open and honest conversation with families to coproduce what services are possible to deliver and what alternatives can be put in place. </a:t>
            </a:r>
          </a:p>
          <a:p>
            <a:endParaRPr lang="en-GB" dirty="0"/>
          </a:p>
        </p:txBody>
      </p:sp>
      <p:sp>
        <p:nvSpPr>
          <p:cNvPr id="4" name="Slide Number Placeholder 3">
            <a:extLst>
              <a:ext uri="{FF2B5EF4-FFF2-40B4-BE49-F238E27FC236}">
                <a16:creationId xmlns:a16="http://schemas.microsoft.com/office/drawing/2014/main" id="{C26209EF-F04C-4230-B313-79D7478C5603}"/>
              </a:ext>
            </a:extLst>
          </p:cNvPr>
          <p:cNvSpPr>
            <a:spLocks noGrp="1"/>
          </p:cNvSpPr>
          <p:nvPr>
            <p:ph type="sldNum" sz="quarter" idx="4"/>
          </p:nvPr>
        </p:nvSpPr>
        <p:spPr/>
        <p:txBody>
          <a:bodyPr/>
          <a:lstStyle/>
          <a:p>
            <a:fld id="{5DB98E5A-76C0-453E-B1E0-BC4AB04722D5}" type="slidenum">
              <a:rPr lang="en-GB" smtClean="0"/>
              <a:pPr/>
              <a:t>20</a:t>
            </a:fld>
            <a:endParaRPr lang="en-GB" dirty="0"/>
          </a:p>
        </p:txBody>
      </p:sp>
    </p:spTree>
    <p:extLst>
      <p:ext uri="{BB962C8B-B14F-4D97-AF65-F5344CB8AC3E}">
        <p14:creationId xmlns:p14="http://schemas.microsoft.com/office/powerpoint/2010/main" val="4328018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8F8F1E-F84F-4487-AA9C-5DA9684EFF68}"/>
              </a:ext>
            </a:extLst>
          </p:cNvPr>
          <p:cNvSpPr>
            <a:spLocks noGrp="1"/>
          </p:cNvSpPr>
          <p:nvPr>
            <p:ph idx="1"/>
          </p:nvPr>
        </p:nvSpPr>
        <p:spPr/>
        <p:txBody>
          <a:bodyPr/>
          <a:lstStyle/>
          <a:p>
            <a:pPr marL="0" indent="0" algn="ctr">
              <a:buNone/>
            </a:pPr>
            <a:endParaRPr lang="en-GB" sz="3600" b="0" dirty="0"/>
          </a:p>
          <a:p>
            <a:pPr marL="0" indent="0" algn="ctr">
              <a:buNone/>
            </a:pPr>
            <a:r>
              <a:rPr lang="en-GB" sz="3600" b="0" dirty="0"/>
              <a:t>SEND Business as Usual </a:t>
            </a:r>
          </a:p>
          <a:p>
            <a:pPr marL="0" indent="0" algn="ctr">
              <a:buNone/>
            </a:pPr>
            <a:endParaRPr lang="en-GB" sz="3600" b="0" dirty="0"/>
          </a:p>
          <a:p>
            <a:pPr marL="0" indent="0" algn="ctr">
              <a:buNone/>
            </a:pPr>
            <a:r>
              <a:rPr lang="en-GB" sz="3600" b="0" dirty="0"/>
              <a:t>Update</a:t>
            </a:r>
          </a:p>
          <a:p>
            <a:pPr marL="0" indent="0" algn="ctr">
              <a:buNone/>
            </a:pPr>
            <a:endParaRPr lang="en-GB" sz="3600" b="0" dirty="0"/>
          </a:p>
          <a:p>
            <a:pPr marL="0" indent="0">
              <a:buNone/>
            </a:pPr>
            <a:endParaRPr lang="en-GB" sz="2000" dirty="0"/>
          </a:p>
          <a:p>
            <a:endParaRPr lang="en-GB" dirty="0"/>
          </a:p>
        </p:txBody>
      </p:sp>
      <p:sp>
        <p:nvSpPr>
          <p:cNvPr id="4" name="Slide Number Placeholder 3">
            <a:extLst>
              <a:ext uri="{FF2B5EF4-FFF2-40B4-BE49-F238E27FC236}">
                <a16:creationId xmlns:a16="http://schemas.microsoft.com/office/drawing/2014/main" id="{96842471-3F74-4DB9-97ED-5D12AFB401B8}"/>
              </a:ext>
            </a:extLst>
          </p:cNvPr>
          <p:cNvSpPr>
            <a:spLocks noGrp="1"/>
          </p:cNvSpPr>
          <p:nvPr>
            <p:ph type="sldNum" sz="quarter" idx="4"/>
          </p:nvPr>
        </p:nvSpPr>
        <p:spPr/>
        <p:txBody>
          <a:bodyPr/>
          <a:lstStyle/>
          <a:p>
            <a:fld id="{5DB98E5A-76C0-453E-B1E0-BC4AB04722D5}" type="slidenum">
              <a:rPr lang="en-GB" smtClean="0"/>
              <a:pPr/>
              <a:t>21</a:t>
            </a:fld>
            <a:endParaRPr lang="en-GB" dirty="0"/>
          </a:p>
        </p:txBody>
      </p:sp>
    </p:spTree>
    <p:extLst>
      <p:ext uri="{BB962C8B-B14F-4D97-AF65-F5344CB8AC3E}">
        <p14:creationId xmlns:p14="http://schemas.microsoft.com/office/powerpoint/2010/main" val="29945184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730553-9250-4859-B361-5BDA6B14BCF4}"/>
              </a:ext>
            </a:extLst>
          </p:cNvPr>
          <p:cNvSpPr>
            <a:spLocks noGrp="1"/>
          </p:cNvSpPr>
          <p:nvPr>
            <p:ph type="title"/>
          </p:nvPr>
        </p:nvSpPr>
        <p:spPr/>
        <p:txBody>
          <a:bodyPr/>
          <a:lstStyle/>
          <a:p>
            <a:r>
              <a:rPr lang="en-GB" b="0" dirty="0"/>
              <a:t>SEND Review - Update</a:t>
            </a:r>
            <a:endParaRPr lang="en-GB" dirty="0"/>
          </a:p>
        </p:txBody>
      </p:sp>
      <p:sp>
        <p:nvSpPr>
          <p:cNvPr id="3" name="Content Placeholder 2">
            <a:extLst>
              <a:ext uri="{FF2B5EF4-FFF2-40B4-BE49-F238E27FC236}">
                <a16:creationId xmlns:a16="http://schemas.microsoft.com/office/drawing/2014/main" id="{1EA88AC5-B18E-4AF0-AE9B-6BD69239FE04}"/>
              </a:ext>
            </a:extLst>
          </p:cNvPr>
          <p:cNvSpPr>
            <a:spLocks noGrp="1"/>
          </p:cNvSpPr>
          <p:nvPr>
            <p:ph idx="1"/>
          </p:nvPr>
        </p:nvSpPr>
        <p:spPr>
          <a:xfrm>
            <a:off x="684212" y="1196976"/>
            <a:ext cx="8136260" cy="4679949"/>
          </a:xfrm>
        </p:spPr>
        <p:txBody>
          <a:bodyPr/>
          <a:lstStyle/>
          <a:p>
            <a:pPr fontAlgn="ctr">
              <a:spcAft>
                <a:spcPts val="1200"/>
              </a:spcAft>
              <a:buFont typeface="Arial" panose="020B0604020202020204" pitchFamily="34" charset="0"/>
              <a:buChar char="•"/>
            </a:pPr>
            <a:r>
              <a:rPr lang="en-GB" sz="2200" b="0" dirty="0"/>
              <a:t>Has identified three key areas of focus: </a:t>
            </a:r>
            <a:endParaRPr lang="en-GB" sz="2200" b="0" dirty="0">
              <a:effectLst/>
              <a:latin typeface="Arial" panose="020B0604020202020204" pitchFamily="34" charset="0"/>
              <a:ea typeface="Calibri" panose="020F0502020204030204" pitchFamily="34" charset="0"/>
              <a:cs typeface="Arial" panose="020B0604020202020204" pitchFamily="34" charset="0"/>
            </a:endParaRPr>
          </a:p>
          <a:p>
            <a:pPr marL="719138" indent="-358775" fontAlgn="ctr">
              <a:spcAft>
                <a:spcPts val="1200"/>
              </a:spcAft>
              <a:buFont typeface="+mj-lt"/>
              <a:buAutoNum type="arabicPeriod"/>
            </a:pPr>
            <a:r>
              <a:rPr lang="en-GB" sz="2200" b="0" dirty="0">
                <a:effectLst/>
                <a:ea typeface="Times New Roman" panose="02020603050405020304" pitchFamily="18" charset="0"/>
                <a:cs typeface="Times New Roman"/>
              </a:rPr>
              <a:t>High quality outcomes supported by the most appropriate service across education, health and care.</a:t>
            </a:r>
            <a:r>
              <a:rPr lang="en-GB" sz="2200" b="0" dirty="0">
                <a:ea typeface="Times New Roman" panose="02020603050405020304" pitchFamily="18" charset="0"/>
                <a:cs typeface="Times New Roman"/>
              </a:rPr>
              <a:t> </a:t>
            </a:r>
            <a:endParaRPr lang="en-GB" sz="2200" b="0" dirty="0">
              <a:effectLst/>
              <a:ea typeface="Times New Roman" panose="02020603050405020304" pitchFamily="18" charset="0"/>
              <a:cs typeface="Times New Roman" panose="02020603050405020304" pitchFamily="18" charset="0"/>
            </a:endParaRPr>
          </a:p>
          <a:p>
            <a:pPr marL="719138" indent="-358775" hangingPunct="0">
              <a:spcAft>
                <a:spcPts val="1200"/>
              </a:spcAft>
              <a:buFont typeface="+mj-lt"/>
              <a:buAutoNum type="arabicPeriod"/>
              <a:tabLst>
                <a:tab pos="228600" algn="l"/>
                <a:tab pos="457200" algn="l"/>
              </a:tabLst>
            </a:pPr>
            <a:r>
              <a:rPr lang="en-GB" sz="2200" b="0" dirty="0">
                <a:effectLst/>
                <a:ea typeface="Times New Roman" panose="02020603050405020304" pitchFamily="18" charset="0"/>
                <a:cs typeface="Times New Roman"/>
              </a:rPr>
              <a:t>Back mainstream schools to better meet the needs of the majority of children with SEND.</a:t>
            </a:r>
          </a:p>
          <a:p>
            <a:pPr marL="719138" indent="-358775" hangingPunct="0">
              <a:spcAft>
                <a:spcPts val="1200"/>
              </a:spcAft>
              <a:buFont typeface="+mj-lt"/>
              <a:buAutoNum type="arabicPeriod"/>
              <a:tabLst>
                <a:tab pos="228600" algn="l"/>
                <a:tab pos="457200" algn="l"/>
              </a:tabLst>
            </a:pPr>
            <a:r>
              <a:rPr lang="en-GB" sz="2200" b="0" dirty="0">
                <a:effectLst/>
                <a:ea typeface="Times New Roman" panose="02020603050405020304" pitchFamily="18" charset="0"/>
                <a:cs typeface="Times New Roman"/>
              </a:rPr>
              <a:t>Make the EHCP process streamlined and consistent, and increase capacity in the specialist sector to place children close to home, at a sustainable cost.</a:t>
            </a:r>
          </a:p>
          <a:p>
            <a:r>
              <a:rPr lang="en-GB" sz="2200" b="0" dirty="0"/>
              <a:t>Co-production with CYP, their families and carers to continue being the underpinning principle across the system</a:t>
            </a:r>
          </a:p>
          <a:p>
            <a:r>
              <a:rPr lang="en-GB" sz="2200" b="0" dirty="0">
                <a:effectLst/>
                <a:latin typeface="Arial" panose="020B0604020202020204" pitchFamily="34" charset="0"/>
                <a:ea typeface="Calibri" panose="020F0502020204030204" pitchFamily="34" charset="0"/>
              </a:rPr>
              <a:t>Review to be published as soon as is practicable to do so</a:t>
            </a:r>
            <a:endParaRPr lang="en-GB" sz="2200" b="0" dirty="0">
              <a:effectLst/>
              <a:latin typeface="Arial" panose="020B0604020202020204" pitchFamily="34" charset="0"/>
              <a:ea typeface="Calibri" panose="020F0502020204030204" pitchFamily="34" charset="0"/>
              <a:cs typeface="Arial" panose="020B0604020202020204" pitchFamily="34" charset="0"/>
            </a:endParaRPr>
          </a:p>
          <a:p>
            <a:pPr marL="719138" indent="-358775" hangingPunct="0">
              <a:spcAft>
                <a:spcPts val="1200"/>
              </a:spcAft>
              <a:buFont typeface="+mj-lt"/>
              <a:buAutoNum type="arabicPeriod"/>
              <a:tabLst>
                <a:tab pos="228600" algn="l"/>
                <a:tab pos="457200" algn="l"/>
              </a:tabLst>
            </a:pPr>
            <a:endParaRPr lang="en-GB" sz="2000" dirty="0">
              <a:cs typeface="Times New Roman"/>
            </a:endParaRPr>
          </a:p>
          <a:p>
            <a:endParaRPr lang="en-GB" dirty="0"/>
          </a:p>
        </p:txBody>
      </p:sp>
      <p:sp>
        <p:nvSpPr>
          <p:cNvPr id="4" name="Slide Number Placeholder 3">
            <a:extLst>
              <a:ext uri="{FF2B5EF4-FFF2-40B4-BE49-F238E27FC236}">
                <a16:creationId xmlns:a16="http://schemas.microsoft.com/office/drawing/2014/main" id="{E17E0FCB-C80F-46FB-A8C6-65BDD6B1F5CA}"/>
              </a:ext>
            </a:extLst>
          </p:cNvPr>
          <p:cNvSpPr>
            <a:spLocks noGrp="1"/>
          </p:cNvSpPr>
          <p:nvPr>
            <p:ph type="sldNum" sz="quarter" idx="4"/>
          </p:nvPr>
        </p:nvSpPr>
        <p:spPr/>
        <p:txBody>
          <a:bodyPr/>
          <a:lstStyle/>
          <a:p>
            <a:fld id="{5DB98E5A-76C0-453E-B1E0-BC4AB04722D5}" type="slidenum">
              <a:rPr lang="en-GB" smtClean="0"/>
              <a:pPr/>
              <a:t>22</a:t>
            </a:fld>
            <a:endParaRPr lang="en-GB" dirty="0"/>
          </a:p>
        </p:txBody>
      </p:sp>
    </p:spTree>
    <p:extLst>
      <p:ext uri="{BB962C8B-B14F-4D97-AF65-F5344CB8AC3E}">
        <p14:creationId xmlns:p14="http://schemas.microsoft.com/office/powerpoint/2010/main" val="38160584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0" dirty="0"/>
              <a:t>Assessments/ reviews</a:t>
            </a:r>
            <a:endParaRPr lang="en-GB" dirty="0"/>
          </a:p>
        </p:txBody>
      </p:sp>
      <p:sp>
        <p:nvSpPr>
          <p:cNvPr id="3" name="Content Placeholder 2"/>
          <p:cNvSpPr>
            <a:spLocks noGrp="1"/>
          </p:cNvSpPr>
          <p:nvPr>
            <p:ph idx="1"/>
          </p:nvPr>
        </p:nvSpPr>
        <p:spPr>
          <a:xfrm>
            <a:off x="684212" y="1196976"/>
            <a:ext cx="8064252" cy="4679949"/>
          </a:xfrm>
        </p:spPr>
        <p:txBody>
          <a:bodyPr/>
          <a:lstStyle/>
          <a:p>
            <a:pPr lvl="0"/>
            <a:r>
              <a:rPr lang="en-GB" sz="2300" b="0" dirty="0"/>
              <a:t>Annual review – timeliness of completion.</a:t>
            </a:r>
          </a:p>
          <a:p>
            <a:pPr lvl="0"/>
            <a:r>
              <a:rPr lang="en-GB" sz="2300" b="0" dirty="0"/>
              <a:t>School phase transfers (e.g. Y2, Y6) by 15 Feb.</a:t>
            </a:r>
          </a:p>
          <a:p>
            <a:pPr lvl="0"/>
            <a:r>
              <a:rPr lang="en-GB" sz="2300" b="0" dirty="0"/>
              <a:t>Post-16 transfers - LAs </a:t>
            </a:r>
            <a:r>
              <a:rPr lang="en-GB" sz="2300" b="0" u="sng" dirty="0"/>
              <a:t>must</a:t>
            </a:r>
            <a:r>
              <a:rPr lang="en-GB" sz="2300" b="0" dirty="0"/>
              <a:t> have issued final EHC plans in line with 31 March timescales. </a:t>
            </a:r>
          </a:p>
          <a:p>
            <a:pPr lvl="0"/>
            <a:r>
              <a:rPr lang="en-GB" sz="2300" b="0" dirty="0"/>
              <a:t>Essential for all phase transfers to be completed on time so that preparations for Sept can be finalised.</a:t>
            </a:r>
          </a:p>
          <a:p>
            <a:r>
              <a:rPr lang="en-GB" sz="2300" b="0" dirty="0"/>
              <a:t>Reminder of importance that provision sections of EHC plan “</a:t>
            </a:r>
            <a:r>
              <a:rPr lang="en-GB" sz="2300" b="0" i="0" u="none" strike="noStrike" baseline="0" dirty="0">
                <a:solidFill>
                  <a:srgbClr val="000000"/>
                </a:solidFill>
              </a:rPr>
              <a:t>must be detailed and specific and should normally be quantified”.</a:t>
            </a:r>
          </a:p>
        </p:txBody>
      </p:sp>
      <p:sp>
        <p:nvSpPr>
          <p:cNvPr id="4" name="Slide Number Placeholder 3"/>
          <p:cNvSpPr>
            <a:spLocks noGrp="1"/>
          </p:cNvSpPr>
          <p:nvPr>
            <p:ph type="sldNum" sz="quarter" idx="4"/>
          </p:nvPr>
        </p:nvSpPr>
        <p:spPr/>
        <p:txBody>
          <a:bodyPr/>
          <a:lstStyle/>
          <a:p>
            <a:fld id="{5DB98E5A-76C0-453E-B1E0-BC4AB04722D5}" type="slidenum">
              <a:rPr lang="en-GB" smtClean="0"/>
              <a:pPr/>
              <a:t>23</a:t>
            </a:fld>
            <a:endParaRPr lang="en-GB" dirty="0"/>
          </a:p>
        </p:txBody>
      </p:sp>
    </p:spTree>
    <p:extLst>
      <p:ext uri="{BB962C8B-B14F-4D97-AF65-F5344CB8AC3E}">
        <p14:creationId xmlns:p14="http://schemas.microsoft.com/office/powerpoint/2010/main" val="82907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E580E-E395-4EA8-A2B9-E959F11ED158}"/>
              </a:ext>
            </a:extLst>
          </p:cNvPr>
          <p:cNvSpPr>
            <a:spLocks noGrp="1"/>
          </p:cNvSpPr>
          <p:nvPr>
            <p:ph type="title"/>
          </p:nvPr>
        </p:nvSpPr>
        <p:spPr>
          <a:xfrm>
            <a:off x="462204" y="263311"/>
            <a:ext cx="7775575" cy="647701"/>
          </a:xfrm>
        </p:spPr>
        <p:txBody>
          <a:bodyPr/>
          <a:lstStyle/>
          <a:p>
            <a:r>
              <a:rPr lang="en-GB" b="0" dirty="0">
                <a:solidFill>
                  <a:schemeClr val="accent1"/>
                </a:solidFill>
              </a:rPr>
              <a:t>Appeals to Tribunal – </a:t>
            </a:r>
            <a:br>
              <a:rPr lang="en-GB" b="0" dirty="0">
                <a:solidFill>
                  <a:schemeClr val="accent1"/>
                </a:solidFill>
              </a:rPr>
            </a:br>
            <a:r>
              <a:rPr lang="en-GB" b="0" dirty="0">
                <a:solidFill>
                  <a:schemeClr val="accent1"/>
                </a:solidFill>
              </a:rPr>
              <a:t>2019-20 data</a:t>
            </a:r>
          </a:p>
        </p:txBody>
      </p:sp>
      <p:sp>
        <p:nvSpPr>
          <p:cNvPr id="3" name="Content Placeholder 2">
            <a:extLst>
              <a:ext uri="{FF2B5EF4-FFF2-40B4-BE49-F238E27FC236}">
                <a16:creationId xmlns:a16="http://schemas.microsoft.com/office/drawing/2014/main" id="{8B7E719D-68C5-44CD-8056-F86CC6EB4811}"/>
              </a:ext>
            </a:extLst>
          </p:cNvPr>
          <p:cNvSpPr>
            <a:spLocks noGrp="1"/>
          </p:cNvSpPr>
          <p:nvPr>
            <p:ph idx="1"/>
          </p:nvPr>
        </p:nvSpPr>
        <p:spPr>
          <a:xfrm>
            <a:off x="539552" y="1865265"/>
            <a:ext cx="8352928" cy="3463792"/>
          </a:xfrm>
        </p:spPr>
        <p:txBody>
          <a:bodyPr/>
          <a:lstStyle/>
          <a:p>
            <a:pPr marL="257166" indent="-257166">
              <a:buFont typeface="Calibri" panose="020F0502020204030204" pitchFamily="34" charset="0"/>
              <a:buChar char="•"/>
            </a:pPr>
            <a:r>
              <a:rPr lang="en-GB" sz="2300" b="0" dirty="0">
                <a:latin typeface="Arial" panose="020B0604020202020204" pitchFamily="34" charset="0"/>
                <a:ea typeface="Times New Roman" panose="02020603050405020304" pitchFamily="18" charset="0"/>
                <a:cs typeface="Arial" panose="020B0604020202020204" pitchFamily="34" charset="0"/>
              </a:rPr>
              <a:t>In 2019/20, 7,917 registered appeals in relation to SEND.</a:t>
            </a:r>
          </a:p>
          <a:p>
            <a:pPr marL="257166" indent="-257166">
              <a:buFont typeface="Calibri" panose="020F0502020204030204" pitchFamily="34" charset="0"/>
              <a:buChar char="•"/>
            </a:pPr>
            <a:r>
              <a:rPr lang="en-GB" sz="2300" b="0" dirty="0">
                <a:latin typeface="Arial" panose="020B0604020202020204" pitchFamily="34" charset="0"/>
                <a:ea typeface="Times New Roman" panose="02020603050405020304" pitchFamily="18" charset="0"/>
                <a:cs typeface="Arial" panose="020B0604020202020204" pitchFamily="34" charset="0"/>
              </a:rPr>
              <a:t>An increase of 13% compared to 2018/19.</a:t>
            </a:r>
          </a:p>
          <a:p>
            <a:pPr marL="257166" indent="-257166">
              <a:buFont typeface="Calibri" panose="020F0502020204030204" pitchFamily="34" charset="0"/>
              <a:buChar char="•"/>
            </a:pPr>
            <a:r>
              <a:rPr lang="en-GB" sz="2300" b="0" dirty="0">
                <a:latin typeface="Arial" panose="020B0604020202020204" pitchFamily="34" charset="0"/>
                <a:ea typeface="Times New Roman" panose="02020603050405020304" pitchFamily="18" charset="0"/>
                <a:cs typeface="Arial" panose="020B0604020202020204" pitchFamily="34" charset="0"/>
              </a:rPr>
              <a:t>29% were against refusal to secure an EHC assessment. </a:t>
            </a:r>
          </a:p>
          <a:p>
            <a:pPr marL="257166" indent="-257166">
              <a:buFont typeface="Calibri" panose="020F0502020204030204" pitchFamily="34" charset="0"/>
              <a:buChar char="•"/>
            </a:pPr>
            <a:r>
              <a:rPr lang="en-GB" sz="2300" b="0" dirty="0">
                <a:latin typeface="Arial" panose="020B0604020202020204" pitchFamily="34" charset="0"/>
                <a:ea typeface="Times New Roman" panose="02020603050405020304" pitchFamily="18" charset="0"/>
                <a:cs typeface="Arial" panose="020B0604020202020204" pitchFamily="34" charset="0"/>
              </a:rPr>
              <a:t>58% were in relation to the content of EHC plans. </a:t>
            </a:r>
          </a:p>
          <a:p>
            <a:pPr marL="257166" indent="-257166">
              <a:buFont typeface="Calibri" panose="020F0502020204030204" pitchFamily="34" charset="0"/>
              <a:buChar char="•"/>
            </a:pPr>
            <a:r>
              <a:rPr lang="en-GB" sz="2300" b="0" dirty="0">
                <a:latin typeface="Arial" panose="020B0604020202020204" pitchFamily="34" charset="0"/>
                <a:ea typeface="Times New Roman" panose="02020603050405020304" pitchFamily="18" charset="0"/>
                <a:cs typeface="Arial" panose="020B0604020202020204" pitchFamily="34" charset="0"/>
              </a:rPr>
              <a:t>ASD accounts for 47% of all SEN appeals.</a:t>
            </a:r>
          </a:p>
          <a:p>
            <a:pPr marL="257166" indent="-257166">
              <a:buFont typeface="Calibri" panose="020F0502020204030204" pitchFamily="34" charset="0"/>
              <a:buChar char="•"/>
            </a:pPr>
            <a:r>
              <a:rPr lang="en-GB" sz="2300" b="0" dirty="0">
                <a:latin typeface="Arial" panose="020B0604020202020204" pitchFamily="34" charset="0"/>
                <a:ea typeface="Times New Roman" panose="02020603050405020304" pitchFamily="18" charset="0"/>
                <a:cs typeface="Arial" panose="020B0604020202020204" pitchFamily="34" charset="0"/>
              </a:rPr>
              <a:t>1,139 (of the 7,917) appeals were appeals under the Trial - an increase of 908 from 2018/19. </a:t>
            </a:r>
          </a:p>
          <a:p>
            <a:pPr marL="257166" indent="-257166">
              <a:buFont typeface="Calibri" panose="020F0502020204030204" pitchFamily="34" charset="0"/>
              <a:buChar char="•"/>
            </a:pPr>
            <a:r>
              <a:rPr lang="en-GB" sz="2300" b="0" dirty="0">
                <a:latin typeface="Arial" panose="020B0604020202020204" pitchFamily="34" charset="0"/>
                <a:ea typeface="Times New Roman" panose="02020603050405020304" pitchFamily="18" charset="0"/>
                <a:cs typeface="Arial" panose="020B0604020202020204" pitchFamily="34" charset="0"/>
              </a:rPr>
              <a:t>322 appeals for Health, 228 for Social Care and 589 for both</a:t>
            </a:r>
            <a:r>
              <a:rPr lang="en-GB" sz="2300" dirty="0">
                <a:latin typeface="Arial" panose="020B0604020202020204" pitchFamily="34" charset="0"/>
                <a:ea typeface="Times New Roman" panose="02020603050405020304" pitchFamily="18" charset="0"/>
                <a:cs typeface="Arial" panose="020B0604020202020204" pitchFamily="34" charset="0"/>
              </a:rPr>
              <a:t>.</a:t>
            </a:r>
          </a:p>
          <a:p>
            <a:pPr marL="257166" indent="-257166">
              <a:buFont typeface="Calibri" panose="020F0502020204030204" pitchFamily="34" charset="0"/>
              <a:buChar char="•"/>
            </a:pPr>
            <a:endParaRPr lang="en-GB" sz="1350" dirty="0">
              <a:latin typeface="Arial" panose="020B0604020202020204" pitchFamily="34" charset="0"/>
              <a:ea typeface="Times New Roman" panose="02020603050405020304" pitchFamily="18" charset="0"/>
            </a:endParaRPr>
          </a:p>
          <a:p>
            <a:pPr marL="257166" indent="-257166">
              <a:buFont typeface="Calibri" panose="020F0502020204030204" pitchFamily="34" charset="0"/>
              <a:buChar char="•"/>
            </a:pPr>
            <a:endParaRPr lang="en-GB" sz="1350" dirty="0">
              <a:latin typeface="Arial" panose="020B0604020202020204" pitchFamily="34" charset="0"/>
              <a:ea typeface="Times New Roman" panose="02020603050405020304" pitchFamily="18" charset="0"/>
            </a:endParaRPr>
          </a:p>
          <a:p>
            <a:pPr marL="257166" indent="-257166">
              <a:buFont typeface="Calibri" panose="020F0502020204030204" pitchFamily="34" charset="0"/>
              <a:buChar char="•"/>
            </a:pPr>
            <a:endParaRPr lang="en-GB" sz="1350" dirty="0">
              <a:latin typeface="Calibri" panose="020F0502020204030204" pitchFamily="34" charset="0"/>
              <a:ea typeface="Calibri" panose="020F0502020204030204" pitchFamily="34" charset="0"/>
            </a:endParaRPr>
          </a:p>
          <a:p>
            <a:endParaRPr lang="en-GB" dirty="0"/>
          </a:p>
        </p:txBody>
      </p:sp>
      <p:pic>
        <p:nvPicPr>
          <p:cNvPr id="4" name="Content Placeholder 3">
            <a:extLst>
              <a:ext uri="{FF2B5EF4-FFF2-40B4-BE49-F238E27FC236}">
                <a16:creationId xmlns:a16="http://schemas.microsoft.com/office/drawing/2014/main" id="{FB1466FB-DAA7-45F0-BA59-DF2E53139754}"/>
              </a:ext>
            </a:extLst>
          </p:cNvPr>
          <p:cNvPicPr>
            <a:picLocks/>
          </p:cNvPicPr>
          <p:nvPr/>
        </p:nvPicPr>
        <p:blipFill>
          <a:blip r:embed="rId2" cstate="print">
            <a:extLst>
              <a:ext uri="{28A0092B-C50C-407E-A947-70E740481C1C}">
                <a14:useLocalDpi xmlns:a14="http://schemas.microsoft.com/office/drawing/2010/main" val="0"/>
              </a:ext>
            </a:extLst>
          </a:blip>
          <a:stretch>
            <a:fillRect/>
          </a:stretch>
        </p:blipFill>
        <p:spPr>
          <a:xfrm>
            <a:off x="4932040" y="188640"/>
            <a:ext cx="3875573" cy="1584176"/>
          </a:xfrm>
          <a:prstGeom prst="rect">
            <a:avLst/>
          </a:prstGeom>
        </p:spPr>
      </p:pic>
    </p:spTree>
    <p:extLst>
      <p:ext uri="{BB962C8B-B14F-4D97-AF65-F5344CB8AC3E}">
        <p14:creationId xmlns:p14="http://schemas.microsoft.com/office/powerpoint/2010/main" val="12215751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3991BD-AA3E-4078-8454-5D1A1E58D44C}"/>
              </a:ext>
            </a:extLst>
          </p:cNvPr>
          <p:cNvSpPr>
            <a:spLocks noGrp="1"/>
          </p:cNvSpPr>
          <p:nvPr>
            <p:ph type="title"/>
          </p:nvPr>
        </p:nvSpPr>
        <p:spPr/>
        <p:txBody>
          <a:bodyPr/>
          <a:lstStyle/>
          <a:p>
            <a:r>
              <a:rPr lang="en-GB" b="0" dirty="0"/>
              <a:t>Redress decisions</a:t>
            </a:r>
          </a:p>
        </p:txBody>
      </p:sp>
      <p:sp>
        <p:nvSpPr>
          <p:cNvPr id="3" name="Content Placeholder 2">
            <a:extLst>
              <a:ext uri="{FF2B5EF4-FFF2-40B4-BE49-F238E27FC236}">
                <a16:creationId xmlns:a16="http://schemas.microsoft.com/office/drawing/2014/main" id="{1645A8B9-F75B-4E72-8BD5-959A498D25A0}"/>
              </a:ext>
            </a:extLst>
          </p:cNvPr>
          <p:cNvSpPr>
            <a:spLocks noGrp="1"/>
          </p:cNvSpPr>
          <p:nvPr>
            <p:ph idx="1"/>
          </p:nvPr>
        </p:nvSpPr>
        <p:spPr/>
        <p:txBody>
          <a:bodyPr/>
          <a:lstStyle/>
          <a:p>
            <a:pPr marL="0" indent="0">
              <a:buNone/>
            </a:pPr>
            <a:r>
              <a:rPr lang="en-GB" sz="2400" b="0" dirty="0">
                <a:effectLst/>
              </a:rPr>
              <a:t>Published summaries of National Trial decisions issued by the First-tier Tribunal SEND:</a:t>
            </a:r>
          </a:p>
          <a:p>
            <a:r>
              <a:rPr lang="en-GB" sz="2400" b="0" dirty="0">
                <a:effectLst/>
              </a:rPr>
              <a:t>September 2018 – December 2018: </a:t>
            </a:r>
            <a:r>
              <a:rPr lang="en-GB" sz="2400" b="0" dirty="0">
                <a:effectLst/>
                <a:hlinkClick r:id="rId2" tooltip="Summary of NT Decisions - Q1.pdf"/>
              </a:rPr>
              <a:t>Summary of NT Decisions - Q1 .pdf / 333.32kB</a:t>
            </a:r>
            <a:endParaRPr lang="en-GB" sz="2400" b="0" dirty="0">
              <a:effectLst/>
            </a:endParaRPr>
          </a:p>
          <a:p>
            <a:r>
              <a:rPr lang="en-GB" sz="2400" b="0" dirty="0">
                <a:effectLst/>
              </a:rPr>
              <a:t>January 2019 – March 2019 (Q2): </a:t>
            </a:r>
            <a:r>
              <a:rPr lang="en-GB" sz="2400" b="0" dirty="0">
                <a:effectLst/>
                <a:hlinkClick r:id="rId3" tooltip="Summary of NT Decisions - Q2.pdf"/>
              </a:rPr>
              <a:t>Summary of NT Decisions - Q2 .pdf / 982.97kB</a:t>
            </a:r>
            <a:endParaRPr lang="en-GB" sz="2400" b="0" dirty="0">
              <a:effectLst/>
            </a:endParaRPr>
          </a:p>
          <a:p>
            <a:r>
              <a:rPr lang="en-GB" sz="2400" b="0" dirty="0">
                <a:effectLst/>
              </a:rPr>
              <a:t>April 2019 – July 2019 (Q3): </a:t>
            </a:r>
            <a:r>
              <a:rPr lang="en-GB" sz="2400" b="0" dirty="0">
                <a:effectLst/>
                <a:hlinkClick r:id="rId4" tooltip="Summary of NT Decisions - Q3.pdf"/>
              </a:rPr>
              <a:t>Summary of NT Decisions - Q3 </a:t>
            </a:r>
            <a:r>
              <a:rPr lang="en-GB" sz="2400" b="0" dirty="0">
                <a:effectLst/>
              </a:rPr>
              <a:t> </a:t>
            </a:r>
            <a:r>
              <a:rPr lang="en-GB" sz="2400" b="0" dirty="0">
                <a:solidFill>
                  <a:srgbClr val="00B050"/>
                </a:solidFill>
                <a:effectLst/>
              </a:rPr>
              <a:t>(newly published)</a:t>
            </a:r>
          </a:p>
          <a:p>
            <a:endParaRPr lang="en-GB" dirty="0"/>
          </a:p>
        </p:txBody>
      </p:sp>
      <p:sp>
        <p:nvSpPr>
          <p:cNvPr id="4" name="Slide Number Placeholder 3">
            <a:extLst>
              <a:ext uri="{FF2B5EF4-FFF2-40B4-BE49-F238E27FC236}">
                <a16:creationId xmlns:a16="http://schemas.microsoft.com/office/drawing/2014/main" id="{D174C89F-8414-423D-BC4F-BA59E3522109}"/>
              </a:ext>
            </a:extLst>
          </p:cNvPr>
          <p:cNvSpPr>
            <a:spLocks noGrp="1"/>
          </p:cNvSpPr>
          <p:nvPr>
            <p:ph type="sldNum" sz="quarter" idx="4"/>
          </p:nvPr>
        </p:nvSpPr>
        <p:spPr/>
        <p:txBody>
          <a:bodyPr/>
          <a:lstStyle/>
          <a:p>
            <a:fld id="{5DB98E5A-76C0-453E-B1E0-BC4AB04722D5}" type="slidenum">
              <a:rPr lang="en-GB" smtClean="0"/>
              <a:pPr/>
              <a:t>25</a:t>
            </a:fld>
            <a:endParaRPr lang="en-GB" dirty="0"/>
          </a:p>
        </p:txBody>
      </p:sp>
    </p:spTree>
    <p:extLst>
      <p:ext uri="{BB962C8B-B14F-4D97-AF65-F5344CB8AC3E}">
        <p14:creationId xmlns:p14="http://schemas.microsoft.com/office/powerpoint/2010/main" val="293171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40035" y="1124744"/>
            <a:ext cx="3913238" cy="3696845"/>
          </a:xfrm>
        </p:spPr>
        <p:txBody>
          <a:bodyPr>
            <a:normAutofit/>
          </a:bodyPr>
          <a:lstStyle/>
          <a:p>
            <a:pPr marL="0" indent="0" algn="ctr">
              <a:buNone/>
            </a:pPr>
            <a:endParaRPr lang="en-GB" sz="2700" dirty="0"/>
          </a:p>
          <a:p>
            <a:pPr marL="0" indent="0" algn="ctr">
              <a:buNone/>
            </a:pPr>
            <a:r>
              <a:rPr lang="en-GB" sz="2700" dirty="0"/>
              <a:t>An opportunity to discuss SEN issues</a:t>
            </a:r>
          </a:p>
          <a:p>
            <a:pPr marL="0" indent="0" algn="ctr">
              <a:buNone/>
            </a:pPr>
            <a:r>
              <a:rPr lang="en-GB" sz="2700" dirty="0"/>
              <a:t>(a) Covid related</a:t>
            </a:r>
          </a:p>
          <a:p>
            <a:pPr marL="0" indent="0" algn="ctr">
              <a:buNone/>
            </a:pPr>
            <a:r>
              <a:rPr lang="en-GB" sz="2700" dirty="0"/>
              <a:t>and/or</a:t>
            </a:r>
          </a:p>
          <a:p>
            <a:pPr marL="0" indent="0" algn="ctr">
              <a:buNone/>
            </a:pPr>
            <a:r>
              <a:rPr lang="en-GB" sz="2700" dirty="0"/>
              <a:t>(b) Business as usual </a:t>
            </a:r>
            <a:endParaRPr lang="en-GB" dirty="0"/>
          </a:p>
          <a:p>
            <a:pPr marL="0" indent="0">
              <a:buNone/>
            </a:pPr>
            <a:endParaRPr lang="en-GB" dirty="0"/>
          </a:p>
          <a:p>
            <a:endParaRPr lang="en-GB" dirty="0"/>
          </a:p>
        </p:txBody>
      </p:sp>
      <p:pic>
        <p:nvPicPr>
          <p:cNvPr id="4" name="Picture 3"/>
          <p:cNvPicPr>
            <a:picLocks noChangeAspect="1"/>
          </p:cNvPicPr>
          <p:nvPr/>
        </p:nvPicPr>
        <p:blipFill>
          <a:blip r:embed="rId3"/>
          <a:stretch>
            <a:fillRect/>
          </a:stretch>
        </p:blipFill>
        <p:spPr>
          <a:xfrm>
            <a:off x="295213" y="1268760"/>
            <a:ext cx="4446345" cy="3728753"/>
          </a:xfrm>
          <a:prstGeom prst="rect">
            <a:avLst/>
          </a:prstGeom>
        </p:spPr>
      </p:pic>
    </p:spTree>
    <p:extLst>
      <p:ext uri="{BB962C8B-B14F-4D97-AF65-F5344CB8AC3E}">
        <p14:creationId xmlns:p14="http://schemas.microsoft.com/office/powerpoint/2010/main" val="13537696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A0BF65-BD49-4B70-BC7A-81EA2CC0E9CA}"/>
              </a:ext>
            </a:extLst>
          </p:cNvPr>
          <p:cNvSpPr>
            <a:spLocks noGrp="1"/>
          </p:cNvSpPr>
          <p:nvPr>
            <p:ph type="title"/>
          </p:nvPr>
        </p:nvSpPr>
        <p:spPr/>
        <p:txBody>
          <a:bodyPr/>
          <a:lstStyle/>
          <a:p>
            <a:r>
              <a:rPr lang="en-GB" b="0" dirty="0"/>
              <a:t>Testing</a:t>
            </a:r>
          </a:p>
        </p:txBody>
      </p:sp>
      <p:sp>
        <p:nvSpPr>
          <p:cNvPr id="3" name="Content Placeholder 2">
            <a:extLst>
              <a:ext uri="{FF2B5EF4-FFF2-40B4-BE49-F238E27FC236}">
                <a16:creationId xmlns:a16="http://schemas.microsoft.com/office/drawing/2014/main" id="{CBB1D418-A899-4E3C-AE59-712BE115ADFA}"/>
              </a:ext>
            </a:extLst>
          </p:cNvPr>
          <p:cNvSpPr>
            <a:spLocks noGrp="1"/>
          </p:cNvSpPr>
          <p:nvPr>
            <p:ph idx="1"/>
          </p:nvPr>
        </p:nvSpPr>
        <p:spPr/>
        <p:txBody>
          <a:bodyPr/>
          <a:lstStyle/>
          <a:p>
            <a:pPr marL="342900" lvl="0" indent="-342900" fontAlgn="base">
              <a:lnSpc>
                <a:spcPct val="115000"/>
              </a:lnSpc>
              <a:spcBef>
                <a:spcPts val="1200"/>
              </a:spcBef>
              <a:spcAft>
                <a:spcPts val="800"/>
              </a:spcAft>
              <a:buFont typeface="Symbol" panose="05050102010706020507" pitchFamily="18" charset="2"/>
              <a:buChar char=""/>
            </a:pPr>
            <a:r>
              <a:rPr lang="en-GB" b="0" dirty="0">
                <a:effectLst/>
                <a:latin typeface="Arial" panose="020B0604020202020204" pitchFamily="34" charset="0"/>
                <a:ea typeface="Arial" panose="020B0604020202020204" pitchFamily="34" charset="0"/>
              </a:rPr>
              <a:t>The rapid testing programme for secondary schools and colleges will continue for those on site. All secondary schools and colleges will be expected to test their students as they return to school/college - two lateral flow tests, three to five days </a:t>
            </a:r>
          </a:p>
          <a:p>
            <a:pPr marL="342900" lvl="0" indent="-342900" fontAlgn="base">
              <a:lnSpc>
                <a:spcPct val="115000"/>
              </a:lnSpc>
              <a:spcBef>
                <a:spcPts val="1200"/>
              </a:spcBef>
              <a:spcAft>
                <a:spcPts val="800"/>
              </a:spcAft>
              <a:buFont typeface="Symbol" panose="05050102010706020507" pitchFamily="18" charset="2"/>
              <a:buChar char=""/>
            </a:pPr>
            <a:r>
              <a:rPr lang="en-GB" b="0" dirty="0">
                <a:effectLst/>
                <a:latin typeface="Arial" panose="020B0604020202020204" pitchFamily="34" charset="0"/>
                <a:ea typeface="Arial" panose="020B0604020202020204" pitchFamily="34" charset="0"/>
              </a:rPr>
              <a:t>Staff in primary and secondary schools, and in all colleges, now have access to two tests per week, which will continue when schools and colleges open fully.</a:t>
            </a:r>
            <a:endParaRPr lang="en-GB" b="0" dirty="0">
              <a:effectLst/>
              <a:latin typeface="Times New Roman" panose="02020603050405020304" pitchFamily="18" charset="0"/>
              <a:ea typeface="Times New Roman" panose="02020603050405020304" pitchFamily="18" charset="0"/>
            </a:endParaRPr>
          </a:p>
          <a:p>
            <a:pPr marL="342900" lvl="0" indent="-342900" fontAlgn="base">
              <a:lnSpc>
                <a:spcPct val="115000"/>
              </a:lnSpc>
              <a:spcBef>
                <a:spcPts val="1200"/>
              </a:spcBef>
              <a:spcAft>
                <a:spcPts val="800"/>
              </a:spcAft>
              <a:buFont typeface="Symbol" panose="05050102010706020507" pitchFamily="18" charset="2"/>
              <a:buChar char=""/>
            </a:pPr>
            <a:r>
              <a:rPr lang="en-GB" b="0" dirty="0">
                <a:effectLst/>
                <a:latin typeface="Arial" panose="020B0604020202020204" pitchFamily="34" charset="0"/>
                <a:ea typeface="Arial" panose="020B0604020202020204" pitchFamily="34" charset="0"/>
              </a:rPr>
              <a:t>In the light of NHS Test and Trace and Public Health England advice, we are pausing daily contact testing in all but a small number of secondary and special schools and colleges, where it will continue alongside detailed evaluation. </a:t>
            </a:r>
            <a:endParaRPr lang="en-GB" b="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a:extLst>
              <a:ext uri="{FF2B5EF4-FFF2-40B4-BE49-F238E27FC236}">
                <a16:creationId xmlns:a16="http://schemas.microsoft.com/office/drawing/2014/main" id="{EF8FEE1D-B259-47BE-808F-CABA6E3F4950}"/>
              </a:ext>
            </a:extLst>
          </p:cNvPr>
          <p:cNvSpPr>
            <a:spLocks noGrp="1"/>
          </p:cNvSpPr>
          <p:nvPr>
            <p:ph type="sldNum" sz="quarter" idx="4"/>
          </p:nvPr>
        </p:nvSpPr>
        <p:spPr/>
        <p:txBody>
          <a:bodyPr/>
          <a:lstStyle/>
          <a:p>
            <a:fld id="{5DB98E5A-76C0-453E-B1E0-BC4AB04722D5}" type="slidenum">
              <a:rPr lang="en-GB" smtClean="0"/>
              <a:pPr/>
              <a:t>27</a:t>
            </a:fld>
            <a:endParaRPr lang="en-GB" dirty="0"/>
          </a:p>
        </p:txBody>
      </p:sp>
    </p:spTree>
    <p:extLst>
      <p:ext uri="{BB962C8B-B14F-4D97-AF65-F5344CB8AC3E}">
        <p14:creationId xmlns:p14="http://schemas.microsoft.com/office/powerpoint/2010/main" val="20239839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381406-34E8-4D1F-801F-1B86823C574E}"/>
              </a:ext>
            </a:extLst>
          </p:cNvPr>
          <p:cNvSpPr>
            <a:spLocks noGrp="1"/>
          </p:cNvSpPr>
          <p:nvPr>
            <p:ph type="title"/>
          </p:nvPr>
        </p:nvSpPr>
        <p:spPr/>
        <p:txBody>
          <a:bodyPr/>
          <a:lstStyle/>
          <a:p>
            <a:r>
              <a:rPr lang="en-GB" b="0" dirty="0"/>
              <a:t>Free school meals</a:t>
            </a:r>
          </a:p>
        </p:txBody>
      </p:sp>
      <p:sp>
        <p:nvSpPr>
          <p:cNvPr id="3" name="Content Placeholder 2">
            <a:extLst>
              <a:ext uri="{FF2B5EF4-FFF2-40B4-BE49-F238E27FC236}">
                <a16:creationId xmlns:a16="http://schemas.microsoft.com/office/drawing/2014/main" id="{11E6AEEE-B8E7-4AF9-8155-14B253060F73}"/>
              </a:ext>
            </a:extLst>
          </p:cNvPr>
          <p:cNvSpPr>
            <a:spLocks noGrp="1"/>
          </p:cNvSpPr>
          <p:nvPr>
            <p:ph idx="1"/>
          </p:nvPr>
        </p:nvSpPr>
        <p:spPr>
          <a:xfrm>
            <a:off x="684212" y="1196976"/>
            <a:ext cx="8208268" cy="4679949"/>
          </a:xfrm>
        </p:spPr>
        <p:txBody>
          <a:bodyPr/>
          <a:lstStyle/>
          <a:p>
            <a:pPr marL="342900" lvl="0" indent="-342900" fontAlgn="base">
              <a:lnSpc>
                <a:spcPct val="115000"/>
              </a:lnSpc>
              <a:spcBef>
                <a:spcPts val="600"/>
              </a:spcBef>
              <a:buFont typeface="Symbol" panose="05050102010706020507" pitchFamily="18" charset="2"/>
              <a:buChar char=""/>
            </a:pPr>
            <a:r>
              <a:rPr lang="en-GB" sz="1800" b="0" dirty="0">
                <a:effectLst/>
                <a:latin typeface="Arial" panose="020B0604020202020204" pitchFamily="34" charset="0"/>
                <a:ea typeface="Times New Roman" panose="02020603050405020304" pitchFamily="18" charset="0"/>
              </a:rPr>
              <a:t>Providers should continue to support students who are eligible for FSM</a:t>
            </a:r>
            <a:r>
              <a:rPr lang="en-GB" sz="1800" b="0" dirty="0">
                <a:latin typeface="Arial" panose="020B0604020202020204" pitchFamily="34" charset="0"/>
                <a:ea typeface="Times New Roman" panose="02020603050405020304" pitchFamily="18" charset="0"/>
              </a:rPr>
              <a:t>,</a:t>
            </a:r>
            <a:r>
              <a:rPr lang="en-GB" sz="1800" b="0" dirty="0">
                <a:effectLst/>
                <a:latin typeface="Arial" panose="020B0604020202020204" pitchFamily="34" charset="0"/>
                <a:ea typeface="Times New Roman" panose="02020603050405020304" pitchFamily="18" charset="0"/>
              </a:rPr>
              <a:t> even if students are studying remotely.</a:t>
            </a:r>
            <a:r>
              <a:rPr lang="en-GB" sz="1800" b="0" dirty="0">
                <a:latin typeface="Times New Roman" panose="02020603050405020304" pitchFamily="18" charset="0"/>
                <a:ea typeface="Times New Roman" panose="02020603050405020304" pitchFamily="18" charset="0"/>
              </a:rPr>
              <a:t> </a:t>
            </a:r>
            <a:r>
              <a:rPr lang="en-GB" sz="1800" b="0" dirty="0">
                <a:effectLst/>
                <a:latin typeface="Arial" panose="020B0604020202020204" pitchFamily="34" charset="0"/>
                <a:ea typeface="Times New Roman" panose="02020603050405020304" pitchFamily="18" charset="0"/>
              </a:rPr>
              <a:t>This could include:</a:t>
            </a:r>
            <a:endParaRPr lang="en-GB" sz="1800" b="0" dirty="0">
              <a:effectLst/>
              <a:latin typeface="Times New Roman" panose="02020603050405020304" pitchFamily="18" charset="0"/>
              <a:ea typeface="Times New Roman" panose="02020603050405020304" pitchFamily="18" charset="0"/>
            </a:endParaRPr>
          </a:p>
          <a:p>
            <a:pPr marL="644525" lvl="0" indent="-285750" fontAlgn="base">
              <a:lnSpc>
                <a:spcPct val="115000"/>
              </a:lnSpc>
              <a:spcBef>
                <a:spcPts val="600"/>
              </a:spcBef>
              <a:buFont typeface="Courier New" panose="02070309020205020404" pitchFamily="49" charset="0"/>
              <a:buChar char="o"/>
            </a:pPr>
            <a:r>
              <a:rPr lang="en-GB" sz="1800" b="0" dirty="0">
                <a:effectLst/>
                <a:latin typeface="Arial" panose="020B0604020202020204" pitchFamily="34" charset="0"/>
                <a:ea typeface="Times New Roman" panose="02020603050405020304" pitchFamily="18" charset="0"/>
              </a:rPr>
              <a:t>providing lunch parcels through school catering team or food provider;</a:t>
            </a:r>
            <a:endParaRPr lang="en-GB" sz="1800" b="0" dirty="0">
              <a:effectLst/>
              <a:latin typeface="Times New Roman" panose="02020603050405020304" pitchFamily="18" charset="0"/>
              <a:ea typeface="Times New Roman" panose="02020603050405020304" pitchFamily="18" charset="0"/>
            </a:endParaRPr>
          </a:p>
          <a:p>
            <a:pPr marL="644525" lvl="0" indent="-285750" fontAlgn="base">
              <a:lnSpc>
                <a:spcPct val="115000"/>
              </a:lnSpc>
              <a:spcBef>
                <a:spcPts val="600"/>
              </a:spcBef>
              <a:buFont typeface="Courier New" panose="02070309020205020404" pitchFamily="49" charset="0"/>
              <a:buChar char="o"/>
            </a:pPr>
            <a:r>
              <a:rPr lang="en-GB" sz="1800" b="0" dirty="0">
                <a:effectLst/>
                <a:latin typeface="Arial" panose="020B0604020202020204" pitchFamily="34" charset="0"/>
                <a:ea typeface="Times New Roman" panose="02020603050405020304" pitchFamily="18" charset="0"/>
              </a:rPr>
              <a:t>providing vouchers for a local shop or supermarket;</a:t>
            </a:r>
            <a:endParaRPr lang="en-GB" sz="1800" b="0" dirty="0">
              <a:effectLst/>
              <a:latin typeface="Times New Roman" panose="02020603050405020304" pitchFamily="18" charset="0"/>
              <a:ea typeface="Times New Roman" panose="02020603050405020304" pitchFamily="18" charset="0"/>
            </a:endParaRPr>
          </a:p>
          <a:p>
            <a:pPr marL="644525" lvl="0" indent="-285750" fontAlgn="base">
              <a:lnSpc>
                <a:spcPct val="115000"/>
              </a:lnSpc>
              <a:spcBef>
                <a:spcPts val="600"/>
              </a:spcBef>
              <a:buFont typeface="Courier New" panose="02070309020205020404" pitchFamily="49" charset="0"/>
              <a:buChar char="o"/>
            </a:pPr>
            <a:r>
              <a:rPr lang="en-GB" sz="1800" b="0" dirty="0">
                <a:effectLst/>
                <a:latin typeface="Arial" panose="020B0604020202020204" pitchFamily="34" charset="0"/>
                <a:ea typeface="Times New Roman" panose="02020603050405020304" pitchFamily="18" charset="0"/>
              </a:rPr>
              <a:t>using the DfE national voucher scheme.</a:t>
            </a:r>
            <a:endParaRPr lang="en-GB" sz="1800" b="0" dirty="0">
              <a:effectLst/>
              <a:latin typeface="Times New Roman" panose="02020603050405020304" pitchFamily="18" charset="0"/>
              <a:ea typeface="Times New Roman" panose="02020603050405020304" pitchFamily="18" charset="0"/>
            </a:endParaRPr>
          </a:p>
          <a:p>
            <a:pPr marL="342900" lvl="0" indent="-342900" hangingPunct="0">
              <a:lnSpc>
                <a:spcPct val="115000"/>
              </a:lnSpc>
              <a:spcBef>
                <a:spcPts val="600"/>
              </a:spcBef>
              <a:buFont typeface="Symbol" panose="05050102010706020507" pitchFamily="18" charset="2"/>
              <a:buChar char=""/>
              <a:tabLst>
                <a:tab pos="457200" algn="l"/>
                <a:tab pos="457200" algn="l"/>
              </a:tabLst>
            </a:pPr>
            <a:r>
              <a:rPr lang="en-GB" sz="1800" b="0" dirty="0">
                <a:effectLst/>
                <a:latin typeface="Arial" panose="020B0604020202020204" pitchFamily="34" charset="0"/>
                <a:ea typeface="Times New Roman" panose="02020603050405020304" pitchFamily="18" charset="0"/>
                <a:cs typeface="Times New Roman" panose="02020603050405020304" pitchFamily="18" charset="0"/>
              </a:rPr>
              <a:t>Vulnerable families will continue to receive meals and other essentials over half term via councils through the £170m Covid Winter Grants Scheme. </a:t>
            </a:r>
          </a:p>
          <a:p>
            <a:pPr marL="342900" lvl="0" indent="-342900" hangingPunct="0">
              <a:lnSpc>
                <a:spcPct val="115000"/>
              </a:lnSpc>
              <a:spcBef>
                <a:spcPts val="600"/>
              </a:spcBef>
              <a:buFont typeface="Symbol" panose="05050102010706020507" pitchFamily="18" charset="2"/>
              <a:buChar char=""/>
              <a:tabLst>
                <a:tab pos="457200" algn="l"/>
                <a:tab pos="457200" algn="l"/>
              </a:tabLst>
            </a:pPr>
            <a:r>
              <a:rPr lang="en-GB" sz="1800" b="0" dirty="0">
                <a:latin typeface="Arial" panose="020B0604020202020204" pitchFamily="34" charset="0"/>
                <a:ea typeface="Times New Roman" panose="02020603050405020304" pitchFamily="18" charset="0"/>
                <a:cs typeface="Times New Roman" panose="02020603050405020304" pitchFamily="18" charset="0"/>
              </a:rPr>
              <a:t>This scheme also applies to CYP not on a school roll.</a:t>
            </a:r>
            <a:endParaRPr lang="en-GB" sz="1800" b="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hangingPunct="0">
              <a:lnSpc>
                <a:spcPct val="115000"/>
              </a:lnSpc>
              <a:spcBef>
                <a:spcPts val="600"/>
              </a:spcBef>
              <a:buFont typeface="Symbol" panose="05050102010706020507" pitchFamily="18" charset="2"/>
              <a:buChar char=""/>
              <a:tabLst>
                <a:tab pos="457200" algn="l"/>
                <a:tab pos="457200" algn="l"/>
              </a:tabLst>
            </a:pPr>
            <a:r>
              <a:rPr lang="en-GB" sz="1800" b="0" dirty="0">
                <a:effectLst/>
                <a:ea typeface="Arial" panose="020B0604020202020204" pitchFamily="34" charset="0"/>
                <a:cs typeface="Times New Roman" panose="02020603050405020304" pitchFamily="18" charset="0"/>
              </a:rPr>
              <a:t>We will prolong arrangements for providing FSM for those eligible children not in school (including food parcels and the national voucher scheme) until they have returned to the classroom. </a:t>
            </a:r>
          </a:p>
          <a:p>
            <a:pPr marL="0" lvl="0" indent="0" hangingPunct="0">
              <a:lnSpc>
                <a:spcPct val="115000"/>
              </a:lnSpc>
              <a:spcBef>
                <a:spcPts val="600"/>
              </a:spcBef>
              <a:buNone/>
              <a:tabLst>
                <a:tab pos="457200" algn="l"/>
                <a:tab pos="457200" algn="l"/>
              </a:tabLst>
            </a:pPr>
            <a:endParaRPr lang="en-GB" sz="1800" b="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
        <p:nvSpPr>
          <p:cNvPr id="4" name="Slide Number Placeholder 3">
            <a:extLst>
              <a:ext uri="{FF2B5EF4-FFF2-40B4-BE49-F238E27FC236}">
                <a16:creationId xmlns:a16="http://schemas.microsoft.com/office/drawing/2014/main" id="{8097901B-320D-4B00-A436-B81C801E6866}"/>
              </a:ext>
            </a:extLst>
          </p:cNvPr>
          <p:cNvSpPr>
            <a:spLocks noGrp="1"/>
          </p:cNvSpPr>
          <p:nvPr>
            <p:ph type="sldNum" sz="quarter" idx="4"/>
          </p:nvPr>
        </p:nvSpPr>
        <p:spPr/>
        <p:txBody>
          <a:bodyPr/>
          <a:lstStyle/>
          <a:p>
            <a:fld id="{5DB98E5A-76C0-453E-B1E0-BC4AB04722D5}" type="slidenum">
              <a:rPr lang="en-GB" smtClean="0"/>
              <a:pPr/>
              <a:t>28</a:t>
            </a:fld>
            <a:endParaRPr lang="en-GB" dirty="0"/>
          </a:p>
        </p:txBody>
      </p:sp>
    </p:spTree>
    <p:extLst>
      <p:ext uri="{BB962C8B-B14F-4D97-AF65-F5344CB8AC3E}">
        <p14:creationId xmlns:p14="http://schemas.microsoft.com/office/powerpoint/2010/main" val="17959981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80E89-1FD4-45B1-AD32-ED9039A8E234}"/>
              </a:ext>
            </a:extLst>
          </p:cNvPr>
          <p:cNvSpPr>
            <a:spLocks noGrp="1"/>
          </p:cNvSpPr>
          <p:nvPr>
            <p:ph type="title"/>
          </p:nvPr>
        </p:nvSpPr>
        <p:spPr>
          <a:xfrm>
            <a:off x="684212" y="305659"/>
            <a:ext cx="7775575" cy="647701"/>
          </a:xfrm>
        </p:spPr>
        <p:txBody>
          <a:bodyPr/>
          <a:lstStyle/>
          <a:p>
            <a:r>
              <a:rPr lang="en-GB" b="0" dirty="0"/>
              <a:t>Elective home education (EHE)</a:t>
            </a:r>
          </a:p>
        </p:txBody>
      </p:sp>
      <p:sp>
        <p:nvSpPr>
          <p:cNvPr id="3" name="Content Placeholder 2">
            <a:extLst>
              <a:ext uri="{FF2B5EF4-FFF2-40B4-BE49-F238E27FC236}">
                <a16:creationId xmlns:a16="http://schemas.microsoft.com/office/drawing/2014/main" id="{60C594E1-7473-4E6D-9D8E-4BAE31945487}"/>
              </a:ext>
            </a:extLst>
          </p:cNvPr>
          <p:cNvSpPr>
            <a:spLocks noGrp="1"/>
          </p:cNvSpPr>
          <p:nvPr>
            <p:ph idx="1"/>
          </p:nvPr>
        </p:nvSpPr>
        <p:spPr>
          <a:xfrm>
            <a:off x="701674" y="1089025"/>
            <a:ext cx="7775575" cy="4679949"/>
          </a:xfrm>
        </p:spPr>
        <p:txBody>
          <a:bodyPr/>
          <a:lstStyle/>
          <a:p>
            <a:r>
              <a:rPr lang="en-GB" sz="2200" b="0" i="1" dirty="0"/>
              <a:t>“</a:t>
            </a:r>
            <a:r>
              <a:rPr lang="en-GB" sz="2200" b="0" i="1" u="none" strike="noStrike" baseline="0" dirty="0">
                <a:solidFill>
                  <a:srgbClr val="000000"/>
                </a:solidFill>
                <a:latin typeface="Arial" panose="020B0604020202020204" pitchFamily="34" charset="0"/>
              </a:rPr>
              <a:t>EHE should always be a positive choice taken following a discussion between parents the school, and the LA about how the needs of the child might best be met. This is particularly important where vulnerable children, children in need, and those at greater risk of harm are involved</a:t>
            </a:r>
            <a:r>
              <a:rPr lang="en-GB" sz="2200" b="0" u="none" strike="noStrike" baseline="0" dirty="0">
                <a:solidFill>
                  <a:srgbClr val="000000"/>
                </a:solidFill>
                <a:latin typeface="Arial" panose="020B0604020202020204" pitchFamily="34" charset="0"/>
              </a:rPr>
              <a:t>.” </a:t>
            </a:r>
          </a:p>
          <a:p>
            <a:endParaRPr lang="en-GB" sz="2200" b="0" dirty="0">
              <a:solidFill>
                <a:srgbClr val="000000"/>
              </a:solidFill>
              <a:latin typeface="Arial" panose="020B0604020202020204" pitchFamily="34" charset="0"/>
            </a:endParaRPr>
          </a:p>
          <a:p>
            <a:r>
              <a:rPr lang="en-GB" sz="2200" b="0" dirty="0">
                <a:solidFill>
                  <a:srgbClr val="000000"/>
                </a:solidFill>
                <a:latin typeface="Arial" panose="020B0604020202020204" pitchFamily="34" charset="0"/>
              </a:rPr>
              <a:t>LA survey returns from 110 LAs in Oct 2020 shows that, since 1 September, for CYP with EHC plans, there were: </a:t>
            </a:r>
          </a:p>
          <a:p>
            <a:pPr marL="719138" indent="-358775">
              <a:buFont typeface="Courier New" panose="02070309020205020404" pitchFamily="49" charset="0"/>
              <a:buChar char="o"/>
            </a:pPr>
            <a:r>
              <a:rPr lang="en-GB" sz="2200" b="0" dirty="0">
                <a:solidFill>
                  <a:srgbClr val="000000"/>
                </a:solidFill>
                <a:latin typeface="Arial" panose="020B0604020202020204" pitchFamily="34" charset="0"/>
              </a:rPr>
              <a:t>335</a:t>
            </a:r>
            <a:r>
              <a:rPr lang="en-GB" sz="2200" b="0" dirty="0">
                <a:solidFill>
                  <a:srgbClr val="000000"/>
                </a:solidFill>
                <a:effectLst/>
                <a:latin typeface="Arial" panose="020B0604020202020204" pitchFamily="34" charset="0"/>
                <a:ea typeface="Calibri" panose="020F0502020204030204" pitchFamily="34" charset="0"/>
              </a:rPr>
              <a:t> new requests for EHE</a:t>
            </a:r>
          </a:p>
          <a:p>
            <a:pPr marL="719138" indent="-358775">
              <a:buFont typeface="Courier New" panose="02070309020205020404" pitchFamily="49" charset="0"/>
              <a:buChar char="o"/>
            </a:pPr>
            <a:r>
              <a:rPr lang="en-GB" sz="2200" b="0" u="none" strike="noStrike" baseline="0" dirty="0">
                <a:solidFill>
                  <a:srgbClr val="000000"/>
                </a:solidFill>
                <a:latin typeface="Arial" panose="020B0604020202020204" pitchFamily="34" charset="0"/>
              </a:rPr>
              <a:t>Average number per LA is 3</a:t>
            </a:r>
          </a:p>
          <a:p>
            <a:pPr marL="719138" indent="-358775">
              <a:buFont typeface="Courier New" panose="02070309020205020404" pitchFamily="49" charset="0"/>
              <a:buChar char="o"/>
            </a:pPr>
            <a:r>
              <a:rPr lang="en-GB" sz="2200" b="0" dirty="0">
                <a:solidFill>
                  <a:srgbClr val="000000"/>
                </a:solidFill>
                <a:latin typeface="Arial" panose="020B0604020202020204" pitchFamily="34" charset="0"/>
              </a:rPr>
              <a:t>19% of LAs have 0 requests</a:t>
            </a:r>
            <a:endParaRPr lang="en-GB" sz="2200" b="0" u="none" strike="noStrike" baseline="0" dirty="0">
              <a:solidFill>
                <a:srgbClr val="000000"/>
              </a:solidFill>
              <a:latin typeface="Arial" panose="020B0604020202020204" pitchFamily="34" charset="0"/>
            </a:endParaRPr>
          </a:p>
        </p:txBody>
      </p:sp>
      <p:sp>
        <p:nvSpPr>
          <p:cNvPr id="4" name="Slide Number Placeholder 3">
            <a:extLst>
              <a:ext uri="{FF2B5EF4-FFF2-40B4-BE49-F238E27FC236}">
                <a16:creationId xmlns:a16="http://schemas.microsoft.com/office/drawing/2014/main" id="{B62850FA-E8F5-43BF-BE0D-BC4DAF4B3083}"/>
              </a:ext>
            </a:extLst>
          </p:cNvPr>
          <p:cNvSpPr>
            <a:spLocks noGrp="1"/>
          </p:cNvSpPr>
          <p:nvPr>
            <p:ph type="sldNum" sz="quarter" idx="4"/>
          </p:nvPr>
        </p:nvSpPr>
        <p:spPr/>
        <p:txBody>
          <a:bodyPr/>
          <a:lstStyle/>
          <a:p>
            <a:fld id="{5DB98E5A-76C0-453E-B1E0-BC4AB04722D5}" type="slidenum">
              <a:rPr lang="en-GB" smtClean="0"/>
              <a:pPr/>
              <a:t>29</a:t>
            </a:fld>
            <a:endParaRPr lang="en-GB" dirty="0"/>
          </a:p>
        </p:txBody>
      </p:sp>
      <p:sp>
        <p:nvSpPr>
          <p:cNvPr id="5" name="TextBox 4">
            <a:extLst>
              <a:ext uri="{FF2B5EF4-FFF2-40B4-BE49-F238E27FC236}">
                <a16:creationId xmlns:a16="http://schemas.microsoft.com/office/drawing/2014/main" id="{8795D507-3141-4A65-83BA-F385077367AF}"/>
              </a:ext>
            </a:extLst>
          </p:cNvPr>
          <p:cNvSpPr txBox="1"/>
          <p:nvPr/>
        </p:nvSpPr>
        <p:spPr>
          <a:xfrm>
            <a:off x="3401793" y="3167389"/>
            <a:ext cx="5016522" cy="523220"/>
          </a:xfrm>
          <a:prstGeom prst="rect">
            <a:avLst/>
          </a:prstGeom>
          <a:noFill/>
        </p:spPr>
        <p:txBody>
          <a:bodyPr wrap="square">
            <a:spAutoFit/>
          </a:bodyPr>
          <a:lstStyle/>
          <a:p>
            <a:pPr marL="0" indent="0" algn="r">
              <a:buNone/>
            </a:pPr>
            <a:r>
              <a:rPr lang="en-GB" sz="1400" b="0" i="0" u="none" strike="noStrike" baseline="0" dirty="0">
                <a:solidFill>
                  <a:srgbClr val="000000"/>
                </a:solidFill>
                <a:latin typeface="Arial" panose="020B0604020202020204" pitchFamily="34" charset="0"/>
              </a:rPr>
              <a:t>Letter from Minister Ford to CYP with SEND, their families and carers, and those who work to support them -  </a:t>
            </a:r>
            <a:r>
              <a:rPr lang="en-GB" sz="1400" b="0" dirty="0">
                <a:latin typeface="Arial" panose="020B0604020202020204" pitchFamily="34" charset="0"/>
                <a:cs typeface="Arial" panose="020B0604020202020204" pitchFamily="34" charset="0"/>
              </a:rPr>
              <a:t>Sept 2020</a:t>
            </a:r>
            <a:endParaRPr lang="en-GB"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388102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3" y="333374"/>
            <a:ext cx="8022431" cy="647701"/>
          </a:xfrm>
        </p:spPr>
        <p:txBody>
          <a:bodyPr/>
          <a:lstStyle/>
          <a:p>
            <a:r>
              <a:rPr lang="en-GB" b="0" dirty="0"/>
              <a:t>Extending provision set out in an EHC plan</a:t>
            </a:r>
          </a:p>
        </p:txBody>
      </p:sp>
      <p:sp>
        <p:nvSpPr>
          <p:cNvPr id="3" name="Content Placeholder 2"/>
          <p:cNvSpPr>
            <a:spLocks noGrp="1"/>
          </p:cNvSpPr>
          <p:nvPr>
            <p:ph idx="1"/>
          </p:nvPr>
        </p:nvSpPr>
        <p:spPr>
          <a:xfrm>
            <a:off x="684212" y="1076908"/>
            <a:ext cx="8022432" cy="4679949"/>
          </a:xfrm>
        </p:spPr>
        <p:txBody>
          <a:bodyPr/>
          <a:lstStyle/>
          <a:p>
            <a:r>
              <a:rPr lang="en-GB" sz="2100" b="0" dirty="0"/>
              <a:t>No CYP is expected to need to repeat a year of educational provision as a result of the coronavirus outbreak. </a:t>
            </a:r>
          </a:p>
          <a:p>
            <a:r>
              <a:rPr lang="en-GB" sz="2100" b="0" dirty="0"/>
              <a:t>This also applies to those with EHC plans – it is not anticipated that YP will need to remain in education any longer than originally set out in their plan. </a:t>
            </a:r>
          </a:p>
          <a:p>
            <a:r>
              <a:rPr lang="en-GB" sz="2100" b="0" dirty="0"/>
              <a:t>In a few cases, it may be appropriate for a CYP to extend their current educational provision or have their EHC plan extended, perhaps for an individualised programme for a term or ½ term. </a:t>
            </a:r>
          </a:p>
          <a:p>
            <a:r>
              <a:rPr lang="en-GB" sz="2100" b="0" dirty="0"/>
              <a:t>In all circumstances, this would need to be decided by the LA, following a review of the CYP’s needs and EHC plan. </a:t>
            </a:r>
          </a:p>
          <a:p>
            <a:r>
              <a:rPr lang="en-GB" b="0" dirty="0"/>
              <a:t>School funding regulations do not allow for those over 19s to remain in a school, unless given exceptional approval by SoS. </a:t>
            </a:r>
            <a:endParaRPr lang="en-GB" sz="2100" b="0" dirty="0"/>
          </a:p>
          <a:p>
            <a:endParaRPr lang="en-GB" dirty="0"/>
          </a:p>
        </p:txBody>
      </p:sp>
      <p:sp>
        <p:nvSpPr>
          <p:cNvPr id="4" name="Slide Number Placeholder 3"/>
          <p:cNvSpPr>
            <a:spLocks noGrp="1"/>
          </p:cNvSpPr>
          <p:nvPr>
            <p:ph type="sldNum" sz="quarter" idx="4"/>
          </p:nvPr>
        </p:nvSpPr>
        <p:spPr/>
        <p:txBody>
          <a:bodyPr/>
          <a:lstStyle/>
          <a:p>
            <a:fld id="{5DB98E5A-76C0-453E-B1E0-BC4AB04722D5}" type="slidenum">
              <a:rPr lang="en-GB" smtClean="0"/>
              <a:pPr/>
              <a:t>30</a:t>
            </a:fld>
            <a:endParaRPr lang="en-GB" dirty="0"/>
          </a:p>
        </p:txBody>
      </p:sp>
      <p:sp>
        <p:nvSpPr>
          <p:cNvPr id="5" name="Title 1"/>
          <p:cNvSpPr txBox="1">
            <a:spLocks/>
          </p:cNvSpPr>
          <p:nvPr/>
        </p:nvSpPr>
        <p:spPr>
          <a:xfrm>
            <a:off x="5652120" y="5949280"/>
            <a:ext cx="3054524" cy="749970"/>
          </a:xfrm>
          <a:prstGeom prst="rect">
            <a:avLst/>
          </a:prstGeom>
        </p:spPr>
        <p:txBody>
          <a:bodyPr vert="horz" lIns="91440" tIns="45720" rIns="91440" bIns="45720" rtlCol="0" anchor="ctr">
            <a:noAutofit/>
          </a:bodyPr>
          <a:lstStyle>
            <a:lvl1pPr algn="l" defTabSz="914400" rtl="0" eaLnBrk="1" latinLnBrk="0" hangingPunct="1">
              <a:spcBef>
                <a:spcPct val="0"/>
              </a:spcBef>
              <a:buNone/>
              <a:defRPr lang="en-GB" sz="3200" b="1" kern="1200" dirty="0">
                <a:solidFill>
                  <a:srgbClr val="104F75"/>
                </a:solidFill>
                <a:latin typeface="+mj-lt"/>
                <a:ea typeface="+mj-ea"/>
                <a:cs typeface="+mj-cs"/>
              </a:defRPr>
            </a:lvl1pPr>
          </a:lstStyle>
          <a:p>
            <a:r>
              <a:rPr lang="en-GB" sz="1200" b="0" dirty="0"/>
              <a:t>Guidance for full opening: special schools and other specialist settings</a:t>
            </a:r>
            <a:endParaRPr lang="en-GB" sz="1300" b="0" dirty="0">
              <a:solidFill>
                <a:srgbClr val="0070C0"/>
              </a:solidFill>
            </a:endParaRPr>
          </a:p>
        </p:txBody>
      </p:sp>
    </p:spTree>
    <p:extLst>
      <p:ext uri="{BB962C8B-B14F-4D97-AF65-F5344CB8AC3E}">
        <p14:creationId xmlns:p14="http://schemas.microsoft.com/office/powerpoint/2010/main" val="16463594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D17B44D47A728488F65D9C43EFCFE2F" ma:contentTypeVersion="13" ma:contentTypeDescription="Create a new document." ma:contentTypeScope="" ma:versionID="de642fd4aa9120622fb4b4daf41a3c7e">
  <xsd:schema xmlns:xsd="http://www.w3.org/2001/XMLSchema" xmlns:xs="http://www.w3.org/2001/XMLSchema" xmlns:p="http://schemas.microsoft.com/office/2006/metadata/properties" xmlns:ns3="0b5b71a2-06e1-4c1d-a571-53e4d83ad5b0" xmlns:ns4="555c19f3-c827-4013-84b1-e728aca3249c" targetNamespace="http://schemas.microsoft.com/office/2006/metadata/properties" ma:root="true" ma:fieldsID="8f210786e8c15fbc6ade84b6b8c7284c" ns3:_="" ns4:_="">
    <xsd:import namespace="0b5b71a2-06e1-4c1d-a571-53e4d83ad5b0"/>
    <xsd:import namespace="555c19f3-c827-4013-84b1-e728aca3249c"/>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Location" minOccurs="0"/>
                <xsd:element ref="ns4:MediaServiceOCR"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b5b71a2-06e1-4c1d-a571-53e4d83ad5b0"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55c19f3-c827-4013-84b1-e728aca3249c"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element name="MediaServiceLocation" ma:index="15" nillable="true" ma:displayName="MediaServiceLocation" ma:description="" ma:internalName="MediaServiceLocation"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18918D8-6743-472F-9133-546308218B28}">
  <ds:schemaRefs>
    <ds:schemaRef ds:uri="http://schemas.microsoft.com/sharepoint/v3/contenttype/forms"/>
  </ds:schemaRefs>
</ds:datastoreItem>
</file>

<file path=customXml/itemProps2.xml><?xml version="1.0" encoding="utf-8"?>
<ds:datastoreItem xmlns:ds="http://schemas.openxmlformats.org/officeDocument/2006/customXml" ds:itemID="{9FD3942E-F7FA-4AD8-9A69-5FDFB1F490D1}">
  <ds:schemaRefs>
    <ds:schemaRef ds:uri="0b5b71a2-06e1-4c1d-a571-53e4d83ad5b0"/>
    <ds:schemaRef ds:uri="555c19f3-c827-4013-84b1-e728aca3249c"/>
    <ds:schemaRef ds:uri="http://schemas.microsoft.com/office/infopath/2007/PartnerControls"/>
    <ds:schemaRef ds:uri="http://purl.org/dc/elements/1.1/"/>
    <ds:schemaRef ds:uri="http://www.w3.org/XML/1998/namespace"/>
    <ds:schemaRef ds:uri="http://schemas.microsoft.com/office/2006/metadata/properties"/>
    <ds:schemaRef ds:uri="http://schemas.microsoft.com/office/2006/documentManagement/types"/>
    <ds:schemaRef ds:uri="http://purl.org/dc/dcmitype/"/>
    <ds:schemaRef ds:uri="http://schemas.openxmlformats.org/package/2006/metadata/core-properties"/>
    <ds:schemaRef ds:uri="http://purl.org/dc/terms/"/>
  </ds:schemaRefs>
</ds:datastoreItem>
</file>

<file path=customXml/itemProps3.xml><?xml version="1.0" encoding="utf-8"?>
<ds:datastoreItem xmlns:ds="http://schemas.openxmlformats.org/officeDocument/2006/customXml" ds:itemID="{49151697-407C-4835-AC80-0DB75199494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b5b71a2-06e1-4c1d-a571-53e4d83ad5b0"/>
    <ds:schemaRef ds:uri="555c19f3-c827-4013-84b1-e728aca3249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20569</TotalTime>
  <Words>3133</Words>
  <Application>Microsoft Office PowerPoint</Application>
  <PresentationFormat>On-screen Show (4:3)</PresentationFormat>
  <Paragraphs>240</Paragraphs>
  <Slides>30</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30</vt:i4>
      </vt:variant>
    </vt:vector>
  </HeadingPairs>
  <TitlesOfParts>
    <vt:vector size="38" baseType="lpstr">
      <vt:lpstr>Arial</vt:lpstr>
      <vt:lpstr>Calibri</vt:lpstr>
      <vt:lpstr>Courier New</vt:lpstr>
      <vt:lpstr>Symbol</vt:lpstr>
      <vt:lpstr>Tahoma</vt:lpstr>
      <vt:lpstr>Times New Roman</vt:lpstr>
      <vt:lpstr>Wingdings</vt:lpstr>
      <vt:lpstr>Office Theme</vt:lpstr>
      <vt:lpstr>DfE update and lessons learned about SEND delivery - what has worked and what hasn’t</vt:lpstr>
      <vt:lpstr>Areas covered</vt:lpstr>
      <vt:lpstr>Attendance Autumn Term 2020</vt:lpstr>
      <vt:lpstr>Ofsted briefing re schools, Dec 2020</vt:lpstr>
      <vt:lpstr>November wave of DfE COVID-19 Parent and Pupil Panel</vt:lpstr>
      <vt:lpstr>Disabled Children’s Partnership (DCP) - Back To School Poll</vt:lpstr>
      <vt:lpstr>Support from sensory impaired services – March to July 2020 - examples</vt:lpstr>
      <vt:lpstr>School and college opening Spring 2021</vt:lpstr>
      <vt:lpstr>Vulnerable CYP include:</vt:lpstr>
      <vt:lpstr>Laptops</vt:lpstr>
      <vt:lpstr>Wellbeing for Education Return - Update    </vt:lpstr>
      <vt:lpstr>Use of PPE</vt:lpstr>
      <vt:lpstr>Catch up support</vt:lpstr>
      <vt:lpstr>Stakeholder Feedback – January 2021</vt:lpstr>
      <vt:lpstr>Attendance on 28 January in state funded schools</vt:lpstr>
      <vt:lpstr>PowerPoint Presentation</vt:lpstr>
      <vt:lpstr>Encouraging the attendance of vulnerable children </vt:lpstr>
      <vt:lpstr>Specialist and visiting practitioners </vt:lpstr>
      <vt:lpstr>Remote learning (DfE Omnibus Survey Dec 2020)</vt:lpstr>
      <vt:lpstr>NNPCF – Key messages</vt:lpstr>
      <vt:lpstr>PowerPoint Presentation</vt:lpstr>
      <vt:lpstr>SEND Review - Update</vt:lpstr>
      <vt:lpstr>Assessments/ reviews</vt:lpstr>
      <vt:lpstr>Appeals to Tribunal –  2019-20 data</vt:lpstr>
      <vt:lpstr>Redress decisions</vt:lpstr>
      <vt:lpstr>PowerPoint Presentation</vt:lpstr>
      <vt:lpstr>Testing</vt:lpstr>
      <vt:lpstr>Free school meals</vt:lpstr>
      <vt:lpstr>Elective home education (EHE)</vt:lpstr>
      <vt:lpstr>Extending provision set out in an EHC plan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Department for Education</dc:title>
  <dc:creator>Publishing.TEAM@education.gsi.gov.uk</dc:creator>
  <cp:lastModifiedBy>IMICH, Andre</cp:lastModifiedBy>
  <cp:revision>757</cp:revision>
  <cp:lastPrinted>2020-10-15T07:06:03Z</cp:lastPrinted>
  <dcterms:created xsi:type="dcterms:W3CDTF">2013-06-06T10:14:36Z</dcterms:created>
  <dcterms:modified xsi:type="dcterms:W3CDTF">2021-02-02T13:05:53Z</dcterms:modified>
  <cp:category>Master-Pres-v1.0</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0x010100BD17B44D47A728488F65D9C43EFCFE2F</vt:lpwstr>
  </property>
</Properties>
</file>