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2"/>
  </p:notesMasterIdLst>
  <p:sldIdLst>
    <p:sldId id="256" r:id="rId2"/>
    <p:sldId id="258" r:id="rId3"/>
    <p:sldId id="261" r:id="rId4"/>
    <p:sldId id="263" r:id="rId5"/>
    <p:sldId id="265" r:id="rId6"/>
    <p:sldId id="260" r:id="rId7"/>
    <p:sldId id="264" r:id="rId8"/>
    <p:sldId id="266" r:id="rId9"/>
    <p:sldId id="267" r:id="rId10"/>
    <p:sldId id="268"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9" d="100"/>
          <a:sy n="79" d="100"/>
        </p:scale>
        <p:origin x="114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9F4E95-958D-4DFA-95CB-C6F7F643DAB7}" type="datetimeFigureOut">
              <a:rPr lang="en-GB" smtClean="0"/>
              <a:t>22/10/2019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D384287-F709-43A9-8016-5AED4033C514}" type="slidenum">
              <a:rPr lang="en-GB" smtClean="0"/>
              <a:t>‹#›</a:t>
            </a:fld>
            <a:endParaRPr lang="en-GB"/>
          </a:p>
        </p:txBody>
      </p:sp>
    </p:spTree>
    <p:extLst>
      <p:ext uri="{BB962C8B-B14F-4D97-AF65-F5344CB8AC3E}">
        <p14:creationId xmlns:p14="http://schemas.microsoft.com/office/powerpoint/2010/main" val="30742949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Tree>
    <p:extLst>
      <p:ext uri="{BB962C8B-B14F-4D97-AF65-F5344CB8AC3E}">
        <p14:creationId xmlns:p14="http://schemas.microsoft.com/office/powerpoint/2010/main" val="28169778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Tree>
    <p:extLst>
      <p:ext uri="{BB962C8B-B14F-4D97-AF65-F5344CB8AC3E}">
        <p14:creationId xmlns:p14="http://schemas.microsoft.com/office/powerpoint/2010/main" val="28169778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07DAB0B-DE57-4FA5-A5A5-CF1C3F414D56}" type="datetimeFigureOut">
              <a:rPr lang="en-GB" smtClean="0"/>
              <a:t>22/10/2019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C98AFB-F834-42A7-8700-1E40D57C1D32}" type="slidenum">
              <a:rPr lang="en-GB" smtClean="0"/>
              <a:t>‹#›</a:t>
            </a:fld>
            <a:endParaRPr lang="en-GB"/>
          </a:p>
        </p:txBody>
      </p:sp>
    </p:spTree>
    <p:extLst>
      <p:ext uri="{BB962C8B-B14F-4D97-AF65-F5344CB8AC3E}">
        <p14:creationId xmlns:p14="http://schemas.microsoft.com/office/powerpoint/2010/main" val="25653239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07DAB0B-DE57-4FA5-A5A5-CF1C3F414D56}" type="datetimeFigureOut">
              <a:rPr lang="en-GB" smtClean="0"/>
              <a:t>22/10/2019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C98AFB-F834-42A7-8700-1E40D57C1D32}" type="slidenum">
              <a:rPr lang="en-GB" smtClean="0"/>
              <a:t>‹#›</a:t>
            </a:fld>
            <a:endParaRPr lang="en-GB"/>
          </a:p>
        </p:txBody>
      </p:sp>
    </p:spTree>
    <p:extLst>
      <p:ext uri="{BB962C8B-B14F-4D97-AF65-F5344CB8AC3E}">
        <p14:creationId xmlns:p14="http://schemas.microsoft.com/office/powerpoint/2010/main" val="36907013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7DAB0B-DE57-4FA5-A5A5-CF1C3F414D56}" type="datetimeFigureOut">
              <a:rPr lang="en-GB" smtClean="0"/>
              <a:t>22/10/2019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C98AFB-F834-42A7-8700-1E40D57C1D32}" type="slidenum">
              <a:rPr lang="en-GB" smtClean="0"/>
              <a:t>‹#›</a:t>
            </a:fld>
            <a:endParaRPr lang="en-GB"/>
          </a:p>
        </p:txBody>
      </p:sp>
    </p:spTree>
    <p:extLst>
      <p:ext uri="{BB962C8B-B14F-4D97-AF65-F5344CB8AC3E}">
        <p14:creationId xmlns:p14="http://schemas.microsoft.com/office/powerpoint/2010/main" val="2995592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07DAB0B-DE57-4FA5-A5A5-CF1C3F414D56}" type="datetimeFigureOut">
              <a:rPr lang="en-GB" smtClean="0"/>
              <a:t>22/10/2019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C98AFB-F834-42A7-8700-1E40D57C1D32}" type="slidenum">
              <a:rPr lang="en-GB" smtClean="0"/>
              <a:t>‹#›</a:t>
            </a:fld>
            <a:endParaRPr lang="en-GB"/>
          </a:p>
        </p:txBody>
      </p:sp>
    </p:spTree>
    <p:extLst>
      <p:ext uri="{BB962C8B-B14F-4D97-AF65-F5344CB8AC3E}">
        <p14:creationId xmlns:p14="http://schemas.microsoft.com/office/powerpoint/2010/main" val="29671395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07DAB0B-DE57-4FA5-A5A5-CF1C3F414D56}" type="datetimeFigureOut">
              <a:rPr lang="en-GB" smtClean="0"/>
              <a:t>22/10/2019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3C98AFB-F834-42A7-8700-1E40D57C1D32}" type="slidenum">
              <a:rPr lang="en-GB" smtClean="0"/>
              <a:t>‹#›</a:t>
            </a:fld>
            <a:endParaRPr lang="en-GB"/>
          </a:p>
        </p:txBody>
      </p:sp>
    </p:spTree>
    <p:extLst>
      <p:ext uri="{BB962C8B-B14F-4D97-AF65-F5344CB8AC3E}">
        <p14:creationId xmlns:p14="http://schemas.microsoft.com/office/powerpoint/2010/main" val="1642361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07DAB0B-DE57-4FA5-A5A5-CF1C3F414D56}" type="datetimeFigureOut">
              <a:rPr lang="en-GB" smtClean="0"/>
              <a:t>22/10/2019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3C98AFB-F834-42A7-8700-1E40D57C1D32}" type="slidenum">
              <a:rPr lang="en-GB" smtClean="0"/>
              <a:t>‹#›</a:t>
            </a:fld>
            <a:endParaRPr lang="en-GB"/>
          </a:p>
        </p:txBody>
      </p:sp>
    </p:spTree>
    <p:extLst>
      <p:ext uri="{BB962C8B-B14F-4D97-AF65-F5344CB8AC3E}">
        <p14:creationId xmlns:p14="http://schemas.microsoft.com/office/powerpoint/2010/main" val="10408424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7DAB0B-DE57-4FA5-A5A5-CF1C3F414D56}" type="datetimeFigureOut">
              <a:rPr lang="en-GB" smtClean="0"/>
              <a:t>22/10/2019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3C98AFB-F834-42A7-8700-1E40D57C1D32}" type="slidenum">
              <a:rPr lang="en-GB" smtClean="0"/>
              <a:t>‹#›</a:t>
            </a:fld>
            <a:endParaRPr lang="en-GB"/>
          </a:p>
        </p:txBody>
      </p:sp>
    </p:spTree>
    <p:extLst>
      <p:ext uri="{BB962C8B-B14F-4D97-AF65-F5344CB8AC3E}">
        <p14:creationId xmlns:p14="http://schemas.microsoft.com/office/powerpoint/2010/main" val="6482316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07DAB0B-DE57-4FA5-A5A5-CF1C3F414D56}" type="datetimeFigureOut">
              <a:rPr lang="en-GB" smtClean="0"/>
              <a:t>22/10/2019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C98AFB-F834-42A7-8700-1E40D57C1D32}" type="slidenum">
              <a:rPr lang="en-GB" smtClean="0"/>
              <a:t>‹#›</a:t>
            </a:fld>
            <a:endParaRPr lang="en-GB"/>
          </a:p>
        </p:txBody>
      </p:sp>
    </p:spTree>
    <p:extLst>
      <p:ext uri="{BB962C8B-B14F-4D97-AF65-F5344CB8AC3E}">
        <p14:creationId xmlns:p14="http://schemas.microsoft.com/office/powerpoint/2010/main" val="353780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07DAB0B-DE57-4FA5-A5A5-CF1C3F414D56}" type="datetimeFigureOut">
              <a:rPr lang="en-GB" smtClean="0"/>
              <a:t>22/10/2019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C98AFB-F834-42A7-8700-1E40D57C1D32}" type="slidenum">
              <a:rPr lang="en-GB" smtClean="0"/>
              <a:t>‹#›</a:t>
            </a:fld>
            <a:endParaRPr lang="en-GB"/>
          </a:p>
        </p:txBody>
      </p:sp>
    </p:spTree>
    <p:extLst>
      <p:ext uri="{BB962C8B-B14F-4D97-AF65-F5344CB8AC3E}">
        <p14:creationId xmlns:p14="http://schemas.microsoft.com/office/powerpoint/2010/main" val="42635795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07DAB0B-DE57-4FA5-A5A5-CF1C3F414D56}" type="datetimeFigureOut">
              <a:rPr lang="en-GB" smtClean="0"/>
              <a:t>22/10/2019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C98AFB-F834-42A7-8700-1E40D57C1D32}" type="slidenum">
              <a:rPr lang="en-GB" smtClean="0"/>
              <a:t>‹#›</a:t>
            </a:fld>
            <a:endParaRPr lang="en-GB"/>
          </a:p>
        </p:txBody>
      </p:sp>
    </p:spTree>
    <p:extLst>
      <p:ext uri="{BB962C8B-B14F-4D97-AF65-F5344CB8AC3E}">
        <p14:creationId xmlns:p14="http://schemas.microsoft.com/office/powerpoint/2010/main" val="31495949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07DAB0B-DE57-4FA5-A5A5-CF1C3F414D56}" type="datetimeFigureOut">
              <a:rPr lang="en-GB" smtClean="0"/>
              <a:t>22/10/2019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C98AFB-F834-42A7-8700-1E40D57C1D32}" type="slidenum">
              <a:rPr lang="en-GB" smtClean="0"/>
              <a:t>‹#›</a:t>
            </a:fld>
            <a:endParaRPr lang="en-GB"/>
          </a:p>
        </p:txBody>
      </p:sp>
    </p:spTree>
    <p:extLst>
      <p:ext uri="{BB962C8B-B14F-4D97-AF65-F5344CB8AC3E}">
        <p14:creationId xmlns:p14="http://schemas.microsoft.com/office/powerpoint/2010/main" val="42313348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7DAB0B-DE57-4FA5-A5A5-CF1C3F414D56}" type="datetimeFigureOut">
              <a:rPr lang="en-GB" smtClean="0"/>
              <a:t>22/10/2019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C98AFB-F834-42A7-8700-1E40D57C1D32}" type="slidenum">
              <a:rPr lang="en-GB" smtClean="0"/>
              <a:t>‹#›</a:t>
            </a:fld>
            <a:endParaRPr lang="en-GB"/>
          </a:p>
        </p:txBody>
      </p:sp>
    </p:spTree>
    <p:extLst>
      <p:ext uri="{BB962C8B-B14F-4D97-AF65-F5344CB8AC3E}">
        <p14:creationId xmlns:p14="http://schemas.microsoft.com/office/powerpoint/2010/main" val="8889285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5840" y="2638480"/>
            <a:ext cx="7772400" cy="1470025"/>
          </a:xfrm>
        </p:spPr>
        <p:txBody>
          <a:bodyPr>
            <a:normAutofit fontScale="90000"/>
          </a:bodyPr>
          <a:lstStyle/>
          <a:p>
            <a:br>
              <a:rPr lang="en-GB" dirty="0"/>
            </a:br>
            <a:r>
              <a:rPr lang="en-GB" dirty="0"/>
              <a:t> </a:t>
            </a:r>
            <a:r>
              <a:rPr lang="en-GB" sz="3600" dirty="0"/>
              <a:t>SI services’ role and preparation for impact in Local Area reviews</a:t>
            </a:r>
            <a:br>
              <a:rPr lang="en-GB" sz="3600" dirty="0"/>
            </a:br>
            <a:r>
              <a:rPr lang="en-GB" sz="3600" dirty="0"/>
              <a:t>    A facilitated discussion </a:t>
            </a:r>
            <a:r>
              <a:rPr lang="en-GB" dirty="0"/>
              <a:t>	</a:t>
            </a:r>
            <a:br>
              <a:rPr lang="en-GB" dirty="0"/>
            </a:br>
            <a:endParaRPr lang="en-GB" dirty="0"/>
          </a:p>
        </p:txBody>
      </p:sp>
      <p:sp>
        <p:nvSpPr>
          <p:cNvPr id="3" name="Subtitle 2"/>
          <p:cNvSpPr>
            <a:spLocks noGrp="1"/>
          </p:cNvSpPr>
          <p:nvPr>
            <p:ph type="subTitle" idx="1"/>
          </p:nvPr>
        </p:nvSpPr>
        <p:spPr>
          <a:xfrm>
            <a:off x="971600" y="4537214"/>
            <a:ext cx="7086600" cy="1752600"/>
          </a:xfrm>
        </p:spPr>
        <p:txBody>
          <a:bodyPr>
            <a:normAutofit/>
          </a:bodyPr>
          <a:lstStyle/>
          <a:p>
            <a:r>
              <a:rPr lang="en-GB" sz="2400" dirty="0"/>
              <a:t>Jane Peters </a:t>
            </a:r>
          </a:p>
          <a:p>
            <a:r>
              <a:rPr lang="en-GB" sz="2400" dirty="0"/>
              <a:t>Berkshire Sensory Consortium Service </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12160" y="732022"/>
            <a:ext cx="1947610" cy="1477749"/>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1600" y="559913"/>
            <a:ext cx="2111464" cy="1821968"/>
          </a:xfrm>
          <a:prstGeom prst="rect">
            <a:avLst/>
          </a:prstGeom>
        </p:spPr>
      </p:pic>
    </p:spTree>
    <p:extLst>
      <p:ext uri="{BB962C8B-B14F-4D97-AF65-F5344CB8AC3E}">
        <p14:creationId xmlns:p14="http://schemas.microsoft.com/office/powerpoint/2010/main" val="39329170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SEND Inspections in a nutshell ….</a:t>
            </a:r>
          </a:p>
        </p:txBody>
      </p:sp>
      <p:sp>
        <p:nvSpPr>
          <p:cNvPr id="3" name="Content Placeholder 2"/>
          <p:cNvSpPr>
            <a:spLocks noGrp="1"/>
          </p:cNvSpPr>
          <p:nvPr>
            <p:ph idx="1"/>
          </p:nvPr>
        </p:nvSpPr>
        <p:spPr/>
        <p:txBody>
          <a:bodyPr/>
          <a:lstStyle/>
          <a:p>
            <a:pPr marL="0" indent="0">
              <a:buNone/>
            </a:pPr>
            <a:r>
              <a:rPr lang="en-GB" dirty="0"/>
              <a:t>Inspectors are looking at how Services </a:t>
            </a:r>
          </a:p>
          <a:p>
            <a:r>
              <a:rPr lang="en-GB" b="0" dirty="0"/>
              <a:t>identify need </a:t>
            </a:r>
          </a:p>
          <a:p>
            <a:pPr lvl="0"/>
            <a:r>
              <a:rPr lang="en-GB" b="0" dirty="0"/>
              <a:t>meet need</a:t>
            </a:r>
          </a:p>
          <a:p>
            <a:pPr lvl="0"/>
            <a:r>
              <a:rPr lang="en-GB" b="0" dirty="0"/>
              <a:t>improve outcomes </a:t>
            </a:r>
          </a:p>
          <a:p>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41507" y="2056030"/>
            <a:ext cx="4806957" cy="36052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730845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250824" y="1844675"/>
            <a:ext cx="259298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GB" altLang="en-US" b="0" dirty="0"/>
              <a:t>1. </a:t>
            </a:r>
            <a:r>
              <a:rPr lang="en-GB" altLang="en-US" dirty="0"/>
              <a:t>C</a:t>
            </a:r>
            <a:r>
              <a:rPr lang="en-GB" altLang="en-US" dirty="0">
                <a:latin typeface="+mn-lt"/>
                <a:cs typeface="Arial" panose="020B0604020202020204" pitchFamily="34" charset="0"/>
              </a:rPr>
              <a:t>o-production </a:t>
            </a:r>
            <a:r>
              <a:rPr lang="en-GB" altLang="en-US" b="0" dirty="0">
                <a:latin typeface="+mn-lt"/>
                <a:cs typeface="Arial" panose="020B0604020202020204" pitchFamily="34" charset="0"/>
              </a:rPr>
              <a:t>with </a:t>
            </a:r>
            <a:r>
              <a:rPr lang="en-GB" altLang="en-US" b="0" dirty="0"/>
              <a:t>children, young people and parents</a:t>
            </a:r>
          </a:p>
        </p:txBody>
      </p:sp>
      <p:sp>
        <p:nvSpPr>
          <p:cNvPr id="6" name="TextBox 5"/>
          <p:cNvSpPr txBox="1">
            <a:spLocks noChangeArrowheads="1"/>
          </p:cNvSpPr>
          <p:nvPr/>
        </p:nvSpPr>
        <p:spPr bwMode="auto">
          <a:xfrm>
            <a:off x="3067964" y="1490732"/>
            <a:ext cx="306228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US" altLang="en-US" b="0" dirty="0"/>
              <a:t>2. All parties meet their </a:t>
            </a:r>
            <a:r>
              <a:rPr lang="en-US" altLang="en-US" dirty="0"/>
              <a:t>statutory </a:t>
            </a:r>
            <a:r>
              <a:rPr lang="en-GB" altLang="en-US" dirty="0"/>
              <a:t>duties</a:t>
            </a:r>
          </a:p>
        </p:txBody>
      </p:sp>
      <p:sp>
        <p:nvSpPr>
          <p:cNvPr id="7" name="TextBox 6"/>
          <p:cNvSpPr txBox="1">
            <a:spLocks noChangeArrowheads="1"/>
          </p:cNvSpPr>
          <p:nvPr/>
        </p:nvSpPr>
        <p:spPr bwMode="auto">
          <a:xfrm>
            <a:off x="5768893" y="2018251"/>
            <a:ext cx="309403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GB" altLang="en-US" b="0" dirty="0"/>
              <a:t>3. </a:t>
            </a:r>
            <a:r>
              <a:rPr lang="en-GB" b="0" dirty="0">
                <a:cs typeface="Arial" panose="020B0604020202020204" pitchFamily="34" charset="0"/>
              </a:rPr>
              <a:t>Increased satisfaction with access to </a:t>
            </a:r>
            <a:r>
              <a:rPr lang="en-GB" dirty="0">
                <a:cs typeface="Arial" panose="020B0604020202020204" pitchFamily="34" charset="0"/>
              </a:rPr>
              <a:t>local services</a:t>
            </a:r>
            <a:endParaRPr lang="en-GB" altLang="en-US" dirty="0"/>
          </a:p>
        </p:txBody>
      </p:sp>
      <p:sp>
        <p:nvSpPr>
          <p:cNvPr id="8" name="TextBox 7"/>
          <p:cNvSpPr txBox="1">
            <a:spLocks noChangeArrowheads="1"/>
          </p:cNvSpPr>
          <p:nvPr/>
        </p:nvSpPr>
        <p:spPr bwMode="auto">
          <a:xfrm>
            <a:off x="6134474" y="3356992"/>
            <a:ext cx="26987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GB" altLang="en-US" b="0" dirty="0"/>
              <a:t>4. </a:t>
            </a:r>
            <a:r>
              <a:rPr lang="en-GB" dirty="0">
                <a:cs typeface="Arial" panose="020B0604020202020204" pitchFamily="34" charset="0"/>
              </a:rPr>
              <a:t>Accurate and timely identification </a:t>
            </a:r>
            <a:r>
              <a:rPr lang="en-GB" b="0" dirty="0">
                <a:cs typeface="Arial" panose="020B0604020202020204" pitchFamily="34" charset="0"/>
              </a:rPr>
              <a:t>of SEN and disability</a:t>
            </a:r>
            <a:endParaRPr lang="en-GB" altLang="en-US" dirty="0"/>
          </a:p>
        </p:txBody>
      </p:sp>
      <p:sp>
        <p:nvSpPr>
          <p:cNvPr id="10" name="TextBox 9"/>
          <p:cNvSpPr txBox="1">
            <a:spLocks noChangeArrowheads="1"/>
          </p:cNvSpPr>
          <p:nvPr/>
        </p:nvSpPr>
        <p:spPr bwMode="auto">
          <a:xfrm>
            <a:off x="5414936" y="4771410"/>
            <a:ext cx="3095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GB" altLang="en-US" b="0" dirty="0">
                <a:cs typeface="Arial" charset="0"/>
              </a:rPr>
              <a:t>5. </a:t>
            </a:r>
            <a:r>
              <a:rPr lang="en-GB" altLang="en-US" dirty="0">
                <a:cs typeface="Arial" charset="0"/>
              </a:rPr>
              <a:t>Improved attainment and narrowing of gap </a:t>
            </a:r>
            <a:r>
              <a:rPr lang="en-GB" altLang="en-US" b="0" dirty="0">
                <a:cs typeface="Arial" charset="0"/>
              </a:rPr>
              <a:t>for CYP with SEND </a:t>
            </a:r>
            <a:endParaRPr lang="en-GB" altLang="en-US" b="0" dirty="0"/>
          </a:p>
        </p:txBody>
      </p:sp>
      <p:sp>
        <p:nvSpPr>
          <p:cNvPr id="11" name="TextBox 10"/>
          <p:cNvSpPr txBox="1">
            <a:spLocks noChangeArrowheads="1"/>
          </p:cNvSpPr>
          <p:nvPr/>
        </p:nvSpPr>
        <p:spPr bwMode="auto">
          <a:xfrm>
            <a:off x="2525686" y="5613616"/>
            <a:ext cx="2889250" cy="98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FontTx/>
              <a:buNone/>
            </a:pPr>
            <a:r>
              <a:rPr lang="en-GB" altLang="en-US" b="0" dirty="0"/>
              <a:t>6. Strong focus on those at </a:t>
            </a:r>
            <a:r>
              <a:rPr lang="en-GB" altLang="en-US" dirty="0"/>
              <a:t>SEN Support </a:t>
            </a:r>
          </a:p>
          <a:p>
            <a:pPr eaLnBrk="1" hangingPunct="1">
              <a:spcBef>
                <a:spcPct val="0"/>
              </a:spcBef>
              <a:buFontTx/>
              <a:buNone/>
            </a:pPr>
            <a:endParaRPr lang="en-GB" altLang="en-US" sz="1800" b="0" dirty="0"/>
          </a:p>
        </p:txBody>
      </p:sp>
      <p:sp>
        <p:nvSpPr>
          <p:cNvPr id="12" name="TextBox 11"/>
          <p:cNvSpPr txBox="1">
            <a:spLocks noChangeArrowheads="1"/>
          </p:cNvSpPr>
          <p:nvPr/>
        </p:nvSpPr>
        <p:spPr bwMode="auto">
          <a:xfrm>
            <a:off x="479245" y="4295727"/>
            <a:ext cx="3096344"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None/>
            </a:pPr>
            <a:r>
              <a:rPr lang="en-GB" altLang="en-US" b="0" dirty="0"/>
              <a:t>7. </a:t>
            </a:r>
            <a:r>
              <a:rPr lang="en-GB" b="0" dirty="0">
                <a:cs typeface="Arial" panose="020B0604020202020204" pitchFamily="34" charset="0"/>
              </a:rPr>
              <a:t>More YP go on to </a:t>
            </a:r>
            <a:r>
              <a:rPr lang="en-GB" dirty="0">
                <a:cs typeface="Arial" panose="020B0604020202020204" pitchFamily="34" charset="0"/>
              </a:rPr>
              <a:t>post-16 education, training &amp; employment</a:t>
            </a:r>
          </a:p>
          <a:p>
            <a:pPr eaLnBrk="1" hangingPunct="1">
              <a:spcBef>
                <a:spcPct val="0"/>
              </a:spcBef>
              <a:buFontTx/>
              <a:buNone/>
            </a:pPr>
            <a:endParaRPr lang="en-GB" altLang="en-US" b="0" dirty="0"/>
          </a:p>
        </p:txBody>
      </p:sp>
      <p:pic>
        <p:nvPicPr>
          <p:cNvPr id="13"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35897" y="2230965"/>
            <a:ext cx="2379039" cy="27264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TextBox 13"/>
          <p:cNvSpPr txBox="1">
            <a:spLocks noChangeArrowheads="1"/>
          </p:cNvSpPr>
          <p:nvPr/>
        </p:nvSpPr>
        <p:spPr bwMode="auto">
          <a:xfrm>
            <a:off x="409807" y="3212976"/>
            <a:ext cx="309634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hangingPunct="1">
              <a:spcBef>
                <a:spcPct val="0"/>
              </a:spcBef>
              <a:buNone/>
            </a:pPr>
            <a:r>
              <a:rPr lang="en-GB" altLang="en-US" b="0" dirty="0"/>
              <a:t>8. Improved </a:t>
            </a:r>
            <a:r>
              <a:rPr lang="en-GB" altLang="en-US" dirty="0"/>
              <a:t>parental confidence</a:t>
            </a:r>
            <a:endParaRPr lang="en-GB" dirty="0">
              <a:cs typeface="Arial" panose="020B0604020202020204" pitchFamily="34" charset="0"/>
            </a:endParaRPr>
          </a:p>
          <a:p>
            <a:pPr eaLnBrk="1" hangingPunct="1">
              <a:spcBef>
                <a:spcPct val="0"/>
              </a:spcBef>
              <a:buFontTx/>
              <a:buNone/>
            </a:pPr>
            <a:endParaRPr lang="en-GB" altLang="en-US" b="0" dirty="0"/>
          </a:p>
        </p:txBody>
      </p:sp>
      <p:sp>
        <p:nvSpPr>
          <p:cNvPr id="15" name="Title 1"/>
          <p:cNvSpPr txBox="1">
            <a:spLocks/>
          </p:cNvSpPr>
          <p:nvPr/>
        </p:nvSpPr>
        <p:spPr>
          <a:xfrm>
            <a:off x="395536" y="181859"/>
            <a:ext cx="8569325" cy="1125538"/>
          </a:xfrm>
          <a:prstGeom prst="rect">
            <a:avLst/>
          </a:prstGeom>
        </p:spPr>
        <p:txBody>
          <a:bodyPr vert="horz" lIns="91440" tIns="45720" rIns="91440" bIns="45720" rtlCol="0" anchor="ctr">
            <a:noAutofit/>
          </a:bodyPr>
          <a:lstStyle>
            <a:lvl1pPr algn="l" defTabSz="914400" rtl="0" eaLnBrk="1" latinLnBrk="0" hangingPunct="1">
              <a:spcBef>
                <a:spcPct val="0"/>
              </a:spcBef>
              <a:buNone/>
              <a:defRPr lang="en-GB" sz="3200" b="1" kern="1200" dirty="0">
                <a:solidFill>
                  <a:srgbClr val="104F75"/>
                </a:solidFill>
                <a:latin typeface="+mj-lt"/>
                <a:ea typeface="+mj-ea"/>
                <a:cs typeface="+mj-cs"/>
              </a:defRPr>
            </a:lvl1pPr>
          </a:lstStyle>
          <a:p>
            <a:pPr algn="ctr"/>
            <a:r>
              <a:rPr lang="en-GB" b="0" dirty="0">
                <a:cs typeface="Arial" panose="020B0604020202020204" pitchFamily="34" charset="0"/>
              </a:rPr>
              <a:t>Implementation of the SEND reforms – </a:t>
            </a:r>
          </a:p>
          <a:p>
            <a:pPr algn="ctr"/>
            <a:r>
              <a:rPr lang="en-GB" b="0" dirty="0">
                <a:cs typeface="Arial" panose="020B0604020202020204" pitchFamily="34" charset="0"/>
              </a:rPr>
              <a:t>Local Area Inspection Evidence</a:t>
            </a:r>
            <a:endParaRPr lang="en-GB" altLang="en-US" dirty="0"/>
          </a:p>
        </p:txBody>
      </p:sp>
    </p:spTree>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10" grpId="0"/>
      <p:bldP spid="11" grpId="0"/>
      <p:bldP spid="12"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935017" y="1073358"/>
            <a:ext cx="1937137"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algn="ctr">
              <a:buNone/>
            </a:pPr>
            <a:r>
              <a:rPr lang="en-GB" sz="1800" b="0" dirty="0"/>
              <a:t>Key partner </a:t>
            </a:r>
          </a:p>
          <a:p>
            <a:pPr algn="ctr">
              <a:buNone/>
            </a:pPr>
            <a:r>
              <a:rPr lang="en-GB" sz="1800" b="0" dirty="0"/>
              <a:t>Co-production </a:t>
            </a:r>
          </a:p>
        </p:txBody>
      </p:sp>
      <p:sp>
        <p:nvSpPr>
          <p:cNvPr id="6" name="TextBox 5"/>
          <p:cNvSpPr txBox="1">
            <a:spLocks noChangeArrowheads="1"/>
          </p:cNvSpPr>
          <p:nvPr/>
        </p:nvSpPr>
        <p:spPr bwMode="auto">
          <a:xfrm>
            <a:off x="3707904" y="548680"/>
            <a:ext cx="206707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algn="ctr" eaLnBrk="1" hangingPunct="1">
              <a:spcBef>
                <a:spcPct val="0"/>
              </a:spcBef>
              <a:buFontTx/>
              <a:buNone/>
            </a:pPr>
            <a:r>
              <a:rPr lang="en-US" altLang="en-US" sz="1800" b="0" dirty="0"/>
              <a:t>Partnership</a:t>
            </a:r>
          </a:p>
          <a:p>
            <a:pPr algn="ctr" eaLnBrk="1" hangingPunct="1">
              <a:spcBef>
                <a:spcPct val="0"/>
              </a:spcBef>
              <a:buFontTx/>
              <a:buNone/>
            </a:pPr>
            <a:r>
              <a:rPr lang="en-US" altLang="en-US" sz="1800" b="0" dirty="0"/>
              <a:t>Engagement </a:t>
            </a:r>
            <a:endParaRPr lang="en-GB" altLang="en-US" sz="1800" dirty="0"/>
          </a:p>
        </p:txBody>
      </p:sp>
      <p:sp>
        <p:nvSpPr>
          <p:cNvPr id="8" name="TextBox 7"/>
          <p:cNvSpPr txBox="1">
            <a:spLocks noChangeArrowheads="1"/>
          </p:cNvSpPr>
          <p:nvPr/>
        </p:nvSpPr>
        <p:spPr bwMode="auto">
          <a:xfrm>
            <a:off x="6192589" y="2818383"/>
            <a:ext cx="2698750" cy="1009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algn="ctr">
              <a:buNone/>
            </a:pPr>
            <a:r>
              <a:rPr lang="en-GB" sz="1800" b="0" dirty="0"/>
              <a:t>Rigor </a:t>
            </a:r>
          </a:p>
          <a:p>
            <a:pPr algn="ctr">
              <a:buNone/>
            </a:pPr>
            <a:r>
              <a:rPr lang="en-GB" sz="1800" b="0" dirty="0"/>
              <a:t>Outcomes</a:t>
            </a:r>
          </a:p>
          <a:p>
            <a:pPr eaLnBrk="1" hangingPunct="1">
              <a:spcBef>
                <a:spcPct val="0"/>
              </a:spcBef>
              <a:buFontTx/>
              <a:buNone/>
            </a:pPr>
            <a:r>
              <a:rPr lang="en-GB" altLang="en-US" b="0" dirty="0"/>
              <a:t> </a:t>
            </a:r>
            <a:endParaRPr lang="en-GB" altLang="en-US" dirty="0"/>
          </a:p>
        </p:txBody>
      </p:sp>
      <p:sp>
        <p:nvSpPr>
          <p:cNvPr id="10" name="TextBox 9"/>
          <p:cNvSpPr txBox="1">
            <a:spLocks noChangeArrowheads="1"/>
          </p:cNvSpPr>
          <p:nvPr/>
        </p:nvSpPr>
        <p:spPr bwMode="auto">
          <a:xfrm>
            <a:off x="6214612" y="4525020"/>
            <a:ext cx="30956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algn="ctr" eaLnBrk="1" hangingPunct="1">
              <a:spcBef>
                <a:spcPct val="0"/>
              </a:spcBef>
              <a:buFontTx/>
              <a:buNone/>
            </a:pPr>
            <a:r>
              <a:rPr lang="en-GB" altLang="en-US" sz="1800" b="0" dirty="0">
                <a:cs typeface="Arial" charset="0"/>
              </a:rPr>
              <a:t>Equality</a:t>
            </a:r>
          </a:p>
          <a:p>
            <a:pPr algn="ctr" eaLnBrk="1" hangingPunct="1">
              <a:spcBef>
                <a:spcPct val="0"/>
              </a:spcBef>
              <a:buFontTx/>
              <a:buNone/>
            </a:pPr>
            <a:r>
              <a:rPr lang="en-GB" altLang="en-US" sz="1800" b="0" dirty="0">
                <a:cs typeface="Arial" charset="0"/>
              </a:rPr>
              <a:t>Effective assessment </a:t>
            </a:r>
          </a:p>
        </p:txBody>
      </p:sp>
      <p:sp>
        <p:nvSpPr>
          <p:cNvPr id="11" name="TextBox 10"/>
          <p:cNvSpPr txBox="1">
            <a:spLocks noChangeArrowheads="1"/>
          </p:cNvSpPr>
          <p:nvPr/>
        </p:nvSpPr>
        <p:spPr bwMode="auto">
          <a:xfrm>
            <a:off x="3182017" y="5578816"/>
            <a:ext cx="334245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algn="ctr" eaLnBrk="1" hangingPunct="1">
              <a:spcBef>
                <a:spcPct val="0"/>
              </a:spcBef>
              <a:buFontTx/>
              <a:buNone/>
            </a:pPr>
            <a:r>
              <a:rPr lang="en-GB" altLang="en-US" sz="1800" b="0" dirty="0"/>
              <a:t>Clear provision identified </a:t>
            </a:r>
          </a:p>
          <a:p>
            <a:pPr algn="ctr" eaLnBrk="1" hangingPunct="1">
              <a:spcBef>
                <a:spcPct val="0"/>
              </a:spcBef>
              <a:buFontTx/>
              <a:buNone/>
            </a:pPr>
            <a:r>
              <a:rPr lang="en-GB" altLang="en-US" sz="1800" b="0" dirty="0"/>
              <a:t>Quality Reports  </a:t>
            </a:r>
          </a:p>
        </p:txBody>
      </p:sp>
      <p:sp>
        <p:nvSpPr>
          <p:cNvPr id="12" name="TextBox 11"/>
          <p:cNvSpPr txBox="1">
            <a:spLocks noChangeArrowheads="1"/>
          </p:cNvSpPr>
          <p:nvPr/>
        </p:nvSpPr>
        <p:spPr bwMode="auto">
          <a:xfrm>
            <a:off x="323529" y="4709686"/>
            <a:ext cx="324035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algn="ctr" eaLnBrk="1" hangingPunct="1">
              <a:spcBef>
                <a:spcPct val="0"/>
              </a:spcBef>
              <a:buNone/>
            </a:pPr>
            <a:r>
              <a:rPr lang="en-GB" altLang="en-US" sz="1800" b="0" dirty="0"/>
              <a:t>Strong strategic leadership</a:t>
            </a:r>
          </a:p>
          <a:p>
            <a:pPr algn="ctr" eaLnBrk="1" hangingPunct="1">
              <a:spcBef>
                <a:spcPct val="0"/>
              </a:spcBef>
              <a:buNone/>
            </a:pPr>
            <a:r>
              <a:rPr lang="en-GB" altLang="en-US" sz="1800" b="0" dirty="0"/>
              <a:t>Parental satisfaction</a:t>
            </a:r>
          </a:p>
          <a:p>
            <a:pPr algn="ctr" eaLnBrk="1" hangingPunct="1">
              <a:spcBef>
                <a:spcPct val="0"/>
              </a:spcBef>
              <a:buFontTx/>
              <a:buNone/>
            </a:pPr>
            <a:endParaRPr lang="en-GB" altLang="en-US" sz="1800" b="0" dirty="0"/>
          </a:p>
        </p:txBody>
      </p:sp>
      <p:sp>
        <p:nvSpPr>
          <p:cNvPr id="14" name="TextBox 13"/>
          <p:cNvSpPr txBox="1">
            <a:spLocks noChangeArrowheads="1"/>
          </p:cNvSpPr>
          <p:nvPr/>
        </p:nvSpPr>
        <p:spPr bwMode="auto">
          <a:xfrm>
            <a:off x="639906" y="2818381"/>
            <a:ext cx="223224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algn="ctr" eaLnBrk="1" hangingPunct="1">
              <a:spcBef>
                <a:spcPct val="0"/>
              </a:spcBef>
              <a:buNone/>
            </a:pPr>
            <a:r>
              <a:rPr lang="en-GB" altLang="en-US" sz="1800" b="0" dirty="0"/>
              <a:t>Improved parental confidence</a:t>
            </a:r>
            <a:endParaRPr lang="en-GB" sz="1800" b="0" dirty="0">
              <a:cs typeface="Arial" panose="020B0604020202020204" pitchFamily="34" charset="0"/>
            </a:endParaRPr>
          </a:p>
          <a:p>
            <a:pPr eaLnBrk="1" hangingPunct="1">
              <a:spcBef>
                <a:spcPct val="0"/>
              </a:spcBef>
              <a:buFontTx/>
              <a:buNone/>
            </a:pPr>
            <a:endParaRPr lang="en-GB" altLang="en-US" b="0" dirty="0"/>
          </a:p>
        </p:txBody>
      </p:sp>
      <p:sp>
        <p:nvSpPr>
          <p:cNvPr id="15" name="Title 1"/>
          <p:cNvSpPr txBox="1">
            <a:spLocks/>
          </p:cNvSpPr>
          <p:nvPr/>
        </p:nvSpPr>
        <p:spPr>
          <a:xfrm>
            <a:off x="395536" y="181859"/>
            <a:ext cx="8569325" cy="1125538"/>
          </a:xfrm>
          <a:prstGeom prst="rect">
            <a:avLst/>
          </a:prstGeom>
        </p:spPr>
        <p:txBody>
          <a:bodyPr vert="horz" lIns="91440" tIns="45720" rIns="91440" bIns="45720" rtlCol="0" anchor="ctr">
            <a:noAutofit/>
          </a:bodyPr>
          <a:lstStyle>
            <a:lvl1pPr algn="l" defTabSz="914400" rtl="0" eaLnBrk="1" latinLnBrk="0" hangingPunct="1">
              <a:spcBef>
                <a:spcPct val="0"/>
              </a:spcBef>
              <a:buNone/>
              <a:defRPr lang="en-GB" sz="3200" b="1" kern="1200" dirty="0">
                <a:solidFill>
                  <a:srgbClr val="104F75"/>
                </a:solidFill>
                <a:latin typeface="+mj-lt"/>
                <a:ea typeface="+mj-ea"/>
                <a:cs typeface="+mj-cs"/>
              </a:defRPr>
            </a:lvl1pPr>
          </a:lstStyle>
          <a:p>
            <a:pPr algn="ctr"/>
            <a:endParaRPr lang="en-GB" altLang="en-US" dirty="0"/>
          </a:p>
        </p:txBody>
      </p:sp>
      <p:sp>
        <p:nvSpPr>
          <p:cNvPr id="2" name="Rectangle 1"/>
          <p:cNvSpPr/>
          <p:nvPr/>
        </p:nvSpPr>
        <p:spPr>
          <a:xfrm>
            <a:off x="6214612" y="962559"/>
            <a:ext cx="1939416" cy="923330"/>
          </a:xfrm>
          <a:prstGeom prst="rect">
            <a:avLst/>
          </a:prstGeom>
        </p:spPr>
        <p:txBody>
          <a:bodyPr wrap="square">
            <a:spAutoFit/>
          </a:bodyPr>
          <a:lstStyle/>
          <a:p>
            <a:pPr algn="ctr"/>
            <a:r>
              <a:rPr lang="en-GB" dirty="0">
                <a:latin typeface="Arial" panose="020B0604020202020204" pitchFamily="34" charset="0"/>
                <a:cs typeface="Arial" panose="020B0604020202020204" pitchFamily="34" charset="0"/>
              </a:rPr>
              <a:t>Robust Pathways </a:t>
            </a:r>
          </a:p>
          <a:p>
            <a:pPr algn="ctr"/>
            <a:r>
              <a:rPr lang="en-GB" dirty="0">
                <a:latin typeface="Arial" panose="020B0604020202020204" pitchFamily="34" charset="0"/>
                <a:cs typeface="Arial" panose="020B0604020202020204" pitchFamily="34" charset="0"/>
              </a:rPr>
              <a:t>Accuracy </a:t>
            </a:r>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18832" y="1257425"/>
            <a:ext cx="2722732" cy="39139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92955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10" grpId="0"/>
      <p:bldP spid="11" grpId="0"/>
      <p:bldP spid="12"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7F698-F396-4085-A136-517D8FD2125D}"/>
              </a:ext>
            </a:extLst>
          </p:cNvPr>
          <p:cNvSpPr>
            <a:spLocks noGrp="1"/>
          </p:cNvSpPr>
          <p:nvPr>
            <p:ph type="title"/>
          </p:nvPr>
        </p:nvSpPr>
        <p:spPr/>
        <p:txBody>
          <a:bodyPr/>
          <a:lstStyle/>
          <a:p>
            <a:r>
              <a:rPr lang="en-GB" dirty="0"/>
              <a:t>Impact </a:t>
            </a:r>
          </a:p>
        </p:txBody>
      </p:sp>
      <p:pic>
        <p:nvPicPr>
          <p:cNvPr id="5" name="Picture 4">
            <a:extLst>
              <a:ext uri="{FF2B5EF4-FFF2-40B4-BE49-F238E27FC236}">
                <a16:creationId xmlns:a16="http://schemas.microsoft.com/office/drawing/2014/main" id="{95F810F4-C211-4D0C-99AB-EE2871E5DADA}"/>
              </a:ext>
            </a:extLst>
          </p:cNvPr>
          <p:cNvPicPr>
            <a:picLocks noChangeAspect="1"/>
          </p:cNvPicPr>
          <p:nvPr/>
        </p:nvPicPr>
        <p:blipFill>
          <a:blip r:embed="rId2"/>
          <a:stretch>
            <a:fillRect/>
          </a:stretch>
        </p:blipFill>
        <p:spPr>
          <a:xfrm>
            <a:off x="1187624" y="1268760"/>
            <a:ext cx="6972605" cy="5051581"/>
          </a:xfrm>
          <a:prstGeom prst="rect">
            <a:avLst/>
          </a:prstGeom>
        </p:spPr>
      </p:pic>
    </p:spTree>
    <p:extLst>
      <p:ext uri="{BB962C8B-B14F-4D97-AF65-F5344CB8AC3E}">
        <p14:creationId xmlns:p14="http://schemas.microsoft.com/office/powerpoint/2010/main" val="7317020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 Questions </a:t>
            </a:r>
          </a:p>
        </p:txBody>
      </p:sp>
      <p:sp>
        <p:nvSpPr>
          <p:cNvPr id="3" name="Content Placeholder 2"/>
          <p:cNvSpPr>
            <a:spLocks noGrp="1"/>
          </p:cNvSpPr>
          <p:nvPr>
            <p:ph idx="1"/>
          </p:nvPr>
        </p:nvSpPr>
        <p:spPr/>
        <p:txBody>
          <a:bodyPr/>
          <a:lstStyle/>
          <a:p>
            <a:pPr marL="0" indent="0">
              <a:buNone/>
            </a:pPr>
            <a:r>
              <a:rPr lang="en-GB" dirty="0"/>
              <a:t>As a Service </a:t>
            </a:r>
          </a:p>
          <a:p>
            <a:pPr marL="514350" indent="-514350">
              <a:buAutoNum type="arabicPeriod"/>
            </a:pPr>
            <a:r>
              <a:rPr lang="en-GB" dirty="0">
                <a:solidFill>
                  <a:schemeClr val="tx2">
                    <a:lumMod val="60000"/>
                    <a:lumOff val="40000"/>
                  </a:schemeClr>
                </a:solidFill>
              </a:rPr>
              <a:t>How did you prepare for the inspection </a:t>
            </a:r>
            <a:r>
              <a:rPr lang="en-GB" dirty="0"/>
              <a:t>(timeframes,  working with the LA, review of your practice) </a:t>
            </a:r>
          </a:p>
          <a:p>
            <a:pPr marL="514350" indent="-514350">
              <a:buAutoNum type="arabicPeriod"/>
            </a:pPr>
            <a:r>
              <a:rPr lang="en-GB" dirty="0">
                <a:solidFill>
                  <a:schemeClr val="tx2">
                    <a:lumMod val="60000"/>
                    <a:lumOff val="40000"/>
                  </a:schemeClr>
                </a:solidFill>
              </a:rPr>
              <a:t>What worked well ?</a:t>
            </a:r>
            <a:r>
              <a:rPr lang="en-GB" dirty="0"/>
              <a:t>  (Specifics) </a:t>
            </a:r>
          </a:p>
          <a:p>
            <a:pPr marL="514350" indent="-514350">
              <a:buAutoNum type="arabicPeriod"/>
            </a:pPr>
            <a:r>
              <a:rPr lang="en-GB" dirty="0">
                <a:solidFill>
                  <a:schemeClr val="tx2">
                    <a:lumMod val="60000"/>
                    <a:lumOff val="40000"/>
                  </a:schemeClr>
                </a:solidFill>
              </a:rPr>
              <a:t>What would you do differently?</a:t>
            </a:r>
            <a:r>
              <a:rPr lang="en-GB" dirty="0"/>
              <a:t> ( advice for others) </a:t>
            </a:r>
          </a:p>
          <a:p>
            <a:pPr marL="0" indent="0">
              <a:buNone/>
            </a:pPr>
            <a:endParaRPr lang="en-GB" dirty="0"/>
          </a:p>
        </p:txBody>
      </p:sp>
    </p:spTree>
    <p:extLst>
      <p:ext uri="{BB962C8B-B14F-4D97-AF65-F5344CB8AC3E}">
        <p14:creationId xmlns:p14="http://schemas.microsoft.com/office/powerpoint/2010/main" val="3407225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a:t>Over to you……</a:t>
            </a:r>
          </a:p>
        </p:txBody>
      </p:sp>
      <p:pic>
        <p:nvPicPr>
          <p:cNvPr id="4" name="Content Placeholder 3"/>
          <p:cNvPicPr>
            <a:picLocks noGrp="1" noChangeAspect="1"/>
          </p:cNvPicPr>
          <p:nvPr>
            <p:ph idx="1"/>
          </p:nvPr>
        </p:nvPicPr>
        <p:blipFill>
          <a:blip r:embed="rId2"/>
          <a:stretch>
            <a:fillRect/>
          </a:stretch>
        </p:blipFill>
        <p:spPr>
          <a:xfrm>
            <a:off x="755576" y="1512265"/>
            <a:ext cx="7787426" cy="4797055"/>
          </a:xfrm>
          <a:prstGeom prst="rect">
            <a:avLst/>
          </a:prstGeom>
        </p:spPr>
      </p:pic>
    </p:spTree>
    <p:extLst>
      <p:ext uri="{BB962C8B-B14F-4D97-AF65-F5344CB8AC3E}">
        <p14:creationId xmlns:p14="http://schemas.microsoft.com/office/powerpoint/2010/main" val="10552120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91AD29-03FF-4D10-A550-6397DFEF5851}"/>
              </a:ext>
            </a:extLst>
          </p:cNvPr>
          <p:cNvSpPr>
            <a:spLocks noGrp="1"/>
          </p:cNvSpPr>
          <p:nvPr>
            <p:ph type="title"/>
          </p:nvPr>
        </p:nvSpPr>
        <p:spPr>
          <a:xfrm>
            <a:off x="457200" y="274638"/>
            <a:ext cx="8229600" cy="562074"/>
          </a:xfrm>
        </p:spPr>
        <p:txBody>
          <a:bodyPr>
            <a:normAutofit/>
          </a:bodyPr>
          <a:lstStyle/>
          <a:p>
            <a:r>
              <a:rPr lang="en-GB" sz="2000" dirty="0"/>
              <a:t>Feedback from discussion</a:t>
            </a:r>
            <a:endParaRPr lang="en-GB" dirty="0"/>
          </a:p>
        </p:txBody>
      </p:sp>
      <p:sp>
        <p:nvSpPr>
          <p:cNvPr id="3" name="Content Placeholder 2">
            <a:extLst>
              <a:ext uri="{FF2B5EF4-FFF2-40B4-BE49-F238E27FC236}">
                <a16:creationId xmlns:a16="http://schemas.microsoft.com/office/drawing/2014/main" id="{B3CA4EA9-5B4B-4FD7-B983-1D20D2700513}"/>
              </a:ext>
            </a:extLst>
          </p:cNvPr>
          <p:cNvSpPr>
            <a:spLocks noGrp="1"/>
          </p:cNvSpPr>
          <p:nvPr>
            <p:ph idx="1"/>
          </p:nvPr>
        </p:nvSpPr>
        <p:spPr>
          <a:xfrm>
            <a:off x="457200" y="980728"/>
            <a:ext cx="8229600" cy="5145435"/>
          </a:xfrm>
        </p:spPr>
        <p:txBody>
          <a:bodyPr>
            <a:normAutofit fontScale="62500" lnSpcReduction="20000"/>
          </a:bodyPr>
          <a:lstStyle/>
          <a:p>
            <a:pPr marL="0" indent="0">
              <a:buNone/>
            </a:pPr>
            <a:r>
              <a:rPr lang="en-GB" sz="3400" b="1" u="sng" dirty="0"/>
              <a:t>Preparation </a:t>
            </a:r>
            <a:r>
              <a:rPr lang="en-GB" sz="3400" dirty="0"/>
              <a:t> </a:t>
            </a:r>
          </a:p>
          <a:p>
            <a:pPr marL="0" indent="0">
              <a:buNone/>
            </a:pPr>
            <a:endParaRPr lang="en-GB" sz="3400" dirty="0"/>
          </a:p>
          <a:p>
            <a:r>
              <a:rPr lang="en-GB" sz="3400" dirty="0"/>
              <a:t>Having key documents already prepared ahead of any inspection </a:t>
            </a:r>
          </a:p>
          <a:p>
            <a:r>
              <a:rPr lang="en-GB" sz="3400" dirty="0"/>
              <a:t>Prepare case studies which show pupil progress, impact of SI training, feedback from stakeholders (parents /pupil/ setting) and also impact on groups such as Teaching Assistants, parents or wider school. </a:t>
            </a:r>
          </a:p>
          <a:p>
            <a:r>
              <a:rPr lang="en-GB" sz="3400" dirty="0"/>
              <a:t>Case studies highlighting joint working between health, education and any other partners. </a:t>
            </a:r>
          </a:p>
          <a:p>
            <a:r>
              <a:rPr lang="en-GB" sz="3400" dirty="0"/>
              <a:t>Evaluations from training events including impact statements ….as a result of the training we did ….</a:t>
            </a:r>
          </a:p>
          <a:p>
            <a:r>
              <a:rPr lang="en-GB" sz="3400" dirty="0"/>
              <a:t>Demonstration of closing the gap through robust tracking data</a:t>
            </a:r>
          </a:p>
          <a:p>
            <a:r>
              <a:rPr lang="en-GB" sz="3400" dirty="0"/>
              <a:t>Have evidence of how you have evaluated your own Service</a:t>
            </a:r>
          </a:p>
          <a:p>
            <a:r>
              <a:rPr lang="en-GB" sz="3400" dirty="0"/>
              <a:t>Clear pathways for </a:t>
            </a:r>
            <a:r>
              <a:rPr lang="en-GB" sz="3400" dirty="0" err="1"/>
              <a:t>eg</a:t>
            </a:r>
            <a:r>
              <a:rPr lang="en-GB" sz="3400" dirty="0"/>
              <a:t> referrals</a:t>
            </a:r>
          </a:p>
          <a:p>
            <a:endParaRPr lang="en-GB" dirty="0"/>
          </a:p>
          <a:p>
            <a:pPr marL="0" indent="0">
              <a:buNone/>
            </a:pPr>
            <a:r>
              <a:rPr lang="en-GB" dirty="0"/>
              <a:t> </a:t>
            </a:r>
          </a:p>
        </p:txBody>
      </p:sp>
    </p:spTree>
    <p:extLst>
      <p:ext uri="{BB962C8B-B14F-4D97-AF65-F5344CB8AC3E}">
        <p14:creationId xmlns:p14="http://schemas.microsoft.com/office/powerpoint/2010/main" val="41907946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D3DCD-F3DF-4CB1-87E4-3D76E96716BA}"/>
              </a:ext>
            </a:extLst>
          </p:cNvPr>
          <p:cNvSpPr>
            <a:spLocks noGrp="1"/>
          </p:cNvSpPr>
          <p:nvPr>
            <p:ph type="title"/>
          </p:nvPr>
        </p:nvSpPr>
        <p:spPr/>
        <p:txBody>
          <a:bodyPr>
            <a:normAutofit/>
          </a:bodyPr>
          <a:lstStyle/>
          <a:p>
            <a:pPr algn="l"/>
            <a:r>
              <a:rPr lang="en-GB" sz="3200" b="1" dirty="0"/>
              <a:t>What went well? </a:t>
            </a:r>
          </a:p>
        </p:txBody>
      </p:sp>
      <p:sp>
        <p:nvSpPr>
          <p:cNvPr id="3" name="Content Placeholder 2">
            <a:extLst>
              <a:ext uri="{FF2B5EF4-FFF2-40B4-BE49-F238E27FC236}">
                <a16:creationId xmlns:a16="http://schemas.microsoft.com/office/drawing/2014/main" id="{793A804A-BF54-4676-B286-4A8598053BE6}"/>
              </a:ext>
            </a:extLst>
          </p:cNvPr>
          <p:cNvSpPr>
            <a:spLocks noGrp="1"/>
          </p:cNvSpPr>
          <p:nvPr>
            <p:ph idx="1"/>
          </p:nvPr>
        </p:nvSpPr>
        <p:spPr/>
        <p:txBody>
          <a:bodyPr>
            <a:normAutofit fontScale="92500" lnSpcReduction="20000"/>
          </a:bodyPr>
          <a:lstStyle/>
          <a:p>
            <a:r>
              <a:rPr lang="en-GB" sz="2800" dirty="0"/>
              <a:t>Evidence of impact was a positive demonstration of the effectiveness of the Service delivery </a:t>
            </a:r>
          </a:p>
          <a:p>
            <a:r>
              <a:rPr lang="en-GB" sz="2800" dirty="0"/>
              <a:t>Annual reporting of outcomes informed discussion with inspectors  (not just statistics but also narrative) </a:t>
            </a:r>
          </a:p>
          <a:p>
            <a:r>
              <a:rPr lang="en-GB" sz="2800" dirty="0"/>
              <a:t>Using the NATSIP outcomes benchmarking as evidence </a:t>
            </a:r>
          </a:p>
          <a:p>
            <a:r>
              <a:rPr lang="en-GB" sz="2800" dirty="0"/>
              <a:t>Having a voice in the process </a:t>
            </a:r>
          </a:p>
          <a:p>
            <a:r>
              <a:rPr lang="en-GB" sz="2800" dirty="0"/>
              <a:t>Clear pathways and systems </a:t>
            </a:r>
          </a:p>
          <a:p>
            <a:r>
              <a:rPr lang="en-GB" sz="2800" dirty="0"/>
              <a:t>Contributing to focus groups during the inspection </a:t>
            </a:r>
          </a:p>
          <a:p>
            <a:r>
              <a:rPr lang="en-GB" sz="2800" dirty="0"/>
              <a:t>The process of preparing for an inspection helped the Service to reflect on their work and to evaluate areas which going well and those areas which need to be addressed or developed. </a:t>
            </a:r>
          </a:p>
        </p:txBody>
      </p:sp>
    </p:spTree>
    <p:extLst>
      <p:ext uri="{BB962C8B-B14F-4D97-AF65-F5344CB8AC3E}">
        <p14:creationId xmlns:p14="http://schemas.microsoft.com/office/powerpoint/2010/main" val="991018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64801-2458-4B9E-BA98-B5C0135E11CA}"/>
              </a:ext>
            </a:extLst>
          </p:cNvPr>
          <p:cNvSpPr>
            <a:spLocks noGrp="1"/>
          </p:cNvSpPr>
          <p:nvPr>
            <p:ph type="title"/>
          </p:nvPr>
        </p:nvSpPr>
        <p:spPr>
          <a:xfrm>
            <a:off x="457200" y="274638"/>
            <a:ext cx="2530624" cy="1143000"/>
          </a:xfrm>
        </p:spPr>
        <p:txBody>
          <a:bodyPr>
            <a:normAutofit/>
          </a:bodyPr>
          <a:lstStyle/>
          <a:p>
            <a:r>
              <a:rPr lang="en-GB" sz="3200" dirty="0"/>
              <a:t>Challenges </a:t>
            </a:r>
          </a:p>
        </p:txBody>
      </p:sp>
      <p:sp>
        <p:nvSpPr>
          <p:cNvPr id="3" name="Content Placeholder 2">
            <a:extLst>
              <a:ext uri="{FF2B5EF4-FFF2-40B4-BE49-F238E27FC236}">
                <a16:creationId xmlns:a16="http://schemas.microsoft.com/office/drawing/2014/main" id="{765D3B25-8BA7-4CE6-ADFB-9D2231966567}"/>
              </a:ext>
            </a:extLst>
          </p:cNvPr>
          <p:cNvSpPr>
            <a:spLocks noGrp="1"/>
          </p:cNvSpPr>
          <p:nvPr>
            <p:ph idx="1"/>
          </p:nvPr>
        </p:nvSpPr>
        <p:spPr/>
        <p:txBody>
          <a:bodyPr>
            <a:normAutofit fontScale="70000" lnSpcReduction="20000"/>
          </a:bodyPr>
          <a:lstStyle/>
          <a:p>
            <a:r>
              <a:rPr lang="en-GB" dirty="0"/>
              <a:t>SI is low incidence and therefore not always included in the development of the SEND strategy  / prep for inspections / focus groups –an after thought </a:t>
            </a:r>
          </a:p>
          <a:p>
            <a:r>
              <a:rPr lang="en-GB" dirty="0"/>
              <a:t>All inspections differ and therefore it is difficult to generalise how SI Services can contribute</a:t>
            </a:r>
          </a:p>
          <a:p>
            <a:r>
              <a:rPr lang="en-GB" dirty="0"/>
              <a:t>Nationally we no longer have the NATSIP benchmarking which has left many Services without the opportunity to benchmark the progress of their students </a:t>
            </a:r>
          </a:p>
          <a:p>
            <a:r>
              <a:rPr lang="en-GB" dirty="0"/>
              <a:t>Tracking SI pupil progress is problematic  -getting information from schools can be challenging and services don’t have robust tracking systems which can analyse the data. </a:t>
            </a:r>
          </a:p>
          <a:p>
            <a:r>
              <a:rPr lang="en-GB" dirty="0"/>
              <a:t>Local Offer works for professionals but not for families  -how do we make this better. </a:t>
            </a:r>
          </a:p>
          <a:p>
            <a:pPr marL="0" indent="0">
              <a:buNone/>
            </a:pPr>
            <a:endParaRPr lang="en-GB" dirty="0"/>
          </a:p>
          <a:p>
            <a:endParaRPr lang="en-GB" dirty="0"/>
          </a:p>
          <a:p>
            <a:endParaRPr lang="en-GB" dirty="0"/>
          </a:p>
        </p:txBody>
      </p:sp>
    </p:spTree>
    <p:extLst>
      <p:ext uri="{BB962C8B-B14F-4D97-AF65-F5344CB8AC3E}">
        <p14:creationId xmlns:p14="http://schemas.microsoft.com/office/powerpoint/2010/main" val="15912061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459</TotalTime>
  <Words>493</Words>
  <Application>Microsoft Office PowerPoint</Application>
  <PresentationFormat>On-screen Show (4:3)</PresentationFormat>
  <Paragraphs>68</Paragraphs>
  <Slides>10</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Wingdings</vt:lpstr>
      <vt:lpstr>Office Theme</vt:lpstr>
      <vt:lpstr>  SI services’ role and preparation for impact in Local Area reviews     A facilitated discussion   </vt:lpstr>
      <vt:lpstr>SEND Inspections in a nutshell ….</vt:lpstr>
      <vt:lpstr>PowerPoint Presentation</vt:lpstr>
      <vt:lpstr>PowerPoint Presentation</vt:lpstr>
      <vt:lpstr>Impact </vt:lpstr>
      <vt:lpstr>Key Questions </vt:lpstr>
      <vt:lpstr>Over to you……</vt:lpstr>
      <vt:lpstr>Feedback from discussion</vt:lpstr>
      <vt:lpstr>What went well? </vt:lpstr>
      <vt:lpstr>Challenges </vt:lpstr>
    </vt:vector>
  </TitlesOfParts>
  <Company>RBWM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 services’ role and preparation for impact in Local Area reviews.  A facilitated discussion</dc:title>
  <dc:creator>localprofile</dc:creator>
  <cp:lastModifiedBy>Lindsey Rousseau</cp:lastModifiedBy>
  <cp:revision>20</cp:revision>
  <dcterms:created xsi:type="dcterms:W3CDTF">2019-09-30T08:25:23Z</dcterms:created>
  <dcterms:modified xsi:type="dcterms:W3CDTF">2019-10-22T19:11:44Z</dcterms:modified>
</cp:coreProperties>
</file>