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68" r:id="rId2"/>
    <p:sldId id="269" r:id="rId3"/>
    <p:sldId id="270" r:id="rId4"/>
    <p:sldId id="271" r:id="rId5"/>
    <p:sldId id="318" r:id="rId6"/>
    <p:sldId id="319" r:id="rId7"/>
    <p:sldId id="317" r:id="rId8"/>
    <p:sldId id="320" r:id="rId9"/>
    <p:sldId id="321" r:id="rId10"/>
    <p:sldId id="322" r:id="rId11"/>
    <p:sldId id="323" r:id="rId12"/>
    <p:sldId id="324" r:id="rId13"/>
    <p:sldId id="314" r:id="rId14"/>
    <p:sldId id="325" r:id="rId15"/>
    <p:sldId id="264" r:id="rId16"/>
    <p:sldId id="265" r:id="rId17"/>
    <p:sldId id="266" r:id="rId18"/>
    <p:sldId id="267" r:id="rId19"/>
    <p:sldId id="256" r:id="rId20"/>
    <p:sldId id="258" r:id="rId21"/>
    <p:sldId id="257" r:id="rId22"/>
    <p:sldId id="259" r:id="rId23"/>
    <p:sldId id="260" r:id="rId24"/>
    <p:sldId id="261" r:id="rId25"/>
    <p:sldId id="263" r:id="rId26"/>
    <p:sldId id="326" r:id="rId27"/>
    <p:sldId id="330" r:id="rId28"/>
    <p:sldId id="328" r:id="rId29"/>
    <p:sldId id="32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9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6E8C48-1182-4776-81FF-6F11BE850E12}" type="datetimeFigureOut">
              <a:rPr lang="en-GB" smtClean="0"/>
              <a:t>30/09/2019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F1C871-D7FD-4A2C-905C-DF997F3ECEAC}" type="slidenum">
              <a:rPr lang="en-GB" smtClean="0"/>
              <a:t>‹#›</a:t>
            </a:fld>
            <a:endParaRPr lang="en-GB"/>
          </a:p>
        </p:txBody>
      </p:sp>
    </p:spTree>
    <p:extLst>
      <p:ext uri="{BB962C8B-B14F-4D97-AF65-F5344CB8AC3E}">
        <p14:creationId xmlns:p14="http://schemas.microsoft.com/office/powerpoint/2010/main" val="19565916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0C5622-7ADB-4E57-855E-67CADAA89BE8}" type="slidenum">
              <a:rPr lang="en-GB" smtClean="0"/>
              <a:t>1</a:t>
            </a:fld>
            <a:endParaRPr lang="en-GB"/>
          </a:p>
        </p:txBody>
      </p:sp>
    </p:spTree>
    <p:extLst>
      <p:ext uri="{BB962C8B-B14F-4D97-AF65-F5344CB8AC3E}">
        <p14:creationId xmlns:p14="http://schemas.microsoft.com/office/powerpoint/2010/main" val="385784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1" kern="1200" dirty="0">
                <a:solidFill>
                  <a:schemeClr val="tx1"/>
                </a:solidFill>
                <a:effectLst/>
                <a:latin typeface="+mn-lt"/>
                <a:ea typeface="+mn-ea"/>
                <a:cs typeface="+mn-cs"/>
              </a:rPr>
              <a:t>Linking up Listening Life – Taking a holistic approach across disciplines to meet needs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This presentation considers developments in providing resources for paediatric clinicians, </a:t>
            </a:r>
            <a:r>
              <a:rPr lang="en-GB" sz="1200" kern="1200" dirty="0" err="1">
                <a:solidFill>
                  <a:schemeClr val="tx1"/>
                </a:solidFill>
                <a:effectLst/>
                <a:latin typeface="+mn-lt"/>
                <a:ea typeface="+mn-ea"/>
                <a:cs typeface="+mn-cs"/>
              </a:rPr>
              <a:t>ToDs</a:t>
            </a:r>
            <a:r>
              <a:rPr lang="en-GB" sz="1200" kern="1200" dirty="0">
                <a:solidFill>
                  <a:schemeClr val="tx1"/>
                </a:solidFill>
                <a:effectLst/>
                <a:latin typeface="+mn-lt"/>
                <a:ea typeface="+mn-ea"/>
                <a:cs typeface="+mn-cs"/>
              </a:rPr>
              <a:t>, Educational Audiologists and families for the sake of ever-improving </a:t>
            </a:r>
          </a:p>
          <a:p>
            <a:r>
              <a:rPr lang="en-GB" sz="1200" kern="1200" dirty="0">
                <a:solidFill>
                  <a:schemeClr val="tx1"/>
                </a:solidFill>
                <a:effectLst/>
                <a:latin typeface="+mn-lt"/>
                <a:ea typeface="+mn-ea"/>
                <a:cs typeface="+mn-cs"/>
              </a:rPr>
              <a:t>joined-up working between partners who serve children and young people who are deaf and their families; such as:</a:t>
            </a:r>
          </a:p>
          <a:p>
            <a:endParaRPr lang="en-GB" dirty="0"/>
          </a:p>
        </p:txBody>
      </p:sp>
      <p:sp>
        <p:nvSpPr>
          <p:cNvPr id="4" name="Slide Number Placeholder 3"/>
          <p:cNvSpPr>
            <a:spLocks noGrp="1"/>
          </p:cNvSpPr>
          <p:nvPr>
            <p:ph type="sldNum" sz="quarter" idx="10"/>
          </p:nvPr>
        </p:nvSpPr>
        <p:spPr/>
        <p:txBody>
          <a:bodyPr/>
          <a:lstStyle/>
          <a:p>
            <a:fld id="{030C5622-7ADB-4E57-855E-67CADAA89BE8}" type="slidenum">
              <a:rPr lang="en-GB" smtClean="0"/>
              <a:t>3</a:t>
            </a:fld>
            <a:endParaRPr lang="en-GB"/>
          </a:p>
        </p:txBody>
      </p:sp>
    </p:spTree>
    <p:extLst>
      <p:ext uri="{BB962C8B-B14F-4D97-AF65-F5344CB8AC3E}">
        <p14:creationId xmlns:p14="http://schemas.microsoft.com/office/powerpoint/2010/main" val="23419688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Demonstration of the value of the Educational Audiology role as a bridge in these endeavours will be examined</a:t>
            </a:r>
          </a:p>
          <a:p>
            <a:pPr lvl="0"/>
            <a:endParaRPr lang="en-GB" sz="1200" kern="1200" dirty="0">
              <a:solidFill>
                <a:schemeClr val="tx1"/>
              </a:solidFill>
              <a:effectLst/>
              <a:latin typeface="+mn-lt"/>
              <a:ea typeface="+mn-ea"/>
              <a:cs typeface="+mn-cs"/>
            </a:endParaRPr>
          </a:p>
          <a:p>
            <a:endParaRPr lang="en-US" dirty="0">
              <a:cs typeface="Calibri"/>
            </a:endParaRPr>
          </a:p>
          <a:p>
            <a:r>
              <a:rPr lang="en-US" dirty="0">
                <a:cs typeface="Calibri"/>
              </a:rPr>
              <a:t>Clinicians and </a:t>
            </a:r>
            <a:r>
              <a:rPr lang="en-US" dirty="0" err="1">
                <a:cs typeface="Calibri"/>
              </a:rPr>
              <a:t>educaitonal</a:t>
            </a:r>
            <a:r>
              <a:rPr lang="en-US" dirty="0">
                <a:cs typeface="Calibri"/>
              </a:rPr>
              <a:t> audiologists working together have the best opportunity to fully understand what its listening life is like outside the clinic. </a:t>
            </a:r>
          </a:p>
          <a:p>
            <a:endParaRPr lang="en-US"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enables clinicians to more readily monitor ‘real-life’ functional benefit of hearing instrument (HI) fittings when patients are outside the clinic, providing more robust validation and potentially saving clinic time.  </a:t>
            </a:r>
          </a:p>
          <a:p>
            <a:pPr lvl="0"/>
            <a:endParaRPr lang="en-GB" dirty="0"/>
          </a:p>
        </p:txBody>
      </p:sp>
      <p:sp>
        <p:nvSpPr>
          <p:cNvPr id="4" name="Slide Number Placeholder 3"/>
          <p:cNvSpPr>
            <a:spLocks noGrp="1"/>
          </p:cNvSpPr>
          <p:nvPr>
            <p:ph type="sldNum" sz="quarter" idx="10"/>
          </p:nvPr>
        </p:nvSpPr>
        <p:spPr/>
        <p:txBody>
          <a:bodyPr/>
          <a:lstStyle/>
          <a:p>
            <a:fld id="{030C5622-7ADB-4E57-855E-67CADAA89BE8}" type="slidenum">
              <a:rPr lang="en-GB" smtClean="0"/>
              <a:t>4</a:t>
            </a:fld>
            <a:endParaRPr lang="en-GB"/>
          </a:p>
        </p:txBody>
      </p:sp>
    </p:spTree>
    <p:extLst>
      <p:ext uri="{BB962C8B-B14F-4D97-AF65-F5344CB8AC3E}">
        <p14:creationId xmlns:p14="http://schemas.microsoft.com/office/powerpoint/2010/main" val="3201941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b="0" i="0" u="none" strike="noStrike" kern="1200" baseline="0" dirty="0">
                <a:solidFill>
                  <a:schemeClr val="tx1"/>
                </a:solidFill>
                <a:latin typeface="+mn-lt"/>
                <a:ea typeface="+mn-ea"/>
                <a:cs typeface="+mn-cs"/>
              </a:rPr>
              <a:t>This </a:t>
            </a:r>
            <a:r>
              <a:rPr lang="fr-FR" sz="1200" b="0" i="0" u="none" strike="noStrike" kern="1200" baseline="0" dirty="0" err="1">
                <a:solidFill>
                  <a:schemeClr val="tx1"/>
                </a:solidFill>
                <a:latin typeface="+mn-lt"/>
                <a:ea typeface="+mn-ea"/>
                <a:cs typeface="+mn-cs"/>
              </a:rPr>
              <a:t>is</a:t>
            </a:r>
            <a:r>
              <a:rPr lang="fr-FR" sz="1200" b="0" i="0" u="none" strike="noStrike" kern="1200" baseline="0" dirty="0">
                <a:solidFill>
                  <a:schemeClr val="tx1"/>
                </a:solidFill>
                <a:latin typeface="+mn-lt"/>
                <a:ea typeface="+mn-ea"/>
                <a:cs typeface="+mn-cs"/>
              </a:rPr>
              <a:t> </a:t>
            </a:r>
            <a:r>
              <a:rPr lang="fr-FR" sz="1200" b="0" i="0" u="none" strike="noStrike" kern="1200" baseline="0" dirty="0" err="1">
                <a:solidFill>
                  <a:schemeClr val="tx1"/>
                </a:solidFill>
                <a:latin typeface="+mn-lt"/>
                <a:ea typeface="+mn-ea"/>
                <a:cs typeface="+mn-cs"/>
              </a:rPr>
              <a:t>especially</a:t>
            </a:r>
            <a:r>
              <a:rPr lang="fr-FR" sz="1200" b="0" i="0" u="none" strike="noStrike" kern="1200" baseline="0" dirty="0">
                <a:solidFill>
                  <a:schemeClr val="tx1"/>
                </a:solidFill>
                <a:latin typeface="+mn-lt"/>
                <a:ea typeface="+mn-ea"/>
                <a:cs typeface="+mn-cs"/>
              </a:rPr>
              <a:t> </a:t>
            </a:r>
            <a:r>
              <a:rPr lang="fr-FR" sz="1200" b="0" i="0" u="none" strike="noStrike" kern="1200" baseline="0" dirty="0" err="1">
                <a:solidFill>
                  <a:schemeClr val="tx1"/>
                </a:solidFill>
                <a:latin typeface="+mn-lt"/>
                <a:ea typeface="+mn-ea"/>
                <a:cs typeface="+mn-cs"/>
              </a:rPr>
              <a:t>true</a:t>
            </a:r>
            <a:r>
              <a:rPr lang="fr-FR" sz="1200" b="0" i="0" u="none" strike="noStrike" kern="1200" baseline="0" dirty="0">
                <a:solidFill>
                  <a:schemeClr val="tx1"/>
                </a:solidFill>
                <a:latin typeface="+mn-lt"/>
                <a:ea typeface="+mn-ea"/>
                <a:cs typeface="+mn-cs"/>
              </a:rPr>
              <a:t> in </a:t>
            </a:r>
            <a:r>
              <a:rPr lang="fr-FR" sz="1200" b="0" i="0" u="none" strike="noStrike" kern="1200" baseline="0" dirty="0" err="1">
                <a:solidFill>
                  <a:schemeClr val="tx1"/>
                </a:solidFill>
                <a:latin typeface="+mn-lt"/>
                <a:ea typeface="+mn-ea"/>
                <a:cs typeface="+mn-cs"/>
              </a:rPr>
              <a:t>terms</a:t>
            </a:r>
            <a:r>
              <a:rPr lang="fr-FR" sz="1200" b="0" i="0" u="none" strike="noStrike" kern="1200" baseline="0" dirty="0">
                <a:solidFill>
                  <a:schemeClr val="tx1"/>
                </a:solidFill>
                <a:latin typeface="+mn-lt"/>
                <a:ea typeface="+mn-ea"/>
                <a:cs typeface="+mn-cs"/>
              </a:rPr>
              <a:t> of new CI </a:t>
            </a:r>
            <a:r>
              <a:rPr lang="fr-FR" sz="1200" b="0" i="0" u="none" strike="noStrike" kern="1200" baseline="0" dirty="0" err="1">
                <a:solidFill>
                  <a:schemeClr val="tx1"/>
                </a:solidFill>
                <a:latin typeface="+mn-lt"/>
                <a:ea typeface="+mn-ea"/>
                <a:cs typeface="+mn-cs"/>
              </a:rPr>
              <a:t>criteria</a:t>
            </a:r>
            <a:r>
              <a:rPr lang="fr-FR" sz="1200" b="0" i="0" u="none" strike="noStrike" kern="1200" baseline="0" dirty="0">
                <a:solidFill>
                  <a:schemeClr val="tx1"/>
                </a:solidFill>
                <a:latin typeface="+mn-lt"/>
                <a:ea typeface="+mn-ea"/>
                <a:cs typeface="+mn-cs"/>
              </a:rPr>
              <a:t>.</a:t>
            </a:r>
          </a:p>
          <a:p>
            <a:endParaRPr lang="fr-FR" sz="1200" b="0" i="0" u="none" strike="noStrike" kern="1200" baseline="0" dirty="0">
              <a:solidFill>
                <a:schemeClr val="tx1"/>
              </a:solidFill>
              <a:latin typeface="+mn-lt"/>
              <a:ea typeface="+mn-ea"/>
              <a:cs typeface="+mn-cs"/>
            </a:endParaRPr>
          </a:p>
          <a:p>
            <a:r>
              <a:rPr lang="fr-FR" sz="1200" b="0" i="0" u="none" strike="noStrike" kern="1200" baseline="0" dirty="0">
                <a:solidFill>
                  <a:schemeClr val="tx1"/>
                </a:solidFill>
                <a:latin typeface="+mn-lt"/>
                <a:ea typeface="+mn-ea"/>
                <a:cs typeface="+mn-cs"/>
              </a:rPr>
              <a:t>Vickers, L. De </a:t>
            </a:r>
            <a:r>
              <a:rPr lang="fr-FR" sz="1200" b="0" i="0" u="none" strike="noStrike" kern="1200" baseline="0" dirty="0" err="1">
                <a:solidFill>
                  <a:schemeClr val="tx1"/>
                </a:solidFill>
                <a:latin typeface="+mn-lt"/>
                <a:ea typeface="+mn-ea"/>
                <a:cs typeface="+mn-cs"/>
              </a:rPr>
              <a:t>Raeve</a:t>
            </a:r>
            <a:r>
              <a:rPr lang="fr-FR" sz="1200" b="0" i="0" u="none" strike="noStrike" kern="1200" baseline="0" dirty="0">
                <a:solidFill>
                  <a:schemeClr val="tx1"/>
                </a:solidFill>
                <a:latin typeface="+mn-lt"/>
                <a:ea typeface="+mn-ea"/>
                <a:cs typeface="+mn-cs"/>
              </a:rPr>
              <a:t> &amp; J. Graham (2016) International </a:t>
            </a:r>
            <a:r>
              <a:rPr lang="fr-FR" sz="1200" b="0" i="0" u="none" strike="noStrike" kern="1200" baseline="0" dirty="0" err="1">
                <a:solidFill>
                  <a:schemeClr val="tx1"/>
                </a:solidFill>
                <a:latin typeface="+mn-lt"/>
                <a:ea typeface="+mn-ea"/>
                <a:cs typeface="+mn-cs"/>
              </a:rPr>
              <a:t>survey</a:t>
            </a:r>
            <a:endParaRPr lang="fr-FR"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of cochlear implant candidacy, Cochlear Implants International, 17:sup1, 36-41, DOI:</a:t>
            </a:r>
          </a:p>
          <a:p>
            <a:r>
              <a:rPr lang="en-GB" sz="1200" b="0" i="0" u="none" strike="noStrike" kern="1200" baseline="0" dirty="0">
                <a:solidFill>
                  <a:schemeClr val="tx1"/>
                </a:solidFill>
                <a:latin typeface="+mn-lt"/>
                <a:ea typeface="+mn-ea"/>
                <a:cs typeface="+mn-cs"/>
              </a:rPr>
              <a:t>10.1080/14670100.2016.1155809</a:t>
            </a:r>
          </a:p>
          <a:p>
            <a:r>
              <a:rPr lang="en-US" sz="1200" b="0" i="0" u="none" strike="noStrike" kern="1200" baseline="0" dirty="0">
                <a:solidFill>
                  <a:schemeClr val="tx1"/>
                </a:solidFill>
                <a:latin typeface="+mn-lt"/>
                <a:ea typeface="+mn-ea"/>
                <a:cs typeface="+mn-cs"/>
              </a:rPr>
              <a:t>To link to this article: https://doi.org/10.1080/14670100.2016.1155809</a:t>
            </a:r>
            <a:endParaRPr lang="en-GB" dirty="0"/>
          </a:p>
        </p:txBody>
      </p:sp>
      <p:sp>
        <p:nvSpPr>
          <p:cNvPr id="4" name="Slide Number Placeholder 3"/>
          <p:cNvSpPr>
            <a:spLocks noGrp="1"/>
          </p:cNvSpPr>
          <p:nvPr>
            <p:ph type="sldNum" sz="quarter" idx="5"/>
          </p:nvPr>
        </p:nvSpPr>
        <p:spPr/>
        <p:txBody>
          <a:bodyPr/>
          <a:lstStyle/>
          <a:p>
            <a:fld id="{030C5622-7ADB-4E57-855E-67CADAA89BE8}" type="slidenum">
              <a:rPr lang="en-GB" smtClean="0"/>
              <a:t>5</a:t>
            </a:fld>
            <a:endParaRPr lang="en-GB"/>
          </a:p>
        </p:txBody>
      </p:sp>
    </p:spTree>
    <p:extLst>
      <p:ext uri="{BB962C8B-B14F-4D97-AF65-F5344CB8AC3E}">
        <p14:creationId xmlns:p14="http://schemas.microsoft.com/office/powerpoint/2010/main" val="27263161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in terms of recent launch of new platform for e-learning modules on this topic for professional body dissemination, discussion of a nascent collaborative multi-national research project, updates on opening of professional registration, and service leadership engagement and involvement.  </a:t>
            </a:r>
          </a:p>
          <a:p>
            <a:pPr lvl="0"/>
            <a:r>
              <a:rPr lang="en-GB" sz="1200" kern="1200" dirty="0">
                <a:solidFill>
                  <a:schemeClr val="tx1"/>
                </a:solidFill>
                <a:effectLst/>
                <a:latin typeface="+mn-lt"/>
                <a:ea typeface="+mn-ea"/>
                <a:cs typeface="+mn-cs"/>
              </a:rPr>
              <a:t>Early verification and validation of hearing instruments will be discussed in light of joint professional body liaison to reach mutually beneficial ends in this area, especially related to early years radio aid procurement and fitting. </a:t>
            </a:r>
          </a:p>
          <a:p>
            <a:endParaRPr lang="en-GB" dirty="0"/>
          </a:p>
        </p:txBody>
      </p:sp>
      <p:sp>
        <p:nvSpPr>
          <p:cNvPr id="4" name="Slide Number Placeholder 3"/>
          <p:cNvSpPr>
            <a:spLocks noGrp="1"/>
          </p:cNvSpPr>
          <p:nvPr>
            <p:ph type="sldNum" sz="quarter" idx="10"/>
          </p:nvPr>
        </p:nvSpPr>
        <p:spPr/>
        <p:txBody>
          <a:bodyPr/>
          <a:lstStyle/>
          <a:p>
            <a:fld id="{030C5622-7ADB-4E57-855E-67CADAA89BE8}" type="slidenum">
              <a:rPr lang="en-GB" smtClean="0"/>
              <a:t>6</a:t>
            </a:fld>
            <a:endParaRPr lang="en-GB"/>
          </a:p>
        </p:txBody>
      </p:sp>
    </p:spTree>
    <p:extLst>
      <p:ext uri="{BB962C8B-B14F-4D97-AF65-F5344CB8AC3E}">
        <p14:creationId xmlns:p14="http://schemas.microsoft.com/office/powerpoint/2010/main" val="1559861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Children’s problem cases where there was no Educational Audiologist in place</a:t>
            </a:r>
            <a:r>
              <a:rPr lang="en-GB" sz="1200" kern="1200" dirty="0">
                <a:solidFill>
                  <a:schemeClr val="tx1"/>
                </a:solidFill>
                <a:effectLst/>
                <a:latin typeface="+mn-lt"/>
                <a:ea typeface="+mn-ea"/>
                <a:cs typeface="+mn-cs"/>
              </a:rPr>
              <a:t>. These were identified when an Educational Audiologist became involved.</a:t>
            </a:r>
            <a:endParaRPr lang="en-GB" sz="11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GB" sz="11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Child A</a:t>
            </a:r>
            <a:r>
              <a:rPr lang="en-GB" sz="1200" kern="1200" dirty="0">
                <a:solidFill>
                  <a:schemeClr val="tx1"/>
                </a:solidFill>
                <a:effectLst/>
                <a:latin typeface="+mn-lt"/>
                <a:ea typeface="+mn-ea"/>
                <a:cs typeface="+mn-cs"/>
              </a:rPr>
              <a:t> (born with a Severe hearing loss as defined by BSA recommended procedures) had developed most phonemes including those above 4kHz in spontaneous speech by about age 5yrs. Child A was switched to ‘sound recapture’ hearing aids for no reason – the previous aids had provided hearing across the whole range of speech frequencies, hence the development of the normal phonemes. </a:t>
            </a:r>
            <a:r>
              <a:rPr lang="en-GB" sz="1200" b="1" kern="1200" dirty="0">
                <a:solidFill>
                  <a:schemeClr val="tx1"/>
                </a:solidFill>
                <a:effectLst/>
                <a:latin typeface="+mn-lt"/>
                <a:ea typeface="+mn-ea"/>
                <a:cs typeface="+mn-cs"/>
              </a:rPr>
              <a:t>The Audiological Scientist did not work with or have access to an Educational Audiologist.</a:t>
            </a:r>
            <a:r>
              <a:rPr lang="en-GB" sz="1200" kern="1200" dirty="0">
                <a:solidFill>
                  <a:schemeClr val="tx1"/>
                </a:solidFill>
                <a:effectLst/>
                <a:latin typeface="+mn-lt"/>
                <a:ea typeface="+mn-ea"/>
                <a:cs typeface="+mn-cs"/>
              </a:rPr>
              <a:t> After sound recapture aids the Speech &amp; Language Therapist (S&amp;LT) became very concerned that some speech sounds were now deteriorating, especially [s] which the child could produce correctly before. The S&amp;LT reported that the child’s pronunciation of [s] had become more like ‘</a:t>
            </a:r>
            <a:r>
              <a:rPr lang="en-GB" sz="1200" kern="1200" dirty="0" err="1">
                <a:solidFill>
                  <a:schemeClr val="tx1"/>
                </a:solidFill>
                <a:effectLst/>
                <a:latin typeface="+mn-lt"/>
                <a:ea typeface="+mn-ea"/>
                <a:cs typeface="+mn-cs"/>
              </a:rPr>
              <a:t>sh</a:t>
            </a:r>
            <a:r>
              <a:rPr lang="en-GB" sz="1200" kern="1200" dirty="0">
                <a:solidFill>
                  <a:schemeClr val="tx1"/>
                </a:solidFill>
                <a:effectLst/>
                <a:latin typeface="+mn-lt"/>
                <a:ea typeface="+mn-ea"/>
                <a:cs typeface="+mn-cs"/>
              </a:rPr>
              <a:t>’. The Audiological Scientist refused to change the hearing provision in any way, even after an external assessment by an Educational Audiologist indicated that the [s] sound (learnt through aided hearing) now sounded like ‘</a:t>
            </a:r>
            <a:r>
              <a:rPr lang="en-GB" sz="1200" kern="1200" dirty="0" err="1">
                <a:solidFill>
                  <a:schemeClr val="tx1"/>
                </a:solidFill>
                <a:effectLst/>
                <a:latin typeface="+mn-lt"/>
                <a:ea typeface="+mn-ea"/>
                <a:cs typeface="+mn-cs"/>
              </a:rPr>
              <a:t>sh</a:t>
            </a:r>
            <a:r>
              <a:rPr lang="en-GB" sz="1200" kern="1200" dirty="0">
                <a:solidFill>
                  <a:schemeClr val="tx1"/>
                </a:solidFill>
                <a:effectLst/>
                <a:latin typeface="+mn-lt"/>
                <a:ea typeface="+mn-ea"/>
                <a:cs typeface="+mn-cs"/>
              </a:rPr>
              <a:t>’ to child A, as the sound frequencies above 4kHz had been shifted down to 3 kHz. The child was beginning to copy sounds the way s/he was hearing them, </a:t>
            </a:r>
            <a:r>
              <a:rPr lang="en-GB" sz="1200" kern="1200" dirty="0" err="1">
                <a:solidFill>
                  <a:schemeClr val="tx1"/>
                </a:solidFill>
                <a:effectLst/>
                <a:latin typeface="+mn-lt"/>
                <a:ea typeface="+mn-ea"/>
                <a:cs typeface="+mn-cs"/>
              </a:rPr>
              <a:t>ie</a:t>
            </a:r>
            <a:r>
              <a:rPr lang="en-GB" sz="1200" kern="1200" dirty="0">
                <a:solidFill>
                  <a:schemeClr val="tx1"/>
                </a:solidFill>
                <a:effectLst/>
                <a:latin typeface="+mn-lt"/>
                <a:ea typeface="+mn-ea"/>
                <a:cs typeface="+mn-cs"/>
              </a:rPr>
              <a:t> incorrectly.</a:t>
            </a:r>
            <a:endParaRPr lang="en-GB" sz="1100" kern="1200" dirty="0">
              <a:solidFill>
                <a:schemeClr val="tx1"/>
              </a:solidFill>
              <a:effectLst/>
              <a:latin typeface="+mn-lt"/>
              <a:ea typeface="+mn-ea"/>
              <a:cs typeface="+mn-cs"/>
            </a:endParaRPr>
          </a:p>
          <a:p>
            <a:pPr lvl="1"/>
            <a:r>
              <a:rPr lang="en-GB" sz="1200" b="1" kern="1200" dirty="0">
                <a:solidFill>
                  <a:schemeClr val="tx1"/>
                </a:solidFill>
                <a:effectLst/>
                <a:latin typeface="+mn-lt"/>
                <a:ea typeface="+mn-ea"/>
                <a:cs typeface="+mn-cs"/>
              </a:rPr>
              <a:t>The S&amp;LT, the Parents (and the independent specialist Educational Audiologist assessor) were ignored by the hearing aid provider</a:t>
            </a:r>
            <a:r>
              <a:rPr lang="en-GB" sz="1200" kern="1200" dirty="0">
                <a:solidFill>
                  <a:schemeClr val="tx1"/>
                </a:solidFill>
                <a:effectLst/>
                <a:latin typeface="+mn-lt"/>
                <a:ea typeface="+mn-ea"/>
                <a:cs typeface="+mn-cs"/>
              </a:rPr>
              <a:t> who clearly did not understand what the change in hearing aids was doing to the perception of speech for that child.</a:t>
            </a:r>
            <a:endParaRPr lang="en-GB" sz="1100" kern="1200" dirty="0">
              <a:solidFill>
                <a:schemeClr val="tx1"/>
              </a:solidFill>
              <a:effectLst/>
              <a:latin typeface="+mn-lt"/>
              <a:ea typeface="+mn-ea"/>
              <a:cs typeface="+mn-cs"/>
            </a:endParaRPr>
          </a:p>
          <a:p>
            <a:pPr lvl="1"/>
            <a:r>
              <a:rPr lang="en-GB" sz="1200" b="1" kern="1200" dirty="0">
                <a:solidFill>
                  <a:schemeClr val="tx1"/>
                </a:solidFill>
                <a:effectLst/>
                <a:latin typeface="+mn-lt"/>
                <a:ea typeface="+mn-ea"/>
                <a:cs typeface="+mn-cs"/>
              </a:rPr>
              <a:t>Understanding the different frequencies of speech sounds and how babies and children develop their speech by hearing them is not part of the Audiological scientist’s training but it is part of the Educational Audiologist’s training.</a:t>
            </a:r>
            <a:endParaRPr lang="en-GB" sz="1100" kern="1200" dirty="0">
              <a:solidFill>
                <a:schemeClr val="tx1"/>
              </a:solidFill>
              <a:effectLst/>
              <a:latin typeface="+mn-lt"/>
              <a:ea typeface="+mn-ea"/>
              <a:cs typeface="+mn-cs"/>
            </a:endParaRPr>
          </a:p>
          <a:p>
            <a:pPr lvl="1"/>
            <a:r>
              <a:rPr lang="en-GB" sz="1200" kern="1200" dirty="0">
                <a:solidFill>
                  <a:schemeClr val="tx1"/>
                </a:solidFill>
                <a:effectLst/>
                <a:latin typeface="+mn-lt"/>
                <a:ea typeface="+mn-ea"/>
                <a:cs typeface="+mn-cs"/>
              </a:rPr>
              <a:t>The only chance of getting the right hearing provision for this child is for the parents to move house to a different hospital catchment where the Audiology clinics have an Educational Audiologist from Education working with the Audiological Scientist from Health</a:t>
            </a:r>
            <a:endParaRPr lang="en-GB"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72EEF73-4A12-4A26-8669-EFE2074A2961}" type="slidenum">
              <a:rPr lang="en-US" smtClean="0"/>
              <a:t>7</a:t>
            </a:fld>
            <a:endParaRPr lang="en-US"/>
          </a:p>
        </p:txBody>
      </p:sp>
    </p:spTree>
    <p:extLst>
      <p:ext uri="{BB962C8B-B14F-4D97-AF65-F5344CB8AC3E}">
        <p14:creationId xmlns:p14="http://schemas.microsoft.com/office/powerpoint/2010/main" val="976497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Early verification and validation of hearing instruments will be discussed in light of joint professional body liaison to reach mutually beneficial ends in this area, especially related to early years radio aid procurement and fitting. </a:t>
            </a:r>
          </a:p>
          <a:p>
            <a:pPr lvl="0"/>
            <a:r>
              <a:rPr lang="en-GB" sz="1200" kern="1200" dirty="0">
                <a:solidFill>
                  <a:schemeClr val="tx1"/>
                </a:solidFill>
                <a:effectLst/>
                <a:latin typeface="+mn-lt"/>
                <a:ea typeface="+mn-ea"/>
                <a:cs typeface="+mn-cs"/>
              </a:rPr>
              <a:t>Use of social media by professional bodies to inform and share best practice from various professionals linking up with one another to advance the listening life of those they serve will be exhibited. </a:t>
            </a:r>
          </a:p>
          <a:p>
            <a:pPr lvl="0"/>
            <a:r>
              <a:rPr lang="en-GB" sz="1200" kern="1200" dirty="0">
                <a:solidFill>
                  <a:schemeClr val="tx1"/>
                </a:solidFill>
                <a:effectLst/>
                <a:latin typeface="+mn-lt"/>
                <a:ea typeface="+mn-ea"/>
                <a:cs typeface="+mn-cs"/>
              </a:rPr>
              <a:t>Impact of these developments on families of children with complex needs will be explored. </a:t>
            </a:r>
          </a:p>
          <a:p>
            <a:r>
              <a:rPr lang="en-GB" sz="1200" kern="1200" dirty="0">
                <a:solidFill>
                  <a:schemeClr val="tx1"/>
                </a:solidFill>
                <a:effectLst/>
                <a:latin typeface="+mn-lt"/>
                <a:ea typeface="+mn-ea"/>
                <a:cs typeface="+mn-cs"/>
              </a:rPr>
              <a:t>Delegates will be challenged to consider the implications of these developments on their current roles and ways that improved joined-up working in their areas can benefit linking up listening life for the children and young people served. </a:t>
            </a:r>
          </a:p>
          <a:p>
            <a:endParaRPr lang="en-GB" dirty="0"/>
          </a:p>
        </p:txBody>
      </p:sp>
      <p:sp>
        <p:nvSpPr>
          <p:cNvPr id="4" name="Slide Number Placeholder 3"/>
          <p:cNvSpPr>
            <a:spLocks noGrp="1"/>
          </p:cNvSpPr>
          <p:nvPr>
            <p:ph type="sldNum" sz="quarter" idx="10"/>
          </p:nvPr>
        </p:nvSpPr>
        <p:spPr/>
        <p:txBody>
          <a:bodyPr/>
          <a:lstStyle/>
          <a:p>
            <a:fld id="{030C5622-7ADB-4E57-855E-67CADAA89BE8}" type="slidenum">
              <a:rPr lang="en-GB" smtClean="0"/>
              <a:t>9</a:t>
            </a:fld>
            <a:endParaRPr lang="en-GB"/>
          </a:p>
        </p:txBody>
      </p:sp>
    </p:spTree>
    <p:extLst>
      <p:ext uri="{BB962C8B-B14F-4D97-AF65-F5344CB8AC3E}">
        <p14:creationId xmlns:p14="http://schemas.microsoft.com/office/powerpoint/2010/main" val="2822036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in terms of recent e-learning modules on this topic for professional body dissemination, discussion of a nascent collaborative multi-national research project, updates on opening of professional registration, and service leadership engagement and involvement.  </a:t>
            </a:r>
          </a:p>
          <a:p>
            <a:pPr lvl="0"/>
            <a:r>
              <a:rPr lang="en-GB" sz="1200" kern="1200" dirty="0">
                <a:solidFill>
                  <a:schemeClr val="tx1"/>
                </a:solidFill>
                <a:effectLst/>
                <a:latin typeface="+mn-lt"/>
                <a:ea typeface="+mn-ea"/>
                <a:cs typeface="+mn-cs"/>
              </a:rPr>
              <a:t>Early verification and validation of hearing instruments will be discussed in light of joint professional body liaison to reach mutually beneficial ends in this area, especially related to early years radio aid procurement and fitting. </a:t>
            </a:r>
          </a:p>
          <a:p>
            <a:pPr lvl="0"/>
            <a:r>
              <a:rPr lang="en-GB" sz="1200" kern="1200" dirty="0">
                <a:solidFill>
                  <a:schemeClr val="tx1"/>
                </a:solidFill>
                <a:effectLst/>
                <a:latin typeface="+mn-lt"/>
                <a:ea typeface="+mn-ea"/>
                <a:cs typeface="+mn-cs"/>
              </a:rPr>
              <a:t>Use of social media by professional bodies to inform and share best practice from various professionals linking up with one another to advance the listening life of those they serve will be exhibited. </a:t>
            </a:r>
          </a:p>
          <a:p>
            <a:pPr lvl="0"/>
            <a:r>
              <a:rPr lang="en-GB" sz="1200" kern="1200" dirty="0">
                <a:solidFill>
                  <a:schemeClr val="tx1"/>
                </a:solidFill>
                <a:effectLst/>
                <a:latin typeface="+mn-lt"/>
                <a:ea typeface="+mn-ea"/>
                <a:cs typeface="+mn-cs"/>
              </a:rPr>
              <a:t>Impact of these developments on families of children with complex needs will be explored. </a:t>
            </a:r>
          </a:p>
          <a:p>
            <a:r>
              <a:rPr lang="en-GB" sz="1200" kern="1200" dirty="0">
                <a:solidFill>
                  <a:schemeClr val="tx1"/>
                </a:solidFill>
                <a:effectLst/>
                <a:latin typeface="+mn-lt"/>
                <a:ea typeface="+mn-ea"/>
                <a:cs typeface="+mn-cs"/>
              </a:rPr>
              <a:t>Delegates will be challenged to consider the implications of these developments on their current roles and ways that improved joined-up working in their areas can benefit linking up listening life for the children and young people served. </a:t>
            </a:r>
          </a:p>
          <a:p>
            <a:endParaRPr lang="en-GB" dirty="0"/>
          </a:p>
        </p:txBody>
      </p:sp>
      <p:sp>
        <p:nvSpPr>
          <p:cNvPr id="4" name="Slide Number Placeholder 3"/>
          <p:cNvSpPr>
            <a:spLocks noGrp="1"/>
          </p:cNvSpPr>
          <p:nvPr>
            <p:ph type="sldNum" sz="quarter" idx="10"/>
          </p:nvPr>
        </p:nvSpPr>
        <p:spPr/>
        <p:txBody>
          <a:bodyPr/>
          <a:lstStyle/>
          <a:p>
            <a:fld id="{030C5622-7ADB-4E57-855E-67CADAA89BE8}" type="slidenum">
              <a:rPr lang="en-GB" smtClean="0"/>
              <a:t>10</a:t>
            </a:fld>
            <a:endParaRPr lang="en-GB"/>
          </a:p>
        </p:txBody>
      </p:sp>
    </p:spTree>
    <p:extLst>
      <p:ext uri="{BB962C8B-B14F-4D97-AF65-F5344CB8AC3E}">
        <p14:creationId xmlns:p14="http://schemas.microsoft.com/office/powerpoint/2010/main" val="36261087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0C5622-7ADB-4E57-855E-67CADAA89BE8}" type="slidenum">
              <a:rPr lang="en-GB" smtClean="0"/>
              <a:t>11</a:t>
            </a:fld>
            <a:endParaRPr lang="en-GB"/>
          </a:p>
        </p:txBody>
      </p:sp>
    </p:spTree>
    <p:extLst>
      <p:ext uri="{BB962C8B-B14F-4D97-AF65-F5344CB8AC3E}">
        <p14:creationId xmlns:p14="http://schemas.microsoft.com/office/powerpoint/2010/main" val="2474472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Not only that, but I am adaptable as the bridging has become more complex </a:t>
            </a:r>
          </a:p>
          <a:p>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Blue graphic from:  </a:t>
            </a:r>
            <a:r>
              <a:rPr lang="en-GB" sz="1200" kern="1200" dirty="0" err="1">
                <a:solidFill>
                  <a:schemeClr val="tx1"/>
                </a:solidFill>
                <a:effectLst/>
                <a:latin typeface="+mn-lt"/>
                <a:ea typeface="+mn-ea"/>
                <a:cs typeface="+mn-cs"/>
              </a:rPr>
              <a:t>OxCC</a:t>
            </a:r>
            <a:r>
              <a:rPr lang="en-GB" sz="1200" kern="1200" dirty="0">
                <a:solidFill>
                  <a:schemeClr val="tx1"/>
                </a:solidFill>
                <a:effectLst/>
                <a:latin typeface="+mn-lt"/>
                <a:ea typeface="+mn-ea"/>
                <a:cs typeface="+mn-cs"/>
              </a:rPr>
              <a:t> Strategic Overview 2016-2020 for</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Vulnerable Learners </a:t>
            </a:r>
            <a:r>
              <a:rPr lang="mr-IN" sz="1200" kern="1200" dirty="0">
                <a:solidFill>
                  <a:schemeClr val="tx1"/>
                </a:solidFill>
                <a:effectLst/>
                <a:latin typeface="+mn-lt"/>
                <a:ea typeface="+mn-ea"/>
                <a:cs typeface="+mn-cs"/>
              </a:rPr>
              <a:t>–</a:t>
            </a:r>
            <a:r>
              <a:rPr lang="en-GB" sz="1200" kern="1200" dirty="0">
                <a:solidFill>
                  <a:schemeClr val="tx1"/>
                </a:solidFill>
                <a:effectLst/>
                <a:latin typeface="+mn-lt"/>
                <a:ea typeface="+mn-ea"/>
                <a:cs typeface="+mn-cs"/>
              </a:rPr>
              <a:t> SEN is only one part intersecting with the others.</a:t>
            </a:r>
            <a:endParaRPr lang="en-GB" dirty="0"/>
          </a:p>
          <a:p>
            <a:endParaRPr lang="en-GB" dirty="0"/>
          </a:p>
        </p:txBody>
      </p:sp>
      <p:sp>
        <p:nvSpPr>
          <p:cNvPr id="4" name="Slide Number Placeholder 3"/>
          <p:cNvSpPr>
            <a:spLocks noGrp="1"/>
          </p:cNvSpPr>
          <p:nvPr>
            <p:ph type="sldNum" sz="quarter" idx="10"/>
          </p:nvPr>
        </p:nvSpPr>
        <p:spPr/>
        <p:txBody>
          <a:bodyPr/>
          <a:lstStyle/>
          <a:p>
            <a:fld id="{05387C83-0E79-4924-8EEA-67ACD8465E00}" type="slidenum">
              <a:rPr lang="en-GB" smtClean="0"/>
              <a:t>13</a:t>
            </a:fld>
            <a:endParaRPr lang="en-GB"/>
          </a:p>
        </p:txBody>
      </p:sp>
    </p:spTree>
    <p:extLst>
      <p:ext uri="{BB962C8B-B14F-4D97-AF65-F5344CB8AC3E}">
        <p14:creationId xmlns:p14="http://schemas.microsoft.com/office/powerpoint/2010/main" val="3630704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0C5622-7ADB-4E57-855E-67CADAA89BE8}" type="slidenum">
              <a:rPr lang="en-GB" smtClean="0"/>
              <a:t>14</a:t>
            </a:fld>
            <a:endParaRPr lang="en-GB"/>
          </a:p>
        </p:txBody>
      </p:sp>
    </p:spTree>
    <p:extLst>
      <p:ext uri="{BB962C8B-B14F-4D97-AF65-F5344CB8AC3E}">
        <p14:creationId xmlns:p14="http://schemas.microsoft.com/office/powerpoint/2010/main" val="24784193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1" kern="1200" dirty="0">
                <a:solidFill>
                  <a:schemeClr val="tx1"/>
                </a:solidFill>
                <a:effectLst/>
                <a:latin typeface="+mn-lt"/>
                <a:ea typeface="+mn-ea"/>
                <a:cs typeface="+mn-cs"/>
              </a:rPr>
              <a:t>Linking up Listening Life – Taking a holistic approach across disciplines to meet needs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This presentation considers developments in providing resources for paediatric clinicians, </a:t>
            </a:r>
            <a:r>
              <a:rPr lang="en-GB" sz="1200" kern="1200" dirty="0" err="1">
                <a:solidFill>
                  <a:schemeClr val="tx1"/>
                </a:solidFill>
                <a:effectLst/>
                <a:latin typeface="+mn-lt"/>
                <a:ea typeface="+mn-ea"/>
                <a:cs typeface="+mn-cs"/>
              </a:rPr>
              <a:t>ToDs</a:t>
            </a:r>
            <a:r>
              <a:rPr lang="en-GB" sz="1200" kern="1200" dirty="0">
                <a:solidFill>
                  <a:schemeClr val="tx1"/>
                </a:solidFill>
                <a:effectLst/>
                <a:latin typeface="+mn-lt"/>
                <a:ea typeface="+mn-ea"/>
                <a:cs typeface="+mn-cs"/>
              </a:rPr>
              <a:t>, Educational Audiologists and families for the sake of ever-improving </a:t>
            </a:r>
          </a:p>
          <a:p>
            <a:r>
              <a:rPr lang="en-GB" sz="1200" kern="1200" dirty="0">
                <a:solidFill>
                  <a:schemeClr val="tx1"/>
                </a:solidFill>
                <a:effectLst/>
                <a:latin typeface="+mn-lt"/>
                <a:ea typeface="+mn-ea"/>
                <a:cs typeface="+mn-cs"/>
              </a:rPr>
              <a:t>joined-up working between partners who serve children and young people who are deaf and their families; such as:</a:t>
            </a:r>
          </a:p>
          <a:p>
            <a:endParaRPr lang="en-GB" dirty="0"/>
          </a:p>
        </p:txBody>
      </p:sp>
      <p:sp>
        <p:nvSpPr>
          <p:cNvPr id="4" name="Slide Number Placeholder 3"/>
          <p:cNvSpPr>
            <a:spLocks noGrp="1"/>
          </p:cNvSpPr>
          <p:nvPr>
            <p:ph type="sldNum" sz="quarter" idx="10"/>
          </p:nvPr>
        </p:nvSpPr>
        <p:spPr/>
        <p:txBody>
          <a:bodyPr/>
          <a:lstStyle/>
          <a:p>
            <a:fld id="{030C5622-7ADB-4E57-855E-67CADAA89BE8}" type="slidenum">
              <a:rPr lang="en-GB" smtClean="0"/>
              <a:t>27</a:t>
            </a:fld>
            <a:endParaRPr lang="en-GB"/>
          </a:p>
        </p:txBody>
      </p:sp>
    </p:spTree>
    <p:extLst>
      <p:ext uri="{BB962C8B-B14F-4D97-AF65-F5344CB8AC3E}">
        <p14:creationId xmlns:p14="http://schemas.microsoft.com/office/powerpoint/2010/main" val="916550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0C5622-7ADB-4E57-855E-67CADAA89BE8}" type="slidenum">
              <a:rPr lang="en-GB" smtClean="0"/>
              <a:t>29</a:t>
            </a:fld>
            <a:endParaRPr lang="en-GB"/>
          </a:p>
        </p:txBody>
      </p:sp>
    </p:spTree>
    <p:extLst>
      <p:ext uri="{BB962C8B-B14F-4D97-AF65-F5344CB8AC3E}">
        <p14:creationId xmlns:p14="http://schemas.microsoft.com/office/powerpoint/2010/main" val="662757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7821A-37C7-40CF-8629-DBFC8CD8D09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2EEC9A1-A42A-48B7-949F-792A8EB885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4C9BB6F-CECA-4396-87FF-6E0F0FACD362}"/>
              </a:ext>
            </a:extLst>
          </p:cNvPr>
          <p:cNvSpPr>
            <a:spLocks noGrp="1"/>
          </p:cNvSpPr>
          <p:nvPr>
            <p:ph type="dt" sz="half" idx="10"/>
          </p:nvPr>
        </p:nvSpPr>
        <p:spPr/>
        <p:txBody>
          <a:bodyPr/>
          <a:lstStyle/>
          <a:p>
            <a:fld id="{D4CF571F-B28D-47C7-A0EC-3F4B8B47A983}" type="datetimeFigureOut">
              <a:rPr lang="en-GB" smtClean="0"/>
              <a:t>30/09/2019</a:t>
            </a:fld>
            <a:endParaRPr lang="en-GB"/>
          </a:p>
        </p:txBody>
      </p:sp>
      <p:sp>
        <p:nvSpPr>
          <p:cNvPr id="5" name="Footer Placeholder 4">
            <a:extLst>
              <a:ext uri="{FF2B5EF4-FFF2-40B4-BE49-F238E27FC236}">
                <a16:creationId xmlns:a16="http://schemas.microsoft.com/office/drawing/2014/main" id="{2F8E82A5-4A3C-4B28-B5FA-7AE97E865F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4DB24D-74C7-44C1-9B2F-D6D0088D0C26}"/>
              </a:ext>
            </a:extLst>
          </p:cNvPr>
          <p:cNvSpPr>
            <a:spLocks noGrp="1"/>
          </p:cNvSpPr>
          <p:nvPr>
            <p:ph type="sldNum" sz="quarter" idx="12"/>
          </p:nvPr>
        </p:nvSpPr>
        <p:spPr/>
        <p:txBody>
          <a:bodyPr/>
          <a:lstStyle/>
          <a:p>
            <a:fld id="{0A6C511F-1A37-4E34-9282-5AD0B22A87BD}" type="slidenum">
              <a:rPr lang="en-GB" smtClean="0"/>
              <a:t>‹#›</a:t>
            </a:fld>
            <a:endParaRPr lang="en-GB"/>
          </a:p>
        </p:txBody>
      </p:sp>
    </p:spTree>
    <p:extLst>
      <p:ext uri="{BB962C8B-B14F-4D97-AF65-F5344CB8AC3E}">
        <p14:creationId xmlns:p14="http://schemas.microsoft.com/office/powerpoint/2010/main" val="7218337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04704-273F-4620-8C55-2A7E79B71E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5A2E62-C033-4452-8BF4-E48743A966B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2A6C9A-9DC4-40AB-BB07-CA123E87E307}"/>
              </a:ext>
            </a:extLst>
          </p:cNvPr>
          <p:cNvSpPr>
            <a:spLocks noGrp="1"/>
          </p:cNvSpPr>
          <p:nvPr>
            <p:ph type="dt" sz="half" idx="10"/>
          </p:nvPr>
        </p:nvSpPr>
        <p:spPr/>
        <p:txBody>
          <a:bodyPr/>
          <a:lstStyle/>
          <a:p>
            <a:fld id="{D4CF571F-B28D-47C7-A0EC-3F4B8B47A983}" type="datetimeFigureOut">
              <a:rPr lang="en-GB" smtClean="0"/>
              <a:t>30/09/2019</a:t>
            </a:fld>
            <a:endParaRPr lang="en-GB"/>
          </a:p>
        </p:txBody>
      </p:sp>
      <p:sp>
        <p:nvSpPr>
          <p:cNvPr id="5" name="Footer Placeholder 4">
            <a:extLst>
              <a:ext uri="{FF2B5EF4-FFF2-40B4-BE49-F238E27FC236}">
                <a16:creationId xmlns:a16="http://schemas.microsoft.com/office/drawing/2014/main" id="{C392FE3A-5407-4BA0-BBDF-C8E59FC186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3850A1-C692-4BCF-9484-EC79F971C2CA}"/>
              </a:ext>
            </a:extLst>
          </p:cNvPr>
          <p:cNvSpPr>
            <a:spLocks noGrp="1"/>
          </p:cNvSpPr>
          <p:nvPr>
            <p:ph type="sldNum" sz="quarter" idx="12"/>
          </p:nvPr>
        </p:nvSpPr>
        <p:spPr/>
        <p:txBody>
          <a:bodyPr/>
          <a:lstStyle/>
          <a:p>
            <a:fld id="{0A6C511F-1A37-4E34-9282-5AD0B22A87BD}" type="slidenum">
              <a:rPr lang="en-GB" smtClean="0"/>
              <a:t>‹#›</a:t>
            </a:fld>
            <a:endParaRPr lang="en-GB"/>
          </a:p>
        </p:txBody>
      </p:sp>
    </p:spTree>
    <p:extLst>
      <p:ext uri="{BB962C8B-B14F-4D97-AF65-F5344CB8AC3E}">
        <p14:creationId xmlns:p14="http://schemas.microsoft.com/office/powerpoint/2010/main" val="294303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9CB23-761B-4818-B69C-F6115E2560B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D05C6B0-9A67-47F9-BF7D-59C9FD4568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F374563-4349-4E80-B3CC-64A740A02502}"/>
              </a:ext>
            </a:extLst>
          </p:cNvPr>
          <p:cNvSpPr>
            <a:spLocks noGrp="1"/>
          </p:cNvSpPr>
          <p:nvPr>
            <p:ph type="dt" sz="half" idx="10"/>
          </p:nvPr>
        </p:nvSpPr>
        <p:spPr/>
        <p:txBody>
          <a:bodyPr/>
          <a:lstStyle/>
          <a:p>
            <a:fld id="{D4CF571F-B28D-47C7-A0EC-3F4B8B47A983}" type="datetimeFigureOut">
              <a:rPr lang="en-GB" smtClean="0"/>
              <a:t>30/09/2019</a:t>
            </a:fld>
            <a:endParaRPr lang="en-GB"/>
          </a:p>
        </p:txBody>
      </p:sp>
      <p:sp>
        <p:nvSpPr>
          <p:cNvPr id="5" name="Footer Placeholder 4">
            <a:extLst>
              <a:ext uri="{FF2B5EF4-FFF2-40B4-BE49-F238E27FC236}">
                <a16:creationId xmlns:a16="http://schemas.microsoft.com/office/drawing/2014/main" id="{E5111FDC-5809-4CE8-BE67-481D672399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54360B-ECC3-457B-8DAD-2CCB9A32F242}"/>
              </a:ext>
            </a:extLst>
          </p:cNvPr>
          <p:cNvSpPr>
            <a:spLocks noGrp="1"/>
          </p:cNvSpPr>
          <p:nvPr>
            <p:ph type="sldNum" sz="quarter" idx="12"/>
          </p:nvPr>
        </p:nvSpPr>
        <p:spPr/>
        <p:txBody>
          <a:bodyPr/>
          <a:lstStyle/>
          <a:p>
            <a:fld id="{0A6C511F-1A37-4E34-9282-5AD0B22A87BD}" type="slidenum">
              <a:rPr lang="en-GB" smtClean="0"/>
              <a:t>‹#›</a:t>
            </a:fld>
            <a:endParaRPr lang="en-GB"/>
          </a:p>
        </p:txBody>
      </p:sp>
    </p:spTree>
    <p:extLst>
      <p:ext uri="{BB962C8B-B14F-4D97-AF65-F5344CB8AC3E}">
        <p14:creationId xmlns:p14="http://schemas.microsoft.com/office/powerpoint/2010/main" val="683735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44F80-327B-4E0E-A16D-E82A991ABA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80682D-94F9-4381-9F2D-B47FF251280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A3214CC-D897-4277-A34F-23DCB7B0AC7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71420A5-C1A0-4014-86C0-559B54583147}"/>
              </a:ext>
            </a:extLst>
          </p:cNvPr>
          <p:cNvSpPr>
            <a:spLocks noGrp="1"/>
          </p:cNvSpPr>
          <p:nvPr>
            <p:ph type="dt" sz="half" idx="10"/>
          </p:nvPr>
        </p:nvSpPr>
        <p:spPr/>
        <p:txBody>
          <a:bodyPr/>
          <a:lstStyle/>
          <a:p>
            <a:fld id="{D4CF571F-B28D-47C7-A0EC-3F4B8B47A983}" type="datetimeFigureOut">
              <a:rPr lang="en-GB" smtClean="0"/>
              <a:t>30/09/2019</a:t>
            </a:fld>
            <a:endParaRPr lang="en-GB"/>
          </a:p>
        </p:txBody>
      </p:sp>
      <p:sp>
        <p:nvSpPr>
          <p:cNvPr id="6" name="Footer Placeholder 5">
            <a:extLst>
              <a:ext uri="{FF2B5EF4-FFF2-40B4-BE49-F238E27FC236}">
                <a16:creationId xmlns:a16="http://schemas.microsoft.com/office/drawing/2014/main" id="{2107D41A-C61C-42EB-9D8F-450264CF20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3A3420-47C3-45B2-941B-FF0524789AF3}"/>
              </a:ext>
            </a:extLst>
          </p:cNvPr>
          <p:cNvSpPr>
            <a:spLocks noGrp="1"/>
          </p:cNvSpPr>
          <p:nvPr>
            <p:ph type="sldNum" sz="quarter" idx="12"/>
          </p:nvPr>
        </p:nvSpPr>
        <p:spPr/>
        <p:txBody>
          <a:bodyPr/>
          <a:lstStyle/>
          <a:p>
            <a:fld id="{0A6C511F-1A37-4E34-9282-5AD0B22A87BD}" type="slidenum">
              <a:rPr lang="en-GB" smtClean="0"/>
              <a:t>‹#›</a:t>
            </a:fld>
            <a:endParaRPr lang="en-GB"/>
          </a:p>
        </p:txBody>
      </p:sp>
    </p:spTree>
    <p:extLst>
      <p:ext uri="{BB962C8B-B14F-4D97-AF65-F5344CB8AC3E}">
        <p14:creationId xmlns:p14="http://schemas.microsoft.com/office/powerpoint/2010/main" val="2673702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F7779-3615-49A8-B97E-ABC8BB99609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77264B-3582-476E-88D0-6A8AF9CB0B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9F8D0E3-E9D4-4CCC-BCB2-6E972CB4302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724073B-9313-48BC-AA5F-646D8F8E8B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32CD653-AF53-4FF1-9EAD-C3638986BEB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8FD5DA5-4AD2-4D26-9845-136AAFBAF267}"/>
              </a:ext>
            </a:extLst>
          </p:cNvPr>
          <p:cNvSpPr>
            <a:spLocks noGrp="1"/>
          </p:cNvSpPr>
          <p:nvPr>
            <p:ph type="dt" sz="half" idx="10"/>
          </p:nvPr>
        </p:nvSpPr>
        <p:spPr/>
        <p:txBody>
          <a:bodyPr/>
          <a:lstStyle/>
          <a:p>
            <a:fld id="{D4CF571F-B28D-47C7-A0EC-3F4B8B47A983}" type="datetimeFigureOut">
              <a:rPr lang="en-GB" smtClean="0"/>
              <a:t>30/09/2019</a:t>
            </a:fld>
            <a:endParaRPr lang="en-GB"/>
          </a:p>
        </p:txBody>
      </p:sp>
      <p:sp>
        <p:nvSpPr>
          <p:cNvPr id="8" name="Footer Placeholder 7">
            <a:extLst>
              <a:ext uri="{FF2B5EF4-FFF2-40B4-BE49-F238E27FC236}">
                <a16:creationId xmlns:a16="http://schemas.microsoft.com/office/drawing/2014/main" id="{CE546E36-540D-4F60-AE9F-7EC51337DFC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CA3BAB2-0970-4308-A33D-C71E83F65B31}"/>
              </a:ext>
            </a:extLst>
          </p:cNvPr>
          <p:cNvSpPr>
            <a:spLocks noGrp="1"/>
          </p:cNvSpPr>
          <p:nvPr>
            <p:ph type="sldNum" sz="quarter" idx="12"/>
          </p:nvPr>
        </p:nvSpPr>
        <p:spPr/>
        <p:txBody>
          <a:bodyPr/>
          <a:lstStyle/>
          <a:p>
            <a:fld id="{0A6C511F-1A37-4E34-9282-5AD0B22A87BD}" type="slidenum">
              <a:rPr lang="en-GB" smtClean="0"/>
              <a:t>‹#›</a:t>
            </a:fld>
            <a:endParaRPr lang="en-GB"/>
          </a:p>
        </p:txBody>
      </p:sp>
    </p:spTree>
    <p:extLst>
      <p:ext uri="{BB962C8B-B14F-4D97-AF65-F5344CB8AC3E}">
        <p14:creationId xmlns:p14="http://schemas.microsoft.com/office/powerpoint/2010/main" val="3865554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C5BAD-696A-4E58-BDA8-E8D54D9110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A98E22A-AA91-4859-95C0-D551FD890497}"/>
              </a:ext>
            </a:extLst>
          </p:cNvPr>
          <p:cNvSpPr>
            <a:spLocks noGrp="1"/>
          </p:cNvSpPr>
          <p:nvPr>
            <p:ph type="dt" sz="half" idx="10"/>
          </p:nvPr>
        </p:nvSpPr>
        <p:spPr/>
        <p:txBody>
          <a:bodyPr/>
          <a:lstStyle/>
          <a:p>
            <a:fld id="{D4CF571F-B28D-47C7-A0EC-3F4B8B47A983}" type="datetimeFigureOut">
              <a:rPr lang="en-GB" smtClean="0"/>
              <a:t>30/09/2019</a:t>
            </a:fld>
            <a:endParaRPr lang="en-GB"/>
          </a:p>
        </p:txBody>
      </p:sp>
      <p:sp>
        <p:nvSpPr>
          <p:cNvPr id="4" name="Footer Placeholder 3">
            <a:extLst>
              <a:ext uri="{FF2B5EF4-FFF2-40B4-BE49-F238E27FC236}">
                <a16:creationId xmlns:a16="http://schemas.microsoft.com/office/drawing/2014/main" id="{D0118379-6ED4-4943-B473-FAA3694B3B3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4F46D7-B89D-4C4C-9CAB-411618CD3803}"/>
              </a:ext>
            </a:extLst>
          </p:cNvPr>
          <p:cNvSpPr>
            <a:spLocks noGrp="1"/>
          </p:cNvSpPr>
          <p:nvPr>
            <p:ph type="sldNum" sz="quarter" idx="12"/>
          </p:nvPr>
        </p:nvSpPr>
        <p:spPr/>
        <p:txBody>
          <a:bodyPr/>
          <a:lstStyle/>
          <a:p>
            <a:fld id="{0A6C511F-1A37-4E34-9282-5AD0B22A87BD}" type="slidenum">
              <a:rPr lang="en-GB" smtClean="0"/>
              <a:t>‹#›</a:t>
            </a:fld>
            <a:endParaRPr lang="en-GB"/>
          </a:p>
        </p:txBody>
      </p:sp>
    </p:spTree>
    <p:extLst>
      <p:ext uri="{BB962C8B-B14F-4D97-AF65-F5344CB8AC3E}">
        <p14:creationId xmlns:p14="http://schemas.microsoft.com/office/powerpoint/2010/main" val="3311851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2895CD-7CBD-49BD-83DD-31BD3842BCC4}"/>
              </a:ext>
            </a:extLst>
          </p:cNvPr>
          <p:cNvSpPr>
            <a:spLocks noGrp="1"/>
          </p:cNvSpPr>
          <p:nvPr>
            <p:ph type="dt" sz="half" idx="10"/>
          </p:nvPr>
        </p:nvSpPr>
        <p:spPr/>
        <p:txBody>
          <a:bodyPr/>
          <a:lstStyle/>
          <a:p>
            <a:fld id="{D4CF571F-B28D-47C7-A0EC-3F4B8B47A983}" type="datetimeFigureOut">
              <a:rPr lang="en-GB" smtClean="0"/>
              <a:t>30/09/2019</a:t>
            </a:fld>
            <a:endParaRPr lang="en-GB"/>
          </a:p>
        </p:txBody>
      </p:sp>
      <p:sp>
        <p:nvSpPr>
          <p:cNvPr id="3" name="Footer Placeholder 2">
            <a:extLst>
              <a:ext uri="{FF2B5EF4-FFF2-40B4-BE49-F238E27FC236}">
                <a16:creationId xmlns:a16="http://schemas.microsoft.com/office/drawing/2014/main" id="{7FA208B2-9142-4E6D-913E-C75C90F805A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64B1031-26F7-4735-87DE-BADE2A14600E}"/>
              </a:ext>
            </a:extLst>
          </p:cNvPr>
          <p:cNvSpPr>
            <a:spLocks noGrp="1"/>
          </p:cNvSpPr>
          <p:nvPr>
            <p:ph type="sldNum" sz="quarter" idx="12"/>
          </p:nvPr>
        </p:nvSpPr>
        <p:spPr/>
        <p:txBody>
          <a:bodyPr/>
          <a:lstStyle/>
          <a:p>
            <a:fld id="{0A6C511F-1A37-4E34-9282-5AD0B22A87BD}" type="slidenum">
              <a:rPr lang="en-GB" smtClean="0"/>
              <a:t>‹#›</a:t>
            </a:fld>
            <a:endParaRPr lang="en-GB"/>
          </a:p>
        </p:txBody>
      </p:sp>
    </p:spTree>
    <p:extLst>
      <p:ext uri="{BB962C8B-B14F-4D97-AF65-F5344CB8AC3E}">
        <p14:creationId xmlns:p14="http://schemas.microsoft.com/office/powerpoint/2010/main" val="2697428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7A661-93F7-4F49-90F9-755013AC8E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87E27B8-CDB1-41E1-ACBC-90141E9C69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0E6DD25-FCB9-4E14-87F7-985C154D91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57D7B97-15BB-477C-BD2A-8562868B2AFB}"/>
              </a:ext>
            </a:extLst>
          </p:cNvPr>
          <p:cNvSpPr>
            <a:spLocks noGrp="1"/>
          </p:cNvSpPr>
          <p:nvPr>
            <p:ph type="dt" sz="half" idx="10"/>
          </p:nvPr>
        </p:nvSpPr>
        <p:spPr/>
        <p:txBody>
          <a:bodyPr/>
          <a:lstStyle/>
          <a:p>
            <a:fld id="{D4CF571F-B28D-47C7-A0EC-3F4B8B47A983}" type="datetimeFigureOut">
              <a:rPr lang="en-GB" smtClean="0"/>
              <a:t>30/09/2019</a:t>
            </a:fld>
            <a:endParaRPr lang="en-GB"/>
          </a:p>
        </p:txBody>
      </p:sp>
      <p:sp>
        <p:nvSpPr>
          <p:cNvPr id="6" name="Footer Placeholder 5">
            <a:extLst>
              <a:ext uri="{FF2B5EF4-FFF2-40B4-BE49-F238E27FC236}">
                <a16:creationId xmlns:a16="http://schemas.microsoft.com/office/drawing/2014/main" id="{46A64D70-689F-4B8C-B5E4-0B05AF5BFC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F271D5-12F7-4097-9D89-D36A4D665A93}"/>
              </a:ext>
            </a:extLst>
          </p:cNvPr>
          <p:cNvSpPr>
            <a:spLocks noGrp="1"/>
          </p:cNvSpPr>
          <p:nvPr>
            <p:ph type="sldNum" sz="quarter" idx="12"/>
          </p:nvPr>
        </p:nvSpPr>
        <p:spPr/>
        <p:txBody>
          <a:bodyPr/>
          <a:lstStyle/>
          <a:p>
            <a:fld id="{0A6C511F-1A37-4E34-9282-5AD0B22A87BD}" type="slidenum">
              <a:rPr lang="en-GB" smtClean="0"/>
              <a:t>‹#›</a:t>
            </a:fld>
            <a:endParaRPr lang="en-GB"/>
          </a:p>
        </p:txBody>
      </p:sp>
    </p:spTree>
    <p:extLst>
      <p:ext uri="{BB962C8B-B14F-4D97-AF65-F5344CB8AC3E}">
        <p14:creationId xmlns:p14="http://schemas.microsoft.com/office/powerpoint/2010/main" val="1593013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8567A-A1C5-4F49-9496-367885CEF0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7DBD8A-4B68-4353-9C6D-2204E4BE0B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BE83D97-2044-4388-A623-FB9F3FFB7F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1D062BB-D029-48DC-AD1E-76796ADB973A}"/>
              </a:ext>
            </a:extLst>
          </p:cNvPr>
          <p:cNvSpPr>
            <a:spLocks noGrp="1"/>
          </p:cNvSpPr>
          <p:nvPr>
            <p:ph type="dt" sz="half" idx="10"/>
          </p:nvPr>
        </p:nvSpPr>
        <p:spPr/>
        <p:txBody>
          <a:bodyPr/>
          <a:lstStyle/>
          <a:p>
            <a:fld id="{D4CF571F-B28D-47C7-A0EC-3F4B8B47A983}" type="datetimeFigureOut">
              <a:rPr lang="en-GB" smtClean="0"/>
              <a:t>30/09/2019</a:t>
            </a:fld>
            <a:endParaRPr lang="en-GB"/>
          </a:p>
        </p:txBody>
      </p:sp>
      <p:sp>
        <p:nvSpPr>
          <p:cNvPr id="6" name="Footer Placeholder 5">
            <a:extLst>
              <a:ext uri="{FF2B5EF4-FFF2-40B4-BE49-F238E27FC236}">
                <a16:creationId xmlns:a16="http://schemas.microsoft.com/office/drawing/2014/main" id="{1ABC570B-8D4F-4A62-AB94-826FEFCDB6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482F81-7270-4BEE-85A5-9C4A06571EFB}"/>
              </a:ext>
            </a:extLst>
          </p:cNvPr>
          <p:cNvSpPr>
            <a:spLocks noGrp="1"/>
          </p:cNvSpPr>
          <p:nvPr>
            <p:ph type="sldNum" sz="quarter" idx="12"/>
          </p:nvPr>
        </p:nvSpPr>
        <p:spPr/>
        <p:txBody>
          <a:bodyPr/>
          <a:lstStyle/>
          <a:p>
            <a:fld id="{0A6C511F-1A37-4E34-9282-5AD0B22A87BD}" type="slidenum">
              <a:rPr lang="en-GB" smtClean="0"/>
              <a:t>‹#›</a:t>
            </a:fld>
            <a:endParaRPr lang="en-GB"/>
          </a:p>
        </p:txBody>
      </p:sp>
    </p:spTree>
    <p:extLst>
      <p:ext uri="{BB962C8B-B14F-4D97-AF65-F5344CB8AC3E}">
        <p14:creationId xmlns:p14="http://schemas.microsoft.com/office/powerpoint/2010/main" val="1045286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01060-8418-402F-A750-ADEA4E59B6E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F434AC-D43C-4453-A959-9E4146B6984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E68277-C2A0-42DC-957B-6CC4622DB7B3}"/>
              </a:ext>
            </a:extLst>
          </p:cNvPr>
          <p:cNvSpPr>
            <a:spLocks noGrp="1"/>
          </p:cNvSpPr>
          <p:nvPr>
            <p:ph type="dt" sz="half" idx="10"/>
          </p:nvPr>
        </p:nvSpPr>
        <p:spPr/>
        <p:txBody>
          <a:bodyPr/>
          <a:lstStyle/>
          <a:p>
            <a:fld id="{D4CF571F-B28D-47C7-A0EC-3F4B8B47A983}" type="datetimeFigureOut">
              <a:rPr lang="en-GB" smtClean="0"/>
              <a:t>30/09/2019</a:t>
            </a:fld>
            <a:endParaRPr lang="en-GB"/>
          </a:p>
        </p:txBody>
      </p:sp>
      <p:sp>
        <p:nvSpPr>
          <p:cNvPr id="5" name="Footer Placeholder 4">
            <a:extLst>
              <a:ext uri="{FF2B5EF4-FFF2-40B4-BE49-F238E27FC236}">
                <a16:creationId xmlns:a16="http://schemas.microsoft.com/office/drawing/2014/main" id="{6C7C6E22-A85C-458A-8375-1C543FA827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E9A40E-98E2-4DAA-8BD1-C1E8F5755658}"/>
              </a:ext>
            </a:extLst>
          </p:cNvPr>
          <p:cNvSpPr>
            <a:spLocks noGrp="1"/>
          </p:cNvSpPr>
          <p:nvPr>
            <p:ph type="sldNum" sz="quarter" idx="12"/>
          </p:nvPr>
        </p:nvSpPr>
        <p:spPr/>
        <p:txBody>
          <a:bodyPr/>
          <a:lstStyle/>
          <a:p>
            <a:fld id="{0A6C511F-1A37-4E34-9282-5AD0B22A87BD}" type="slidenum">
              <a:rPr lang="en-GB" smtClean="0"/>
              <a:t>‹#›</a:t>
            </a:fld>
            <a:endParaRPr lang="en-GB"/>
          </a:p>
        </p:txBody>
      </p:sp>
    </p:spTree>
    <p:extLst>
      <p:ext uri="{BB962C8B-B14F-4D97-AF65-F5344CB8AC3E}">
        <p14:creationId xmlns:p14="http://schemas.microsoft.com/office/powerpoint/2010/main" val="3787300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CA9A1B-D51E-458D-B8D1-0A7942BA03E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886EE16-85B4-45F2-B3F3-32BEB8B32C9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97717B-ABA5-4555-801D-5293738080F1}"/>
              </a:ext>
            </a:extLst>
          </p:cNvPr>
          <p:cNvSpPr>
            <a:spLocks noGrp="1"/>
          </p:cNvSpPr>
          <p:nvPr>
            <p:ph type="dt" sz="half" idx="10"/>
          </p:nvPr>
        </p:nvSpPr>
        <p:spPr/>
        <p:txBody>
          <a:bodyPr/>
          <a:lstStyle/>
          <a:p>
            <a:fld id="{D4CF571F-B28D-47C7-A0EC-3F4B8B47A983}" type="datetimeFigureOut">
              <a:rPr lang="en-GB" smtClean="0"/>
              <a:t>30/09/2019</a:t>
            </a:fld>
            <a:endParaRPr lang="en-GB"/>
          </a:p>
        </p:txBody>
      </p:sp>
      <p:sp>
        <p:nvSpPr>
          <p:cNvPr id="5" name="Footer Placeholder 4">
            <a:extLst>
              <a:ext uri="{FF2B5EF4-FFF2-40B4-BE49-F238E27FC236}">
                <a16:creationId xmlns:a16="http://schemas.microsoft.com/office/drawing/2014/main" id="{FD481D4F-1F16-4109-8BE4-6A367F867D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2A4680-2A37-4F6C-B7FB-C4DFDD983E8A}"/>
              </a:ext>
            </a:extLst>
          </p:cNvPr>
          <p:cNvSpPr>
            <a:spLocks noGrp="1"/>
          </p:cNvSpPr>
          <p:nvPr>
            <p:ph type="sldNum" sz="quarter" idx="12"/>
          </p:nvPr>
        </p:nvSpPr>
        <p:spPr/>
        <p:txBody>
          <a:bodyPr/>
          <a:lstStyle/>
          <a:p>
            <a:fld id="{0A6C511F-1A37-4E34-9282-5AD0B22A87BD}" type="slidenum">
              <a:rPr lang="en-GB" smtClean="0"/>
              <a:t>‹#›</a:t>
            </a:fld>
            <a:endParaRPr lang="en-GB"/>
          </a:p>
        </p:txBody>
      </p:sp>
    </p:spTree>
    <p:extLst>
      <p:ext uri="{BB962C8B-B14F-4D97-AF65-F5344CB8AC3E}">
        <p14:creationId xmlns:p14="http://schemas.microsoft.com/office/powerpoint/2010/main" val="48449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906D3E-720B-43C6-B245-1E33019D75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D4F5FE-CAE2-4922-B2F2-19D3CD2794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F7CC62-5506-4B04-A499-6F779E1C3C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CF571F-B28D-47C7-A0EC-3F4B8B47A983}" type="datetimeFigureOut">
              <a:rPr lang="en-GB" smtClean="0"/>
              <a:t>30/09/2019</a:t>
            </a:fld>
            <a:endParaRPr lang="en-GB"/>
          </a:p>
        </p:txBody>
      </p:sp>
      <p:sp>
        <p:nvSpPr>
          <p:cNvPr id="5" name="Footer Placeholder 4">
            <a:extLst>
              <a:ext uri="{FF2B5EF4-FFF2-40B4-BE49-F238E27FC236}">
                <a16:creationId xmlns:a16="http://schemas.microsoft.com/office/drawing/2014/main" id="{370EE19B-65F0-41EA-8CFA-1664102EE0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85EAA53-DFB6-4CAE-9FE0-E00FC1545C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6C511F-1A37-4E34-9282-5AD0B22A87BD}" type="slidenum">
              <a:rPr lang="en-GB" smtClean="0"/>
              <a:t>‹#›</a:t>
            </a:fld>
            <a:endParaRPr lang="en-GB"/>
          </a:p>
        </p:txBody>
      </p:sp>
    </p:spTree>
    <p:extLst>
      <p:ext uri="{BB962C8B-B14F-4D97-AF65-F5344CB8AC3E}">
        <p14:creationId xmlns:p14="http://schemas.microsoft.com/office/powerpoint/2010/main" val="22799707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hyperlink" Target="https://www.maryhare.org.uk/professional-courses/postgraduate-courses"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hyperlink" Target="https://www.gov.uk/government/publications/bb93-acoustic-design-of-schools-performance-standard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94950-1845-450E-9FA1-9ABA6AD95DA2}"/>
              </a:ext>
            </a:extLst>
          </p:cNvPr>
          <p:cNvSpPr>
            <a:spLocks noGrp="1"/>
          </p:cNvSpPr>
          <p:nvPr>
            <p:ph type="ctrTitle"/>
          </p:nvPr>
        </p:nvSpPr>
        <p:spPr>
          <a:xfrm>
            <a:off x="1322832" y="2360669"/>
            <a:ext cx="9144000" cy="2387600"/>
          </a:xfrm>
        </p:spPr>
        <p:txBody>
          <a:bodyPr>
            <a:normAutofit/>
          </a:bodyPr>
          <a:lstStyle/>
          <a:p>
            <a:r>
              <a:rPr lang="en-GB" dirty="0"/>
              <a:t>Linking Up Listening Life</a:t>
            </a:r>
            <a:br>
              <a:rPr lang="en-GB" dirty="0"/>
            </a:br>
            <a:r>
              <a:rPr lang="en-GB" sz="3100" b="1" dirty="0"/>
              <a:t>The Value of Educational Audiologists</a:t>
            </a:r>
            <a:br>
              <a:rPr lang="en-GB" dirty="0"/>
            </a:br>
            <a:endParaRPr lang="en-GB" dirty="0"/>
          </a:p>
        </p:txBody>
      </p:sp>
      <p:sp>
        <p:nvSpPr>
          <p:cNvPr id="3" name="Subtitle 2">
            <a:extLst>
              <a:ext uri="{FF2B5EF4-FFF2-40B4-BE49-F238E27FC236}">
                <a16:creationId xmlns:a16="http://schemas.microsoft.com/office/drawing/2014/main" id="{0A384FD9-BC6A-4970-B4E3-E3167DBF8AE3}"/>
              </a:ext>
            </a:extLst>
          </p:cNvPr>
          <p:cNvSpPr>
            <a:spLocks noGrp="1"/>
          </p:cNvSpPr>
          <p:nvPr>
            <p:ph type="subTitle" idx="1"/>
          </p:nvPr>
        </p:nvSpPr>
        <p:spPr>
          <a:xfrm>
            <a:off x="560832" y="4580446"/>
            <a:ext cx="10668000" cy="1655762"/>
          </a:xfrm>
        </p:spPr>
        <p:txBody>
          <a:bodyPr>
            <a:normAutofit lnSpcReduction="10000"/>
          </a:bodyPr>
          <a:lstStyle/>
          <a:p>
            <a:r>
              <a:rPr lang="en-GB" dirty="0"/>
              <a:t>Dr Joy Rosenberg, Programme Leader MA/MSc (</a:t>
            </a:r>
            <a:r>
              <a:rPr lang="en-GB" dirty="0" err="1"/>
              <a:t>ToD</a:t>
            </a:r>
            <a:r>
              <a:rPr lang="en-GB" dirty="0"/>
              <a:t>, Ed </a:t>
            </a:r>
            <a:r>
              <a:rPr lang="en-GB" dirty="0" err="1"/>
              <a:t>Aud</a:t>
            </a:r>
            <a:r>
              <a:rPr lang="en-GB" dirty="0"/>
              <a:t> and EY courses)</a:t>
            </a:r>
          </a:p>
          <a:p>
            <a:r>
              <a:rPr lang="en-GB" dirty="0"/>
              <a:t>Gary Webster, County Educational Audiologist, Northants</a:t>
            </a:r>
          </a:p>
          <a:p>
            <a:r>
              <a:rPr lang="en-GB" dirty="0"/>
              <a:t>Jane North, Chair BAEA (British Association of Educational Audiologists)</a:t>
            </a:r>
          </a:p>
          <a:p>
            <a:r>
              <a:rPr lang="en-GB" dirty="0"/>
              <a:t> </a:t>
            </a:r>
          </a:p>
        </p:txBody>
      </p:sp>
      <p:pic>
        <p:nvPicPr>
          <p:cNvPr id="5" name="Picture 4">
            <a:extLst>
              <a:ext uri="{FF2B5EF4-FFF2-40B4-BE49-F238E27FC236}">
                <a16:creationId xmlns:a16="http://schemas.microsoft.com/office/drawing/2014/main" id="{49FE2746-9139-4A8D-B693-42B5F5D3D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2866"/>
            <a:ext cx="1749981" cy="2166307"/>
          </a:xfrm>
          <a:prstGeom prst="rect">
            <a:avLst/>
          </a:prstGeom>
        </p:spPr>
      </p:pic>
      <p:pic>
        <p:nvPicPr>
          <p:cNvPr id="7" name="Picture 6">
            <a:extLst>
              <a:ext uri="{FF2B5EF4-FFF2-40B4-BE49-F238E27FC236}">
                <a16:creationId xmlns:a16="http://schemas.microsoft.com/office/drawing/2014/main" id="{A5860081-DEE2-4867-B048-277EA30F43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68993" y="20723"/>
            <a:ext cx="3996588" cy="1028051"/>
          </a:xfrm>
          <a:prstGeom prst="rect">
            <a:avLst/>
          </a:prstGeom>
        </p:spPr>
      </p:pic>
      <p:pic>
        <p:nvPicPr>
          <p:cNvPr id="4" name="Picture 3">
            <a:extLst>
              <a:ext uri="{FF2B5EF4-FFF2-40B4-BE49-F238E27FC236}">
                <a16:creationId xmlns:a16="http://schemas.microsoft.com/office/drawing/2014/main" id="{A3513619-1F84-40AF-81C6-5ACB75AB0096}"/>
              </a:ext>
            </a:extLst>
          </p:cNvPr>
          <p:cNvPicPr>
            <a:picLocks noChangeAspect="1"/>
          </p:cNvPicPr>
          <p:nvPr/>
        </p:nvPicPr>
        <p:blipFill rotWithShape="1">
          <a:blip r:embed="rId5"/>
          <a:srcRect l="36900" t="12782" r="38427" b="72220"/>
          <a:stretch/>
        </p:blipFill>
        <p:spPr>
          <a:xfrm>
            <a:off x="3240684" y="107766"/>
            <a:ext cx="3008145" cy="1028051"/>
          </a:xfrm>
          <a:prstGeom prst="rect">
            <a:avLst/>
          </a:prstGeom>
        </p:spPr>
      </p:pic>
    </p:spTree>
    <p:extLst>
      <p:ext uri="{BB962C8B-B14F-4D97-AF65-F5344CB8AC3E}">
        <p14:creationId xmlns:p14="http://schemas.microsoft.com/office/powerpoint/2010/main" val="25078255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E3A2D-C4D0-482E-92C4-2391C444012A}"/>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A13C9D41-01BB-4607-AA8D-54F84FCD930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1360" y="13751"/>
            <a:ext cx="10282440" cy="6844249"/>
          </a:xfrm>
        </p:spPr>
      </p:pic>
    </p:spTree>
    <p:extLst>
      <p:ext uri="{BB962C8B-B14F-4D97-AF65-F5344CB8AC3E}">
        <p14:creationId xmlns:p14="http://schemas.microsoft.com/office/powerpoint/2010/main" val="1247707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60526-364B-4BB1-9776-C0006B70BFC0}"/>
              </a:ext>
            </a:extLst>
          </p:cNvPr>
          <p:cNvSpPr>
            <a:spLocks noGrp="1"/>
          </p:cNvSpPr>
          <p:nvPr>
            <p:ph type="title"/>
          </p:nvPr>
        </p:nvSpPr>
        <p:spPr/>
        <p:txBody>
          <a:bodyPr/>
          <a:lstStyle/>
          <a:p>
            <a:r>
              <a:rPr lang="en-GB" dirty="0"/>
              <a:t>Session Objectives</a:t>
            </a:r>
          </a:p>
        </p:txBody>
      </p:sp>
      <p:sp>
        <p:nvSpPr>
          <p:cNvPr id="3" name="Content Placeholder 2">
            <a:extLst>
              <a:ext uri="{FF2B5EF4-FFF2-40B4-BE49-F238E27FC236}">
                <a16:creationId xmlns:a16="http://schemas.microsoft.com/office/drawing/2014/main" id="{351F0F83-0DAB-4DB5-B835-1711C9C5D59C}"/>
              </a:ext>
            </a:extLst>
          </p:cNvPr>
          <p:cNvSpPr>
            <a:spLocks noGrp="1"/>
          </p:cNvSpPr>
          <p:nvPr>
            <p:ph idx="1"/>
          </p:nvPr>
        </p:nvSpPr>
        <p:spPr>
          <a:xfrm>
            <a:off x="838200" y="1690688"/>
            <a:ext cx="10515600" cy="4351338"/>
          </a:xfrm>
        </p:spPr>
        <p:txBody>
          <a:bodyPr>
            <a:normAutofit fontScale="92500"/>
          </a:bodyPr>
          <a:lstStyle/>
          <a:p>
            <a:r>
              <a:rPr lang="en-GB" sz="4000" dirty="0"/>
              <a:t>Consider developments in resources</a:t>
            </a:r>
          </a:p>
          <a:p>
            <a:r>
              <a:rPr lang="en-GB" sz="4000" dirty="0"/>
              <a:t>Consider case studies</a:t>
            </a:r>
          </a:p>
          <a:p>
            <a:r>
              <a:rPr lang="en-GB" sz="4000" dirty="0"/>
              <a:t>Consider the scope of Educational Audiology Role </a:t>
            </a:r>
          </a:p>
          <a:p>
            <a:r>
              <a:rPr lang="en-GB" sz="4000" dirty="0"/>
              <a:t>For the sake of ever-improving joined-up working between partners who serve children and young people who are deaf and their families</a:t>
            </a:r>
          </a:p>
        </p:txBody>
      </p:sp>
    </p:spTree>
    <p:extLst>
      <p:ext uri="{BB962C8B-B14F-4D97-AF65-F5344CB8AC3E}">
        <p14:creationId xmlns:p14="http://schemas.microsoft.com/office/powerpoint/2010/main" val="12744194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60526-364B-4BB1-9776-C0006B70BFC0}"/>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3F72BE2B-0D6D-4058-9479-E6ED1C440D8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24000" y="-13978"/>
            <a:ext cx="9144000" cy="6871978"/>
          </a:xfrm>
        </p:spPr>
      </p:pic>
    </p:spTree>
    <p:extLst>
      <p:ext uri="{BB962C8B-B14F-4D97-AF65-F5344CB8AC3E}">
        <p14:creationId xmlns:p14="http://schemas.microsoft.com/office/powerpoint/2010/main" val="3987941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4BB93-AB0A-4F06-A525-C30A6CAC606B}"/>
              </a:ext>
            </a:extLst>
          </p:cNvPr>
          <p:cNvSpPr>
            <a:spLocks noGrp="1"/>
          </p:cNvSpPr>
          <p:nvPr>
            <p:ph type="title"/>
          </p:nvPr>
        </p:nvSpPr>
        <p:spPr/>
        <p:txBody>
          <a:bodyPr/>
          <a:lstStyle/>
          <a:p>
            <a:r>
              <a:rPr lang="en-GB" dirty="0"/>
              <a:t>New NICE Cochlear Implant Criteria</a:t>
            </a:r>
          </a:p>
        </p:txBody>
      </p:sp>
      <p:sp>
        <p:nvSpPr>
          <p:cNvPr id="3" name="Content Placeholder 2">
            <a:extLst>
              <a:ext uri="{FF2B5EF4-FFF2-40B4-BE49-F238E27FC236}">
                <a16:creationId xmlns:a16="http://schemas.microsoft.com/office/drawing/2014/main" id="{CB63A53F-DEF2-402F-81A4-4F8B2F9F3291}"/>
              </a:ext>
            </a:extLst>
          </p:cNvPr>
          <p:cNvSpPr>
            <a:spLocks noGrp="1"/>
          </p:cNvSpPr>
          <p:nvPr>
            <p:ph idx="1"/>
          </p:nvPr>
        </p:nvSpPr>
        <p:spPr/>
        <p:txBody>
          <a:bodyPr/>
          <a:lstStyle/>
          <a:p>
            <a:r>
              <a:rPr lang="en-GB"/>
              <a:t>NICE - Mar </a:t>
            </a:r>
            <a:r>
              <a:rPr lang="en-GB" dirty="0"/>
              <a:t>7,2019 </a:t>
            </a:r>
          </a:p>
          <a:p>
            <a:r>
              <a:rPr lang="en-GB" dirty="0"/>
              <a:t>D Vickers et al (2019) BSA presentation</a:t>
            </a:r>
          </a:p>
          <a:p>
            <a:pPr lvl="1"/>
            <a:r>
              <a:rPr lang="en-GB" dirty="0"/>
              <a:t>Included 2016 International Survey of CI candidacy (</a:t>
            </a:r>
            <a:r>
              <a:rPr lang="en-GB" i="1" dirty="0"/>
              <a:t>Cochlear Implants </a:t>
            </a:r>
            <a:r>
              <a:rPr lang="en-GB" i="1" dirty="0" err="1"/>
              <a:t>Interantional</a:t>
            </a:r>
            <a:r>
              <a:rPr lang="en-GB" i="1" dirty="0"/>
              <a:t>)</a:t>
            </a:r>
            <a:r>
              <a:rPr lang="en-GB" dirty="0"/>
              <a:t> and focus group votes</a:t>
            </a:r>
          </a:p>
          <a:p>
            <a:pPr lvl="1"/>
            <a:r>
              <a:rPr lang="en-GB" dirty="0"/>
              <a:t>Candidacy consensus included:  </a:t>
            </a:r>
            <a:r>
              <a:rPr lang="en-US" dirty="0"/>
              <a:t>Process to determine whether someone receives sufficient benefit from hearing aids should be revised to </a:t>
            </a:r>
            <a:r>
              <a:rPr lang="en-US" b="1" dirty="0"/>
              <a:t>better assess real-world listening </a:t>
            </a:r>
            <a:endParaRPr lang="en-GB" sz="3600" b="1" dirty="0"/>
          </a:p>
          <a:p>
            <a:r>
              <a:rPr lang="en-GB" dirty="0"/>
              <a:t>Ed </a:t>
            </a:r>
            <a:r>
              <a:rPr lang="en-GB" dirty="0" err="1"/>
              <a:t>Auds</a:t>
            </a:r>
            <a:r>
              <a:rPr lang="en-GB" dirty="0"/>
              <a:t> do this every day in liaison with clinical </a:t>
            </a:r>
            <a:r>
              <a:rPr lang="en-GB" dirty="0" err="1"/>
              <a:t>Auds</a:t>
            </a:r>
            <a:r>
              <a:rPr lang="en-GB" dirty="0"/>
              <a:t> and </a:t>
            </a:r>
            <a:r>
              <a:rPr lang="en-GB" dirty="0" err="1"/>
              <a:t>ToDs</a:t>
            </a:r>
            <a:r>
              <a:rPr lang="en-GB" dirty="0"/>
              <a:t>.</a:t>
            </a:r>
          </a:p>
          <a:p>
            <a:endParaRPr lang="en-GB" dirty="0"/>
          </a:p>
        </p:txBody>
      </p:sp>
    </p:spTree>
    <p:extLst>
      <p:ext uri="{BB962C8B-B14F-4D97-AF65-F5344CB8AC3E}">
        <p14:creationId xmlns:p14="http://schemas.microsoft.com/office/powerpoint/2010/main" val="3554558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7E0F4-4DF5-4E4D-B61C-DDF7BFBDDF3A}"/>
              </a:ext>
            </a:extLst>
          </p:cNvPr>
          <p:cNvSpPr>
            <a:spLocks noGrp="1"/>
          </p:cNvSpPr>
          <p:nvPr>
            <p:ph type="title"/>
          </p:nvPr>
        </p:nvSpPr>
        <p:spPr>
          <a:xfrm>
            <a:off x="838200" y="80004"/>
            <a:ext cx="10515600" cy="601033"/>
          </a:xfrm>
        </p:spPr>
        <p:txBody>
          <a:bodyPr>
            <a:normAutofit fontScale="90000"/>
          </a:bodyPr>
          <a:lstStyle/>
          <a:p>
            <a:r>
              <a:rPr lang="en-GB" dirty="0"/>
              <a:t>BSA Online Learning</a:t>
            </a:r>
          </a:p>
        </p:txBody>
      </p:sp>
      <p:pic>
        <p:nvPicPr>
          <p:cNvPr id="6" name="Content Placeholder 5">
            <a:extLst>
              <a:ext uri="{FF2B5EF4-FFF2-40B4-BE49-F238E27FC236}">
                <a16:creationId xmlns:a16="http://schemas.microsoft.com/office/drawing/2014/main" id="{3529B889-4417-43FC-88D7-37A4ECB9F4B0}"/>
              </a:ext>
            </a:extLst>
          </p:cNvPr>
          <p:cNvPicPr>
            <a:picLocks noGrp="1" noChangeAspect="1"/>
          </p:cNvPicPr>
          <p:nvPr>
            <p:ph idx="1"/>
          </p:nvPr>
        </p:nvPicPr>
        <p:blipFill rotWithShape="1">
          <a:blip r:embed="rId3"/>
          <a:srcRect l="1303"/>
          <a:stretch/>
        </p:blipFill>
        <p:spPr>
          <a:xfrm>
            <a:off x="483079" y="681037"/>
            <a:ext cx="11708921" cy="6669994"/>
          </a:xfrm>
          <a:prstGeom prst="rect">
            <a:avLst/>
          </a:prstGeom>
        </p:spPr>
      </p:pic>
    </p:spTree>
    <p:extLst>
      <p:ext uri="{BB962C8B-B14F-4D97-AF65-F5344CB8AC3E}">
        <p14:creationId xmlns:p14="http://schemas.microsoft.com/office/powerpoint/2010/main" val="3157818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652" y="225742"/>
            <a:ext cx="11664696" cy="1325563"/>
          </a:xfrm>
        </p:spPr>
        <p:txBody>
          <a:bodyPr/>
          <a:lstStyle/>
          <a:p>
            <a:r>
              <a:rPr lang="en-GB" b="1" dirty="0"/>
              <a:t>Example slide from BSA Online Learning:</a:t>
            </a:r>
            <a:br>
              <a:rPr lang="en-GB" b="1" dirty="0"/>
            </a:br>
            <a:r>
              <a:rPr lang="en-GB" b="1" dirty="0"/>
              <a:t> Case Study – Child A</a:t>
            </a:r>
          </a:p>
        </p:txBody>
      </p:sp>
      <p:sp>
        <p:nvSpPr>
          <p:cNvPr id="3" name="Content Placeholder 2"/>
          <p:cNvSpPr>
            <a:spLocks noGrp="1"/>
          </p:cNvSpPr>
          <p:nvPr>
            <p:ph idx="1"/>
          </p:nvPr>
        </p:nvSpPr>
        <p:spPr/>
        <p:txBody>
          <a:bodyPr>
            <a:normAutofit lnSpcReduction="10000"/>
          </a:bodyPr>
          <a:lstStyle/>
          <a:p>
            <a:r>
              <a:rPr lang="en-GB" dirty="0"/>
              <a:t>Severe HL from birth</a:t>
            </a:r>
          </a:p>
          <a:p>
            <a:r>
              <a:rPr lang="en-GB" dirty="0"/>
              <a:t>Developing normal phoneme production with hearing aid (HA) use in preschool years</a:t>
            </a:r>
          </a:p>
          <a:p>
            <a:r>
              <a:rPr lang="en-GB" dirty="0"/>
              <a:t>New HAs fitted</a:t>
            </a:r>
          </a:p>
          <a:p>
            <a:r>
              <a:rPr lang="en-GB" dirty="0"/>
              <a:t>Phoneme production deteriorated, which was unheeded by professionals, having no Ed </a:t>
            </a:r>
            <a:r>
              <a:rPr lang="en-GB" dirty="0" err="1"/>
              <a:t>Aud</a:t>
            </a:r>
            <a:r>
              <a:rPr lang="en-GB" dirty="0"/>
              <a:t> available in Local Authority</a:t>
            </a:r>
          </a:p>
          <a:p>
            <a:r>
              <a:rPr lang="en-GB" dirty="0"/>
              <a:t>Family moved to a Local Authority that did have Ed </a:t>
            </a:r>
            <a:r>
              <a:rPr lang="en-GB" dirty="0" err="1"/>
              <a:t>Aud</a:t>
            </a:r>
            <a:r>
              <a:rPr lang="en-GB" dirty="0"/>
              <a:t> services who liaised with Health Audiology.  Phoneme production deterioration was heeded and appropriate adjustments resulted in positive outcomes</a:t>
            </a:r>
          </a:p>
          <a:p>
            <a:pPr lvl="1">
              <a:buFont typeface="Arial" panose="020B0604020202020204" pitchFamily="34" charset="0"/>
              <a:buChar char="•"/>
            </a:pPr>
            <a:endParaRPr lang="en-GB" dirty="0"/>
          </a:p>
        </p:txBody>
      </p:sp>
    </p:spTree>
    <p:extLst>
      <p:ext uri="{BB962C8B-B14F-4D97-AF65-F5344CB8AC3E}">
        <p14:creationId xmlns:p14="http://schemas.microsoft.com/office/powerpoint/2010/main" val="1454583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4AF87-70D9-49AA-8E7B-57D3C88C6EB7}"/>
              </a:ext>
            </a:extLst>
          </p:cNvPr>
          <p:cNvSpPr>
            <a:spLocks noGrp="1"/>
          </p:cNvSpPr>
          <p:nvPr>
            <p:ph type="title"/>
          </p:nvPr>
        </p:nvSpPr>
        <p:spPr/>
        <p:txBody>
          <a:bodyPr/>
          <a:lstStyle/>
          <a:p>
            <a:r>
              <a:rPr lang="en-GB" dirty="0"/>
              <a:t>Why couldn’t other professionals prevent this case study issue?</a:t>
            </a:r>
          </a:p>
        </p:txBody>
      </p:sp>
      <p:sp>
        <p:nvSpPr>
          <p:cNvPr id="3" name="Content Placeholder 2">
            <a:extLst>
              <a:ext uri="{FF2B5EF4-FFF2-40B4-BE49-F238E27FC236}">
                <a16:creationId xmlns:a16="http://schemas.microsoft.com/office/drawing/2014/main" id="{7BFEF5B0-DB29-4DCB-94AE-9E671B72212B}"/>
              </a:ext>
            </a:extLst>
          </p:cNvPr>
          <p:cNvSpPr>
            <a:spLocks noGrp="1"/>
          </p:cNvSpPr>
          <p:nvPr>
            <p:ph idx="1"/>
          </p:nvPr>
        </p:nvSpPr>
        <p:spPr/>
        <p:txBody>
          <a:bodyPr/>
          <a:lstStyle/>
          <a:p>
            <a:r>
              <a:rPr lang="en-GB" dirty="0"/>
              <a:t>They could. If time and communication/expertise had allowed it.</a:t>
            </a:r>
          </a:p>
          <a:p>
            <a:r>
              <a:rPr lang="en-GB" dirty="0"/>
              <a:t>But they didn’t – probably due to lack of time and communication</a:t>
            </a:r>
          </a:p>
          <a:p>
            <a:r>
              <a:rPr lang="en-GB" dirty="0"/>
              <a:t>An Ed </a:t>
            </a:r>
            <a:r>
              <a:rPr lang="en-GB" dirty="0" err="1"/>
              <a:t>Aud</a:t>
            </a:r>
            <a:r>
              <a:rPr lang="en-GB" dirty="0"/>
              <a:t> has the remit and the expertise to provide the bridge needed, especially when that bridging is not happening  otherwise</a:t>
            </a:r>
          </a:p>
        </p:txBody>
      </p:sp>
    </p:spTree>
    <p:extLst>
      <p:ext uri="{BB962C8B-B14F-4D97-AF65-F5344CB8AC3E}">
        <p14:creationId xmlns:p14="http://schemas.microsoft.com/office/powerpoint/2010/main" val="92042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7E0F4-4DF5-4E4D-B61C-DDF7BFBDDF3A}"/>
              </a:ext>
            </a:extLst>
          </p:cNvPr>
          <p:cNvSpPr>
            <a:spLocks noGrp="1"/>
          </p:cNvSpPr>
          <p:nvPr>
            <p:ph type="title"/>
          </p:nvPr>
        </p:nvSpPr>
        <p:spPr>
          <a:xfrm>
            <a:off x="655320" y="365125"/>
            <a:ext cx="5120114" cy="1692794"/>
          </a:xfrm>
        </p:spPr>
        <p:txBody>
          <a:bodyPr>
            <a:normAutofit/>
          </a:bodyPr>
          <a:lstStyle/>
          <a:p>
            <a:r>
              <a:rPr lang="en-GB" sz="4100" dirty="0"/>
              <a:t>Research on </a:t>
            </a:r>
            <a:r>
              <a:rPr lang="en-GB" sz="4100" dirty="0" err="1"/>
              <a:t>LinkingUpListeningLife</a:t>
            </a:r>
            <a:endParaRPr lang="en-GB" sz="4100" dirty="0"/>
          </a:p>
        </p:txBody>
      </p:sp>
      <p:sp>
        <p:nvSpPr>
          <p:cNvPr id="3" name="Content Placeholder 2">
            <a:extLst>
              <a:ext uri="{FF2B5EF4-FFF2-40B4-BE49-F238E27FC236}">
                <a16:creationId xmlns:a16="http://schemas.microsoft.com/office/drawing/2014/main" id="{156DD936-4C9D-465B-A3BB-2509C005A6CC}"/>
              </a:ext>
            </a:extLst>
          </p:cNvPr>
          <p:cNvSpPr>
            <a:spLocks noGrp="1"/>
          </p:cNvSpPr>
          <p:nvPr>
            <p:ph idx="1"/>
          </p:nvPr>
        </p:nvSpPr>
        <p:spPr>
          <a:xfrm>
            <a:off x="655321" y="2575034"/>
            <a:ext cx="5120113" cy="3462228"/>
          </a:xfrm>
        </p:spPr>
        <p:txBody>
          <a:bodyPr>
            <a:normAutofit/>
          </a:bodyPr>
          <a:lstStyle/>
          <a:p>
            <a:r>
              <a:rPr lang="en-GB" sz="1800"/>
              <a:t>Nascent</a:t>
            </a:r>
          </a:p>
          <a:p>
            <a:r>
              <a:rPr lang="en-GB" sz="1800"/>
              <a:t>Collaborative (UK &amp; US – Clinical and Educational Auds)</a:t>
            </a:r>
          </a:p>
          <a:p>
            <a:r>
              <a:rPr lang="en-GB" sz="1800"/>
              <a:t>Value of Ed Aud role</a:t>
            </a:r>
          </a:p>
          <a:p>
            <a:r>
              <a:rPr lang="en-GB" sz="1800"/>
              <a:t>Retro and Prospective student perspectives in case studies</a:t>
            </a:r>
          </a:p>
          <a:p>
            <a:r>
              <a:rPr lang="en-GB" sz="1800"/>
              <a:t>Analysed according to Outcomes, Role and Competencies</a:t>
            </a:r>
          </a:p>
          <a:p>
            <a:endParaRPr lang="en-GB" sz="1800"/>
          </a:p>
        </p:txBody>
      </p:sp>
      <p:pic>
        <p:nvPicPr>
          <p:cNvPr id="4" name="Picture 3">
            <a:extLst>
              <a:ext uri="{FF2B5EF4-FFF2-40B4-BE49-F238E27FC236}">
                <a16:creationId xmlns:a16="http://schemas.microsoft.com/office/drawing/2014/main" id="{200D1A10-D919-4E40-AAB2-E3DD286A6B89}"/>
              </a:ext>
            </a:extLst>
          </p:cNvPr>
          <p:cNvPicPr>
            <a:picLocks noChangeAspect="1"/>
          </p:cNvPicPr>
          <p:nvPr/>
        </p:nvPicPr>
        <p:blipFill rotWithShape="1">
          <a:blip r:embed="rId3"/>
          <a:srcRect t="14945" r="-2" b="3037"/>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579448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CB4CB-1CD1-4FEA-9203-40E214D53E75}"/>
              </a:ext>
            </a:extLst>
          </p:cNvPr>
          <p:cNvSpPr>
            <a:spLocks noGrp="1"/>
          </p:cNvSpPr>
          <p:nvPr>
            <p:ph type="title"/>
          </p:nvPr>
        </p:nvSpPr>
        <p:spPr/>
        <p:txBody>
          <a:bodyPr/>
          <a:lstStyle/>
          <a:p>
            <a:r>
              <a:rPr lang="en-GB" dirty="0"/>
              <a:t>Professional Registration </a:t>
            </a:r>
          </a:p>
        </p:txBody>
      </p:sp>
      <p:sp>
        <p:nvSpPr>
          <p:cNvPr id="3" name="Content Placeholder 2">
            <a:extLst>
              <a:ext uri="{FF2B5EF4-FFF2-40B4-BE49-F238E27FC236}">
                <a16:creationId xmlns:a16="http://schemas.microsoft.com/office/drawing/2014/main" id="{A3415210-5FFF-48A7-93A4-A08DE52A8C37}"/>
              </a:ext>
            </a:extLst>
          </p:cNvPr>
          <p:cNvSpPr>
            <a:spLocks noGrp="1"/>
          </p:cNvSpPr>
          <p:nvPr>
            <p:ph idx="1"/>
          </p:nvPr>
        </p:nvSpPr>
        <p:spPr/>
        <p:txBody>
          <a:bodyPr/>
          <a:lstStyle/>
          <a:p>
            <a:r>
              <a:rPr lang="en-GB" dirty="0"/>
              <a:t>Update – 1</a:t>
            </a:r>
            <a:r>
              <a:rPr lang="en-GB" baseline="30000" dirty="0"/>
              <a:t>st</a:t>
            </a:r>
            <a:r>
              <a:rPr lang="en-GB" dirty="0"/>
              <a:t> registrations now processed</a:t>
            </a:r>
          </a:p>
          <a:p>
            <a:r>
              <a:rPr lang="en-US" dirty="0"/>
              <a:t>Service leadership engagement and involvement</a:t>
            </a:r>
            <a:endParaRPr lang="en-GB" dirty="0"/>
          </a:p>
          <a:p>
            <a:r>
              <a:rPr lang="en-GB" dirty="0"/>
              <a:t>Process </a:t>
            </a:r>
          </a:p>
          <a:p>
            <a:endParaRPr lang="en-GB" dirty="0"/>
          </a:p>
          <a:p>
            <a:endParaRPr lang="en-US" dirty="0"/>
          </a:p>
          <a:p>
            <a:endParaRPr lang="en-US" dirty="0"/>
          </a:p>
          <a:p>
            <a:endParaRPr lang="en-US" dirty="0"/>
          </a:p>
          <a:p>
            <a:endParaRPr lang="en-US" dirty="0"/>
          </a:p>
        </p:txBody>
      </p:sp>
      <p:pic>
        <p:nvPicPr>
          <p:cNvPr id="4" name="Picture 3">
            <a:extLst>
              <a:ext uri="{FF2B5EF4-FFF2-40B4-BE49-F238E27FC236}">
                <a16:creationId xmlns:a16="http://schemas.microsoft.com/office/drawing/2014/main" id="{77BAD2DF-73B9-4DBD-A5AA-27EAD003C18B}"/>
              </a:ext>
            </a:extLst>
          </p:cNvPr>
          <p:cNvPicPr>
            <a:picLocks noChangeAspect="1"/>
          </p:cNvPicPr>
          <p:nvPr/>
        </p:nvPicPr>
        <p:blipFill rotWithShape="1">
          <a:blip r:embed="rId3"/>
          <a:srcRect l="9063" t="22487" r="5050" b="41596"/>
          <a:stretch/>
        </p:blipFill>
        <p:spPr>
          <a:xfrm>
            <a:off x="882396" y="3429000"/>
            <a:ext cx="10471404" cy="2462022"/>
          </a:xfrm>
          <a:prstGeom prst="rect">
            <a:avLst/>
          </a:prstGeom>
        </p:spPr>
      </p:pic>
    </p:spTree>
    <p:extLst>
      <p:ext uri="{BB962C8B-B14F-4D97-AF65-F5344CB8AC3E}">
        <p14:creationId xmlns:p14="http://schemas.microsoft.com/office/powerpoint/2010/main" val="2548252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6652B-CC15-471D-B49B-773BA8D85F85}"/>
              </a:ext>
            </a:extLst>
          </p:cNvPr>
          <p:cNvSpPr>
            <a:spLocks noGrp="1"/>
          </p:cNvSpPr>
          <p:nvPr>
            <p:ph type="title"/>
          </p:nvPr>
        </p:nvSpPr>
        <p:spPr/>
        <p:txBody>
          <a:bodyPr/>
          <a:lstStyle/>
          <a:p>
            <a:r>
              <a:rPr lang="en-GB" dirty="0"/>
              <a:t>Campaigns -  BAEA</a:t>
            </a:r>
          </a:p>
        </p:txBody>
      </p:sp>
      <p:sp>
        <p:nvSpPr>
          <p:cNvPr id="3" name="Content Placeholder 2">
            <a:extLst>
              <a:ext uri="{FF2B5EF4-FFF2-40B4-BE49-F238E27FC236}">
                <a16:creationId xmlns:a16="http://schemas.microsoft.com/office/drawing/2014/main" id="{2014865C-3CE5-4E24-A84B-5E91928254B4}"/>
              </a:ext>
            </a:extLst>
          </p:cNvPr>
          <p:cNvSpPr>
            <a:spLocks noGrp="1"/>
          </p:cNvSpPr>
          <p:nvPr>
            <p:ph idx="1"/>
          </p:nvPr>
        </p:nvSpPr>
        <p:spPr/>
        <p:txBody>
          <a:bodyPr/>
          <a:lstStyle/>
          <a:p>
            <a:r>
              <a:rPr lang="en-GB" dirty="0"/>
              <a:t>BAEA letter writing</a:t>
            </a:r>
          </a:p>
          <a:p>
            <a:r>
              <a:rPr lang="en-US" dirty="0"/>
              <a:t>Early verification and validation of hearing instruments will be discussed in light of joint professional body liaison to reach mutually beneficial ends in this area, especially related to early years radio aid procurement and fitting</a:t>
            </a:r>
          </a:p>
          <a:p>
            <a:r>
              <a:rPr lang="en-US" dirty="0"/>
              <a:t>NDCS, RA </a:t>
            </a:r>
            <a:r>
              <a:rPr lang="en-US" dirty="0" err="1"/>
              <a:t>Wrkng</a:t>
            </a:r>
            <a:r>
              <a:rPr lang="en-US" dirty="0"/>
              <a:t> Grp – other connections</a:t>
            </a:r>
            <a:endParaRPr lang="en-GB" dirty="0"/>
          </a:p>
        </p:txBody>
      </p:sp>
      <p:pic>
        <p:nvPicPr>
          <p:cNvPr id="4" name="Picture 3">
            <a:extLst>
              <a:ext uri="{FF2B5EF4-FFF2-40B4-BE49-F238E27FC236}">
                <a16:creationId xmlns:a16="http://schemas.microsoft.com/office/drawing/2014/main" id="{18873BDA-E659-4A87-BCD3-C2EEBA0757DB}"/>
              </a:ext>
            </a:extLst>
          </p:cNvPr>
          <p:cNvPicPr>
            <a:picLocks noChangeAspect="1"/>
          </p:cNvPicPr>
          <p:nvPr/>
        </p:nvPicPr>
        <p:blipFill rotWithShape="1">
          <a:blip r:embed="rId3"/>
          <a:srcRect l="37924" t="12308" r="40708" b="73391"/>
          <a:stretch/>
        </p:blipFill>
        <p:spPr>
          <a:xfrm>
            <a:off x="4793410" y="4485737"/>
            <a:ext cx="5299495" cy="1994012"/>
          </a:xfrm>
          <a:prstGeom prst="rect">
            <a:avLst/>
          </a:prstGeom>
        </p:spPr>
      </p:pic>
    </p:spTree>
    <p:extLst>
      <p:ext uri="{BB962C8B-B14F-4D97-AF65-F5344CB8AC3E}">
        <p14:creationId xmlns:p14="http://schemas.microsoft.com/office/powerpoint/2010/main" val="29677686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1A862-9793-4CB8-ABC1-C87DC2A11984}"/>
              </a:ext>
            </a:extLst>
          </p:cNvPr>
          <p:cNvSpPr>
            <a:spLocks noGrp="1"/>
          </p:cNvSpPr>
          <p:nvPr>
            <p:ph type="title"/>
          </p:nvPr>
        </p:nvSpPr>
        <p:spPr>
          <a:xfrm>
            <a:off x="838200" y="365125"/>
            <a:ext cx="10515600" cy="1325563"/>
          </a:xfrm>
        </p:spPr>
        <p:txBody>
          <a:bodyPr>
            <a:normAutofit/>
          </a:bodyPr>
          <a:lstStyle/>
          <a:p>
            <a:r>
              <a:rPr lang="en-GB"/>
              <a:t>Social Media - PAIG</a:t>
            </a:r>
            <a:endParaRPr lang="en-GB" dirty="0"/>
          </a:p>
        </p:txBody>
      </p:sp>
      <p:sp>
        <p:nvSpPr>
          <p:cNvPr id="3" name="Content Placeholder 2">
            <a:extLst>
              <a:ext uri="{FF2B5EF4-FFF2-40B4-BE49-F238E27FC236}">
                <a16:creationId xmlns:a16="http://schemas.microsoft.com/office/drawing/2014/main" id="{2FBF0E20-87CC-4289-871F-5C15A533AF81}"/>
              </a:ext>
            </a:extLst>
          </p:cNvPr>
          <p:cNvSpPr>
            <a:spLocks noGrp="1"/>
          </p:cNvSpPr>
          <p:nvPr>
            <p:ph idx="1"/>
          </p:nvPr>
        </p:nvSpPr>
        <p:spPr>
          <a:xfrm>
            <a:off x="838200" y="1825625"/>
            <a:ext cx="5257800" cy="4351338"/>
          </a:xfrm>
        </p:spPr>
        <p:txBody>
          <a:bodyPr>
            <a:normAutofit/>
          </a:bodyPr>
          <a:lstStyle/>
          <a:p>
            <a:r>
              <a:rPr lang="en-GB" sz="3200" dirty="0"/>
              <a:t>PAIG twitter</a:t>
            </a:r>
          </a:p>
          <a:p>
            <a:r>
              <a:rPr lang="en-US" sz="3200" dirty="0"/>
              <a:t>Use of social media by professional bodies to inform and share best practice from various professionals linking up with one another to advance the listening life of those they serve will be exhibited. </a:t>
            </a:r>
          </a:p>
          <a:p>
            <a:endParaRPr lang="en-GB" sz="2000" dirty="0"/>
          </a:p>
        </p:txBody>
      </p:sp>
      <p:pic>
        <p:nvPicPr>
          <p:cNvPr id="5" name="Picture 4">
            <a:extLst>
              <a:ext uri="{FF2B5EF4-FFF2-40B4-BE49-F238E27FC236}">
                <a16:creationId xmlns:a16="http://schemas.microsoft.com/office/drawing/2014/main" id="{E7EBAA54-2185-40AC-9385-572CB7946756}"/>
              </a:ext>
            </a:extLst>
          </p:cNvPr>
          <p:cNvPicPr>
            <a:picLocks noChangeAspect="1"/>
          </p:cNvPicPr>
          <p:nvPr/>
        </p:nvPicPr>
        <p:blipFill rotWithShape="1">
          <a:blip r:embed="rId2">
            <a:extLst>
              <a:ext uri="{28A0092B-C50C-407E-A947-70E740481C1C}">
                <a14:useLocalDpi xmlns:a14="http://schemas.microsoft.com/office/drawing/2010/main" val="0"/>
              </a:ext>
            </a:extLst>
          </a:blip>
          <a:srcRect l="2157" r="764"/>
          <a:stretch/>
        </p:blipFill>
        <p:spPr>
          <a:xfrm>
            <a:off x="6573328" y="1904281"/>
            <a:ext cx="4780472" cy="4272681"/>
          </a:xfrm>
          <a:prstGeom prst="rect">
            <a:avLst/>
          </a:prstGeom>
        </p:spPr>
      </p:pic>
    </p:spTree>
    <p:extLst>
      <p:ext uri="{BB962C8B-B14F-4D97-AF65-F5344CB8AC3E}">
        <p14:creationId xmlns:p14="http://schemas.microsoft.com/office/powerpoint/2010/main" val="3216394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10165-8C2C-4D89-A79C-CA966F22E5DF}"/>
              </a:ext>
            </a:extLst>
          </p:cNvPr>
          <p:cNvSpPr>
            <a:spLocks noGrp="1"/>
          </p:cNvSpPr>
          <p:nvPr>
            <p:ph type="title"/>
          </p:nvPr>
        </p:nvSpPr>
        <p:spPr/>
        <p:txBody>
          <a:bodyPr>
            <a:normAutofit/>
          </a:bodyPr>
          <a:lstStyle/>
          <a:p>
            <a:br>
              <a:rPr lang="en-GB" dirty="0"/>
            </a:br>
            <a:r>
              <a:rPr lang="en-GB" dirty="0"/>
              <a:t>Bridge is adaptable as complexities increase….</a:t>
            </a:r>
          </a:p>
        </p:txBody>
      </p:sp>
      <p:pic>
        <p:nvPicPr>
          <p:cNvPr id="4" name="Content Placeholder 3">
            <a:extLst>
              <a:ext uri="{FF2B5EF4-FFF2-40B4-BE49-F238E27FC236}">
                <a16:creationId xmlns:a16="http://schemas.microsoft.com/office/drawing/2014/main" id="{DD8F2147-C769-4E35-91EE-A31309607E8B}"/>
              </a:ext>
            </a:extLst>
          </p:cNvPr>
          <p:cNvPicPr>
            <a:picLocks noGrp="1" noChangeAspect="1"/>
          </p:cNvPicPr>
          <p:nvPr>
            <p:ph idx="1"/>
          </p:nvPr>
        </p:nvPicPr>
        <p:blipFill rotWithShape="1">
          <a:blip r:embed="rId3"/>
          <a:srcRect l="25878" t="30937" r="44954" b="27034"/>
          <a:stretch/>
        </p:blipFill>
        <p:spPr>
          <a:xfrm>
            <a:off x="1004554" y="1598666"/>
            <a:ext cx="4956810" cy="4015642"/>
          </a:xfrm>
          <a:prstGeom prst="rect">
            <a:avLst/>
          </a:prstGeom>
        </p:spPr>
      </p:pic>
      <p:sp>
        <p:nvSpPr>
          <p:cNvPr id="6" name="Arrow: Curved Down 5">
            <a:extLst>
              <a:ext uri="{FF2B5EF4-FFF2-40B4-BE49-F238E27FC236}">
                <a16:creationId xmlns:a16="http://schemas.microsoft.com/office/drawing/2014/main" id="{B3AC53A2-4C6B-48FD-ABAC-1629D3F7B8AC}"/>
              </a:ext>
            </a:extLst>
          </p:cNvPr>
          <p:cNvSpPr/>
          <p:nvPr/>
        </p:nvSpPr>
        <p:spPr>
          <a:xfrm>
            <a:off x="5352289" y="3063240"/>
            <a:ext cx="1216152" cy="731520"/>
          </a:xfrm>
          <a:prstGeom prst="curved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7" name="Graphic 6" descr="Plant">
            <a:extLst>
              <a:ext uri="{FF2B5EF4-FFF2-40B4-BE49-F238E27FC236}">
                <a16:creationId xmlns:a16="http://schemas.microsoft.com/office/drawing/2014/main" id="{36CD5E2D-CAE5-4545-9B19-E59EC1C38CD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2523" y="4255794"/>
            <a:ext cx="914400" cy="2387601"/>
          </a:xfrm>
          <a:prstGeom prst="rect">
            <a:avLst/>
          </a:prstGeom>
        </p:spPr>
      </p:pic>
      <p:pic>
        <p:nvPicPr>
          <p:cNvPr id="9" name="Picture 8" descr="Screen Shot 2019-05-07 at 19.06.13.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6488" y="1554543"/>
            <a:ext cx="4662623" cy="4075937"/>
          </a:xfrm>
          <a:prstGeom prst="rect">
            <a:avLst/>
          </a:prstGeom>
        </p:spPr>
      </p:pic>
      <p:sp>
        <p:nvSpPr>
          <p:cNvPr id="10" name="Slide Number Placeholder 9"/>
          <p:cNvSpPr>
            <a:spLocks noGrp="1"/>
          </p:cNvSpPr>
          <p:nvPr>
            <p:ph type="sldNum" sz="quarter" idx="12"/>
          </p:nvPr>
        </p:nvSpPr>
        <p:spPr/>
        <p:txBody>
          <a:bodyPr/>
          <a:lstStyle/>
          <a:p>
            <a:fld id="{89EFD22A-8A37-4381-8256-8CF3DE37C0C3}" type="slidenum">
              <a:rPr lang="en-GB" smtClean="0"/>
              <a:t>13</a:t>
            </a:fld>
            <a:endParaRPr lang="en-GB"/>
          </a:p>
        </p:txBody>
      </p:sp>
    </p:spTree>
    <p:extLst>
      <p:ext uri="{BB962C8B-B14F-4D97-AF65-F5344CB8AC3E}">
        <p14:creationId xmlns:p14="http://schemas.microsoft.com/office/powerpoint/2010/main" val="125164300"/>
      </p:ext>
    </p:extLst>
  </p:cSld>
  <p:clrMapOvr>
    <a:masterClrMapping/>
  </p:clrMapOvr>
  <mc:AlternateContent xmlns:mc="http://schemas.openxmlformats.org/markup-compatibility/2006" xmlns:p14="http://schemas.microsoft.com/office/powerpoint/2010/main">
    <mc:Choice Requires="p14">
      <p:transition spd="slow" p14:dur="2000" advTm="5744"/>
    </mc:Choice>
    <mc:Fallback xmlns="">
      <p:transition xmlns:p14="http://schemas.microsoft.com/office/powerpoint/2010/main" spd="slow" advTm="574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762D5-C317-4A9B-B0F7-DD885E7380CE}"/>
              </a:ext>
            </a:extLst>
          </p:cNvPr>
          <p:cNvSpPr>
            <a:spLocks noGrp="1"/>
          </p:cNvSpPr>
          <p:nvPr>
            <p:ph type="title"/>
          </p:nvPr>
        </p:nvSpPr>
        <p:spPr/>
        <p:txBody>
          <a:bodyPr/>
          <a:lstStyle/>
          <a:p>
            <a:r>
              <a:rPr lang="en-GB" dirty="0"/>
              <a:t>Training Developments</a:t>
            </a:r>
          </a:p>
        </p:txBody>
      </p:sp>
      <p:sp>
        <p:nvSpPr>
          <p:cNvPr id="3" name="Content Placeholder 2">
            <a:extLst>
              <a:ext uri="{FF2B5EF4-FFF2-40B4-BE49-F238E27FC236}">
                <a16:creationId xmlns:a16="http://schemas.microsoft.com/office/drawing/2014/main" id="{0E11729A-C3F1-4063-A60E-9764D7C89928}"/>
              </a:ext>
            </a:extLst>
          </p:cNvPr>
          <p:cNvSpPr>
            <a:spLocks noGrp="1"/>
          </p:cNvSpPr>
          <p:nvPr>
            <p:ph idx="1"/>
          </p:nvPr>
        </p:nvSpPr>
        <p:spPr>
          <a:xfrm>
            <a:off x="838200" y="1345720"/>
            <a:ext cx="10515600" cy="5313871"/>
          </a:xfrm>
        </p:spPr>
        <p:txBody>
          <a:bodyPr>
            <a:normAutofit lnSpcReduction="10000"/>
          </a:bodyPr>
          <a:lstStyle/>
          <a:p>
            <a:r>
              <a:rPr lang="en-GB" dirty="0"/>
              <a:t>Stand-alone postgrad modules</a:t>
            </a:r>
          </a:p>
          <a:p>
            <a:r>
              <a:rPr lang="en-GB" dirty="0"/>
              <a:t>Uptake for clinicians or </a:t>
            </a:r>
            <a:r>
              <a:rPr lang="en-GB" dirty="0" err="1"/>
              <a:t>ToDs</a:t>
            </a:r>
            <a:endParaRPr lang="en-GB" dirty="0"/>
          </a:p>
          <a:p>
            <a:r>
              <a:rPr lang="en-GB" dirty="0"/>
              <a:t>Topics include </a:t>
            </a:r>
          </a:p>
          <a:p>
            <a:pPr lvl="1"/>
            <a:r>
              <a:rPr lang="en-GB" dirty="0"/>
              <a:t>Communication Speech and Language Development</a:t>
            </a:r>
          </a:p>
          <a:p>
            <a:pPr lvl="1"/>
            <a:r>
              <a:rPr lang="en-GB" dirty="0" err="1"/>
              <a:t>Pychoacoustics</a:t>
            </a:r>
            <a:endParaRPr lang="en-GB" dirty="0"/>
          </a:p>
          <a:p>
            <a:pPr lvl="1"/>
            <a:r>
              <a:rPr lang="en-GB" dirty="0"/>
              <a:t>Family Friendly Multi-Agency Working</a:t>
            </a:r>
          </a:p>
          <a:p>
            <a:pPr lvl="1"/>
            <a:r>
              <a:rPr lang="en-GB" dirty="0"/>
              <a:t>Whole Case Management</a:t>
            </a:r>
          </a:p>
          <a:p>
            <a:pPr lvl="1"/>
            <a:r>
              <a:rPr lang="en-GB" dirty="0"/>
              <a:t>Speech Acoustics</a:t>
            </a:r>
          </a:p>
          <a:p>
            <a:pPr lvl="1"/>
            <a:r>
              <a:rPr lang="en-GB" dirty="0"/>
              <a:t>Clinical Audiology</a:t>
            </a:r>
          </a:p>
          <a:p>
            <a:pPr lvl="1"/>
            <a:r>
              <a:rPr lang="en-GB" dirty="0"/>
              <a:t>Ed </a:t>
            </a:r>
            <a:r>
              <a:rPr lang="en-GB" dirty="0" err="1"/>
              <a:t>Aud</a:t>
            </a:r>
            <a:r>
              <a:rPr lang="en-GB" dirty="0"/>
              <a:t> in Practice</a:t>
            </a:r>
          </a:p>
          <a:p>
            <a:pPr lvl="1"/>
            <a:r>
              <a:rPr lang="en-GB" dirty="0"/>
              <a:t>Anatomy, Physiology and Pathology</a:t>
            </a:r>
          </a:p>
          <a:p>
            <a:pPr marL="0" indent="0">
              <a:buNone/>
            </a:pPr>
            <a:r>
              <a:rPr lang="en-GB" dirty="0">
                <a:hlinkClick r:id="rId3"/>
              </a:rPr>
              <a:t>https://www.maryhare.org.uk/professional-courses/postgraduate-courses</a:t>
            </a:r>
            <a:endParaRPr lang="en-GB" dirty="0"/>
          </a:p>
          <a:p>
            <a:pPr marL="0" indent="0">
              <a:buNone/>
            </a:pPr>
            <a:endParaRPr lang="en-GB" dirty="0"/>
          </a:p>
        </p:txBody>
      </p:sp>
      <p:pic>
        <p:nvPicPr>
          <p:cNvPr id="5" name="Picture 4">
            <a:extLst>
              <a:ext uri="{FF2B5EF4-FFF2-40B4-BE49-F238E27FC236}">
                <a16:creationId xmlns:a16="http://schemas.microsoft.com/office/drawing/2014/main" id="{3DA85A20-6398-4DA2-9207-E30AA10741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550298">
            <a:off x="6018479" y="1053050"/>
            <a:ext cx="2720943" cy="1813962"/>
          </a:xfrm>
          <a:prstGeom prst="rect">
            <a:avLst/>
          </a:prstGeom>
        </p:spPr>
      </p:pic>
      <p:pic>
        <p:nvPicPr>
          <p:cNvPr id="7" name="Picture 6">
            <a:extLst>
              <a:ext uri="{FF2B5EF4-FFF2-40B4-BE49-F238E27FC236}">
                <a16:creationId xmlns:a16="http://schemas.microsoft.com/office/drawing/2014/main" id="{67810D0E-027C-4514-AA7F-E3AC74CEDDE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797196">
            <a:off x="8762016" y="904693"/>
            <a:ext cx="3119168" cy="2079445"/>
          </a:xfrm>
          <a:prstGeom prst="rect">
            <a:avLst/>
          </a:prstGeom>
        </p:spPr>
      </p:pic>
    </p:spTree>
    <p:extLst>
      <p:ext uri="{BB962C8B-B14F-4D97-AF65-F5344CB8AC3E}">
        <p14:creationId xmlns:p14="http://schemas.microsoft.com/office/powerpoint/2010/main" val="6643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Gary Webster,</a:t>
            </a:r>
            <a:br>
              <a:rPr lang="en-GB" dirty="0"/>
            </a:br>
            <a:r>
              <a:rPr lang="en-GB" dirty="0"/>
              <a:t>County Educational Audiologist, Northants. </a:t>
            </a:r>
          </a:p>
        </p:txBody>
      </p:sp>
      <p:sp>
        <p:nvSpPr>
          <p:cNvPr id="3" name="Subtitle 2"/>
          <p:cNvSpPr>
            <a:spLocks noGrp="1"/>
          </p:cNvSpPr>
          <p:nvPr>
            <p:ph type="subTitle" idx="1"/>
          </p:nvPr>
        </p:nvSpPr>
        <p:spPr/>
        <p:txBody>
          <a:bodyPr>
            <a:normAutofit lnSpcReduction="10000"/>
          </a:bodyPr>
          <a:lstStyle/>
          <a:p>
            <a:pPr algn="l"/>
            <a:r>
              <a:rPr lang="en-GB" dirty="0"/>
              <a:t>Example-1 = AAZ</a:t>
            </a:r>
          </a:p>
          <a:p>
            <a:pPr algn="l"/>
            <a:r>
              <a:rPr lang="en-GB" dirty="0"/>
              <a:t>Example-2 = ADJ</a:t>
            </a:r>
          </a:p>
          <a:p>
            <a:pPr algn="l"/>
            <a:r>
              <a:rPr lang="en-GB" dirty="0"/>
              <a:t>Example-3 = AYK</a:t>
            </a:r>
          </a:p>
          <a:p>
            <a:pPr algn="l"/>
            <a:r>
              <a:rPr lang="en-GB" dirty="0"/>
              <a:t>NB:  Initials </a:t>
            </a:r>
            <a:r>
              <a:rPr lang="en-GB"/>
              <a:t>are pseudonyms</a:t>
            </a:r>
            <a:endParaRPr lang="en-GB" dirty="0"/>
          </a:p>
          <a:p>
            <a:pPr algn="l"/>
            <a:endParaRPr lang="en-GB" dirty="0"/>
          </a:p>
          <a:p>
            <a:pPr algn="l"/>
            <a:endParaRPr lang="en-GB" dirty="0"/>
          </a:p>
        </p:txBody>
      </p:sp>
    </p:spTree>
    <p:extLst>
      <p:ext uri="{BB962C8B-B14F-4D97-AF65-F5344CB8AC3E}">
        <p14:creationId xmlns:p14="http://schemas.microsoft.com/office/powerpoint/2010/main" val="24106410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AAZ</a:t>
            </a:r>
          </a:p>
        </p:txBody>
      </p:sp>
      <p:sp>
        <p:nvSpPr>
          <p:cNvPr id="3" name="Content Placeholder 2"/>
          <p:cNvSpPr>
            <a:spLocks noGrp="1"/>
          </p:cNvSpPr>
          <p:nvPr>
            <p:ph idx="1"/>
          </p:nvPr>
        </p:nvSpPr>
        <p:spPr/>
        <p:txBody>
          <a:bodyPr>
            <a:normAutofit/>
          </a:bodyPr>
          <a:lstStyle/>
          <a:p>
            <a:r>
              <a:rPr lang="en-GB" dirty="0"/>
              <a:t>Query: mother wants radio aid asap. TOD in agreement.</a:t>
            </a:r>
          </a:p>
          <a:p>
            <a:r>
              <a:rPr lang="en-GB" dirty="0"/>
              <a:t>Bilateral implantee @ 12 months</a:t>
            </a:r>
          </a:p>
          <a:p>
            <a:pPr lvl="1"/>
            <a:r>
              <a:rPr lang="en-GB" dirty="0"/>
              <a:t>CA = 2 years 7 months</a:t>
            </a:r>
          </a:p>
          <a:p>
            <a:pPr lvl="1"/>
            <a:r>
              <a:rPr lang="en-GB" dirty="0"/>
              <a:t>No apparent complex needs</a:t>
            </a:r>
          </a:p>
          <a:p>
            <a:r>
              <a:rPr lang="en-GB" dirty="0"/>
              <a:t>FM Readiness kit :</a:t>
            </a:r>
          </a:p>
          <a:p>
            <a:pPr lvl="1"/>
            <a:r>
              <a:rPr lang="en-GB" dirty="0"/>
              <a:t>Family training.</a:t>
            </a:r>
          </a:p>
          <a:p>
            <a:pPr lvl="1"/>
            <a:r>
              <a:rPr lang="en-GB" dirty="0"/>
              <a:t>Empowerment.</a:t>
            </a:r>
          </a:p>
          <a:p>
            <a:pPr lvl="1"/>
            <a:r>
              <a:rPr lang="en-GB" dirty="0"/>
              <a:t>Evidence gathering for funding request.</a:t>
            </a:r>
          </a:p>
          <a:p>
            <a:pPr lvl="1"/>
            <a:r>
              <a:rPr lang="en-GB" dirty="0"/>
              <a:t>Working collaboratively with EY TOD.</a:t>
            </a:r>
          </a:p>
          <a:p>
            <a:pPr lvl="1"/>
            <a:r>
              <a:rPr lang="en-GB" dirty="0"/>
              <a:t>AIC views.</a:t>
            </a:r>
          </a:p>
          <a:p>
            <a:pPr lvl="1"/>
            <a:endParaRPr lang="en-GB" dirty="0"/>
          </a:p>
          <a:p>
            <a:pPr lvl="1"/>
            <a:endParaRPr lang="en-GB" dirty="0"/>
          </a:p>
        </p:txBody>
      </p:sp>
    </p:spTree>
    <p:extLst>
      <p:ext uri="{BB962C8B-B14F-4D97-AF65-F5344CB8AC3E}">
        <p14:creationId xmlns:p14="http://schemas.microsoft.com/office/powerpoint/2010/main" val="14819902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ADJ</a:t>
            </a:r>
          </a:p>
        </p:txBody>
      </p:sp>
      <p:sp>
        <p:nvSpPr>
          <p:cNvPr id="3" name="Content Placeholder 2"/>
          <p:cNvSpPr>
            <a:spLocks noGrp="1"/>
          </p:cNvSpPr>
          <p:nvPr>
            <p:ph idx="1"/>
          </p:nvPr>
        </p:nvSpPr>
        <p:spPr/>
        <p:txBody>
          <a:bodyPr/>
          <a:lstStyle/>
          <a:p>
            <a:r>
              <a:rPr lang="en-GB" dirty="0"/>
              <a:t>Query: Not developing his attentive listening skills in the classroom.</a:t>
            </a:r>
          </a:p>
          <a:p>
            <a:r>
              <a:rPr lang="en-GB" dirty="0"/>
              <a:t>Background:</a:t>
            </a:r>
          </a:p>
          <a:p>
            <a:pPr lvl="1"/>
            <a:r>
              <a:rPr lang="en-GB" dirty="0"/>
              <a:t>Home.</a:t>
            </a:r>
          </a:p>
          <a:p>
            <a:pPr lvl="1"/>
            <a:r>
              <a:rPr lang="en-GB" dirty="0"/>
              <a:t>Bilateral implantee from 2 years of age.</a:t>
            </a:r>
          </a:p>
          <a:p>
            <a:pPr lvl="1"/>
            <a:r>
              <a:rPr lang="en-GB" dirty="0"/>
              <a:t>Reliable processor user.</a:t>
            </a:r>
          </a:p>
          <a:p>
            <a:pPr lvl="1"/>
            <a:r>
              <a:rPr lang="en-GB" dirty="0"/>
              <a:t>Poor school appreciation.</a:t>
            </a:r>
          </a:p>
          <a:p>
            <a:r>
              <a:rPr lang="en-GB" dirty="0"/>
              <a:t>Radio aids – strength + weaknesses.</a:t>
            </a:r>
          </a:p>
          <a:p>
            <a:r>
              <a:rPr lang="en-GB" dirty="0"/>
              <a:t>Supplementary Soundfield system in conjunction with Radio Aid.</a:t>
            </a:r>
          </a:p>
          <a:p>
            <a:r>
              <a:rPr lang="en-GB" dirty="0"/>
              <a:t>Working collaboratively with TOD.</a:t>
            </a:r>
          </a:p>
        </p:txBody>
      </p:sp>
    </p:spTree>
    <p:extLst>
      <p:ext uri="{BB962C8B-B14F-4D97-AF65-F5344CB8AC3E}">
        <p14:creationId xmlns:p14="http://schemas.microsoft.com/office/powerpoint/2010/main" val="3277032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AYK</a:t>
            </a:r>
          </a:p>
        </p:txBody>
      </p:sp>
      <p:sp>
        <p:nvSpPr>
          <p:cNvPr id="3" name="Content Placeholder 2"/>
          <p:cNvSpPr>
            <a:spLocks noGrp="1"/>
          </p:cNvSpPr>
          <p:nvPr>
            <p:ph idx="1"/>
          </p:nvPr>
        </p:nvSpPr>
        <p:spPr/>
        <p:txBody>
          <a:bodyPr/>
          <a:lstStyle/>
          <a:p>
            <a:r>
              <a:rPr lang="en-GB" dirty="0"/>
              <a:t>Query: does this child need sign language?</a:t>
            </a:r>
          </a:p>
          <a:p>
            <a:r>
              <a:rPr lang="en-GB" dirty="0"/>
              <a:t>Background:</a:t>
            </a:r>
          </a:p>
          <a:p>
            <a:pPr lvl="1"/>
            <a:r>
              <a:rPr lang="en-GB" dirty="0"/>
              <a:t>Very late implantee.</a:t>
            </a:r>
          </a:p>
          <a:p>
            <a:pPr lvl="1"/>
            <a:r>
              <a:rPr lang="en-GB" dirty="0"/>
              <a:t>Had ACSW for many years.</a:t>
            </a:r>
          </a:p>
          <a:p>
            <a:pPr lvl="1"/>
            <a:r>
              <a:rPr lang="en-GB" dirty="0"/>
              <a:t>Not signing back.</a:t>
            </a:r>
          </a:p>
          <a:p>
            <a:pPr lvl="1"/>
            <a:r>
              <a:rPr lang="en-GB" dirty="0"/>
              <a:t>Not signing in the home.</a:t>
            </a:r>
          </a:p>
          <a:p>
            <a:r>
              <a:rPr lang="en-GB" dirty="0"/>
              <a:t>Assessments/evidence gathering:</a:t>
            </a:r>
          </a:p>
          <a:p>
            <a:pPr lvl="1"/>
            <a:r>
              <a:rPr lang="en-GB" dirty="0"/>
              <a:t>TAPS</a:t>
            </a:r>
          </a:p>
          <a:p>
            <a:pPr lvl="1"/>
            <a:r>
              <a:rPr lang="en-GB" dirty="0"/>
              <a:t>SIQ/SIN</a:t>
            </a:r>
          </a:p>
          <a:p>
            <a:pPr lvl="1"/>
            <a:r>
              <a:rPr lang="en-GB" dirty="0"/>
              <a:t>Working collaboratively with </a:t>
            </a:r>
            <a:r>
              <a:rPr lang="en-GB" dirty="0" err="1"/>
              <a:t>TOD+Family</a:t>
            </a:r>
            <a:r>
              <a:rPr lang="en-GB" dirty="0"/>
              <a:t>.</a:t>
            </a:r>
          </a:p>
        </p:txBody>
      </p:sp>
    </p:spTree>
    <p:extLst>
      <p:ext uri="{BB962C8B-B14F-4D97-AF65-F5344CB8AC3E}">
        <p14:creationId xmlns:p14="http://schemas.microsoft.com/office/powerpoint/2010/main" val="32446210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C606E-8B61-411C-A9CB-4E639543F545}"/>
              </a:ext>
            </a:extLst>
          </p:cNvPr>
          <p:cNvSpPr>
            <a:spLocks noGrp="1"/>
          </p:cNvSpPr>
          <p:nvPr>
            <p:ph type="ctrTitle"/>
          </p:nvPr>
        </p:nvSpPr>
        <p:spPr/>
        <p:txBody>
          <a:bodyPr/>
          <a:lstStyle/>
          <a:p>
            <a:r>
              <a:rPr lang="en-GB" dirty="0">
                <a:solidFill>
                  <a:srgbClr val="7030A0"/>
                </a:solidFill>
                <a:latin typeface="Arial Rounded MT Bold" panose="020B0604020202020204" pitchFamily="34" charset="0"/>
              </a:rPr>
              <a:t>The scope of an Educational Audiologist</a:t>
            </a:r>
          </a:p>
        </p:txBody>
      </p:sp>
      <p:sp>
        <p:nvSpPr>
          <p:cNvPr id="3" name="Subtitle 2">
            <a:extLst>
              <a:ext uri="{FF2B5EF4-FFF2-40B4-BE49-F238E27FC236}">
                <a16:creationId xmlns:a16="http://schemas.microsoft.com/office/drawing/2014/main" id="{FA7B2107-36C9-4584-A303-6C6F8F3016D2}"/>
              </a:ext>
            </a:extLst>
          </p:cNvPr>
          <p:cNvSpPr>
            <a:spLocks noGrp="1"/>
          </p:cNvSpPr>
          <p:nvPr>
            <p:ph type="subTitle" idx="1"/>
          </p:nvPr>
        </p:nvSpPr>
        <p:spPr/>
        <p:txBody>
          <a:bodyPr/>
          <a:lstStyle/>
          <a:p>
            <a:r>
              <a:rPr lang="en-GB" dirty="0"/>
              <a:t>Jane North</a:t>
            </a:r>
          </a:p>
          <a:p>
            <a:r>
              <a:rPr lang="en-GB" dirty="0"/>
              <a:t>Educational Audiologist (RCCP Registered)</a:t>
            </a:r>
          </a:p>
        </p:txBody>
      </p:sp>
    </p:spTree>
    <p:extLst>
      <p:ext uri="{BB962C8B-B14F-4D97-AF65-F5344CB8AC3E}">
        <p14:creationId xmlns:p14="http://schemas.microsoft.com/office/powerpoint/2010/main" val="3355797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0C91D-DA91-4EED-B9A5-E6C167EEDBEE}"/>
              </a:ext>
            </a:extLst>
          </p:cNvPr>
          <p:cNvSpPr>
            <a:spLocks noGrp="1"/>
          </p:cNvSpPr>
          <p:nvPr>
            <p:ph type="title"/>
          </p:nvPr>
        </p:nvSpPr>
        <p:spPr/>
        <p:txBody>
          <a:bodyPr/>
          <a:lstStyle/>
          <a:p>
            <a:r>
              <a:rPr lang="en-GB" b="1" dirty="0">
                <a:solidFill>
                  <a:srgbClr val="7030A0"/>
                </a:solidFill>
              </a:rPr>
              <a:t>Outcomes:</a:t>
            </a:r>
          </a:p>
        </p:txBody>
      </p:sp>
      <p:sp>
        <p:nvSpPr>
          <p:cNvPr id="3" name="Content Placeholder 2">
            <a:extLst>
              <a:ext uri="{FF2B5EF4-FFF2-40B4-BE49-F238E27FC236}">
                <a16:creationId xmlns:a16="http://schemas.microsoft.com/office/drawing/2014/main" id="{D336E2AC-63BE-4D07-9D7C-717DB4949BCE}"/>
              </a:ext>
            </a:extLst>
          </p:cNvPr>
          <p:cNvSpPr>
            <a:spLocks noGrp="1"/>
          </p:cNvSpPr>
          <p:nvPr>
            <p:ph sz="half" idx="1"/>
          </p:nvPr>
        </p:nvSpPr>
        <p:spPr>
          <a:xfrm>
            <a:off x="838200" y="1825625"/>
            <a:ext cx="9496926" cy="4351338"/>
          </a:xfrm>
        </p:spPr>
        <p:txBody>
          <a:bodyPr/>
          <a:lstStyle/>
          <a:p>
            <a:r>
              <a:rPr lang="en-GB" dirty="0"/>
              <a:t>Importance of Acoustics</a:t>
            </a:r>
          </a:p>
          <a:p>
            <a:r>
              <a:rPr lang="en-GB" dirty="0"/>
              <a:t>Supporting parents understanding of equipment</a:t>
            </a:r>
          </a:p>
          <a:p>
            <a:r>
              <a:rPr lang="en-GB" dirty="0"/>
              <a:t>NHS Paediatric Clinics</a:t>
            </a:r>
          </a:p>
        </p:txBody>
      </p:sp>
    </p:spTree>
    <p:extLst>
      <p:ext uri="{BB962C8B-B14F-4D97-AF65-F5344CB8AC3E}">
        <p14:creationId xmlns:p14="http://schemas.microsoft.com/office/powerpoint/2010/main" val="1154948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01E9D-FF50-4B6B-BD91-E7BD742E8527}"/>
              </a:ext>
            </a:extLst>
          </p:cNvPr>
          <p:cNvSpPr>
            <a:spLocks noGrp="1"/>
          </p:cNvSpPr>
          <p:nvPr>
            <p:ph type="title"/>
          </p:nvPr>
        </p:nvSpPr>
        <p:spPr/>
        <p:txBody>
          <a:bodyPr/>
          <a:lstStyle/>
          <a:p>
            <a:r>
              <a:rPr lang="en-GB" b="1" dirty="0">
                <a:solidFill>
                  <a:srgbClr val="7030A0"/>
                </a:solidFill>
              </a:rPr>
              <a:t>Supporting Listening in School supports Learning</a:t>
            </a:r>
          </a:p>
        </p:txBody>
      </p:sp>
      <p:sp>
        <p:nvSpPr>
          <p:cNvPr id="3" name="Content Placeholder 2">
            <a:extLst>
              <a:ext uri="{FF2B5EF4-FFF2-40B4-BE49-F238E27FC236}">
                <a16:creationId xmlns:a16="http://schemas.microsoft.com/office/drawing/2014/main" id="{5763D6F7-DEBD-4E81-81B0-7A99CE9F4375}"/>
              </a:ext>
            </a:extLst>
          </p:cNvPr>
          <p:cNvSpPr>
            <a:spLocks noGrp="1"/>
          </p:cNvSpPr>
          <p:nvPr>
            <p:ph idx="1"/>
          </p:nvPr>
        </p:nvSpPr>
        <p:spPr>
          <a:xfrm>
            <a:off x="838200" y="1825625"/>
            <a:ext cx="10515600" cy="3600619"/>
          </a:xfrm>
        </p:spPr>
        <p:txBody>
          <a:bodyPr/>
          <a:lstStyle/>
          <a:p>
            <a:pPr marL="0" indent="0">
              <a:buNone/>
            </a:pPr>
            <a:endParaRPr lang="en-GB" dirty="0"/>
          </a:p>
          <a:p>
            <a:pPr marL="0" indent="0">
              <a:buNone/>
            </a:pPr>
            <a:endParaRPr lang="en-GB" dirty="0"/>
          </a:p>
        </p:txBody>
      </p:sp>
      <p:graphicFrame>
        <p:nvGraphicFramePr>
          <p:cNvPr id="4" name="Table 3">
            <a:extLst>
              <a:ext uri="{FF2B5EF4-FFF2-40B4-BE49-F238E27FC236}">
                <a16:creationId xmlns:a16="http://schemas.microsoft.com/office/drawing/2014/main" id="{3161F36C-1086-4A25-9C42-EE1A5D6DADA6}"/>
              </a:ext>
            </a:extLst>
          </p:cNvPr>
          <p:cNvGraphicFramePr>
            <a:graphicFrameLocks noGrp="1"/>
          </p:cNvGraphicFramePr>
          <p:nvPr>
            <p:extLst>
              <p:ext uri="{D42A27DB-BD31-4B8C-83A1-F6EECF244321}">
                <p14:modId xmlns:p14="http://schemas.microsoft.com/office/powerpoint/2010/main" val="1380265967"/>
              </p:ext>
            </p:extLst>
          </p:nvPr>
        </p:nvGraphicFramePr>
        <p:xfrm>
          <a:off x="712571" y="2753832"/>
          <a:ext cx="9653339" cy="2257356"/>
        </p:xfrm>
        <a:graphic>
          <a:graphicData uri="http://schemas.openxmlformats.org/drawingml/2006/table">
            <a:tbl>
              <a:tblPr firstRow="1" firstCol="1" bandRow="1">
                <a:tableStyleId>{5C22544A-7EE6-4342-B048-85BDC9FD1C3A}</a:tableStyleId>
              </a:tblPr>
              <a:tblGrid>
                <a:gridCol w="1738689">
                  <a:extLst>
                    <a:ext uri="{9D8B030D-6E8A-4147-A177-3AD203B41FA5}">
                      <a16:colId xmlns:a16="http://schemas.microsoft.com/office/drawing/2014/main" val="2728654266"/>
                    </a:ext>
                  </a:extLst>
                </a:gridCol>
                <a:gridCol w="1969835">
                  <a:extLst>
                    <a:ext uri="{9D8B030D-6E8A-4147-A177-3AD203B41FA5}">
                      <a16:colId xmlns:a16="http://schemas.microsoft.com/office/drawing/2014/main" val="3395552056"/>
                    </a:ext>
                  </a:extLst>
                </a:gridCol>
                <a:gridCol w="1969835">
                  <a:extLst>
                    <a:ext uri="{9D8B030D-6E8A-4147-A177-3AD203B41FA5}">
                      <a16:colId xmlns:a16="http://schemas.microsoft.com/office/drawing/2014/main" val="3850578000"/>
                    </a:ext>
                  </a:extLst>
                </a:gridCol>
                <a:gridCol w="1969835">
                  <a:extLst>
                    <a:ext uri="{9D8B030D-6E8A-4147-A177-3AD203B41FA5}">
                      <a16:colId xmlns:a16="http://schemas.microsoft.com/office/drawing/2014/main" val="944231347"/>
                    </a:ext>
                  </a:extLst>
                </a:gridCol>
                <a:gridCol w="2005145">
                  <a:extLst>
                    <a:ext uri="{9D8B030D-6E8A-4147-A177-3AD203B41FA5}">
                      <a16:colId xmlns:a16="http://schemas.microsoft.com/office/drawing/2014/main" val="2571265484"/>
                    </a:ext>
                  </a:extLst>
                </a:gridCol>
              </a:tblGrid>
              <a:tr h="817757">
                <a:tc>
                  <a:txBody>
                    <a:bodyPr/>
                    <a:lstStyle/>
                    <a:p>
                      <a:pPr algn="ctr">
                        <a:spcAft>
                          <a:spcPts val="0"/>
                        </a:spcAft>
                      </a:pPr>
                      <a:r>
                        <a:rPr lang="en-GB" sz="1100">
                          <a:effectLst/>
                        </a:rPr>
                        <a:t>Frequency (Hz)</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dirty="0">
                          <a:effectLst/>
                        </a:rPr>
                        <a:t>Measurement 1 (middle)</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dirty="0">
                          <a:effectLst/>
                        </a:rPr>
                        <a:t>Measurement 2 (right of the hatch)</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Measurement 3 (left of the entrance door)</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Average measurement</a:t>
                      </a:r>
                      <a:endParaRPr lang="en-GB" sz="1200">
                        <a:effectLst/>
                      </a:endParaRPr>
                    </a:p>
                    <a:p>
                      <a:pPr algn="ctr">
                        <a:spcAft>
                          <a:spcPts val="0"/>
                        </a:spcAft>
                      </a:pPr>
                      <a:r>
                        <a:rPr lang="en-GB" sz="1100">
                          <a:effectLst/>
                        </a:rPr>
                        <a:t>per second</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13326456"/>
                  </a:ext>
                </a:extLst>
              </a:tr>
              <a:tr h="212959">
                <a:tc>
                  <a:txBody>
                    <a:bodyPr/>
                    <a:lstStyle/>
                    <a:p>
                      <a:pPr>
                        <a:spcAft>
                          <a:spcPts val="0"/>
                        </a:spcAft>
                      </a:pPr>
                      <a:r>
                        <a:rPr lang="en-GB" sz="1100">
                          <a:effectLst/>
                        </a:rPr>
                        <a:t>125</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4.04</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2.68</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2.00</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2.90</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854921962"/>
                  </a:ext>
                </a:extLst>
              </a:tr>
              <a:tr h="204440">
                <a:tc>
                  <a:txBody>
                    <a:bodyPr/>
                    <a:lstStyle/>
                    <a:p>
                      <a:pPr>
                        <a:spcAft>
                          <a:spcPts val="0"/>
                        </a:spcAft>
                      </a:pPr>
                      <a:r>
                        <a:rPr lang="en-GB" sz="1100" dirty="0">
                          <a:effectLst/>
                        </a:rPr>
                        <a:t>250</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2.84</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dirty="0">
                          <a:effectLst/>
                        </a:rPr>
                        <a:t>3.20</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dirty="0">
                          <a:effectLst/>
                        </a:rPr>
                        <a:t>2.97</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3.00</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31333540"/>
                  </a:ext>
                </a:extLst>
              </a:tr>
              <a:tr h="204440">
                <a:tc>
                  <a:txBody>
                    <a:bodyPr/>
                    <a:lstStyle/>
                    <a:p>
                      <a:pPr>
                        <a:spcAft>
                          <a:spcPts val="0"/>
                        </a:spcAft>
                      </a:pPr>
                      <a:r>
                        <a:rPr lang="en-GB" sz="1100" dirty="0">
                          <a:solidFill>
                            <a:schemeClr val="tx1"/>
                          </a:solidFill>
                          <a:effectLst/>
                          <a:highlight>
                            <a:srgbClr val="FFFF00"/>
                          </a:highlight>
                        </a:rPr>
                        <a:t>500</a:t>
                      </a:r>
                      <a:endParaRPr lang="en-GB" sz="1200" dirty="0">
                        <a:solidFill>
                          <a:schemeClr val="tx1"/>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a:effectLst/>
                          <a:highlight>
                            <a:srgbClr val="FFFF00"/>
                          </a:highlight>
                        </a:rPr>
                        <a:t>3.58</a:t>
                      </a:r>
                      <a:endParaRPr lang="en-GB" sz="120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a:effectLst/>
                          <a:highlight>
                            <a:srgbClr val="FFFF00"/>
                          </a:highlight>
                        </a:rPr>
                        <a:t>3.41</a:t>
                      </a:r>
                      <a:endParaRPr lang="en-GB" sz="120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a:effectLst/>
                          <a:highlight>
                            <a:srgbClr val="FFFF00"/>
                          </a:highlight>
                        </a:rPr>
                        <a:t>1.79</a:t>
                      </a:r>
                      <a:endParaRPr lang="en-GB" sz="120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dirty="0">
                          <a:effectLst/>
                          <a:highlight>
                            <a:srgbClr val="FFFF00"/>
                          </a:highlight>
                        </a:rPr>
                        <a:t>2.93</a:t>
                      </a:r>
                      <a:endParaRPr lang="en-GB" sz="1200" dirty="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extLst>
                  <a:ext uri="{0D108BD9-81ED-4DB2-BD59-A6C34878D82A}">
                    <a16:rowId xmlns:a16="http://schemas.microsoft.com/office/drawing/2014/main" val="646872273"/>
                  </a:ext>
                </a:extLst>
              </a:tr>
              <a:tr h="204440">
                <a:tc>
                  <a:txBody>
                    <a:bodyPr/>
                    <a:lstStyle/>
                    <a:p>
                      <a:pPr>
                        <a:spcAft>
                          <a:spcPts val="0"/>
                        </a:spcAft>
                      </a:pPr>
                      <a:r>
                        <a:rPr lang="en-GB" sz="1100" dirty="0">
                          <a:solidFill>
                            <a:schemeClr val="tx1"/>
                          </a:solidFill>
                          <a:effectLst/>
                          <a:highlight>
                            <a:srgbClr val="FFFF00"/>
                          </a:highlight>
                        </a:rPr>
                        <a:t>1000</a:t>
                      </a:r>
                      <a:endParaRPr lang="en-GB" sz="1200" dirty="0">
                        <a:solidFill>
                          <a:schemeClr val="tx1"/>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a:effectLst/>
                          <a:highlight>
                            <a:srgbClr val="FFFF00"/>
                          </a:highlight>
                        </a:rPr>
                        <a:t>3.61</a:t>
                      </a:r>
                      <a:endParaRPr lang="en-GB" sz="120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a:effectLst/>
                          <a:highlight>
                            <a:srgbClr val="FFFF00"/>
                          </a:highlight>
                        </a:rPr>
                        <a:t>3.04</a:t>
                      </a:r>
                      <a:endParaRPr lang="en-GB" sz="120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a:effectLst/>
                          <a:highlight>
                            <a:srgbClr val="FFFF00"/>
                          </a:highlight>
                        </a:rPr>
                        <a:t>3.44</a:t>
                      </a:r>
                      <a:endParaRPr lang="en-GB" sz="120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dirty="0">
                          <a:effectLst/>
                          <a:highlight>
                            <a:srgbClr val="FFFF00"/>
                          </a:highlight>
                        </a:rPr>
                        <a:t>3.36</a:t>
                      </a:r>
                      <a:endParaRPr lang="en-GB" sz="1200" dirty="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extLst>
                  <a:ext uri="{0D108BD9-81ED-4DB2-BD59-A6C34878D82A}">
                    <a16:rowId xmlns:a16="http://schemas.microsoft.com/office/drawing/2014/main" val="1599243648"/>
                  </a:ext>
                </a:extLst>
              </a:tr>
              <a:tr h="204440">
                <a:tc>
                  <a:txBody>
                    <a:bodyPr/>
                    <a:lstStyle/>
                    <a:p>
                      <a:pPr>
                        <a:spcAft>
                          <a:spcPts val="0"/>
                        </a:spcAft>
                      </a:pPr>
                      <a:r>
                        <a:rPr lang="en-GB" sz="1100" dirty="0">
                          <a:solidFill>
                            <a:schemeClr val="tx1"/>
                          </a:solidFill>
                          <a:effectLst/>
                          <a:highlight>
                            <a:srgbClr val="FFFF00"/>
                          </a:highlight>
                        </a:rPr>
                        <a:t>2000</a:t>
                      </a:r>
                      <a:endParaRPr lang="en-GB" sz="1200" dirty="0">
                        <a:solidFill>
                          <a:schemeClr val="tx1"/>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a:effectLst/>
                          <a:highlight>
                            <a:srgbClr val="FFFF00"/>
                          </a:highlight>
                        </a:rPr>
                        <a:t>2.92</a:t>
                      </a:r>
                      <a:endParaRPr lang="en-GB" sz="120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a:effectLst/>
                          <a:highlight>
                            <a:srgbClr val="FFFF00"/>
                          </a:highlight>
                        </a:rPr>
                        <a:t>1.75</a:t>
                      </a:r>
                      <a:endParaRPr lang="en-GB" sz="120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a:effectLst/>
                          <a:highlight>
                            <a:srgbClr val="FFFF00"/>
                          </a:highlight>
                        </a:rPr>
                        <a:t>2.99</a:t>
                      </a:r>
                      <a:endParaRPr lang="en-GB" sz="120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tc>
                  <a:txBody>
                    <a:bodyPr/>
                    <a:lstStyle/>
                    <a:p>
                      <a:pPr algn="ctr">
                        <a:spcAft>
                          <a:spcPts val="0"/>
                        </a:spcAft>
                      </a:pPr>
                      <a:r>
                        <a:rPr lang="en-GB" sz="1100" dirty="0">
                          <a:effectLst/>
                          <a:highlight>
                            <a:srgbClr val="FFFF00"/>
                          </a:highlight>
                        </a:rPr>
                        <a:t>2.55</a:t>
                      </a:r>
                      <a:endParaRPr lang="en-GB" sz="1200" dirty="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FFFF00"/>
                    </a:solidFill>
                  </a:tcPr>
                </a:tc>
                <a:extLst>
                  <a:ext uri="{0D108BD9-81ED-4DB2-BD59-A6C34878D82A}">
                    <a16:rowId xmlns:a16="http://schemas.microsoft.com/office/drawing/2014/main" val="1890855287"/>
                  </a:ext>
                </a:extLst>
              </a:tr>
              <a:tr h="204440">
                <a:tc>
                  <a:txBody>
                    <a:bodyPr/>
                    <a:lstStyle/>
                    <a:p>
                      <a:pPr>
                        <a:spcAft>
                          <a:spcPts val="0"/>
                        </a:spcAft>
                      </a:pPr>
                      <a:r>
                        <a:rPr lang="en-GB" sz="1100" dirty="0">
                          <a:effectLst/>
                        </a:rPr>
                        <a:t>4000</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2.15</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1.81</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1.71</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1.89</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64206928"/>
                  </a:ext>
                </a:extLst>
              </a:tr>
              <a:tr h="204440">
                <a:tc>
                  <a:txBody>
                    <a:bodyPr/>
                    <a:lstStyle/>
                    <a:p>
                      <a:pPr>
                        <a:spcAft>
                          <a:spcPts val="0"/>
                        </a:spcAft>
                      </a:pPr>
                      <a:r>
                        <a:rPr lang="en-GB" sz="1100">
                          <a:effectLst/>
                        </a:rPr>
                        <a:t>A Average</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3.19</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2.64</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a:effectLst/>
                        </a:rPr>
                        <a:t>2.48</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dirty="0">
                          <a:effectLst/>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97575085"/>
                  </a:ext>
                </a:extLst>
              </a:tr>
            </a:tbl>
          </a:graphicData>
        </a:graphic>
      </p:graphicFrame>
      <p:sp>
        <p:nvSpPr>
          <p:cNvPr id="5" name="Rectangle 1">
            <a:extLst>
              <a:ext uri="{FF2B5EF4-FFF2-40B4-BE49-F238E27FC236}">
                <a16:creationId xmlns:a16="http://schemas.microsoft.com/office/drawing/2014/main" id="{C32DE213-3543-4F55-BD85-5EEF93DB8757}"/>
              </a:ext>
            </a:extLst>
          </p:cNvPr>
          <p:cNvSpPr>
            <a:spLocks noChangeArrowheads="1"/>
          </p:cNvSpPr>
          <p:nvPr/>
        </p:nvSpPr>
        <p:spPr bwMode="auto">
          <a:xfrm>
            <a:off x="712571" y="1691124"/>
            <a:ext cx="1064122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The ambient noise (that is without anyone in the room and just the noise of heating and anything that might be running), averaged at 53.6dB, exceeding the standard 35dB required for normal classrooms.</a:t>
            </a:r>
            <a:endParaRPr kumimoji="0" lang="en-GB"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A weighting = simulated normal ear </a:t>
            </a:r>
            <a:endParaRPr kumimoji="0" lang="en-GB" altLang="en-US" sz="1600" b="0" i="0" u="none" strike="noStrike" cap="none" normalizeH="0" baseline="0" dirty="0">
              <a:ln>
                <a:noFill/>
              </a:ln>
              <a:solidFill>
                <a:schemeClr val="tx1"/>
              </a:solidFill>
              <a:effectLst/>
              <a:latin typeface="Arial" panose="020B0604020202020204" pitchFamily="34" charset="0"/>
            </a:endParaRPr>
          </a:p>
        </p:txBody>
      </p:sp>
      <p:sp>
        <p:nvSpPr>
          <p:cNvPr id="6" name="TextBox 5">
            <a:extLst>
              <a:ext uri="{FF2B5EF4-FFF2-40B4-BE49-F238E27FC236}">
                <a16:creationId xmlns:a16="http://schemas.microsoft.com/office/drawing/2014/main" id="{D8E92F58-D119-4BBC-8ECD-332B916D93C0}"/>
              </a:ext>
            </a:extLst>
          </p:cNvPr>
          <p:cNvSpPr txBox="1"/>
          <p:nvPr/>
        </p:nvSpPr>
        <p:spPr>
          <a:xfrm>
            <a:off x="712571" y="5420288"/>
            <a:ext cx="10515600" cy="1477328"/>
          </a:xfrm>
          <a:prstGeom prst="rect">
            <a:avLst/>
          </a:prstGeom>
          <a:noFill/>
        </p:spPr>
        <p:txBody>
          <a:bodyPr wrap="square" rtlCol="0">
            <a:spAutoFit/>
          </a:bodyPr>
          <a:lstStyle/>
          <a:p>
            <a:r>
              <a:rPr lang="en-GB" dirty="0"/>
              <a:t>Buildings bulletin 93 (BB93) Explains minimum performance standards for acoustics of school buildings (updated 19</a:t>
            </a:r>
            <a:r>
              <a:rPr lang="en-GB" baseline="30000" dirty="0"/>
              <a:t>th</a:t>
            </a:r>
            <a:r>
              <a:rPr lang="en-GB" dirty="0"/>
              <a:t> December 2014)</a:t>
            </a:r>
          </a:p>
          <a:p>
            <a:r>
              <a:rPr lang="en-GB" dirty="0"/>
              <a:t> recommended &lt;0.6 m/seconds or for children with a hearing loss &lt;0.4 m/seconds.</a:t>
            </a:r>
          </a:p>
          <a:p>
            <a:r>
              <a:rPr lang="en-GB" dirty="0">
                <a:hlinkClick r:id="rId2"/>
              </a:rPr>
              <a:t>https://www.gov.uk/government/publications/bb93-acoustic-design-of-schools-performance-standards</a:t>
            </a:r>
            <a:endParaRPr lang="en-GB" dirty="0"/>
          </a:p>
          <a:p>
            <a:endParaRPr lang="en-GB" dirty="0"/>
          </a:p>
        </p:txBody>
      </p:sp>
    </p:spTree>
    <p:extLst>
      <p:ext uri="{BB962C8B-B14F-4D97-AF65-F5344CB8AC3E}">
        <p14:creationId xmlns:p14="http://schemas.microsoft.com/office/powerpoint/2010/main" val="34047352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83145-110C-4C8E-8AD6-08ACD8DF142A}"/>
              </a:ext>
            </a:extLst>
          </p:cNvPr>
          <p:cNvSpPr>
            <a:spLocks noGrp="1"/>
          </p:cNvSpPr>
          <p:nvPr>
            <p:ph type="title"/>
          </p:nvPr>
        </p:nvSpPr>
        <p:spPr>
          <a:xfrm>
            <a:off x="838200" y="365125"/>
            <a:ext cx="10515600" cy="717717"/>
          </a:xfrm>
        </p:spPr>
        <p:txBody>
          <a:bodyPr/>
          <a:lstStyle/>
          <a:p>
            <a:r>
              <a:rPr lang="en-GB" b="1" dirty="0">
                <a:solidFill>
                  <a:srgbClr val="7030A0"/>
                </a:solidFill>
              </a:rPr>
              <a:t>Results explained</a:t>
            </a:r>
          </a:p>
        </p:txBody>
      </p:sp>
      <p:sp>
        <p:nvSpPr>
          <p:cNvPr id="3" name="Content Placeholder 2">
            <a:extLst>
              <a:ext uri="{FF2B5EF4-FFF2-40B4-BE49-F238E27FC236}">
                <a16:creationId xmlns:a16="http://schemas.microsoft.com/office/drawing/2014/main" id="{F10DA6AA-CA11-44C2-92B5-B07CE938659B}"/>
              </a:ext>
            </a:extLst>
          </p:cNvPr>
          <p:cNvSpPr>
            <a:spLocks noGrp="1"/>
          </p:cNvSpPr>
          <p:nvPr>
            <p:ph idx="1"/>
          </p:nvPr>
        </p:nvSpPr>
        <p:spPr>
          <a:xfrm>
            <a:off x="838200" y="1584993"/>
            <a:ext cx="10515600" cy="4351338"/>
          </a:xfrm>
        </p:spPr>
        <p:txBody>
          <a:bodyPr>
            <a:normAutofit fontScale="77500" lnSpcReduction="20000"/>
          </a:bodyPr>
          <a:lstStyle/>
          <a:p>
            <a:r>
              <a:rPr lang="en-GB" dirty="0"/>
              <a:t>Each frequency takes at least 5 times longer to decay than the reverberation levels significantly exceed those recommended BB93</a:t>
            </a:r>
          </a:p>
          <a:p>
            <a:pPr marL="0" indent="0">
              <a:buNone/>
            </a:pPr>
            <a:r>
              <a:rPr lang="en-GB" b="1" dirty="0">
                <a:solidFill>
                  <a:srgbClr val="FF0000"/>
                </a:solidFill>
              </a:rPr>
              <a:t>This situations damages listening and learning because:</a:t>
            </a:r>
          </a:p>
          <a:p>
            <a:r>
              <a:rPr lang="en-GB" dirty="0"/>
              <a:t>listening in this environment is very difficult and stressful, for all children and staff.  </a:t>
            </a:r>
          </a:p>
          <a:p>
            <a:r>
              <a:rPr lang="en-GB" dirty="0"/>
              <a:t>The clarity is speech is so poor that is more likely to confuse students and increase noise induced hearing sensitivity.</a:t>
            </a:r>
          </a:p>
          <a:p>
            <a:r>
              <a:rPr lang="en-GB" dirty="0"/>
              <a:t>Children will be tired as they are concentrating on listening and may not be processing information.</a:t>
            </a:r>
          </a:p>
          <a:p>
            <a:r>
              <a:rPr lang="en-GB" dirty="0"/>
              <a:t>Primary children need clarity and time to process the information without the interference of the echoing effect of reverberation.  </a:t>
            </a:r>
          </a:p>
          <a:p>
            <a:pPr marL="0" indent="0">
              <a:buNone/>
            </a:pPr>
            <a:endParaRPr lang="en-GB" dirty="0"/>
          </a:p>
          <a:p>
            <a:pPr marL="0" indent="0">
              <a:buNone/>
            </a:pPr>
            <a:r>
              <a:rPr lang="en-GB" dirty="0"/>
              <a:t>The two most important areas to reduce reverberation are the ceiling and the floor; however, </a:t>
            </a:r>
            <a:r>
              <a:rPr lang="en-GB" b="1" dirty="0"/>
              <a:t>as this is a hall, acoustic boards will need to be placed on the walls and an acoustic ceiling installed.</a:t>
            </a:r>
            <a:r>
              <a:rPr lang="en-GB" dirty="0"/>
              <a:t>  Unfortunately for this space there is no cheaper alternative.</a:t>
            </a:r>
          </a:p>
          <a:p>
            <a:pPr marL="0" indent="0">
              <a:buNone/>
            </a:pPr>
            <a:endParaRPr lang="en-GB" dirty="0"/>
          </a:p>
        </p:txBody>
      </p:sp>
    </p:spTree>
    <p:extLst>
      <p:ext uri="{BB962C8B-B14F-4D97-AF65-F5344CB8AC3E}">
        <p14:creationId xmlns:p14="http://schemas.microsoft.com/office/powerpoint/2010/main" val="31398216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A8637-9394-4D28-99D3-FBE2A05755C2}"/>
              </a:ext>
            </a:extLst>
          </p:cNvPr>
          <p:cNvSpPr>
            <a:spLocks noGrp="1"/>
          </p:cNvSpPr>
          <p:nvPr>
            <p:ph type="title"/>
          </p:nvPr>
        </p:nvSpPr>
        <p:spPr>
          <a:xfrm>
            <a:off x="878367" y="365125"/>
            <a:ext cx="10515600" cy="1325563"/>
          </a:xfrm>
        </p:spPr>
        <p:txBody>
          <a:bodyPr/>
          <a:lstStyle/>
          <a:p>
            <a:r>
              <a:rPr lang="en-GB" b="1" dirty="0">
                <a:solidFill>
                  <a:srgbClr val="7030A0"/>
                </a:solidFill>
              </a:rPr>
              <a:t>What we did</a:t>
            </a:r>
          </a:p>
        </p:txBody>
      </p:sp>
      <p:sp>
        <p:nvSpPr>
          <p:cNvPr id="3" name="Content Placeholder 2">
            <a:extLst>
              <a:ext uri="{FF2B5EF4-FFF2-40B4-BE49-F238E27FC236}">
                <a16:creationId xmlns:a16="http://schemas.microsoft.com/office/drawing/2014/main" id="{96CDE2A6-21DF-4853-A3D0-53370634FAEF}"/>
              </a:ext>
            </a:extLst>
          </p:cNvPr>
          <p:cNvSpPr>
            <a:spLocks noGrp="1"/>
          </p:cNvSpPr>
          <p:nvPr>
            <p:ph idx="1"/>
          </p:nvPr>
        </p:nvSpPr>
        <p:spPr>
          <a:xfrm>
            <a:off x="838200" y="1825625"/>
            <a:ext cx="10515600" cy="4667250"/>
          </a:xfrm>
        </p:spPr>
        <p:txBody>
          <a:bodyPr/>
          <a:lstStyle/>
          <a:p>
            <a:r>
              <a:rPr lang="en-GB" dirty="0"/>
              <a:t>Distributed report as soon as possible because of the health implications to staff and students</a:t>
            </a:r>
          </a:p>
          <a:p>
            <a:endParaRPr lang="en-GB" dirty="0"/>
          </a:p>
          <a:p>
            <a:r>
              <a:rPr lang="en-GB" dirty="0"/>
              <a:t>Applied for funding to install an acoustic ceiling in the hall</a:t>
            </a:r>
          </a:p>
          <a:p>
            <a:endParaRPr lang="en-GB" dirty="0"/>
          </a:p>
          <a:p>
            <a:r>
              <a:rPr lang="en-GB" dirty="0"/>
              <a:t>Funding achieved and the ceiling was installed over the summer holidays.</a:t>
            </a:r>
          </a:p>
          <a:p>
            <a:pPr marL="0" indent="0">
              <a:buNone/>
            </a:pPr>
            <a:r>
              <a:rPr lang="en-GB" sz="1800" dirty="0"/>
              <a:t>Visited school	Tested		Reported		Funding signed off		Ceiling installed</a:t>
            </a:r>
          </a:p>
          <a:p>
            <a:pPr marL="0" indent="0">
              <a:buNone/>
            </a:pPr>
            <a:r>
              <a:rPr lang="en-GB" sz="1800" dirty="0"/>
              <a:t>2</a:t>
            </a:r>
            <a:r>
              <a:rPr lang="en-GB" sz="1800" baseline="30000" dirty="0"/>
              <a:t>nd</a:t>
            </a:r>
            <a:r>
              <a:rPr lang="en-GB" sz="1800" dirty="0"/>
              <a:t> week Feb	March 2019	13</a:t>
            </a:r>
            <a:r>
              <a:rPr lang="en-GB" sz="1800" baseline="30000" dirty="0"/>
              <a:t>th</a:t>
            </a:r>
            <a:r>
              <a:rPr lang="en-GB" sz="1800" dirty="0"/>
              <a:t> March	July 2019			August 2019</a:t>
            </a:r>
          </a:p>
        </p:txBody>
      </p:sp>
      <p:cxnSp>
        <p:nvCxnSpPr>
          <p:cNvPr id="5" name="Straight Connector 4">
            <a:extLst>
              <a:ext uri="{FF2B5EF4-FFF2-40B4-BE49-F238E27FC236}">
                <a16:creationId xmlns:a16="http://schemas.microsoft.com/office/drawing/2014/main" id="{70D68C3A-E8EA-42EB-8B36-267D22D61603}"/>
              </a:ext>
            </a:extLst>
          </p:cNvPr>
          <p:cNvCxnSpPr>
            <a:cxnSpLocks/>
          </p:cNvCxnSpPr>
          <p:nvPr/>
        </p:nvCxnSpPr>
        <p:spPr>
          <a:xfrm>
            <a:off x="954567" y="5538968"/>
            <a:ext cx="9565105" cy="0"/>
          </a:xfrm>
          <a:prstGeom prst="line">
            <a:avLst/>
          </a:prstGeom>
          <a:ln w="63500" cmpd="sng"/>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54541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C5B22-18FF-4672-8C38-E8D27F707482}"/>
              </a:ext>
            </a:extLst>
          </p:cNvPr>
          <p:cNvSpPr>
            <a:spLocks noGrp="1"/>
          </p:cNvSpPr>
          <p:nvPr>
            <p:ph type="title"/>
          </p:nvPr>
        </p:nvSpPr>
        <p:spPr/>
        <p:txBody>
          <a:bodyPr/>
          <a:lstStyle/>
          <a:p>
            <a:r>
              <a:rPr lang="en-GB" b="1" dirty="0">
                <a:solidFill>
                  <a:srgbClr val="7030A0"/>
                </a:solidFill>
              </a:rPr>
              <a:t>Radio Aid Clinics</a:t>
            </a:r>
          </a:p>
        </p:txBody>
      </p:sp>
      <p:sp>
        <p:nvSpPr>
          <p:cNvPr id="3" name="Content Placeholder 2">
            <a:extLst>
              <a:ext uri="{FF2B5EF4-FFF2-40B4-BE49-F238E27FC236}">
                <a16:creationId xmlns:a16="http://schemas.microsoft.com/office/drawing/2014/main" id="{DC8A7E34-A1A1-400F-8A2B-F16A3E35AA4B}"/>
              </a:ext>
            </a:extLst>
          </p:cNvPr>
          <p:cNvSpPr>
            <a:spLocks noGrp="1"/>
          </p:cNvSpPr>
          <p:nvPr>
            <p:ph idx="1"/>
          </p:nvPr>
        </p:nvSpPr>
        <p:spPr/>
        <p:txBody>
          <a:bodyPr/>
          <a:lstStyle/>
          <a:p>
            <a:r>
              <a:rPr lang="en-GB" dirty="0"/>
              <a:t>Check hearing aids and troubleshoot problems – advise on care</a:t>
            </a:r>
          </a:p>
          <a:p>
            <a:r>
              <a:rPr lang="en-GB" dirty="0"/>
              <a:t>Consider each case individually and provide Radio Aid System when appropriate</a:t>
            </a:r>
          </a:p>
          <a:p>
            <a:r>
              <a:rPr lang="en-GB" dirty="0"/>
              <a:t>Balance all systems using the </a:t>
            </a:r>
            <a:r>
              <a:rPr lang="en-GB" dirty="0" err="1"/>
              <a:t>Aurical</a:t>
            </a:r>
            <a:r>
              <a:rPr lang="en-GB" dirty="0"/>
              <a:t> Hit Audiometer to match hearing aid prescription – meeting NDCS guidelines</a:t>
            </a:r>
          </a:p>
          <a:p>
            <a:r>
              <a:rPr lang="en-GB" dirty="0"/>
              <a:t>Verify Radio Aid setting by Speech in Noise testing</a:t>
            </a:r>
          </a:p>
          <a:p>
            <a:r>
              <a:rPr lang="en-GB" dirty="0"/>
              <a:t>Show parent using visual simulations and encourage parents to listen to their child Hearing Aid/CI processor through the Radio Aid System.</a:t>
            </a:r>
          </a:p>
          <a:p>
            <a:endParaRPr lang="en-GB" dirty="0"/>
          </a:p>
        </p:txBody>
      </p:sp>
    </p:spTree>
    <p:extLst>
      <p:ext uri="{BB962C8B-B14F-4D97-AF65-F5344CB8AC3E}">
        <p14:creationId xmlns:p14="http://schemas.microsoft.com/office/powerpoint/2010/main" val="32751019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898C7-2FDE-4A7A-90AD-FE7050C16E4B}"/>
              </a:ext>
            </a:extLst>
          </p:cNvPr>
          <p:cNvSpPr>
            <a:spLocks noGrp="1"/>
          </p:cNvSpPr>
          <p:nvPr>
            <p:ph type="title"/>
          </p:nvPr>
        </p:nvSpPr>
        <p:spPr/>
        <p:txBody>
          <a:bodyPr/>
          <a:lstStyle/>
          <a:p>
            <a:r>
              <a:rPr lang="en-GB" b="1" dirty="0">
                <a:solidFill>
                  <a:srgbClr val="7030A0"/>
                </a:solidFill>
              </a:rPr>
              <a:t>Supporting NHS Audiology Clinics</a:t>
            </a:r>
          </a:p>
        </p:txBody>
      </p:sp>
      <p:sp>
        <p:nvSpPr>
          <p:cNvPr id="3" name="Content Placeholder 2">
            <a:extLst>
              <a:ext uri="{FF2B5EF4-FFF2-40B4-BE49-F238E27FC236}">
                <a16:creationId xmlns:a16="http://schemas.microsoft.com/office/drawing/2014/main" id="{4A20B822-D7B9-4402-9B04-61895020DA7D}"/>
              </a:ext>
            </a:extLst>
          </p:cNvPr>
          <p:cNvSpPr>
            <a:spLocks noGrp="1"/>
          </p:cNvSpPr>
          <p:nvPr>
            <p:ph idx="1"/>
          </p:nvPr>
        </p:nvSpPr>
        <p:spPr/>
        <p:txBody>
          <a:bodyPr>
            <a:normAutofit lnSpcReduction="10000"/>
          </a:bodyPr>
          <a:lstStyle/>
          <a:p>
            <a:r>
              <a:rPr lang="en-GB" dirty="0"/>
              <a:t>Educational Audiologists support NHS </a:t>
            </a:r>
            <a:r>
              <a:rPr lang="en-GB" dirty="0" err="1"/>
              <a:t>Paeds</a:t>
            </a:r>
            <a:r>
              <a:rPr lang="en-GB" dirty="0"/>
              <a:t> Clinics and  vice versa</a:t>
            </a:r>
          </a:p>
          <a:p>
            <a:endParaRPr lang="en-GB" dirty="0"/>
          </a:p>
          <a:p>
            <a:pPr marL="0" indent="0">
              <a:buNone/>
            </a:pPr>
            <a:r>
              <a:rPr lang="en-GB" dirty="0"/>
              <a:t>Example:</a:t>
            </a:r>
          </a:p>
          <a:p>
            <a:pPr marL="0" indent="0">
              <a:buNone/>
            </a:pPr>
            <a:r>
              <a:rPr lang="en-GB" dirty="0"/>
              <a:t>Discuss case with Clinical Audiologist raising concerns</a:t>
            </a:r>
          </a:p>
          <a:p>
            <a:pPr marL="0" indent="0">
              <a:buNone/>
            </a:pPr>
            <a:r>
              <a:rPr lang="en-GB" dirty="0"/>
              <a:t>After testing and hearing aids reprogramming tested using LING sounds </a:t>
            </a:r>
          </a:p>
          <a:p>
            <a:pPr marL="0" indent="0">
              <a:buNone/>
            </a:pPr>
            <a:r>
              <a:rPr lang="en-GB" dirty="0"/>
              <a:t>Results:  </a:t>
            </a:r>
          </a:p>
          <a:p>
            <a:pPr marL="0" indent="0">
              <a:buNone/>
            </a:pPr>
            <a:r>
              <a:rPr lang="en-GB" dirty="0"/>
              <a:t>Slight increase of frequencies 4kHz and 8kHz</a:t>
            </a:r>
          </a:p>
          <a:p>
            <a:pPr marL="0" indent="0">
              <a:buNone/>
            </a:pPr>
            <a:r>
              <a:rPr lang="en-GB" dirty="0"/>
              <a:t> – child was able to reproduce all LING sounds therefore better access all spoken language supporting listening and learning.</a:t>
            </a:r>
          </a:p>
        </p:txBody>
      </p:sp>
    </p:spTree>
    <p:extLst>
      <p:ext uri="{BB962C8B-B14F-4D97-AF65-F5344CB8AC3E}">
        <p14:creationId xmlns:p14="http://schemas.microsoft.com/office/powerpoint/2010/main" val="8945923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9D3D6-53A8-4C96-9159-7BACCF5BB0C4}"/>
              </a:ext>
            </a:extLst>
          </p:cNvPr>
          <p:cNvSpPr>
            <a:spLocks noGrp="1"/>
          </p:cNvSpPr>
          <p:nvPr>
            <p:ph type="title"/>
          </p:nvPr>
        </p:nvSpPr>
        <p:spPr/>
        <p:txBody>
          <a:bodyPr/>
          <a:lstStyle/>
          <a:p>
            <a:r>
              <a:rPr lang="en-GB" dirty="0"/>
              <a:t>Challenges to discuss in </a:t>
            </a:r>
            <a:r>
              <a:rPr lang="en-GB"/>
              <a:t>small groups</a:t>
            </a:r>
            <a:endParaRPr lang="en-GB" dirty="0"/>
          </a:p>
        </p:txBody>
      </p:sp>
      <p:sp>
        <p:nvSpPr>
          <p:cNvPr id="3" name="Content Placeholder 2">
            <a:extLst>
              <a:ext uri="{FF2B5EF4-FFF2-40B4-BE49-F238E27FC236}">
                <a16:creationId xmlns:a16="http://schemas.microsoft.com/office/drawing/2014/main" id="{C67C9B12-F609-4E89-9694-DBB644C4115D}"/>
              </a:ext>
            </a:extLst>
          </p:cNvPr>
          <p:cNvSpPr>
            <a:spLocks noGrp="1"/>
          </p:cNvSpPr>
          <p:nvPr>
            <p:ph idx="1"/>
          </p:nvPr>
        </p:nvSpPr>
        <p:spPr/>
        <p:txBody>
          <a:bodyPr>
            <a:normAutofit fontScale="92500"/>
          </a:bodyPr>
          <a:lstStyle/>
          <a:p>
            <a:r>
              <a:rPr lang="en-US" sz="4000" dirty="0"/>
              <a:t>Choose a development or role aspect as discussed to consider the implications in your service.</a:t>
            </a:r>
          </a:p>
          <a:p>
            <a:r>
              <a:rPr lang="en-US" sz="4000" dirty="0"/>
              <a:t>In what ways can improved joined-up working in your local area benefit linking up listening life for the children and young people served? </a:t>
            </a:r>
          </a:p>
          <a:p>
            <a:r>
              <a:rPr lang="en-US" sz="4000" dirty="0"/>
              <a:t>What are some improvement possibilities?  What are barriers?  What are options for overcoming?</a:t>
            </a:r>
          </a:p>
          <a:p>
            <a:endParaRPr lang="en-GB" dirty="0"/>
          </a:p>
        </p:txBody>
      </p:sp>
    </p:spTree>
    <p:extLst>
      <p:ext uri="{BB962C8B-B14F-4D97-AF65-F5344CB8AC3E}">
        <p14:creationId xmlns:p14="http://schemas.microsoft.com/office/powerpoint/2010/main" val="33663202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60526-364B-4BB1-9776-C0006B70BFC0}"/>
              </a:ext>
            </a:extLst>
          </p:cNvPr>
          <p:cNvSpPr>
            <a:spLocks noGrp="1"/>
          </p:cNvSpPr>
          <p:nvPr>
            <p:ph type="title"/>
          </p:nvPr>
        </p:nvSpPr>
        <p:spPr/>
        <p:txBody>
          <a:bodyPr/>
          <a:lstStyle/>
          <a:p>
            <a:r>
              <a:rPr lang="en-GB" dirty="0"/>
              <a:t>Overall Session Objectives Revisited</a:t>
            </a:r>
          </a:p>
        </p:txBody>
      </p:sp>
      <p:sp>
        <p:nvSpPr>
          <p:cNvPr id="3" name="Content Placeholder 2">
            <a:extLst>
              <a:ext uri="{FF2B5EF4-FFF2-40B4-BE49-F238E27FC236}">
                <a16:creationId xmlns:a16="http://schemas.microsoft.com/office/drawing/2014/main" id="{351F0F83-0DAB-4DB5-B835-1711C9C5D59C}"/>
              </a:ext>
            </a:extLst>
          </p:cNvPr>
          <p:cNvSpPr>
            <a:spLocks noGrp="1"/>
          </p:cNvSpPr>
          <p:nvPr>
            <p:ph idx="1"/>
          </p:nvPr>
        </p:nvSpPr>
        <p:spPr>
          <a:xfrm>
            <a:off x="838200" y="1690688"/>
            <a:ext cx="10515600" cy="4351338"/>
          </a:xfrm>
        </p:spPr>
        <p:txBody>
          <a:bodyPr>
            <a:normAutofit fontScale="92500"/>
          </a:bodyPr>
          <a:lstStyle/>
          <a:p>
            <a:r>
              <a:rPr lang="en-GB" sz="4000" dirty="0"/>
              <a:t>Consider developments in resources</a:t>
            </a:r>
          </a:p>
          <a:p>
            <a:r>
              <a:rPr lang="en-GB" sz="4000" dirty="0"/>
              <a:t>Consider case studies</a:t>
            </a:r>
          </a:p>
          <a:p>
            <a:r>
              <a:rPr lang="en-GB" sz="4000" dirty="0"/>
              <a:t>Consider the scope of Educational Audiology Role </a:t>
            </a:r>
          </a:p>
          <a:p>
            <a:r>
              <a:rPr lang="en-GB" sz="4000" dirty="0"/>
              <a:t>For the sake of ever-improving joined-up working between partners who serve children and young people who are deaf and their families</a:t>
            </a:r>
          </a:p>
        </p:txBody>
      </p:sp>
    </p:spTree>
    <p:extLst>
      <p:ext uri="{BB962C8B-B14F-4D97-AF65-F5344CB8AC3E}">
        <p14:creationId xmlns:p14="http://schemas.microsoft.com/office/powerpoint/2010/main" val="17436916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E3A2D-C4D0-482E-92C4-2391C444012A}"/>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A13C9D41-01BB-4607-AA8D-54F84FCD930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1360" y="13751"/>
            <a:ext cx="10282440" cy="6844249"/>
          </a:xfrm>
        </p:spPr>
      </p:pic>
    </p:spTree>
    <p:extLst>
      <p:ext uri="{BB962C8B-B14F-4D97-AF65-F5344CB8AC3E}">
        <p14:creationId xmlns:p14="http://schemas.microsoft.com/office/powerpoint/2010/main" val="25975527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838C9-74A9-4A14-8DF8-E80D8C9CA3F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E9C9252-76E9-425A-A65B-583AFA42979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F7AE4B8-21C1-4D82-B1B4-B68D91AF546B}"/>
              </a:ext>
            </a:extLst>
          </p:cNvPr>
          <p:cNvPicPr>
            <a:picLocks noChangeAspect="1"/>
          </p:cNvPicPr>
          <p:nvPr/>
        </p:nvPicPr>
        <p:blipFill rotWithShape="1">
          <a:blip r:embed="rId3"/>
          <a:srcRect l="13350" t="32771" r="49375" b="18918"/>
          <a:stretch/>
        </p:blipFill>
        <p:spPr>
          <a:xfrm>
            <a:off x="1993392" y="553152"/>
            <a:ext cx="7717536" cy="5623811"/>
          </a:xfrm>
          <a:prstGeom prst="rect">
            <a:avLst/>
          </a:prstGeom>
        </p:spPr>
      </p:pic>
    </p:spTree>
    <p:extLst>
      <p:ext uri="{BB962C8B-B14F-4D97-AF65-F5344CB8AC3E}">
        <p14:creationId xmlns:p14="http://schemas.microsoft.com/office/powerpoint/2010/main" val="6997972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TotalTime>
  <Words>1914</Words>
  <Application>Microsoft Office PowerPoint</Application>
  <PresentationFormat>Widescreen</PresentationFormat>
  <Paragraphs>246</Paragraphs>
  <Slides>29</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Arial Rounded MT Bold</vt:lpstr>
      <vt:lpstr>Calibri</vt:lpstr>
      <vt:lpstr>Calibri Light</vt:lpstr>
      <vt:lpstr>Office Theme</vt:lpstr>
      <vt:lpstr>Linking Up Listening Life The Value of Educational Audiologists </vt:lpstr>
      <vt:lpstr>PowerPoint Presentation</vt:lpstr>
      <vt:lpstr>Session Objectives</vt:lpstr>
      <vt:lpstr>PowerPoint Presentation</vt:lpstr>
      <vt:lpstr>New NICE Cochlear Implant Criteria</vt:lpstr>
      <vt:lpstr>BSA Online Learning</vt:lpstr>
      <vt:lpstr>Example slide from BSA Online Learning:  Case Study – Child A</vt:lpstr>
      <vt:lpstr>Why couldn’t other professionals prevent this case study issue?</vt:lpstr>
      <vt:lpstr>Research on LinkingUpListeningLife</vt:lpstr>
      <vt:lpstr>Professional Registration </vt:lpstr>
      <vt:lpstr>Campaigns -  BAEA</vt:lpstr>
      <vt:lpstr>Social Media - PAIG</vt:lpstr>
      <vt:lpstr> Bridge is adaptable as complexities increase….</vt:lpstr>
      <vt:lpstr>Training Developments</vt:lpstr>
      <vt:lpstr>Gary Webster, County Educational Audiologist, Northants. </vt:lpstr>
      <vt:lpstr>AAZ</vt:lpstr>
      <vt:lpstr>ADJ</vt:lpstr>
      <vt:lpstr>AYK</vt:lpstr>
      <vt:lpstr>The scope of an Educational Audiologist</vt:lpstr>
      <vt:lpstr>Outcomes:</vt:lpstr>
      <vt:lpstr>Supporting Listening in School supports Learning</vt:lpstr>
      <vt:lpstr>Results explained</vt:lpstr>
      <vt:lpstr>What we did</vt:lpstr>
      <vt:lpstr>Radio Aid Clinics</vt:lpstr>
      <vt:lpstr>Supporting NHS Audiology Clinics</vt:lpstr>
      <vt:lpstr>Challenges to discuss in small groups</vt:lpstr>
      <vt:lpstr>Overall Session Objectives Revisited</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scope of what we do</dc:title>
  <dc:creator>Jane North</dc:creator>
  <cp:lastModifiedBy>Joy Rosenberg</cp:lastModifiedBy>
  <cp:revision>27</cp:revision>
  <dcterms:created xsi:type="dcterms:W3CDTF">2019-08-28T12:41:48Z</dcterms:created>
  <dcterms:modified xsi:type="dcterms:W3CDTF">2019-09-30T12:24:47Z</dcterms:modified>
</cp:coreProperties>
</file>