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59" r:id="rId2"/>
    <p:sldId id="326" r:id="rId3"/>
    <p:sldId id="261" r:id="rId4"/>
    <p:sldId id="312" r:id="rId5"/>
    <p:sldId id="311" r:id="rId6"/>
    <p:sldId id="302" r:id="rId7"/>
    <p:sldId id="310" r:id="rId8"/>
    <p:sldId id="356" r:id="rId9"/>
    <p:sldId id="359" r:id="rId10"/>
    <p:sldId id="357" r:id="rId11"/>
    <p:sldId id="336" r:id="rId12"/>
    <p:sldId id="358" r:id="rId13"/>
    <p:sldId id="258" r:id="rId14"/>
  </p:sldIdLst>
  <p:sldSz cx="12192000" cy="6858000"/>
  <p:notesSz cx="6865938" cy="99964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aksha Mistry" initials="RM" lastIdx="12" clrIdx="0">
    <p:extLst>
      <p:ext uri="{19B8F6BF-5375-455C-9EA6-DF929625EA0E}">
        <p15:presenceInfo xmlns:p15="http://schemas.microsoft.com/office/powerpoint/2012/main" userId="S-1-5-21-3450231008-4217560667-1509679208-5197" providerId="AD"/>
      </p:ext>
    </p:extLst>
  </p:cmAuthor>
  <p:cmAuthor id="2" name="Matthew Purves" initials="MP" lastIdx="6" clrIdx="1">
    <p:extLst>
      <p:ext uri="{19B8F6BF-5375-455C-9EA6-DF929625EA0E}">
        <p15:presenceInfo xmlns:p15="http://schemas.microsoft.com/office/powerpoint/2012/main" userId="S-1-5-21-3450231008-4217560667-1509679208-54881" providerId="AD"/>
      </p:ext>
    </p:extLst>
  </p:cmAuthor>
  <p:cmAuthor id="3" name="Heather Kinzett" initials="HK" lastIdx="3" clrIdx="2">
    <p:extLst>
      <p:ext uri="{19B8F6BF-5375-455C-9EA6-DF929625EA0E}">
        <p15:presenceInfo xmlns:p15="http://schemas.microsoft.com/office/powerpoint/2012/main" userId="S-1-5-21-3450231008-4217560667-1509679208-895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1E5B"/>
    <a:srgbClr val="CF0360"/>
    <a:srgbClr val="009ABC"/>
    <a:srgbClr val="00AAD2"/>
    <a:srgbClr val="51BFE1"/>
    <a:srgbClr val="2092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4036" autoAdjust="0"/>
    <p:restoredTop sz="53620" autoAdjust="0"/>
  </p:normalViewPr>
  <p:slideViewPr>
    <p:cSldViewPr snapToGrid="0" showGuides="1">
      <p:cViewPr varScale="1">
        <p:scale>
          <a:sx n="42" d="100"/>
          <a:sy n="42" d="100"/>
        </p:scale>
        <p:origin x="1536" y="42"/>
      </p:cViewPr>
      <p:guideLst>
        <p:guide orient="horz" pos="2160"/>
        <p:guide pos="3840"/>
      </p:guideLst>
    </p:cSldViewPr>
  </p:slideViewPr>
  <p:outlineViewPr>
    <p:cViewPr>
      <p:scale>
        <a:sx n="33" d="100"/>
        <a:sy n="33" d="100"/>
      </p:scale>
      <p:origin x="0" y="-6540"/>
    </p:cViewPr>
  </p:outlineViewPr>
  <p:notesTextViewPr>
    <p:cViewPr>
      <p:scale>
        <a:sx n="3" d="2"/>
        <a:sy n="3" d="2"/>
      </p:scale>
      <p:origin x="0" y="0"/>
    </p:cViewPr>
  </p:notesTextViewPr>
  <p:sorterViewPr>
    <p:cViewPr varScale="1">
      <p:scale>
        <a:sx n="100" d="100"/>
        <a:sy n="100" d="100"/>
      </p:scale>
      <p:origin x="0" y="-510"/>
    </p:cViewPr>
  </p:sorterViewPr>
  <p:notesViewPr>
    <p:cSldViewPr snapToGrid="0">
      <p:cViewPr varScale="1">
        <p:scale>
          <a:sx n="57" d="100"/>
          <a:sy n="57" d="100"/>
        </p:scale>
        <p:origin x="297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75240" cy="501560"/>
          </a:xfrm>
          <a:prstGeom prst="rect">
            <a:avLst/>
          </a:prstGeom>
        </p:spPr>
        <p:txBody>
          <a:bodyPr vert="horz" lIns="92175" tIns="46087" rIns="92175" bIns="46087" rtlCol="0"/>
          <a:lstStyle>
            <a:lvl1pPr algn="l">
              <a:defRPr sz="1200"/>
            </a:lvl1pPr>
          </a:lstStyle>
          <a:p>
            <a:endParaRPr lang="en-GB" dirty="0"/>
          </a:p>
        </p:txBody>
      </p:sp>
      <p:sp>
        <p:nvSpPr>
          <p:cNvPr id="3" name="Date Placeholder 2"/>
          <p:cNvSpPr>
            <a:spLocks noGrp="1"/>
          </p:cNvSpPr>
          <p:nvPr>
            <p:ph type="dt" sz="quarter" idx="1"/>
          </p:nvPr>
        </p:nvSpPr>
        <p:spPr>
          <a:xfrm>
            <a:off x="3889111" y="2"/>
            <a:ext cx="2975240" cy="501560"/>
          </a:xfrm>
          <a:prstGeom prst="rect">
            <a:avLst/>
          </a:prstGeom>
        </p:spPr>
        <p:txBody>
          <a:bodyPr vert="horz" lIns="92175" tIns="46087" rIns="92175" bIns="46087" rtlCol="0"/>
          <a:lstStyle>
            <a:lvl1pPr algn="r">
              <a:defRPr sz="1200"/>
            </a:lvl1pPr>
          </a:lstStyle>
          <a:p>
            <a:fld id="{479D8964-7F1A-4584-911F-B49A9D692DE4}" type="datetimeFigureOut">
              <a:rPr lang="en-GB" smtClean="0"/>
              <a:t>29/09/2019</a:t>
            </a:fld>
            <a:endParaRPr lang="en-GB" dirty="0"/>
          </a:p>
        </p:txBody>
      </p:sp>
      <p:sp>
        <p:nvSpPr>
          <p:cNvPr id="4" name="Footer Placeholder 3"/>
          <p:cNvSpPr>
            <a:spLocks noGrp="1"/>
          </p:cNvSpPr>
          <p:nvPr>
            <p:ph type="ftr" sz="quarter" idx="2"/>
          </p:nvPr>
        </p:nvSpPr>
        <p:spPr>
          <a:xfrm>
            <a:off x="0" y="9494929"/>
            <a:ext cx="2975240" cy="501559"/>
          </a:xfrm>
          <a:prstGeom prst="rect">
            <a:avLst/>
          </a:prstGeom>
        </p:spPr>
        <p:txBody>
          <a:bodyPr vert="horz" lIns="92175" tIns="46087" rIns="92175" bIns="46087"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9111" y="9494929"/>
            <a:ext cx="2975240" cy="501559"/>
          </a:xfrm>
          <a:prstGeom prst="rect">
            <a:avLst/>
          </a:prstGeom>
        </p:spPr>
        <p:txBody>
          <a:bodyPr vert="horz" lIns="92175" tIns="46087" rIns="92175" bIns="46087" rtlCol="0" anchor="b"/>
          <a:lstStyle>
            <a:lvl1pPr algn="r">
              <a:defRPr sz="1200"/>
            </a:lvl1pPr>
          </a:lstStyle>
          <a:p>
            <a:fld id="{85A57501-0B71-48F6-A679-2FF372524936}" type="slidenum">
              <a:rPr lang="en-GB" smtClean="0"/>
              <a:t>‹#›</a:t>
            </a:fld>
            <a:endParaRPr lang="en-GB" dirty="0"/>
          </a:p>
        </p:txBody>
      </p:sp>
    </p:spTree>
    <p:extLst>
      <p:ext uri="{BB962C8B-B14F-4D97-AF65-F5344CB8AC3E}">
        <p14:creationId xmlns:p14="http://schemas.microsoft.com/office/powerpoint/2010/main" val="245475608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434975" y="1249363"/>
            <a:ext cx="5995988" cy="3373437"/>
          </a:xfrm>
          <a:prstGeom prst="rect">
            <a:avLst/>
          </a:prstGeom>
          <a:noFill/>
          <a:ln w="12700">
            <a:solidFill>
              <a:prstClr val="black"/>
            </a:solidFill>
          </a:ln>
        </p:spPr>
        <p:txBody>
          <a:bodyPr vert="horz" lIns="92175" tIns="46087" rIns="92175" bIns="46087" rtlCol="0" anchor="ctr"/>
          <a:lstStyle/>
          <a:p>
            <a:endParaRPr lang="en-GB" dirty="0"/>
          </a:p>
        </p:txBody>
      </p:sp>
      <p:sp>
        <p:nvSpPr>
          <p:cNvPr id="5" name="Notes Placeholder 4"/>
          <p:cNvSpPr>
            <a:spLocks noGrp="1"/>
          </p:cNvSpPr>
          <p:nvPr>
            <p:ph type="body" sz="quarter" idx="3"/>
          </p:nvPr>
        </p:nvSpPr>
        <p:spPr>
          <a:xfrm>
            <a:off x="686595" y="4810811"/>
            <a:ext cx="5492750" cy="3936118"/>
          </a:xfrm>
          <a:prstGeom prst="rect">
            <a:avLst/>
          </a:prstGeom>
        </p:spPr>
        <p:txBody>
          <a:bodyPr vert="horz" lIns="92175" tIns="46087" rIns="92175" bIns="4608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97019354"/>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1746">
              <a:defRPr/>
            </a:pPr>
            <a:endParaRPr lang="en-GB" sz="1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911941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13667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670896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9415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478439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5664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88527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p:txBody>
      </p:sp>
    </p:spTree>
    <p:extLst>
      <p:ext uri="{BB962C8B-B14F-4D97-AF65-F5344CB8AC3E}">
        <p14:creationId xmlns:p14="http://schemas.microsoft.com/office/powerpoint/2010/main" val="3949867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94908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6045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235413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967593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583043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userDrawn="1"/>
        </p:nvSpPr>
        <p:spPr bwMode="auto">
          <a:xfrm>
            <a:off x="0" y="0"/>
            <a:ext cx="12192000" cy="6858000"/>
          </a:xfrm>
          <a:prstGeom prst="rect">
            <a:avLst/>
          </a:prstGeom>
          <a:solidFill>
            <a:srgbClr val="009ABC"/>
          </a:solidFill>
          <a:ln>
            <a:noFill/>
          </a:ln>
          <a:effectLs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GB" dirty="0"/>
          </a:p>
        </p:txBody>
      </p:sp>
      <p:sp>
        <p:nvSpPr>
          <p:cNvPr id="110" name="Freeform 54"/>
          <p:cNvSpPr>
            <a:spLocks/>
          </p:cNvSpPr>
          <p:nvPr userDrawn="1"/>
        </p:nvSpPr>
        <p:spPr bwMode="auto">
          <a:xfrm>
            <a:off x="666001" y="6315812"/>
            <a:ext cx="10924476" cy="542188"/>
          </a:xfrm>
          <a:custGeom>
            <a:avLst/>
            <a:gdLst>
              <a:gd name="T0" fmla="*/ 3000 w 3000"/>
              <a:gd name="T1" fmla="*/ 146 h 146"/>
              <a:gd name="T2" fmla="*/ 3000 w 3000"/>
              <a:gd name="T3" fmla="*/ 49 h 146"/>
              <a:gd name="T4" fmla="*/ 2951 w 3000"/>
              <a:gd name="T5" fmla="*/ 0 h 146"/>
              <a:gd name="T6" fmla="*/ 48 w 3000"/>
              <a:gd name="T7" fmla="*/ 0 h 146"/>
              <a:gd name="T8" fmla="*/ 0 w 3000"/>
              <a:gd name="T9" fmla="*/ 49 h 146"/>
              <a:gd name="T10" fmla="*/ 0 w 3000"/>
              <a:gd name="T11" fmla="*/ 146 h 146"/>
              <a:gd name="T12" fmla="*/ 3000 w 3000"/>
              <a:gd name="T13" fmla="*/ 146 h 146"/>
            </a:gdLst>
            <a:ahLst/>
            <a:cxnLst>
              <a:cxn ang="0">
                <a:pos x="T0" y="T1"/>
              </a:cxn>
              <a:cxn ang="0">
                <a:pos x="T2" y="T3"/>
              </a:cxn>
              <a:cxn ang="0">
                <a:pos x="T4" y="T5"/>
              </a:cxn>
              <a:cxn ang="0">
                <a:pos x="T6" y="T7"/>
              </a:cxn>
              <a:cxn ang="0">
                <a:pos x="T8" y="T9"/>
              </a:cxn>
              <a:cxn ang="0">
                <a:pos x="T10" y="T11"/>
              </a:cxn>
              <a:cxn ang="0">
                <a:pos x="T12" y="T13"/>
              </a:cxn>
            </a:cxnLst>
            <a:rect l="0" t="0" r="r" b="b"/>
            <a:pathLst>
              <a:path w="3000" h="146">
                <a:moveTo>
                  <a:pt x="3000" y="146"/>
                </a:moveTo>
                <a:cubicBezTo>
                  <a:pt x="3000" y="49"/>
                  <a:pt x="3000" y="49"/>
                  <a:pt x="3000" y="49"/>
                </a:cubicBezTo>
                <a:cubicBezTo>
                  <a:pt x="3000" y="22"/>
                  <a:pt x="2978" y="0"/>
                  <a:pt x="2951" y="0"/>
                </a:cubicBezTo>
                <a:cubicBezTo>
                  <a:pt x="48" y="0"/>
                  <a:pt x="48" y="0"/>
                  <a:pt x="48" y="0"/>
                </a:cubicBezTo>
                <a:cubicBezTo>
                  <a:pt x="21" y="0"/>
                  <a:pt x="0" y="22"/>
                  <a:pt x="0" y="49"/>
                </a:cubicBezTo>
                <a:cubicBezTo>
                  <a:pt x="0" y="146"/>
                  <a:pt x="0" y="146"/>
                  <a:pt x="0" y="146"/>
                </a:cubicBezTo>
                <a:lnTo>
                  <a:pt x="3000" y="146"/>
                </a:lnTo>
                <a:close/>
              </a:path>
            </a:pathLst>
          </a:custGeom>
          <a:solidFill>
            <a:srgbClr val="FFFFFF">
              <a:alpha val="74902"/>
            </a:srgbClr>
          </a:solidFill>
          <a:ln>
            <a:noFill/>
          </a:ln>
        </p:spPr>
        <p:txBody>
          <a:bodyPr vert="horz" wrap="square" lIns="91440" tIns="45720" rIns="91440" bIns="45720" numCol="1" anchor="t" anchorCtr="0" compatLnSpc="1">
            <a:prstTxWarp prst="textNoShape">
              <a:avLst/>
            </a:prstTxWarp>
          </a:bodyPr>
          <a:lstStyle/>
          <a:p>
            <a:endParaRPr lang="en-GB" dirty="0"/>
          </a:p>
        </p:txBody>
      </p:sp>
      <p:sp>
        <p:nvSpPr>
          <p:cNvPr id="2" name="Title 1"/>
          <p:cNvSpPr>
            <a:spLocks noGrp="1"/>
          </p:cNvSpPr>
          <p:nvPr>
            <p:ph type="ctrTitle"/>
          </p:nvPr>
        </p:nvSpPr>
        <p:spPr>
          <a:xfrm>
            <a:off x="1524000" y="1122363"/>
            <a:ext cx="9144000" cy="2216149"/>
          </a:xfrm>
        </p:spPr>
        <p:txBody>
          <a:bodyPr anchor="b">
            <a:normAutofit/>
          </a:bodyPr>
          <a:lstStyle>
            <a:lvl1pPr algn="l">
              <a:defRPr sz="4400" b="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1524000" y="3602038"/>
            <a:ext cx="7745128" cy="165576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5" name="Footer Placeholder 4"/>
          <p:cNvSpPr>
            <a:spLocks noGrp="1"/>
          </p:cNvSpPr>
          <p:nvPr>
            <p:ph type="ftr" sz="quarter" idx="11"/>
          </p:nvPr>
        </p:nvSpPr>
        <p:spPr/>
        <p:txBody>
          <a:bodyPr/>
          <a:lstStyle>
            <a:lvl1pPr>
              <a:defRPr b="0">
                <a:solidFill>
                  <a:srgbClr val="221E5B"/>
                </a:solidFill>
              </a:defRPr>
            </a:lvl1pPr>
          </a:lstStyle>
          <a:p>
            <a:r>
              <a:rPr lang="en-GB"/>
              <a:t>NatSIP/HoSS 'Evidencing the impact' Wednesday 2 October 2019</a:t>
            </a:r>
            <a:endParaRPr lang="en-GB" dirty="0"/>
          </a:p>
        </p:txBody>
      </p:sp>
      <p:sp>
        <p:nvSpPr>
          <p:cNvPr id="6" name="Slide Number Placeholder 5"/>
          <p:cNvSpPr>
            <a:spLocks noGrp="1"/>
          </p:cNvSpPr>
          <p:nvPr>
            <p:ph type="sldNum" sz="quarter" idx="12"/>
          </p:nvPr>
        </p:nvSpPr>
        <p:spPr/>
        <p:txBody>
          <a:bodyPr/>
          <a:lstStyle>
            <a:lvl1pPr>
              <a:defRPr b="1">
                <a:solidFill>
                  <a:srgbClr val="221E5B"/>
                </a:solidFill>
              </a:defRPr>
            </a:lvl1pPr>
          </a:lstStyle>
          <a:p>
            <a:r>
              <a:rPr lang="en-GB" b="0" dirty="0"/>
              <a:t>Slide </a:t>
            </a:r>
            <a:fld id="{5F4C8201-D8A8-417D-8A18-42E93E6C5D44}" type="slidenum">
              <a:rPr lang="en-GB" smtClean="0"/>
              <a:pPr/>
              <a:t>‹#›</a:t>
            </a:fld>
            <a:endParaRPr lang="en-GB" dirty="0"/>
          </a:p>
        </p:txBody>
      </p:sp>
      <p:sp>
        <p:nvSpPr>
          <p:cNvPr id="12" name="AutoShape 3"/>
          <p:cNvSpPr>
            <a:spLocks noChangeAspect="1" noChangeArrowheads="1" noTextEdit="1"/>
          </p:cNvSpPr>
          <p:nvPr userDrawn="1"/>
        </p:nvSpPr>
        <p:spPr bwMode="auto">
          <a:xfrm>
            <a:off x="-1722438" y="1263650"/>
            <a:ext cx="15081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nvGrpSpPr>
          <p:cNvPr id="104" name="Group 103"/>
          <p:cNvGrpSpPr/>
          <p:nvPr userDrawn="1"/>
        </p:nvGrpSpPr>
        <p:grpSpPr>
          <a:xfrm>
            <a:off x="9939338" y="366995"/>
            <a:ext cx="1414462" cy="1200150"/>
            <a:chOff x="-1995768" y="103889"/>
            <a:chExt cx="1414462" cy="1200150"/>
          </a:xfrm>
        </p:grpSpPr>
        <p:sp>
          <p:nvSpPr>
            <p:cNvPr id="62" name="Freeform 9"/>
            <p:cNvSpPr>
              <a:spLocks/>
            </p:cNvSpPr>
            <p:nvPr userDrawn="1"/>
          </p:nvSpPr>
          <p:spPr bwMode="auto">
            <a:xfrm>
              <a:off x="-836893" y="103889"/>
              <a:ext cx="61912" cy="90488"/>
            </a:xfrm>
            <a:custGeom>
              <a:avLst/>
              <a:gdLst>
                <a:gd name="T0" fmla="*/ 0 w 22"/>
                <a:gd name="T1" fmla="*/ 11 h 32"/>
                <a:gd name="T2" fmla="*/ 11 w 22"/>
                <a:gd name="T3" fmla="*/ 0 h 32"/>
                <a:gd name="T4" fmla="*/ 22 w 22"/>
                <a:gd name="T5" fmla="*/ 11 h 32"/>
                <a:gd name="T6" fmla="*/ 22 w 22"/>
                <a:gd name="T7" fmla="*/ 21 h 32"/>
                <a:gd name="T8" fmla="*/ 11 w 22"/>
                <a:gd name="T9" fmla="*/ 32 h 32"/>
                <a:gd name="T10" fmla="*/ 0 w 22"/>
                <a:gd name="T11" fmla="*/ 21 h 32"/>
                <a:gd name="T12" fmla="*/ 0 w 22"/>
                <a:gd name="T13" fmla="*/ 11 h 32"/>
              </a:gdLst>
              <a:ahLst/>
              <a:cxnLst>
                <a:cxn ang="0">
                  <a:pos x="T0" y="T1"/>
                </a:cxn>
                <a:cxn ang="0">
                  <a:pos x="T2" y="T3"/>
                </a:cxn>
                <a:cxn ang="0">
                  <a:pos x="T4" y="T5"/>
                </a:cxn>
                <a:cxn ang="0">
                  <a:pos x="T6" y="T7"/>
                </a:cxn>
                <a:cxn ang="0">
                  <a:pos x="T8" y="T9"/>
                </a:cxn>
                <a:cxn ang="0">
                  <a:pos x="T10" y="T11"/>
                </a:cxn>
                <a:cxn ang="0">
                  <a:pos x="T12" y="T13"/>
                </a:cxn>
              </a:cxnLst>
              <a:rect l="0" t="0" r="r" b="b"/>
              <a:pathLst>
                <a:path w="22" h="32">
                  <a:moveTo>
                    <a:pt x="0" y="11"/>
                  </a:moveTo>
                  <a:cubicBezTo>
                    <a:pt x="0" y="5"/>
                    <a:pt x="5" y="0"/>
                    <a:pt x="11" y="0"/>
                  </a:cubicBezTo>
                  <a:cubicBezTo>
                    <a:pt x="17" y="0"/>
                    <a:pt x="22" y="5"/>
                    <a:pt x="22" y="11"/>
                  </a:cubicBezTo>
                  <a:cubicBezTo>
                    <a:pt x="22" y="21"/>
                    <a:pt x="22" y="21"/>
                    <a:pt x="22" y="21"/>
                  </a:cubicBezTo>
                  <a:cubicBezTo>
                    <a:pt x="22" y="27"/>
                    <a:pt x="17" y="32"/>
                    <a:pt x="11" y="32"/>
                  </a:cubicBezTo>
                  <a:cubicBezTo>
                    <a:pt x="5" y="32"/>
                    <a:pt x="0" y="27"/>
                    <a:pt x="0" y="21"/>
                  </a:cubicBezTo>
                  <a:lnTo>
                    <a:pt x="0"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3" name="Freeform 10"/>
            <p:cNvSpPr>
              <a:spLocks/>
            </p:cNvSpPr>
            <p:nvPr userDrawn="1"/>
          </p:nvSpPr>
          <p:spPr bwMode="auto">
            <a:xfrm>
              <a:off x="-990881" y="197552"/>
              <a:ext cx="369887" cy="246063"/>
            </a:xfrm>
            <a:custGeom>
              <a:avLst/>
              <a:gdLst>
                <a:gd name="T0" fmla="*/ 130 w 132"/>
                <a:gd name="T1" fmla="*/ 9 h 88"/>
                <a:gd name="T2" fmla="*/ 116 w 132"/>
                <a:gd name="T3" fmla="*/ 2 h 88"/>
                <a:gd name="T4" fmla="*/ 66 w 132"/>
                <a:gd name="T5" fmla="*/ 18 h 88"/>
                <a:gd name="T6" fmla="*/ 16 w 132"/>
                <a:gd name="T7" fmla="*/ 2 h 88"/>
                <a:gd name="T8" fmla="*/ 2 w 132"/>
                <a:gd name="T9" fmla="*/ 9 h 88"/>
                <a:gd name="T10" fmla="*/ 9 w 132"/>
                <a:gd name="T11" fmla="*/ 23 h 88"/>
                <a:gd name="T12" fmla="*/ 48 w 132"/>
                <a:gd name="T13" fmla="*/ 36 h 88"/>
                <a:gd name="T14" fmla="*/ 24 w 132"/>
                <a:gd name="T15" fmla="*/ 69 h 88"/>
                <a:gd name="T16" fmla="*/ 26 w 132"/>
                <a:gd name="T17" fmla="*/ 84 h 88"/>
                <a:gd name="T18" fmla="*/ 42 w 132"/>
                <a:gd name="T19" fmla="*/ 82 h 88"/>
                <a:gd name="T20" fmla="*/ 66 w 132"/>
                <a:gd name="T21" fmla="*/ 48 h 88"/>
                <a:gd name="T22" fmla="*/ 90 w 132"/>
                <a:gd name="T23" fmla="*/ 82 h 88"/>
                <a:gd name="T24" fmla="*/ 105 w 132"/>
                <a:gd name="T25" fmla="*/ 84 h 88"/>
                <a:gd name="T26" fmla="*/ 108 w 132"/>
                <a:gd name="T27" fmla="*/ 69 h 88"/>
                <a:gd name="T28" fmla="*/ 84 w 132"/>
                <a:gd name="T29" fmla="*/ 36 h 88"/>
                <a:gd name="T30" fmla="*/ 123 w 132"/>
                <a:gd name="T31" fmla="*/ 23 h 88"/>
                <a:gd name="T32" fmla="*/ 130 w 132"/>
                <a:gd name="T33" fmla="*/ 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88">
                  <a:moveTo>
                    <a:pt x="130" y="9"/>
                  </a:moveTo>
                  <a:cubicBezTo>
                    <a:pt x="128" y="3"/>
                    <a:pt x="122" y="0"/>
                    <a:pt x="116" y="2"/>
                  </a:cubicBezTo>
                  <a:cubicBezTo>
                    <a:pt x="66" y="18"/>
                    <a:pt x="66" y="18"/>
                    <a:pt x="66" y="18"/>
                  </a:cubicBezTo>
                  <a:cubicBezTo>
                    <a:pt x="16" y="2"/>
                    <a:pt x="16" y="2"/>
                    <a:pt x="16" y="2"/>
                  </a:cubicBezTo>
                  <a:cubicBezTo>
                    <a:pt x="10" y="0"/>
                    <a:pt x="4" y="3"/>
                    <a:pt x="2" y="9"/>
                  </a:cubicBezTo>
                  <a:cubicBezTo>
                    <a:pt x="0" y="15"/>
                    <a:pt x="3" y="21"/>
                    <a:pt x="9" y="23"/>
                  </a:cubicBezTo>
                  <a:cubicBezTo>
                    <a:pt x="48" y="36"/>
                    <a:pt x="48" y="36"/>
                    <a:pt x="48" y="36"/>
                  </a:cubicBezTo>
                  <a:cubicBezTo>
                    <a:pt x="24" y="69"/>
                    <a:pt x="24" y="69"/>
                    <a:pt x="24" y="69"/>
                  </a:cubicBezTo>
                  <a:cubicBezTo>
                    <a:pt x="20" y="74"/>
                    <a:pt x="21" y="81"/>
                    <a:pt x="26" y="84"/>
                  </a:cubicBezTo>
                  <a:cubicBezTo>
                    <a:pt x="31" y="88"/>
                    <a:pt x="38" y="87"/>
                    <a:pt x="42" y="82"/>
                  </a:cubicBezTo>
                  <a:cubicBezTo>
                    <a:pt x="66" y="48"/>
                    <a:pt x="66" y="48"/>
                    <a:pt x="66" y="48"/>
                  </a:cubicBezTo>
                  <a:cubicBezTo>
                    <a:pt x="90" y="82"/>
                    <a:pt x="90" y="82"/>
                    <a:pt x="90" y="82"/>
                  </a:cubicBezTo>
                  <a:cubicBezTo>
                    <a:pt x="94" y="87"/>
                    <a:pt x="100" y="88"/>
                    <a:pt x="105" y="84"/>
                  </a:cubicBezTo>
                  <a:cubicBezTo>
                    <a:pt x="110" y="81"/>
                    <a:pt x="111" y="74"/>
                    <a:pt x="108" y="69"/>
                  </a:cubicBezTo>
                  <a:cubicBezTo>
                    <a:pt x="84" y="36"/>
                    <a:pt x="84" y="36"/>
                    <a:pt x="84" y="36"/>
                  </a:cubicBezTo>
                  <a:cubicBezTo>
                    <a:pt x="123" y="23"/>
                    <a:pt x="123" y="23"/>
                    <a:pt x="123" y="23"/>
                  </a:cubicBezTo>
                  <a:cubicBezTo>
                    <a:pt x="128" y="21"/>
                    <a:pt x="132" y="15"/>
                    <a:pt x="130" y="9"/>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4" name="Freeform 11"/>
            <p:cNvSpPr>
              <a:spLocks/>
            </p:cNvSpPr>
            <p:nvPr userDrawn="1"/>
          </p:nvSpPr>
          <p:spPr bwMode="auto">
            <a:xfrm>
              <a:off x="-1140106" y="183264"/>
              <a:ext cx="47625" cy="69850"/>
            </a:xfrm>
            <a:custGeom>
              <a:avLst/>
              <a:gdLst>
                <a:gd name="T0" fmla="*/ 0 w 17"/>
                <a:gd name="T1" fmla="*/ 9 h 25"/>
                <a:gd name="T2" fmla="*/ 9 w 17"/>
                <a:gd name="T3" fmla="*/ 0 h 25"/>
                <a:gd name="T4" fmla="*/ 17 w 17"/>
                <a:gd name="T5" fmla="*/ 9 h 25"/>
                <a:gd name="T6" fmla="*/ 17 w 17"/>
                <a:gd name="T7" fmla="*/ 16 h 25"/>
                <a:gd name="T8" fmla="*/ 9 w 17"/>
                <a:gd name="T9" fmla="*/ 25 h 25"/>
                <a:gd name="T10" fmla="*/ 0 w 17"/>
                <a:gd name="T11" fmla="*/ 16 h 25"/>
                <a:gd name="T12" fmla="*/ 0 w 17"/>
                <a:gd name="T13" fmla="*/ 9 h 25"/>
              </a:gdLst>
              <a:ahLst/>
              <a:cxnLst>
                <a:cxn ang="0">
                  <a:pos x="T0" y="T1"/>
                </a:cxn>
                <a:cxn ang="0">
                  <a:pos x="T2" y="T3"/>
                </a:cxn>
                <a:cxn ang="0">
                  <a:pos x="T4" y="T5"/>
                </a:cxn>
                <a:cxn ang="0">
                  <a:pos x="T6" y="T7"/>
                </a:cxn>
                <a:cxn ang="0">
                  <a:pos x="T8" y="T9"/>
                </a:cxn>
                <a:cxn ang="0">
                  <a:pos x="T10" y="T11"/>
                </a:cxn>
                <a:cxn ang="0">
                  <a:pos x="T12" y="T13"/>
                </a:cxn>
              </a:cxnLst>
              <a:rect l="0" t="0" r="r" b="b"/>
              <a:pathLst>
                <a:path w="17" h="25">
                  <a:moveTo>
                    <a:pt x="0" y="9"/>
                  </a:moveTo>
                  <a:cubicBezTo>
                    <a:pt x="0" y="4"/>
                    <a:pt x="4" y="0"/>
                    <a:pt x="9" y="0"/>
                  </a:cubicBezTo>
                  <a:cubicBezTo>
                    <a:pt x="13" y="0"/>
                    <a:pt x="17" y="4"/>
                    <a:pt x="17" y="9"/>
                  </a:cubicBezTo>
                  <a:cubicBezTo>
                    <a:pt x="17" y="16"/>
                    <a:pt x="17" y="16"/>
                    <a:pt x="17" y="16"/>
                  </a:cubicBezTo>
                  <a:cubicBezTo>
                    <a:pt x="17" y="21"/>
                    <a:pt x="13" y="25"/>
                    <a:pt x="9" y="25"/>
                  </a:cubicBezTo>
                  <a:cubicBezTo>
                    <a:pt x="4" y="25"/>
                    <a:pt x="0" y="21"/>
                    <a:pt x="0" y="16"/>
                  </a:cubicBezTo>
                  <a:lnTo>
                    <a:pt x="0"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5" name="Freeform 12"/>
            <p:cNvSpPr>
              <a:spLocks/>
            </p:cNvSpPr>
            <p:nvPr userDrawn="1"/>
          </p:nvSpPr>
          <p:spPr bwMode="auto">
            <a:xfrm>
              <a:off x="-1254406" y="256289"/>
              <a:ext cx="280987" cy="185738"/>
            </a:xfrm>
            <a:custGeom>
              <a:avLst/>
              <a:gdLst>
                <a:gd name="T0" fmla="*/ 99 w 100"/>
                <a:gd name="T1" fmla="*/ 6 h 66"/>
                <a:gd name="T2" fmla="*/ 88 w 100"/>
                <a:gd name="T3" fmla="*/ 1 h 66"/>
                <a:gd name="T4" fmla="*/ 50 w 100"/>
                <a:gd name="T5" fmla="*/ 14 h 66"/>
                <a:gd name="T6" fmla="*/ 12 w 100"/>
                <a:gd name="T7" fmla="*/ 1 h 66"/>
                <a:gd name="T8" fmla="*/ 1 w 100"/>
                <a:gd name="T9" fmla="*/ 6 h 66"/>
                <a:gd name="T10" fmla="*/ 6 w 100"/>
                <a:gd name="T11" fmla="*/ 17 h 66"/>
                <a:gd name="T12" fmla="*/ 36 w 100"/>
                <a:gd name="T13" fmla="*/ 27 h 66"/>
                <a:gd name="T14" fmla="*/ 18 w 100"/>
                <a:gd name="T15" fmla="*/ 52 h 66"/>
                <a:gd name="T16" fmla="*/ 20 w 100"/>
                <a:gd name="T17" fmla="*/ 64 h 66"/>
                <a:gd name="T18" fmla="*/ 31 w 100"/>
                <a:gd name="T19" fmla="*/ 62 h 66"/>
                <a:gd name="T20" fmla="*/ 50 w 100"/>
                <a:gd name="T21" fmla="*/ 36 h 66"/>
                <a:gd name="T22" fmla="*/ 68 w 100"/>
                <a:gd name="T23" fmla="*/ 62 h 66"/>
                <a:gd name="T24" fmla="*/ 80 w 100"/>
                <a:gd name="T25" fmla="*/ 64 h 66"/>
                <a:gd name="T26" fmla="*/ 82 w 100"/>
                <a:gd name="T27" fmla="*/ 52 h 66"/>
                <a:gd name="T28" fmla="*/ 63 w 100"/>
                <a:gd name="T29" fmla="*/ 27 h 66"/>
                <a:gd name="T30" fmla="*/ 93 w 100"/>
                <a:gd name="T31" fmla="*/ 17 h 66"/>
                <a:gd name="T32" fmla="*/ 99 w 100"/>
                <a:gd name="T33" fmla="*/ 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66">
                  <a:moveTo>
                    <a:pt x="99" y="6"/>
                  </a:moveTo>
                  <a:cubicBezTo>
                    <a:pt x="97" y="2"/>
                    <a:pt x="92" y="0"/>
                    <a:pt x="88" y="1"/>
                  </a:cubicBezTo>
                  <a:cubicBezTo>
                    <a:pt x="50" y="14"/>
                    <a:pt x="50" y="14"/>
                    <a:pt x="50" y="14"/>
                  </a:cubicBezTo>
                  <a:cubicBezTo>
                    <a:pt x="12" y="1"/>
                    <a:pt x="12" y="1"/>
                    <a:pt x="12" y="1"/>
                  </a:cubicBezTo>
                  <a:cubicBezTo>
                    <a:pt x="7" y="0"/>
                    <a:pt x="2" y="2"/>
                    <a:pt x="1" y="6"/>
                  </a:cubicBezTo>
                  <a:cubicBezTo>
                    <a:pt x="0" y="11"/>
                    <a:pt x="2" y="15"/>
                    <a:pt x="6" y="17"/>
                  </a:cubicBezTo>
                  <a:cubicBezTo>
                    <a:pt x="36" y="27"/>
                    <a:pt x="36" y="27"/>
                    <a:pt x="36" y="27"/>
                  </a:cubicBezTo>
                  <a:cubicBezTo>
                    <a:pt x="18" y="52"/>
                    <a:pt x="18" y="52"/>
                    <a:pt x="18" y="52"/>
                  </a:cubicBezTo>
                  <a:cubicBezTo>
                    <a:pt x="15" y="56"/>
                    <a:pt x="16" y="61"/>
                    <a:pt x="20" y="64"/>
                  </a:cubicBezTo>
                  <a:cubicBezTo>
                    <a:pt x="23" y="66"/>
                    <a:pt x="29" y="66"/>
                    <a:pt x="31" y="62"/>
                  </a:cubicBezTo>
                  <a:cubicBezTo>
                    <a:pt x="50" y="36"/>
                    <a:pt x="50" y="36"/>
                    <a:pt x="50" y="36"/>
                  </a:cubicBezTo>
                  <a:cubicBezTo>
                    <a:pt x="68" y="62"/>
                    <a:pt x="68" y="62"/>
                    <a:pt x="68" y="62"/>
                  </a:cubicBezTo>
                  <a:cubicBezTo>
                    <a:pt x="71" y="66"/>
                    <a:pt x="76" y="66"/>
                    <a:pt x="80" y="64"/>
                  </a:cubicBezTo>
                  <a:cubicBezTo>
                    <a:pt x="84" y="61"/>
                    <a:pt x="84" y="56"/>
                    <a:pt x="82" y="52"/>
                  </a:cubicBezTo>
                  <a:cubicBezTo>
                    <a:pt x="63" y="27"/>
                    <a:pt x="63" y="27"/>
                    <a:pt x="63" y="27"/>
                  </a:cubicBezTo>
                  <a:cubicBezTo>
                    <a:pt x="93" y="17"/>
                    <a:pt x="93" y="17"/>
                    <a:pt x="93" y="17"/>
                  </a:cubicBezTo>
                  <a:cubicBezTo>
                    <a:pt x="98" y="15"/>
                    <a:pt x="100" y="11"/>
                    <a:pt x="99" y="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6" name="Freeform 13"/>
            <p:cNvSpPr>
              <a:spLocks/>
            </p:cNvSpPr>
            <p:nvPr userDrawn="1"/>
          </p:nvSpPr>
          <p:spPr bwMode="auto">
            <a:xfrm>
              <a:off x="-1363943" y="249939"/>
              <a:ext cx="36512" cy="47625"/>
            </a:xfrm>
            <a:custGeom>
              <a:avLst/>
              <a:gdLst>
                <a:gd name="T0" fmla="*/ 0 w 13"/>
                <a:gd name="T1" fmla="*/ 6 h 17"/>
                <a:gd name="T2" fmla="*/ 7 w 13"/>
                <a:gd name="T3" fmla="*/ 0 h 17"/>
                <a:gd name="T4" fmla="*/ 13 w 13"/>
                <a:gd name="T5" fmla="*/ 6 h 17"/>
                <a:gd name="T6" fmla="*/ 13 w 13"/>
                <a:gd name="T7" fmla="*/ 11 h 17"/>
                <a:gd name="T8" fmla="*/ 7 w 13"/>
                <a:gd name="T9" fmla="*/ 17 h 17"/>
                <a:gd name="T10" fmla="*/ 0 w 13"/>
                <a:gd name="T11" fmla="*/ 11 h 17"/>
                <a:gd name="T12" fmla="*/ 0 w 13"/>
                <a:gd name="T13" fmla="*/ 6 h 17"/>
              </a:gdLst>
              <a:ahLst/>
              <a:cxnLst>
                <a:cxn ang="0">
                  <a:pos x="T0" y="T1"/>
                </a:cxn>
                <a:cxn ang="0">
                  <a:pos x="T2" y="T3"/>
                </a:cxn>
                <a:cxn ang="0">
                  <a:pos x="T4" y="T5"/>
                </a:cxn>
                <a:cxn ang="0">
                  <a:pos x="T6" y="T7"/>
                </a:cxn>
                <a:cxn ang="0">
                  <a:pos x="T8" y="T9"/>
                </a:cxn>
                <a:cxn ang="0">
                  <a:pos x="T10" y="T11"/>
                </a:cxn>
                <a:cxn ang="0">
                  <a:pos x="T12" y="T13"/>
                </a:cxn>
              </a:cxnLst>
              <a:rect l="0" t="0" r="r" b="b"/>
              <a:pathLst>
                <a:path w="13" h="17">
                  <a:moveTo>
                    <a:pt x="0" y="6"/>
                  </a:moveTo>
                  <a:cubicBezTo>
                    <a:pt x="0" y="2"/>
                    <a:pt x="3" y="0"/>
                    <a:pt x="7" y="0"/>
                  </a:cubicBezTo>
                  <a:cubicBezTo>
                    <a:pt x="10" y="0"/>
                    <a:pt x="13" y="2"/>
                    <a:pt x="13" y="6"/>
                  </a:cubicBezTo>
                  <a:cubicBezTo>
                    <a:pt x="13" y="11"/>
                    <a:pt x="13" y="11"/>
                    <a:pt x="13" y="11"/>
                  </a:cubicBezTo>
                  <a:cubicBezTo>
                    <a:pt x="13" y="15"/>
                    <a:pt x="10" y="17"/>
                    <a:pt x="7" y="17"/>
                  </a:cubicBezTo>
                  <a:cubicBezTo>
                    <a:pt x="3" y="17"/>
                    <a:pt x="0" y="15"/>
                    <a:pt x="0" y="11"/>
                  </a:cubicBez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7" name="Freeform 14"/>
            <p:cNvSpPr>
              <a:spLocks/>
            </p:cNvSpPr>
            <p:nvPr userDrawn="1"/>
          </p:nvSpPr>
          <p:spPr bwMode="auto">
            <a:xfrm>
              <a:off x="-1451256" y="300739"/>
              <a:ext cx="211137" cy="141288"/>
            </a:xfrm>
            <a:custGeom>
              <a:avLst/>
              <a:gdLst>
                <a:gd name="T0" fmla="*/ 74 w 75"/>
                <a:gd name="T1" fmla="*/ 5 h 50"/>
                <a:gd name="T2" fmla="*/ 66 w 75"/>
                <a:gd name="T3" fmla="*/ 1 h 50"/>
                <a:gd name="T4" fmla="*/ 38 w 75"/>
                <a:gd name="T5" fmla="*/ 11 h 50"/>
                <a:gd name="T6" fmla="*/ 9 w 75"/>
                <a:gd name="T7" fmla="*/ 1 h 50"/>
                <a:gd name="T8" fmla="*/ 1 w 75"/>
                <a:gd name="T9" fmla="*/ 5 h 50"/>
                <a:gd name="T10" fmla="*/ 5 w 75"/>
                <a:gd name="T11" fmla="*/ 13 h 50"/>
                <a:gd name="T12" fmla="*/ 28 w 75"/>
                <a:gd name="T13" fmla="*/ 20 h 50"/>
                <a:gd name="T14" fmla="*/ 14 w 75"/>
                <a:gd name="T15" fmla="*/ 39 h 50"/>
                <a:gd name="T16" fmla="*/ 15 w 75"/>
                <a:gd name="T17" fmla="*/ 48 h 50"/>
                <a:gd name="T18" fmla="*/ 24 w 75"/>
                <a:gd name="T19" fmla="*/ 47 h 50"/>
                <a:gd name="T20" fmla="*/ 38 w 75"/>
                <a:gd name="T21" fmla="*/ 28 h 50"/>
                <a:gd name="T22" fmla="*/ 51 w 75"/>
                <a:gd name="T23" fmla="*/ 47 h 50"/>
                <a:gd name="T24" fmla="*/ 60 w 75"/>
                <a:gd name="T25" fmla="*/ 48 h 50"/>
                <a:gd name="T26" fmla="*/ 62 w 75"/>
                <a:gd name="T27" fmla="*/ 39 h 50"/>
                <a:gd name="T28" fmla="*/ 48 w 75"/>
                <a:gd name="T29" fmla="*/ 20 h 50"/>
                <a:gd name="T30" fmla="*/ 70 w 75"/>
                <a:gd name="T31" fmla="*/ 13 h 50"/>
                <a:gd name="T32" fmla="*/ 74 w 75"/>
                <a:gd name="T33" fmla="*/ 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 h="50">
                  <a:moveTo>
                    <a:pt x="74" y="5"/>
                  </a:moveTo>
                  <a:cubicBezTo>
                    <a:pt x="73" y="2"/>
                    <a:pt x="69" y="0"/>
                    <a:pt x="66" y="1"/>
                  </a:cubicBezTo>
                  <a:cubicBezTo>
                    <a:pt x="38" y="11"/>
                    <a:pt x="38" y="11"/>
                    <a:pt x="38" y="11"/>
                  </a:cubicBezTo>
                  <a:cubicBezTo>
                    <a:pt x="9" y="1"/>
                    <a:pt x="9" y="1"/>
                    <a:pt x="9" y="1"/>
                  </a:cubicBezTo>
                  <a:cubicBezTo>
                    <a:pt x="6" y="0"/>
                    <a:pt x="2" y="2"/>
                    <a:pt x="1" y="5"/>
                  </a:cubicBezTo>
                  <a:cubicBezTo>
                    <a:pt x="0" y="9"/>
                    <a:pt x="2" y="12"/>
                    <a:pt x="5" y="13"/>
                  </a:cubicBezTo>
                  <a:cubicBezTo>
                    <a:pt x="28" y="20"/>
                    <a:pt x="28" y="20"/>
                    <a:pt x="28" y="20"/>
                  </a:cubicBezTo>
                  <a:cubicBezTo>
                    <a:pt x="14" y="39"/>
                    <a:pt x="14" y="39"/>
                    <a:pt x="14" y="39"/>
                  </a:cubicBezTo>
                  <a:cubicBezTo>
                    <a:pt x="12" y="42"/>
                    <a:pt x="12" y="46"/>
                    <a:pt x="15" y="48"/>
                  </a:cubicBezTo>
                  <a:cubicBezTo>
                    <a:pt x="18" y="50"/>
                    <a:pt x="22" y="49"/>
                    <a:pt x="24" y="47"/>
                  </a:cubicBezTo>
                  <a:cubicBezTo>
                    <a:pt x="38" y="28"/>
                    <a:pt x="38" y="28"/>
                    <a:pt x="38" y="28"/>
                  </a:cubicBezTo>
                  <a:cubicBezTo>
                    <a:pt x="51" y="47"/>
                    <a:pt x="51" y="47"/>
                    <a:pt x="51" y="47"/>
                  </a:cubicBezTo>
                  <a:cubicBezTo>
                    <a:pt x="53" y="49"/>
                    <a:pt x="57" y="50"/>
                    <a:pt x="60" y="48"/>
                  </a:cubicBezTo>
                  <a:cubicBezTo>
                    <a:pt x="63" y="46"/>
                    <a:pt x="64" y="42"/>
                    <a:pt x="62" y="39"/>
                  </a:cubicBezTo>
                  <a:cubicBezTo>
                    <a:pt x="48" y="20"/>
                    <a:pt x="48" y="20"/>
                    <a:pt x="48" y="20"/>
                  </a:cubicBezTo>
                  <a:cubicBezTo>
                    <a:pt x="70" y="13"/>
                    <a:pt x="70" y="13"/>
                    <a:pt x="70" y="13"/>
                  </a:cubicBezTo>
                  <a:cubicBezTo>
                    <a:pt x="73" y="12"/>
                    <a:pt x="75" y="9"/>
                    <a:pt x="74"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8" name="Freeform 15"/>
            <p:cNvSpPr>
              <a:spLocks noEditPoints="1"/>
            </p:cNvSpPr>
            <p:nvPr userDrawn="1"/>
          </p:nvSpPr>
          <p:spPr bwMode="auto">
            <a:xfrm>
              <a:off x="-1995768" y="421389"/>
              <a:ext cx="325437" cy="396875"/>
            </a:xfrm>
            <a:custGeom>
              <a:avLst/>
              <a:gdLst>
                <a:gd name="T0" fmla="*/ 58 w 116"/>
                <a:gd name="T1" fmla="*/ 141 h 141"/>
                <a:gd name="T2" fmla="*/ 0 w 116"/>
                <a:gd name="T3" fmla="*/ 71 h 141"/>
                <a:gd name="T4" fmla="*/ 58 w 116"/>
                <a:gd name="T5" fmla="*/ 0 h 141"/>
                <a:gd name="T6" fmla="*/ 116 w 116"/>
                <a:gd name="T7" fmla="*/ 71 h 141"/>
                <a:gd name="T8" fmla="*/ 58 w 116"/>
                <a:gd name="T9" fmla="*/ 141 h 141"/>
                <a:gd name="T10" fmla="*/ 59 w 116"/>
                <a:gd name="T11" fmla="*/ 16 h 141"/>
                <a:gd name="T12" fmla="*/ 22 w 116"/>
                <a:gd name="T13" fmla="*/ 71 h 141"/>
                <a:gd name="T14" fmla="*/ 32 w 116"/>
                <a:gd name="T15" fmla="*/ 113 h 141"/>
                <a:gd name="T16" fmla="*/ 58 w 116"/>
                <a:gd name="T17" fmla="*/ 125 h 141"/>
                <a:gd name="T18" fmla="*/ 94 w 116"/>
                <a:gd name="T19" fmla="*/ 71 h 141"/>
                <a:gd name="T20" fmla="*/ 59 w 116"/>
                <a:gd name="T21" fmla="*/ 16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6" h="141">
                  <a:moveTo>
                    <a:pt x="58" y="141"/>
                  </a:moveTo>
                  <a:cubicBezTo>
                    <a:pt x="20" y="141"/>
                    <a:pt x="0" y="116"/>
                    <a:pt x="0" y="71"/>
                  </a:cubicBezTo>
                  <a:cubicBezTo>
                    <a:pt x="0" y="25"/>
                    <a:pt x="21" y="0"/>
                    <a:pt x="58" y="0"/>
                  </a:cubicBezTo>
                  <a:cubicBezTo>
                    <a:pt x="96" y="0"/>
                    <a:pt x="116" y="25"/>
                    <a:pt x="116" y="71"/>
                  </a:cubicBezTo>
                  <a:cubicBezTo>
                    <a:pt x="116" y="116"/>
                    <a:pt x="96" y="141"/>
                    <a:pt x="58" y="141"/>
                  </a:cubicBezTo>
                  <a:moveTo>
                    <a:pt x="59" y="16"/>
                  </a:moveTo>
                  <a:cubicBezTo>
                    <a:pt x="35" y="16"/>
                    <a:pt x="22" y="35"/>
                    <a:pt x="22" y="71"/>
                  </a:cubicBezTo>
                  <a:cubicBezTo>
                    <a:pt x="22" y="88"/>
                    <a:pt x="26" y="104"/>
                    <a:pt x="32" y="113"/>
                  </a:cubicBezTo>
                  <a:cubicBezTo>
                    <a:pt x="37" y="121"/>
                    <a:pt x="47" y="125"/>
                    <a:pt x="58" y="125"/>
                  </a:cubicBezTo>
                  <a:cubicBezTo>
                    <a:pt x="82" y="125"/>
                    <a:pt x="94" y="107"/>
                    <a:pt x="94" y="71"/>
                  </a:cubicBezTo>
                  <a:cubicBezTo>
                    <a:pt x="94" y="34"/>
                    <a:pt x="82" y="16"/>
                    <a:pt x="59" y="1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9" name="Freeform 16"/>
            <p:cNvSpPr>
              <a:spLocks/>
            </p:cNvSpPr>
            <p:nvPr userDrawn="1"/>
          </p:nvSpPr>
          <p:spPr bwMode="auto">
            <a:xfrm>
              <a:off x="-1648106" y="394402"/>
              <a:ext cx="193675" cy="417513"/>
            </a:xfrm>
            <a:custGeom>
              <a:avLst/>
              <a:gdLst>
                <a:gd name="T0" fmla="*/ 67 w 69"/>
                <a:gd name="T1" fmla="*/ 16 h 149"/>
                <a:gd name="T2" fmla="*/ 50 w 69"/>
                <a:gd name="T3" fmla="*/ 15 h 149"/>
                <a:gd name="T4" fmla="*/ 37 w 69"/>
                <a:gd name="T5" fmla="*/ 33 h 149"/>
                <a:gd name="T6" fmla="*/ 37 w 69"/>
                <a:gd name="T7" fmla="*/ 52 h 149"/>
                <a:gd name="T8" fmla="*/ 64 w 69"/>
                <a:gd name="T9" fmla="*/ 52 h 149"/>
                <a:gd name="T10" fmla="*/ 64 w 69"/>
                <a:gd name="T11" fmla="*/ 65 h 149"/>
                <a:gd name="T12" fmla="*/ 37 w 69"/>
                <a:gd name="T13" fmla="*/ 65 h 149"/>
                <a:gd name="T14" fmla="*/ 37 w 69"/>
                <a:gd name="T15" fmla="*/ 149 h 149"/>
                <a:gd name="T16" fmla="*/ 17 w 69"/>
                <a:gd name="T17" fmla="*/ 149 h 149"/>
                <a:gd name="T18" fmla="*/ 17 w 69"/>
                <a:gd name="T19" fmla="*/ 65 h 149"/>
                <a:gd name="T20" fmla="*/ 0 w 69"/>
                <a:gd name="T21" fmla="*/ 65 h 149"/>
                <a:gd name="T22" fmla="*/ 0 w 69"/>
                <a:gd name="T23" fmla="*/ 54 h 149"/>
                <a:gd name="T24" fmla="*/ 17 w 69"/>
                <a:gd name="T25" fmla="*/ 51 h 149"/>
                <a:gd name="T26" fmla="*/ 17 w 69"/>
                <a:gd name="T27" fmla="*/ 35 h 149"/>
                <a:gd name="T28" fmla="*/ 22 w 69"/>
                <a:gd name="T29" fmla="*/ 11 h 149"/>
                <a:gd name="T30" fmla="*/ 44 w 69"/>
                <a:gd name="T31" fmla="*/ 0 h 149"/>
                <a:gd name="T32" fmla="*/ 69 w 69"/>
                <a:gd name="T33" fmla="*/ 4 h 149"/>
                <a:gd name="T34" fmla="*/ 67 w 69"/>
                <a:gd name="T35" fmla="*/ 16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149">
                  <a:moveTo>
                    <a:pt x="67" y="16"/>
                  </a:moveTo>
                  <a:cubicBezTo>
                    <a:pt x="65" y="16"/>
                    <a:pt x="59" y="15"/>
                    <a:pt x="50" y="15"/>
                  </a:cubicBezTo>
                  <a:cubicBezTo>
                    <a:pt x="40" y="15"/>
                    <a:pt x="37" y="19"/>
                    <a:pt x="37" y="33"/>
                  </a:cubicBezTo>
                  <a:cubicBezTo>
                    <a:pt x="37" y="52"/>
                    <a:pt x="37" y="52"/>
                    <a:pt x="37" y="52"/>
                  </a:cubicBezTo>
                  <a:cubicBezTo>
                    <a:pt x="64" y="52"/>
                    <a:pt x="64" y="52"/>
                    <a:pt x="64" y="52"/>
                  </a:cubicBezTo>
                  <a:cubicBezTo>
                    <a:pt x="64" y="65"/>
                    <a:pt x="64" y="65"/>
                    <a:pt x="64" y="65"/>
                  </a:cubicBezTo>
                  <a:cubicBezTo>
                    <a:pt x="37" y="65"/>
                    <a:pt x="37" y="65"/>
                    <a:pt x="37" y="65"/>
                  </a:cubicBezTo>
                  <a:cubicBezTo>
                    <a:pt x="37" y="149"/>
                    <a:pt x="37" y="149"/>
                    <a:pt x="37" y="149"/>
                  </a:cubicBezTo>
                  <a:cubicBezTo>
                    <a:pt x="17" y="149"/>
                    <a:pt x="17" y="149"/>
                    <a:pt x="17" y="149"/>
                  </a:cubicBezTo>
                  <a:cubicBezTo>
                    <a:pt x="17" y="65"/>
                    <a:pt x="17" y="65"/>
                    <a:pt x="17" y="65"/>
                  </a:cubicBezTo>
                  <a:cubicBezTo>
                    <a:pt x="0" y="65"/>
                    <a:pt x="0" y="65"/>
                    <a:pt x="0" y="65"/>
                  </a:cubicBezTo>
                  <a:cubicBezTo>
                    <a:pt x="0" y="54"/>
                    <a:pt x="0" y="54"/>
                    <a:pt x="0" y="54"/>
                  </a:cubicBezTo>
                  <a:cubicBezTo>
                    <a:pt x="17" y="51"/>
                    <a:pt x="17" y="51"/>
                    <a:pt x="17" y="51"/>
                  </a:cubicBezTo>
                  <a:cubicBezTo>
                    <a:pt x="17" y="35"/>
                    <a:pt x="17" y="35"/>
                    <a:pt x="17" y="35"/>
                  </a:cubicBezTo>
                  <a:cubicBezTo>
                    <a:pt x="17" y="21"/>
                    <a:pt x="18" y="16"/>
                    <a:pt x="22" y="11"/>
                  </a:cubicBezTo>
                  <a:cubicBezTo>
                    <a:pt x="27" y="4"/>
                    <a:pt x="34" y="0"/>
                    <a:pt x="44" y="0"/>
                  </a:cubicBezTo>
                  <a:cubicBezTo>
                    <a:pt x="54" y="0"/>
                    <a:pt x="66" y="3"/>
                    <a:pt x="69" y="4"/>
                  </a:cubicBezTo>
                  <a:lnTo>
                    <a:pt x="67"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0" name="Freeform 17"/>
            <p:cNvSpPr>
              <a:spLocks/>
            </p:cNvSpPr>
            <p:nvPr userDrawn="1"/>
          </p:nvSpPr>
          <p:spPr bwMode="auto">
            <a:xfrm>
              <a:off x="-1456018" y="534102"/>
              <a:ext cx="190500" cy="284163"/>
            </a:xfrm>
            <a:custGeom>
              <a:avLst/>
              <a:gdLst>
                <a:gd name="T0" fmla="*/ 31 w 68"/>
                <a:gd name="T1" fmla="*/ 101 h 101"/>
                <a:gd name="T2" fmla="*/ 0 w 68"/>
                <a:gd name="T3" fmla="*/ 96 h 101"/>
                <a:gd name="T4" fmla="*/ 3 w 68"/>
                <a:gd name="T5" fmla="*/ 83 h 101"/>
                <a:gd name="T6" fmla="*/ 27 w 68"/>
                <a:gd name="T7" fmla="*/ 86 h 101"/>
                <a:gd name="T8" fmla="*/ 48 w 68"/>
                <a:gd name="T9" fmla="*/ 72 h 101"/>
                <a:gd name="T10" fmla="*/ 31 w 68"/>
                <a:gd name="T11" fmla="*/ 57 h 101"/>
                <a:gd name="T12" fmla="*/ 1 w 68"/>
                <a:gd name="T13" fmla="*/ 29 h 101"/>
                <a:gd name="T14" fmla="*/ 35 w 68"/>
                <a:gd name="T15" fmla="*/ 0 h 101"/>
                <a:gd name="T16" fmla="*/ 63 w 68"/>
                <a:gd name="T17" fmla="*/ 5 h 101"/>
                <a:gd name="T18" fmla="*/ 60 w 68"/>
                <a:gd name="T19" fmla="*/ 17 h 101"/>
                <a:gd name="T20" fmla="*/ 37 w 68"/>
                <a:gd name="T21" fmla="*/ 14 h 101"/>
                <a:gd name="T22" fmla="*/ 21 w 68"/>
                <a:gd name="T23" fmla="*/ 27 h 101"/>
                <a:gd name="T24" fmla="*/ 68 w 68"/>
                <a:gd name="T25" fmla="*/ 69 h 101"/>
                <a:gd name="T26" fmla="*/ 31 w 68"/>
                <a:gd name="T27"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8" h="101">
                  <a:moveTo>
                    <a:pt x="31" y="101"/>
                  </a:moveTo>
                  <a:cubicBezTo>
                    <a:pt x="21" y="101"/>
                    <a:pt x="12" y="99"/>
                    <a:pt x="0" y="96"/>
                  </a:cubicBezTo>
                  <a:cubicBezTo>
                    <a:pt x="3" y="83"/>
                    <a:pt x="3" y="83"/>
                    <a:pt x="3" y="83"/>
                  </a:cubicBezTo>
                  <a:cubicBezTo>
                    <a:pt x="13" y="85"/>
                    <a:pt x="20" y="86"/>
                    <a:pt x="27" y="86"/>
                  </a:cubicBezTo>
                  <a:cubicBezTo>
                    <a:pt x="41" y="86"/>
                    <a:pt x="48" y="81"/>
                    <a:pt x="48" y="72"/>
                  </a:cubicBezTo>
                  <a:cubicBezTo>
                    <a:pt x="48" y="64"/>
                    <a:pt x="45" y="61"/>
                    <a:pt x="31" y="57"/>
                  </a:cubicBezTo>
                  <a:cubicBezTo>
                    <a:pt x="14" y="52"/>
                    <a:pt x="1" y="47"/>
                    <a:pt x="1" y="29"/>
                  </a:cubicBezTo>
                  <a:cubicBezTo>
                    <a:pt x="1" y="10"/>
                    <a:pt x="14" y="0"/>
                    <a:pt x="35" y="0"/>
                  </a:cubicBezTo>
                  <a:cubicBezTo>
                    <a:pt x="43" y="0"/>
                    <a:pt x="52" y="1"/>
                    <a:pt x="63" y="5"/>
                  </a:cubicBezTo>
                  <a:cubicBezTo>
                    <a:pt x="60" y="17"/>
                    <a:pt x="60" y="17"/>
                    <a:pt x="60" y="17"/>
                  </a:cubicBezTo>
                  <a:cubicBezTo>
                    <a:pt x="53" y="16"/>
                    <a:pt x="45" y="14"/>
                    <a:pt x="37" y="14"/>
                  </a:cubicBezTo>
                  <a:cubicBezTo>
                    <a:pt x="27" y="14"/>
                    <a:pt x="21" y="19"/>
                    <a:pt x="21" y="27"/>
                  </a:cubicBezTo>
                  <a:cubicBezTo>
                    <a:pt x="21" y="47"/>
                    <a:pt x="68" y="34"/>
                    <a:pt x="68" y="69"/>
                  </a:cubicBezTo>
                  <a:cubicBezTo>
                    <a:pt x="68" y="89"/>
                    <a:pt x="54" y="101"/>
                    <a:pt x="31" y="10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1" name="Freeform 18"/>
            <p:cNvSpPr>
              <a:spLocks/>
            </p:cNvSpPr>
            <p:nvPr userDrawn="1"/>
          </p:nvSpPr>
          <p:spPr bwMode="auto">
            <a:xfrm>
              <a:off x="-1262343" y="464252"/>
              <a:ext cx="187325" cy="354013"/>
            </a:xfrm>
            <a:custGeom>
              <a:avLst/>
              <a:gdLst>
                <a:gd name="T0" fmla="*/ 39 w 67"/>
                <a:gd name="T1" fmla="*/ 126 h 126"/>
                <a:gd name="T2" fmla="*/ 19 w 67"/>
                <a:gd name="T3" fmla="*/ 115 h 126"/>
                <a:gd name="T4" fmla="*/ 17 w 67"/>
                <a:gd name="T5" fmla="*/ 93 h 126"/>
                <a:gd name="T6" fmla="*/ 17 w 67"/>
                <a:gd name="T7" fmla="*/ 40 h 126"/>
                <a:gd name="T8" fmla="*/ 0 w 67"/>
                <a:gd name="T9" fmla="*/ 40 h 126"/>
                <a:gd name="T10" fmla="*/ 0 w 67"/>
                <a:gd name="T11" fmla="*/ 29 h 126"/>
                <a:gd name="T12" fmla="*/ 17 w 67"/>
                <a:gd name="T13" fmla="*/ 27 h 126"/>
                <a:gd name="T14" fmla="*/ 17 w 67"/>
                <a:gd name="T15" fmla="*/ 0 h 126"/>
                <a:gd name="T16" fmla="*/ 37 w 67"/>
                <a:gd name="T17" fmla="*/ 0 h 126"/>
                <a:gd name="T18" fmla="*/ 37 w 67"/>
                <a:gd name="T19" fmla="*/ 27 h 126"/>
                <a:gd name="T20" fmla="*/ 63 w 67"/>
                <a:gd name="T21" fmla="*/ 27 h 126"/>
                <a:gd name="T22" fmla="*/ 63 w 67"/>
                <a:gd name="T23" fmla="*/ 40 h 126"/>
                <a:gd name="T24" fmla="*/ 37 w 67"/>
                <a:gd name="T25" fmla="*/ 40 h 126"/>
                <a:gd name="T26" fmla="*/ 37 w 67"/>
                <a:gd name="T27" fmla="*/ 87 h 126"/>
                <a:gd name="T28" fmla="*/ 38 w 67"/>
                <a:gd name="T29" fmla="*/ 106 h 126"/>
                <a:gd name="T30" fmla="*/ 47 w 67"/>
                <a:gd name="T31" fmla="*/ 110 h 126"/>
                <a:gd name="T32" fmla="*/ 64 w 67"/>
                <a:gd name="T33" fmla="*/ 107 h 126"/>
                <a:gd name="T34" fmla="*/ 67 w 67"/>
                <a:gd name="T35" fmla="*/ 120 h 126"/>
                <a:gd name="T36" fmla="*/ 39 w 67"/>
                <a:gd name="T37"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 h="126">
                  <a:moveTo>
                    <a:pt x="39" y="126"/>
                  </a:moveTo>
                  <a:cubicBezTo>
                    <a:pt x="30" y="126"/>
                    <a:pt x="23" y="122"/>
                    <a:pt x="19" y="115"/>
                  </a:cubicBezTo>
                  <a:cubicBezTo>
                    <a:pt x="17" y="111"/>
                    <a:pt x="17" y="106"/>
                    <a:pt x="17" y="93"/>
                  </a:cubicBezTo>
                  <a:cubicBezTo>
                    <a:pt x="17" y="40"/>
                    <a:pt x="17" y="40"/>
                    <a:pt x="17" y="40"/>
                  </a:cubicBezTo>
                  <a:cubicBezTo>
                    <a:pt x="0" y="40"/>
                    <a:pt x="0" y="40"/>
                    <a:pt x="0" y="40"/>
                  </a:cubicBezTo>
                  <a:cubicBezTo>
                    <a:pt x="0" y="29"/>
                    <a:pt x="0" y="29"/>
                    <a:pt x="0" y="29"/>
                  </a:cubicBezTo>
                  <a:cubicBezTo>
                    <a:pt x="17" y="27"/>
                    <a:pt x="17" y="27"/>
                    <a:pt x="17" y="27"/>
                  </a:cubicBezTo>
                  <a:cubicBezTo>
                    <a:pt x="17" y="0"/>
                    <a:pt x="17" y="0"/>
                    <a:pt x="17" y="0"/>
                  </a:cubicBezTo>
                  <a:cubicBezTo>
                    <a:pt x="37" y="0"/>
                    <a:pt x="37" y="0"/>
                    <a:pt x="37" y="0"/>
                  </a:cubicBezTo>
                  <a:cubicBezTo>
                    <a:pt x="37" y="27"/>
                    <a:pt x="37" y="27"/>
                    <a:pt x="37" y="27"/>
                  </a:cubicBezTo>
                  <a:cubicBezTo>
                    <a:pt x="63" y="27"/>
                    <a:pt x="63" y="27"/>
                    <a:pt x="63" y="27"/>
                  </a:cubicBezTo>
                  <a:cubicBezTo>
                    <a:pt x="63" y="40"/>
                    <a:pt x="63" y="40"/>
                    <a:pt x="63" y="40"/>
                  </a:cubicBezTo>
                  <a:cubicBezTo>
                    <a:pt x="37" y="40"/>
                    <a:pt x="37" y="40"/>
                    <a:pt x="37" y="40"/>
                  </a:cubicBezTo>
                  <a:cubicBezTo>
                    <a:pt x="37" y="87"/>
                    <a:pt x="37" y="87"/>
                    <a:pt x="37" y="87"/>
                  </a:cubicBezTo>
                  <a:cubicBezTo>
                    <a:pt x="37" y="104"/>
                    <a:pt x="37" y="104"/>
                    <a:pt x="38" y="106"/>
                  </a:cubicBezTo>
                  <a:cubicBezTo>
                    <a:pt x="40" y="109"/>
                    <a:pt x="43" y="110"/>
                    <a:pt x="47" y="110"/>
                  </a:cubicBezTo>
                  <a:cubicBezTo>
                    <a:pt x="52" y="110"/>
                    <a:pt x="56" y="109"/>
                    <a:pt x="64" y="107"/>
                  </a:cubicBezTo>
                  <a:cubicBezTo>
                    <a:pt x="67" y="120"/>
                    <a:pt x="67" y="120"/>
                    <a:pt x="67" y="120"/>
                  </a:cubicBezTo>
                  <a:cubicBezTo>
                    <a:pt x="55" y="124"/>
                    <a:pt x="47" y="126"/>
                    <a:pt x="39" y="12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2" name="Freeform 19"/>
            <p:cNvSpPr>
              <a:spLocks noEditPoints="1"/>
            </p:cNvSpPr>
            <p:nvPr userDrawn="1"/>
          </p:nvSpPr>
          <p:spPr bwMode="auto">
            <a:xfrm>
              <a:off x="-1071843" y="530927"/>
              <a:ext cx="230187" cy="287338"/>
            </a:xfrm>
            <a:custGeom>
              <a:avLst/>
              <a:gdLst>
                <a:gd name="T0" fmla="*/ 21 w 82"/>
                <a:gd name="T1" fmla="*/ 54 h 102"/>
                <a:gd name="T2" fmla="*/ 21 w 82"/>
                <a:gd name="T3" fmla="*/ 57 h 102"/>
                <a:gd name="T4" fmla="*/ 45 w 82"/>
                <a:gd name="T5" fmla="*/ 85 h 102"/>
                <a:gd name="T6" fmla="*/ 77 w 82"/>
                <a:gd name="T7" fmla="*/ 79 h 102"/>
                <a:gd name="T8" fmla="*/ 81 w 82"/>
                <a:gd name="T9" fmla="*/ 90 h 102"/>
                <a:gd name="T10" fmla="*/ 39 w 82"/>
                <a:gd name="T11" fmla="*/ 102 h 102"/>
                <a:gd name="T12" fmla="*/ 0 w 82"/>
                <a:gd name="T13" fmla="*/ 54 h 102"/>
                <a:gd name="T14" fmla="*/ 43 w 82"/>
                <a:gd name="T15" fmla="*/ 0 h 102"/>
                <a:gd name="T16" fmla="*/ 82 w 82"/>
                <a:gd name="T17" fmla="*/ 49 h 102"/>
                <a:gd name="T18" fmla="*/ 82 w 82"/>
                <a:gd name="T19" fmla="*/ 54 h 102"/>
                <a:gd name="T20" fmla="*/ 21 w 82"/>
                <a:gd name="T21" fmla="*/ 54 h 102"/>
                <a:gd name="T22" fmla="*/ 44 w 82"/>
                <a:gd name="T23" fmla="*/ 14 h 102"/>
                <a:gd name="T24" fmla="*/ 22 w 82"/>
                <a:gd name="T25" fmla="*/ 42 h 102"/>
                <a:gd name="T26" fmla="*/ 63 w 82"/>
                <a:gd name="T27" fmla="*/ 40 h 102"/>
                <a:gd name="T28" fmla="*/ 44 w 82"/>
                <a:gd name="T29" fmla="*/ 1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2" h="102">
                  <a:moveTo>
                    <a:pt x="21" y="54"/>
                  </a:moveTo>
                  <a:cubicBezTo>
                    <a:pt x="21" y="57"/>
                    <a:pt x="21" y="57"/>
                    <a:pt x="21" y="57"/>
                  </a:cubicBezTo>
                  <a:cubicBezTo>
                    <a:pt x="21" y="76"/>
                    <a:pt x="29" y="85"/>
                    <a:pt x="45" y="85"/>
                  </a:cubicBezTo>
                  <a:cubicBezTo>
                    <a:pt x="53" y="85"/>
                    <a:pt x="61" y="84"/>
                    <a:pt x="77" y="79"/>
                  </a:cubicBezTo>
                  <a:cubicBezTo>
                    <a:pt x="81" y="90"/>
                    <a:pt x="81" y="90"/>
                    <a:pt x="81" y="90"/>
                  </a:cubicBezTo>
                  <a:cubicBezTo>
                    <a:pt x="61" y="99"/>
                    <a:pt x="51" y="102"/>
                    <a:pt x="39" y="102"/>
                  </a:cubicBezTo>
                  <a:cubicBezTo>
                    <a:pt x="15" y="102"/>
                    <a:pt x="0" y="84"/>
                    <a:pt x="0" y="54"/>
                  </a:cubicBezTo>
                  <a:cubicBezTo>
                    <a:pt x="0" y="22"/>
                    <a:pt x="16" y="0"/>
                    <a:pt x="43" y="0"/>
                  </a:cubicBezTo>
                  <a:cubicBezTo>
                    <a:pt x="69" y="0"/>
                    <a:pt x="82" y="16"/>
                    <a:pt x="82" y="49"/>
                  </a:cubicBezTo>
                  <a:cubicBezTo>
                    <a:pt x="82" y="54"/>
                    <a:pt x="82" y="54"/>
                    <a:pt x="82" y="54"/>
                  </a:cubicBezTo>
                  <a:lnTo>
                    <a:pt x="21" y="54"/>
                  </a:lnTo>
                  <a:close/>
                  <a:moveTo>
                    <a:pt x="44" y="14"/>
                  </a:moveTo>
                  <a:cubicBezTo>
                    <a:pt x="31" y="14"/>
                    <a:pt x="24" y="24"/>
                    <a:pt x="22" y="42"/>
                  </a:cubicBezTo>
                  <a:cubicBezTo>
                    <a:pt x="63" y="40"/>
                    <a:pt x="63" y="40"/>
                    <a:pt x="63" y="40"/>
                  </a:cubicBezTo>
                  <a:cubicBezTo>
                    <a:pt x="63" y="23"/>
                    <a:pt x="57" y="14"/>
                    <a:pt x="44" y="1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3" name="Freeform 20"/>
            <p:cNvSpPr>
              <a:spLocks noEditPoints="1"/>
            </p:cNvSpPr>
            <p:nvPr userDrawn="1"/>
          </p:nvSpPr>
          <p:spPr bwMode="auto">
            <a:xfrm>
              <a:off x="-816256" y="402339"/>
              <a:ext cx="234950" cy="415925"/>
            </a:xfrm>
            <a:custGeom>
              <a:avLst/>
              <a:gdLst>
                <a:gd name="T0" fmla="*/ 65 w 84"/>
                <a:gd name="T1" fmla="*/ 146 h 148"/>
                <a:gd name="T2" fmla="*/ 65 w 84"/>
                <a:gd name="T3" fmla="*/ 137 h 148"/>
                <a:gd name="T4" fmla="*/ 33 w 84"/>
                <a:gd name="T5" fmla="*/ 148 h 148"/>
                <a:gd name="T6" fmla="*/ 0 w 84"/>
                <a:gd name="T7" fmla="*/ 97 h 148"/>
                <a:gd name="T8" fmla="*/ 35 w 84"/>
                <a:gd name="T9" fmla="*/ 46 h 148"/>
                <a:gd name="T10" fmla="*/ 64 w 84"/>
                <a:gd name="T11" fmla="*/ 57 h 148"/>
                <a:gd name="T12" fmla="*/ 64 w 84"/>
                <a:gd name="T13" fmla="*/ 0 h 148"/>
                <a:gd name="T14" fmla="*/ 84 w 84"/>
                <a:gd name="T15" fmla="*/ 0 h 148"/>
                <a:gd name="T16" fmla="*/ 84 w 84"/>
                <a:gd name="T17" fmla="*/ 146 h 148"/>
                <a:gd name="T18" fmla="*/ 65 w 84"/>
                <a:gd name="T19" fmla="*/ 146 h 148"/>
                <a:gd name="T20" fmla="*/ 64 w 84"/>
                <a:gd name="T21" fmla="*/ 69 h 148"/>
                <a:gd name="T22" fmla="*/ 42 w 84"/>
                <a:gd name="T23" fmla="*/ 64 h 148"/>
                <a:gd name="T24" fmla="*/ 21 w 84"/>
                <a:gd name="T25" fmla="*/ 97 h 148"/>
                <a:gd name="T26" fmla="*/ 41 w 84"/>
                <a:gd name="T27" fmla="*/ 131 h 148"/>
                <a:gd name="T28" fmla="*/ 64 w 84"/>
                <a:gd name="T29" fmla="*/ 125 h 148"/>
                <a:gd name="T30" fmla="*/ 64 w 84"/>
                <a:gd name="T31" fmla="*/ 6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148">
                  <a:moveTo>
                    <a:pt x="65" y="146"/>
                  </a:moveTo>
                  <a:cubicBezTo>
                    <a:pt x="65" y="137"/>
                    <a:pt x="65" y="137"/>
                    <a:pt x="65" y="137"/>
                  </a:cubicBezTo>
                  <a:cubicBezTo>
                    <a:pt x="54" y="143"/>
                    <a:pt x="43" y="148"/>
                    <a:pt x="33" y="148"/>
                  </a:cubicBezTo>
                  <a:cubicBezTo>
                    <a:pt x="12" y="148"/>
                    <a:pt x="0" y="129"/>
                    <a:pt x="0" y="97"/>
                  </a:cubicBezTo>
                  <a:cubicBezTo>
                    <a:pt x="0" y="66"/>
                    <a:pt x="14" y="46"/>
                    <a:pt x="35" y="46"/>
                  </a:cubicBezTo>
                  <a:cubicBezTo>
                    <a:pt x="46" y="46"/>
                    <a:pt x="55" y="52"/>
                    <a:pt x="64" y="57"/>
                  </a:cubicBezTo>
                  <a:cubicBezTo>
                    <a:pt x="64" y="0"/>
                    <a:pt x="64" y="0"/>
                    <a:pt x="64" y="0"/>
                  </a:cubicBezTo>
                  <a:cubicBezTo>
                    <a:pt x="84" y="0"/>
                    <a:pt x="84" y="0"/>
                    <a:pt x="84" y="0"/>
                  </a:cubicBezTo>
                  <a:cubicBezTo>
                    <a:pt x="84" y="146"/>
                    <a:pt x="84" y="146"/>
                    <a:pt x="84" y="146"/>
                  </a:cubicBezTo>
                  <a:lnTo>
                    <a:pt x="65" y="146"/>
                  </a:lnTo>
                  <a:close/>
                  <a:moveTo>
                    <a:pt x="64" y="69"/>
                  </a:moveTo>
                  <a:cubicBezTo>
                    <a:pt x="52" y="65"/>
                    <a:pt x="48" y="64"/>
                    <a:pt x="42" y="64"/>
                  </a:cubicBezTo>
                  <a:cubicBezTo>
                    <a:pt x="28" y="64"/>
                    <a:pt x="21" y="75"/>
                    <a:pt x="21" y="97"/>
                  </a:cubicBezTo>
                  <a:cubicBezTo>
                    <a:pt x="21" y="120"/>
                    <a:pt x="28" y="131"/>
                    <a:pt x="41" y="131"/>
                  </a:cubicBezTo>
                  <a:cubicBezTo>
                    <a:pt x="47" y="131"/>
                    <a:pt x="52" y="129"/>
                    <a:pt x="64" y="125"/>
                  </a:cubicBezTo>
                  <a:lnTo>
                    <a:pt x="64" y="6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4" name="Freeform 21"/>
            <p:cNvSpPr>
              <a:spLocks/>
            </p:cNvSpPr>
            <p:nvPr userDrawn="1"/>
          </p:nvSpPr>
          <p:spPr bwMode="auto">
            <a:xfrm>
              <a:off x="-1973543" y="950027"/>
              <a:ext cx="46037" cy="98425"/>
            </a:xfrm>
            <a:custGeom>
              <a:avLst/>
              <a:gdLst>
                <a:gd name="T0" fmla="*/ 15 w 16"/>
                <a:gd name="T1" fmla="*/ 5 h 35"/>
                <a:gd name="T2" fmla="*/ 6 w 16"/>
                <a:gd name="T3" fmla="*/ 7 h 35"/>
                <a:gd name="T4" fmla="*/ 6 w 16"/>
                <a:gd name="T5" fmla="*/ 35 h 35"/>
                <a:gd name="T6" fmla="*/ 0 w 16"/>
                <a:gd name="T7" fmla="*/ 35 h 35"/>
                <a:gd name="T8" fmla="*/ 0 w 16"/>
                <a:gd name="T9" fmla="*/ 0 h 35"/>
                <a:gd name="T10" fmla="*/ 5 w 16"/>
                <a:gd name="T11" fmla="*/ 0 h 35"/>
                <a:gd name="T12" fmla="*/ 5 w 16"/>
                <a:gd name="T13" fmla="*/ 3 h 35"/>
                <a:gd name="T14" fmla="*/ 15 w 16"/>
                <a:gd name="T15" fmla="*/ 0 h 35"/>
                <a:gd name="T16" fmla="*/ 16 w 16"/>
                <a:gd name="T17" fmla="*/ 0 h 35"/>
                <a:gd name="T18" fmla="*/ 16 w 16"/>
                <a:gd name="T19" fmla="*/ 5 h 35"/>
                <a:gd name="T20" fmla="*/ 15 w 16"/>
                <a:gd name="T21" fmla="*/ 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5">
                  <a:moveTo>
                    <a:pt x="15" y="5"/>
                  </a:moveTo>
                  <a:cubicBezTo>
                    <a:pt x="12" y="5"/>
                    <a:pt x="9" y="5"/>
                    <a:pt x="6" y="7"/>
                  </a:cubicBezTo>
                  <a:cubicBezTo>
                    <a:pt x="6" y="35"/>
                    <a:pt x="6" y="35"/>
                    <a:pt x="6" y="35"/>
                  </a:cubicBezTo>
                  <a:cubicBezTo>
                    <a:pt x="0" y="35"/>
                    <a:pt x="0" y="35"/>
                    <a:pt x="0" y="35"/>
                  </a:cubicBezTo>
                  <a:cubicBezTo>
                    <a:pt x="0" y="0"/>
                    <a:pt x="0" y="0"/>
                    <a:pt x="0" y="0"/>
                  </a:cubicBezTo>
                  <a:cubicBezTo>
                    <a:pt x="5" y="0"/>
                    <a:pt x="5" y="0"/>
                    <a:pt x="5" y="0"/>
                  </a:cubicBezTo>
                  <a:cubicBezTo>
                    <a:pt x="5" y="3"/>
                    <a:pt x="5" y="3"/>
                    <a:pt x="5" y="3"/>
                  </a:cubicBezTo>
                  <a:cubicBezTo>
                    <a:pt x="9" y="1"/>
                    <a:pt x="11" y="0"/>
                    <a:pt x="15" y="0"/>
                  </a:cubicBezTo>
                  <a:cubicBezTo>
                    <a:pt x="15" y="0"/>
                    <a:pt x="16" y="0"/>
                    <a:pt x="16" y="0"/>
                  </a:cubicBezTo>
                  <a:cubicBezTo>
                    <a:pt x="16" y="5"/>
                    <a:pt x="16" y="5"/>
                    <a:pt x="16" y="5"/>
                  </a:cubicBezTo>
                  <a:cubicBezTo>
                    <a:pt x="15" y="5"/>
                    <a:pt x="15" y="5"/>
                    <a:pt x="15"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5" name="Freeform 22"/>
            <p:cNvSpPr>
              <a:spLocks noEditPoints="1"/>
            </p:cNvSpPr>
            <p:nvPr userDrawn="1"/>
          </p:nvSpPr>
          <p:spPr bwMode="auto">
            <a:xfrm>
              <a:off x="-1919568" y="946852"/>
              <a:ext cx="69850" cy="104775"/>
            </a:xfrm>
            <a:custGeom>
              <a:avLst/>
              <a:gdLst>
                <a:gd name="T0" fmla="*/ 20 w 25"/>
                <a:gd name="T1" fmla="*/ 36 h 37"/>
                <a:gd name="T2" fmla="*/ 20 w 25"/>
                <a:gd name="T3" fmla="*/ 33 h 37"/>
                <a:gd name="T4" fmla="*/ 9 w 25"/>
                <a:gd name="T5" fmla="*/ 37 h 37"/>
                <a:gd name="T6" fmla="*/ 0 w 25"/>
                <a:gd name="T7" fmla="*/ 26 h 37"/>
                <a:gd name="T8" fmla="*/ 7 w 25"/>
                <a:gd name="T9" fmla="*/ 16 h 37"/>
                <a:gd name="T10" fmla="*/ 20 w 25"/>
                <a:gd name="T11" fmla="*/ 15 h 37"/>
                <a:gd name="T12" fmla="*/ 20 w 25"/>
                <a:gd name="T13" fmla="*/ 14 h 37"/>
                <a:gd name="T14" fmla="*/ 13 w 25"/>
                <a:gd name="T15" fmla="*/ 5 h 37"/>
                <a:gd name="T16" fmla="*/ 3 w 25"/>
                <a:gd name="T17" fmla="*/ 7 h 37"/>
                <a:gd name="T18" fmla="*/ 2 w 25"/>
                <a:gd name="T19" fmla="*/ 3 h 37"/>
                <a:gd name="T20" fmla="*/ 16 w 25"/>
                <a:gd name="T21" fmla="*/ 0 h 37"/>
                <a:gd name="T22" fmla="*/ 23 w 25"/>
                <a:gd name="T23" fmla="*/ 3 h 37"/>
                <a:gd name="T24" fmla="*/ 25 w 25"/>
                <a:gd name="T25" fmla="*/ 14 h 37"/>
                <a:gd name="T26" fmla="*/ 25 w 25"/>
                <a:gd name="T27" fmla="*/ 36 h 37"/>
                <a:gd name="T28" fmla="*/ 20 w 25"/>
                <a:gd name="T29" fmla="*/ 36 h 37"/>
                <a:gd name="T30" fmla="*/ 20 w 25"/>
                <a:gd name="T31" fmla="*/ 19 h 37"/>
                <a:gd name="T32" fmla="*/ 6 w 25"/>
                <a:gd name="T33" fmla="*/ 26 h 37"/>
                <a:gd name="T34" fmla="*/ 11 w 25"/>
                <a:gd name="T35" fmla="*/ 32 h 37"/>
                <a:gd name="T36" fmla="*/ 20 w 25"/>
                <a:gd name="T37" fmla="*/ 30 h 37"/>
                <a:gd name="T38" fmla="*/ 20 w 25"/>
                <a:gd name="T39"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7">
                  <a:moveTo>
                    <a:pt x="20" y="36"/>
                  </a:moveTo>
                  <a:cubicBezTo>
                    <a:pt x="20" y="33"/>
                    <a:pt x="20" y="33"/>
                    <a:pt x="20" y="33"/>
                  </a:cubicBezTo>
                  <a:cubicBezTo>
                    <a:pt x="16" y="36"/>
                    <a:pt x="12" y="37"/>
                    <a:pt x="9" y="37"/>
                  </a:cubicBezTo>
                  <a:cubicBezTo>
                    <a:pt x="5" y="37"/>
                    <a:pt x="0" y="34"/>
                    <a:pt x="0" y="26"/>
                  </a:cubicBezTo>
                  <a:cubicBezTo>
                    <a:pt x="0" y="20"/>
                    <a:pt x="3" y="17"/>
                    <a:pt x="7" y="16"/>
                  </a:cubicBezTo>
                  <a:cubicBezTo>
                    <a:pt x="9" y="15"/>
                    <a:pt x="13" y="15"/>
                    <a:pt x="20" y="15"/>
                  </a:cubicBezTo>
                  <a:cubicBezTo>
                    <a:pt x="20" y="14"/>
                    <a:pt x="20" y="14"/>
                    <a:pt x="20" y="14"/>
                  </a:cubicBezTo>
                  <a:cubicBezTo>
                    <a:pt x="20" y="8"/>
                    <a:pt x="20" y="5"/>
                    <a:pt x="13" y="5"/>
                  </a:cubicBezTo>
                  <a:cubicBezTo>
                    <a:pt x="11" y="5"/>
                    <a:pt x="7" y="6"/>
                    <a:pt x="3" y="7"/>
                  </a:cubicBezTo>
                  <a:cubicBezTo>
                    <a:pt x="2" y="3"/>
                    <a:pt x="2" y="3"/>
                    <a:pt x="2" y="3"/>
                  </a:cubicBezTo>
                  <a:cubicBezTo>
                    <a:pt x="8" y="1"/>
                    <a:pt x="12" y="0"/>
                    <a:pt x="16" y="0"/>
                  </a:cubicBezTo>
                  <a:cubicBezTo>
                    <a:pt x="19" y="0"/>
                    <a:pt x="22" y="1"/>
                    <a:pt x="23" y="3"/>
                  </a:cubicBezTo>
                  <a:cubicBezTo>
                    <a:pt x="25" y="5"/>
                    <a:pt x="25" y="7"/>
                    <a:pt x="25" y="14"/>
                  </a:cubicBezTo>
                  <a:cubicBezTo>
                    <a:pt x="25" y="36"/>
                    <a:pt x="25" y="36"/>
                    <a:pt x="25" y="36"/>
                  </a:cubicBezTo>
                  <a:lnTo>
                    <a:pt x="20" y="36"/>
                  </a:lnTo>
                  <a:close/>
                  <a:moveTo>
                    <a:pt x="20" y="19"/>
                  </a:moveTo>
                  <a:cubicBezTo>
                    <a:pt x="8" y="20"/>
                    <a:pt x="6" y="21"/>
                    <a:pt x="6" y="26"/>
                  </a:cubicBezTo>
                  <a:cubicBezTo>
                    <a:pt x="6" y="30"/>
                    <a:pt x="8" y="32"/>
                    <a:pt x="11" y="32"/>
                  </a:cubicBezTo>
                  <a:cubicBezTo>
                    <a:pt x="14" y="32"/>
                    <a:pt x="20" y="30"/>
                    <a:pt x="20" y="30"/>
                  </a:cubicBezTo>
                  <a:lnTo>
                    <a:pt x="20" y="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6" name="Freeform 23"/>
            <p:cNvSpPr>
              <a:spLocks noEditPoints="1"/>
            </p:cNvSpPr>
            <p:nvPr userDrawn="1"/>
          </p:nvSpPr>
          <p:spPr bwMode="auto">
            <a:xfrm>
              <a:off x="-1821143" y="908752"/>
              <a:ext cx="19050" cy="139700"/>
            </a:xfrm>
            <a:custGeom>
              <a:avLst/>
              <a:gdLst>
                <a:gd name="T0" fmla="*/ 3 w 7"/>
                <a:gd name="T1" fmla="*/ 8 h 50"/>
                <a:gd name="T2" fmla="*/ 0 w 7"/>
                <a:gd name="T3" fmla="*/ 4 h 50"/>
                <a:gd name="T4" fmla="*/ 3 w 7"/>
                <a:gd name="T5" fmla="*/ 0 h 50"/>
                <a:gd name="T6" fmla="*/ 7 w 7"/>
                <a:gd name="T7" fmla="*/ 4 h 50"/>
                <a:gd name="T8" fmla="*/ 3 w 7"/>
                <a:gd name="T9" fmla="*/ 8 h 50"/>
                <a:gd name="T10" fmla="*/ 1 w 7"/>
                <a:gd name="T11" fmla="*/ 15 h 50"/>
                <a:gd name="T12" fmla="*/ 6 w 7"/>
                <a:gd name="T13" fmla="*/ 15 h 50"/>
                <a:gd name="T14" fmla="*/ 6 w 7"/>
                <a:gd name="T15" fmla="*/ 50 h 50"/>
                <a:gd name="T16" fmla="*/ 1 w 7"/>
                <a:gd name="T17" fmla="*/ 50 h 50"/>
                <a:gd name="T18" fmla="*/ 1 w 7"/>
                <a:gd name="T19" fmla="*/ 1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50">
                  <a:moveTo>
                    <a:pt x="3" y="8"/>
                  </a:moveTo>
                  <a:cubicBezTo>
                    <a:pt x="1" y="8"/>
                    <a:pt x="0" y="6"/>
                    <a:pt x="0" y="4"/>
                  </a:cubicBezTo>
                  <a:cubicBezTo>
                    <a:pt x="0" y="2"/>
                    <a:pt x="1" y="0"/>
                    <a:pt x="3" y="0"/>
                  </a:cubicBezTo>
                  <a:cubicBezTo>
                    <a:pt x="5" y="0"/>
                    <a:pt x="7" y="2"/>
                    <a:pt x="7" y="4"/>
                  </a:cubicBezTo>
                  <a:cubicBezTo>
                    <a:pt x="7" y="6"/>
                    <a:pt x="5" y="8"/>
                    <a:pt x="3" y="8"/>
                  </a:cubicBezTo>
                  <a:moveTo>
                    <a:pt x="1" y="15"/>
                  </a:moveTo>
                  <a:cubicBezTo>
                    <a:pt x="6" y="15"/>
                    <a:pt x="6" y="15"/>
                    <a:pt x="6" y="15"/>
                  </a:cubicBezTo>
                  <a:cubicBezTo>
                    <a:pt x="6" y="50"/>
                    <a:pt x="6" y="50"/>
                    <a:pt x="6" y="50"/>
                  </a:cubicBezTo>
                  <a:cubicBezTo>
                    <a:pt x="1" y="50"/>
                    <a:pt x="1" y="50"/>
                    <a:pt x="1" y="50"/>
                  </a:cubicBezTo>
                  <a:lnTo>
                    <a:pt x="1"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7" name="Freeform 24"/>
            <p:cNvSpPr>
              <a:spLocks/>
            </p:cNvSpPr>
            <p:nvPr userDrawn="1"/>
          </p:nvSpPr>
          <p:spPr bwMode="auto">
            <a:xfrm>
              <a:off x="-1781456" y="946852"/>
              <a:ext cx="63500" cy="104775"/>
            </a:xfrm>
            <a:custGeom>
              <a:avLst/>
              <a:gdLst>
                <a:gd name="T0" fmla="*/ 10 w 23"/>
                <a:gd name="T1" fmla="*/ 37 h 37"/>
                <a:gd name="T2" fmla="*/ 0 w 23"/>
                <a:gd name="T3" fmla="*/ 35 h 37"/>
                <a:gd name="T4" fmla="*/ 1 w 23"/>
                <a:gd name="T5" fmla="*/ 31 h 37"/>
                <a:gd name="T6" fmla="*/ 9 w 23"/>
                <a:gd name="T7" fmla="*/ 32 h 37"/>
                <a:gd name="T8" fmla="*/ 17 w 23"/>
                <a:gd name="T9" fmla="*/ 27 h 37"/>
                <a:gd name="T10" fmla="*/ 11 w 23"/>
                <a:gd name="T11" fmla="*/ 21 h 37"/>
                <a:gd name="T12" fmla="*/ 0 w 23"/>
                <a:gd name="T13" fmla="*/ 11 h 37"/>
                <a:gd name="T14" fmla="*/ 12 w 23"/>
                <a:gd name="T15" fmla="*/ 0 h 37"/>
                <a:gd name="T16" fmla="*/ 21 w 23"/>
                <a:gd name="T17" fmla="*/ 2 h 37"/>
                <a:gd name="T18" fmla="*/ 20 w 23"/>
                <a:gd name="T19" fmla="*/ 6 h 37"/>
                <a:gd name="T20" fmla="*/ 12 w 23"/>
                <a:gd name="T21" fmla="*/ 5 h 37"/>
                <a:gd name="T22" fmla="*/ 6 w 23"/>
                <a:gd name="T23" fmla="*/ 10 h 37"/>
                <a:gd name="T24" fmla="*/ 23 w 23"/>
                <a:gd name="T25" fmla="*/ 26 h 37"/>
                <a:gd name="T26" fmla="*/ 10 w 23"/>
                <a:gd name="T2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37">
                  <a:moveTo>
                    <a:pt x="10" y="37"/>
                  </a:moveTo>
                  <a:cubicBezTo>
                    <a:pt x="7" y="37"/>
                    <a:pt x="4" y="37"/>
                    <a:pt x="0" y="35"/>
                  </a:cubicBezTo>
                  <a:cubicBezTo>
                    <a:pt x="1" y="31"/>
                    <a:pt x="1" y="31"/>
                    <a:pt x="1" y="31"/>
                  </a:cubicBezTo>
                  <a:cubicBezTo>
                    <a:pt x="4" y="32"/>
                    <a:pt x="7" y="32"/>
                    <a:pt x="9" y="32"/>
                  </a:cubicBezTo>
                  <a:cubicBezTo>
                    <a:pt x="14" y="32"/>
                    <a:pt x="17" y="30"/>
                    <a:pt x="17" y="27"/>
                  </a:cubicBezTo>
                  <a:cubicBezTo>
                    <a:pt x="17" y="24"/>
                    <a:pt x="16" y="22"/>
                    <a:pt x="11" y="21"/>
                  </a:cubicBezTo>
                  <a:cubicBezTo>
                    <a:pt x="5" y="19"/>
                    <a:pt x="0" y="17"/>
                    <a:pt x="0" y="11"/>
                  </a:cubicBezTo>
                  <a:cubicBezTo>
                    <a:pt x="0" y="4"/>
                    <a:pt x="4" y="0"/>
                    <a:pt x="12" y="0"/>
                  </a:cubicBezTo>
                  <a:cubicBezTo>
                    <a:pt x="14" y="0"/>
                    <a:pt x="17" y="1"/>
                    <a:pt x="21" y="2"/>
                  </a:cubicBezTo>
                  <a:cubicBezTo>
                    <a:pt x="20" y="6"/>
                    <a:pt x="20" y="6"/>
                    <a:pt x="20" y="6"/>
                  </a:cubicBezTo>
                  <a:cubicBezTo>
                    <a:pt x="17" y="5"/>
                    <a:pt x="14" y="5"/>
                    <a:pt x="12" y="5"/>
                  </a:cubicBezTo>
                  <a:cubicBezTo>
                    <a:pt x="8" y="5"/>
                    <a:pt x="6" y="7"/>
                    <a:pt x="6" y="10"/>
                  </a:cubicBezTo>
                  <a:cubicBezTo>
                    <a:pt x="6" y="18"/>
                    <a:pt x="23" y="14"/>
                    <a:pt x="23" y="26"/>
                  </a:cubicBezTo>
                  <a:cubicBezTo>
                    <a:pt x="23" y="33"/>
                    <a:pt x="18" y="37"/>
                    <a:pt x="10" y="3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8" name="Freeform 25"/>
            <p:cNvSpPr>
              <a:spLocks noEditPoints="1"/>
            </p:cNvSpPr>
            <p:nvPr userDrawn="1"/>
          </p:nvSpPr>
          <p:spPr bwMode="auto">
            <a:xfrm>
              <a:off x="-1697318" y="908752"/>
              <a:ext cx="19050" cy="139700"/>
            </a:xfrm>
            <a:custGeom>
              <a:avLst/>
              <a:gdLst>
                <a:gd name="T0" fmla="*/ 3 w 7"/>
                <a:gd name="T1" fmla="*/ 8 h 50"/>
                <a:gd name="T2" fmla="*/ 0 w 7"/>
                <a:gd name="T3" fmla="*/ 4 h 50"/>
                <a:gd name="T4" fmla="*/ 3 w 7"/>
                <a:gd name="T5" fmla="*/ 0 h 50"/>
                <a:gd name="T6" fmla="*/ 7 w 7"/>
                <a:gd name="T7" fmla="*/ 4 h 50"/>
                <a:gd name="T8" fmla="*/ 3 w 7"/>
                <a:gd name="T9" fmla="*/ 8 h 50"/>
                <a:gd name="T10" fmla="*/ 0 w 7"/>
                <a:gd name="T11" fmla="*/ 15 h 50"/>
                <a:gd name="T12" fmla="*/ 6 w 7"/>
                <a:gd name="T13" fmla="*/ 15 h 50"/>
                <a:gd name="T14" fmla="*/ 6 w 7"/>
                <a:gd name="T15" fmla="*/ 50 h 50"/>
                <a:gd name="T16" fmla="*/ 0 w 7"/>
                <a:gd name="T17" fmla="*/ 50 h 50"/>
                <a:gd name="T18" fmla="*/ 0 w 7"/>
                <a:gd name="T19" fmla="*/ 1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50">
                  <a:moveTo>
                    <a:pt x="3" y="8"/>
                  </a:moveTo>
                  <a:cubicBezTo>
                    <a:pt x="1" y="8"/>
                    <a:pt x="0" y="6"/>
                    <a:pt x="0" y="4"/>
                  </a:cubicBezTo>
                  <a:cubicBezTo>
                    <a:pt x="0" y="2"/>
                    <a:pt x="1" y="0"/>
                    <a:pt x="3" y="0"/>
                  </a:cubicBezTo>
                  <a:cubicBezTo>
                    <a:pt x="5" y="0"/>
                    <a:pt x="7" y="2"/>
                    <a:pt x="7" y="4"/>
                  </a:cubicBezTo>
                  <a:cubicBezTo>
                    <a:pt x="7" y="6"/>
                    <a:pt x="5" y="8"/>
                    <a:pt x="3" y="8"/>
                  </a:cubicBezTo>
                  <a:moveTo>
                    <a:pt x="0" y="15"/>
                  </a:moveTo>
                  <a:cubicBezTo>
                    <a:pt x="6" y="15"/>
                    <a:pt x="6" y="15"/>
                    <a:pt x="6" y="15"/>
                  </a:cubicBezTo>
                  <a:cubicBezTo>
                    <a:pt x="6" y="50"/>
                    <a:pt x="6" y="50"/>
                    <a:pt x="6" y="50"/>
                  </a:cubicBezTo>
                  <a:cubicBezTo>
                    <a:pt x="0" y="50"/>
                    <a:pt x="0" y="50"/>
                    <a:pt x="0" y="50"/>
                  </a:cubicBezTo>
                  <a:lnTo>
                    <a:pt x="0"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9" name="Freeform 26"/>
            <p:cNvSpPr>
              <a:spLocks/>
            </p:cNvSpPr>
            <p:nvPr userDrawn="1"/>
          </p:nvSpPr>
          <p:spPr bwMode="auto">
            <a:xfrm>
              <a:off x="-1649693" y="946852"/>
              <a:ext cx="74612" cy="101600"/>
            </a:xfrm>
            <a:custGeom>
              <a:avLst/>
              <a:gdLst>
                <a:gd name="T0" fmla="*/ 21 w 27"/>
                <a:gd name="T1" fmla="*/ 36 h 36"/>
                <a:gd name="T2" fmla="*/ 21 w 27"/>
                <a:gd name="T3" fmla="*/ 15 h 36"/>
                <a:gd name="T4" fmla="*/ 16 w 27"/>
                <a:gd name="T5" fmla="*/ 5 h 36"/>
                <a:gd name="T6" fmla="*/ 5 w 27"/>
                <a:gd name="T7" fmla="*/ 7 h 36"/>
                <a:gd name="T8" fmla="*/ 5 w 27"/>
                <a:gd name="T9" fmla="*/ 36 h 36"/>
                <a:gd name="T10" fmla="*/ 0 w 27"/>
                <a:gd name="T11" fmla="*/ 36 h 36"/>
                <a:gd name="T12" fmla="*/ 0 w 27"/>
                <a:gd name="T13" fmla="*/ 1 h 36"/>
                <a:gd name="T14" fmla="*/ 5 w 27"/>
                <a:gd name="T15" fmla="*/ 1 h 36"/>
                <a:gd name="T16" fmla="*/ 5 w 27"/>
                <a:gd name="T17" fmla="*/ 4 h 36"/>
                <a:gd name="T18" fmla="*/ 17 w 27"/>
                <a:gd name="T19" fmla="*/ 0 h 36"/>
                <a:gd name="T20" fmla="*/ 25 w 27"/>
                <a:gd name="T21" fmla="*/ 4 h 36"/>
                <a:gd name="T22" fmla="*/ 27 w 27"/>
                <a:gd name="T23" fmla="*/ 13 h 36"/>
                <a:gd name="T24" fmla="*/ 27 w 27"/>
                <a:gd name="T25" fmla="*/ 36 h 36"/>
                <a:gd name="T26" fmla="*/ 21 w 27"/>
                <a:gd name="T2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36">
                  <a:moveTo>
                    <a:pt x="21" y="36"/>
                  </a:moveTo>
                  <a:cubicBezTo>
                    <a:pt x="21" y="15"/>
                    <a:pt x="21" y="15"/>
                    <a:pt x="21" y="15"/>
                  </a:cubicBezTo>
                  <a:cubicBezTo>
                    <a:pt x="21" y="10"/>
                    <a:pt x="22" y="5"/>
                    <a:pt x="16" y="5"/>
                  </a:cubicBezTo>
                  <a:cubicBezTo>
                    <a:pt x="13" y="5"/>
                    <a:pt x="9" y="6"/>
                    <a:pt x="5" y="7"/>
                  </a:cubicBezTo>
                  <a:cubicBezTo>
                    <a:pt x="5" y="36"/>
                    <a:pt x="5" y="36"/>
                    <a:pt x="5" y="36"/>
                  </a:cubicBezTo>
                  <a:cubicBezTo>
                    <a:pt x="0" y="36"/>
                    <a:pt x="0" y="36"/>
                    <a:pt x="0" y="36"/>
                  </a:cubicBezTo>
                  <a:cubicBezTo>
                    <a:pt x="0" y="1"/>
                    <a:pt x="0" y="1"/>
                    <a:pt x="0" y="1"/>
                  </a:cubicBezTo>
                  <a:cubicBezTo>
                    <a:pt x="5" y="1"/>
                    <a:pt x="5" y="1"/>
                    <a:pt x="5" y="1"/>
                  </a:cubicBezTo>
                  <a:cubicBezTo>
                    <a:pt x="5" y="4"/>
                    <a:pt x="5" y="4"/>
                    <a:pt x="5" y="4"/>
                  </a:cubicBezTo>
                  <a:cubicBezTo>
                    <a:pt x="10" y="2"/>
                    <a:pt x="14" y="0"/>
                    <a:pt x="17" y="0"/>
                  </a:cubicBezTo>
                  <a:cubicBezTo>
                    <a:pt x="21" y="0"/>
                    <a:pt x="24" y="2"/>
                    <a:pt x="25" y="4"/>
                  </a:cubicBezTo>
                  <a:cubicBezTo>
                    <a:pt x="27" y="6"/>
                    <a:pt x="27" y="7"/>
                    <a:pt x="27" y="13"/>
                  </a:cubicBezTo>
                  <a:cubicBezTo>
                    <a:pt x="27" y="36"/>
                    <a:pt x="27" y="36"/>
                    <a:pt x="27" y="36"/>
                  </a:cubicBezTo>
                  <a:lnTo>
                    <a:pt x="21"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0" name="Freeform 27"/>
            <p:cNvSpPr>
              <a:spLocks noEditPoints="1"/>
            </p:cNvSpPr>
            <p:nvPr userDrawn="1"/>
          </p:nvSpPr>
          <p:spPr bwMode="auto">
            <a:xfrm>
              <a:off x="-1551268" y="946852"/>
              <a:ext cx="80962" cy="146050"/>
            </a:xfrm>
            <a:custGeom>
              <a:avLst/>
              <a:gdLst>
                <a:gd name="T0" fmla="*/ 25 w 29"/>
                <a:gd name="T1" fmla="*/ 49 h 52"/>
                <a:gd name="T2" fmla="*/ 15 w 29"/>
                <a:gd name="T3" fmla="*/ 52 h 52"/>
                <a:gd name="T4" fmla="*/ 3 w 29"/>
                <a:gd name="T5" fmla="*/ 50 h 52"/>
                <a:gd name="T6" fmla="*/ 3 w 29"/>
                <a:gd name="T7" fmla="*/ 47 h 52"/>
                <a:gd name="T8" fmla="*/ 13 w 29"/>
                <a:gd name="T9" fmla="*/ 47 h 52"/>
                <a:gd name="T10" fmla="*/ 22 w 29"/>
                <a:gd name="T11" fmla="*/ 44 h 52"/>
                <a:gd name="T12" fmla="*/ 24 w 29"/>
                <a:gd name="T13" fmla="*/ 35 h 52"/>
                <a:gd name="T14" fmla="*/ 24 w 29"/>
                <a:gd name="T15" fmla="*/ 32 h 52"/>
                <a:gd name="T16" fmla="*/ 12 w 29"/>
                <a:gd name="T17" fmla="*/ 36 h 52"/>
                <a:gd name="T18" fmla="*/ 0 w 29"/>
                <a:gd name="T19" fmla="*/ 19 h 52"/>
                <a:gd name="T20" fmla="*/ 13 w 29"/>
                <a:gd name="T21" fmla="*/ 0 h 52"/>
                <a:gd name="T22" fmla="*/ 24 w 29"/>
                <a:gd name="T23" fmla="*/ 4 h 52"/>
                <a:gd name="T24" fmla="*/ 24 w 29"/>
                <a:gd name="T25" fmla="*/ 1 h 52"/>
                <a:gd name="T26" fmla="*/ 29 w 29"/>
                <a:gd name="T27" fmla="*/ 1 h 52"/>
                <a:gd name="T28" fmla="*/ 29 w 29"/>
                <a:gd name="T29" fmla="*/ 34 h 52"/>
                <a:gd name="T30" fmla="*/ 25 w 29"/>
                <a:gd name="T31" fmla="*/ 49 h 52"/>
                <a:gd name="T32" fmla="*/ 24 w 29"/>
                <a:gd name="T33" fmla="*/ 8 h 52"/>
                <a:gd name="T34" fmla="*/ 14 w 29"/>
                <a:gd name="T35" fmla="*/ 5 h 52"/>
                <a:gd name="T36" fmla="*/ 6 w 29"/>
                <a:gd name="T37" fmla="*/ 18 h 52"/>
                <a:gd name="T38" fmla="*/ 14 w 29"/>
                <a:gd name="T39" fmla="*/ 31 h 52"/>
                <a:gd name="T40" fmla="*/ 24 w 29"/>
                <a:gd name="T41" fmla="*/ 29 h 52"/>
                <a:gd name="T42" fmla="*/ 24 w 29"/>
                <a:gd name="T43" fmla="*/ 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 h="52">
                  <a:moveTo>
                    <a:pt x="25" y="49"/>
                  </a:moveTo>
                  <a:cubicBezTo>
                    <a:pt x="22" y="51"/>
                    <a:pt x="19" y="52"/>
                    <a:pt x="15" y="52"/>
                  </a:cubicBezTo>
                  <a:cubicBezTo>
                    <a:pt x="12" y="52"/>
                    <a:pt x="9" y="52"/>
                    <a:pt x="3" y="50"/>
                  </a:cubicBezTo>
                  <a:cubicBezTo>
                    <a:pt x="3" y="47"/>
                    <a:pt x="3" y="47"/>
                    <a:pt x="3" y="47"/>
                  </a:cubicBezTo>
                  <a:cubicBezTo>
                    <a:pt x="8" y="47"/>
                    <a:pt x="10" y="47"/>
                    <a:pt x="13" y="47"/>
                  </a:cubicBezTo>
                  <a:cubicBezTo>
                    <a:pt x="18" y="47"/>
                    <a:pt x="21" y="46"/>
                    <a:pt x="22" y="44"/>
                  </a:cubicBezTo>
                  <a:cubicBezTo>
                    <a:pt x="23" y="42"/>
                    <a:pt x="24" y="40"/>
                    <a:pt x="24" y="35"/>
                  </a:cubicBezTo>
                  <a:cubicBezTo>
                    <a:pt x="24" y="32"/>
                    <a:pt x="24" y="32"/>
                    <a:pt x="24" y="32"/>
                  </a:cubicBezTo>
                  <a:cubicBezTo>
                    <a:pt x="19" y="35"/>
                    <a:pt x="15" y="36"/>
                    <a:pt x="12" y="36"/>
                  </a:cubicBezTo>
                  <a:cubicBezTo>
                    <a:pt x="4" y="36"/>
                    <a:pt x="0" y="30"/>
                    <a:pt x="0" y="19"/>
                  </a:cubicBezTo>
                  <a:cubicBezTo>
                    <a:pt x="0" y="8"/>
                    <a:pt x="5" y="0"/>
                    <a:pt x="13" y="0"/>
                  </a:cubicBezTo>
                  <a:cubicBezTo>
                    <a:pt x="17" y="0"/>
                    <a:pt x="20" y="2"/>
                    <a:pt x="24" y="4"/>
                  </a:cubicBezTo>
                  <a:cubicBezTo>
                    <a:pt x="24" y="1"/>
                    <a:pt x="24" y="1"/>
                    <a:pt x="24" y="1"/>
                  </a:cubicBezTo>
                  <a:cubicBezTo>
                    <a:pt x="29" y="1"/>
                    <a:pt x="29" y="1"/>
                    <a:pt x="29" y="1"/>
                  </a:cubicBezTo>
                  <a:cubicBezTo>
                    <a:pt x="29" y="34"/>
                    <a:pt x="29" y="34"/>
                    <a:pt x="29" y="34"/>
                  </a:cubicBezTo>
                  <a:cubicBezTo>
                    <a:pt x="29" y="44"/>
                    <a:pt x="28" y="46"/>
                    <a:pt x="25" y="49"/>
                  </a:cubicBezTo>
                  <a:moveTo>
                    <a:pt x="24" y="8"/>
                  </a:moveTo>
                  <a:cubicBezTo>
                    <a:pt x="18" y="6"/>
                    <a:pt x="17" y="5"/>
                    <a:pt x="14" y="5"/>
                  </a:cubicBezTo>
                  <a:cubicBezTo>
                    <a:pt x="9" y="5"/>
                    <a:pt x="6" y="10"/>
                    <a:pt x="6" y="18"/>
                  </a:cubicBezTo>
                  <a:cubicBezTo>
                    <a:pt x="6" y="27"/>
                    <a:pt x="9" y="31"/>
                    <a:pt x="14" y="31"/>
                  </a:cubicBezTo>
                  <a:cubicBezTo>
                    <a:pt x="16" y="31"/>
                    <a:pt x="18" y="31"/>
                    <a:pt x="24" y="29"/>
                  </a:cubicBezTo>
                  <a:lnTo>
                    <a:pt x="24"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1" name="Freeform 28"/>
            <p:cNvSpPr>
              <a:spLocks/>
            </p:cNvSpPr>
            <p:nvPr userDrawn="1"/>
          </p:nvSpPr>
          <p:spPr bwMode="auto">
            <a:xfrm>
              <a:off x="-1397281" y="946852"/>
              <a:ext cx="63500" cy="104775"/>
            </a:xfrm>
            <a:custGeom>
              <a:avLst/>
              <a:gdLst>
                <a:gd name="T0" fmla="*/ 11 w 23"/>
                <a:gd name="T1" fmla="*/ 37 h 37"/>
                <a:gd name="T2" fmla="*/ 0 w 23"/>
                <a:gd name="T3" fmla="*/ 35 h 37"/>
                <a:gd name="T4" fmla="*/ 1 w 23"/>
                <a:gd name="T5" fmla="*/ 31 h 37"/>
                <a:gd name="T6" fmla="*/ 10 w 23"/>
                <a:gd name="T7" fmla="*/ 32 h 37"/>
                <a:gd name="T8" fmla="*/ 18 w 23"/>
                <a:gd name="T9" fmla="*/ 27 h 37"/>
                <a:gd name="T10" fmla="*/ 12 w 23"/>
                <a:gd name="T11" fmla="*/ 21 h 37"/>
                <a:gd name="T12" fmla="*/ 1 w 23"/>
                <a:gd name="T13" fmla="*/ 11 h 37"/>
                <a:gd name="T14" fmla="*/ 12 w 23"/>
                <a:gd name="T15" fmla="*/ 0 h 37"/>
                <a:gd name="T16" fmla="*/ 21 w 23"/>
                <a:gd name="T17" fmla="*/ 2 h 37"/>
                <a:gd name="T18" fmla="*/ 21 w 23"/>
                <a:gd name="T19" fmla="*/ 6 h 37"/>
                <a:gd name="T20" fmla="*/ 13 w 23"/>
                <a:gd name="T21" fmla="*/ 5 h 37"/>
                <a:gd name="T22" fmla="*/ 6 w 23"/>
                <a:gd name="T23" fmla="*/ 10 h 37"/>
                <a:gd name="T24" fmla="*/ 23 w 23"/>
                <a:gd name="T25" fmla="*/ 26 h 37"/>
                <a:gd name="T26" fmla="*/ 11 w 23"/>
                <a:gd name="T2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37">
                  <a:moveTo>
                    <a:pt x="11" y="37"/>
                  </a:moveTo>
                  <a:cubicBezTo>
                    <a:pt x="7" y="37"/>
                    <a:pt x="5" y="37"/>
                    <a:pt x="0" y="35"/>
                  </a:cubicBezTo>
                  <a:cubicBezTo>
                    <a:pt x="1" y="31"/>
                    <a:pt x="1" y="31"/>
                    <a:pt x="1" y="31"/>
                  </a:cubicBezTo>
                  <a:cubicBezTo>
                    <a:pt x="5" y="32"/>
                    <a:pt x="7" y="32"/>
                    <a:pt x="10" y="32"/>
                  </a:cubicBezTo>
                  <a:cubicBezTo>
                    <a:pt x="15" y="32"/>
                    <a:pt x="18" y="30"/>
                    <a:pt x="18" y="27"/>
                  </a:cubicBezTo>
                  <a:cubicBezTo>
                    <a:pt x="18" y="24"/>
                    <a:pt x="16" y="22"/>
                    <a:pt x="12" y="21"/>
                  </a:cubicBezTo>
                  <a:cubicBezTo>
                    <a:pt x="6" y="19"/>
                    <a:pt x="1" y="17"/>
                    <a:pt x="1" y="11"/>
                  </a:cubicBezTo>
                  <a:cubicBezTo>
                    <a:pt x="1" y="4"/>
                    <a:pt x="5" y="0"/>
                    <a:pt x="12" y="0"/>
                  </a:cubicBezTo>
                  <a:cubicBezTo>
                    <a:pt x="15" y="0"/>
                    <a:pt x="18" y="1"/>
                    <a:pt x="21" y="2"/>
                  </a:cubicBezTo>
                  <a:cubicBezTo>
                    <a:pt x="21" y="6"/>
                    <a:pt x="21" y="6"/>
                    <a:pt x="21" y="6"/>
                  </a:cubicBezTo>
                  <a:cubicBezTo>
                    <a:pt x="17" y="5"/>
                    <a:pt x="15" y="5"/>
                    <a:pt x="13" y="5"/>
                  </a:cubicBezTo>
                  <a:cubicBezTo>
                    <a:pt x="9" y="5"/>
                    <a:pt x="6" y="7"/>
                    <a:pt x="6" y="10"/>
                  </a:cubicBezTo>
                  <a:cubicBezTo>
                    <a:pt x="6" y="18"/>
                    <a:pt x="23" y="14"/>
                    <a:pt x="23" y="26"/>
                  </a:cubicBezTo>
                  <a:cubicBezTo>
                    <a:pt x="23" y="33"/>
                    <a:pt x="19" y="37"/>
                    <a:pt x="11" y="3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2" name="Freeform 29"/>
            <p:cNvSpPr>
              <a:spLocks/>
            </p:cNvSpPr>
            <p:nvPr userDrawn="1"/>
          </p:nvSpPr>
          <p:spPr bwMode="auto">
            <a:xfrm>
              <a:off x="-1324256" y="924627"/>
              <a:ext cx="63500" cy="127000"/>
            </a:xfrm>
            <a:custGeom>
              <a:avLst/>
              <a:gdLst>
                <a:gd name="T0" fmla="*/ 13 w 23"/>
                <a:gd name="T1" fmla="*/ 45 h 45"/>
                <a:gd name="T2" fmla="*/ 7 w 23"/>
                <a:gd name="T3" fmla="*/ 42 h 45"/>
                <a:gd name="T4" fmla="*/ 6 w 23"/>
                <a:gd name="T5" fmla="*/ 35 h 45"/>
                <a:gd name="T6" fmla="*/ 6 w 23"/>
                <a:gd name="T7" fmla="*/ 13 h 45"/>
                <a:gd name="T8" fmla="*/ 0 w 23"/>
                <a:gd name="T9" fmla="*/ 13 h 45"/>
                <a:gd name="T10" fmla="*/ 0 w 23"/>
                <a:gd name="T11" fmla="*/ 10 h 45"/>
                <a:gd name="T12" fmla="*/ 6 w 23"/>
                <a:gd name="T13" fmla="*/ 9 h 45"/>
                <a:gd name="T14" fmla="*/ 6 w 23"/>
                <a:gd name="T15" fmla="*/ 0 h 45"/>
                <a:gd name="T16" fmla="*/ 12 w 23"/>
                <a:gd name="T17" fmla="*/ 0 h 45"/>
                <a:gd name="T18" fmla="*/ 12 w 23"/>
                <a:gd name="T19" fmla="*/ 9 h 45"/>
                <a:gd name="T20" fmla="*/ 21 w 23"/>
                <a:gd name="T21" fmla="*/ 9 h 45"/>
                <a:gd name="T22" fmla="*/ 21 w 23"/>
                <a:gd name="T23" fmla="*/ 13 h 45"/>
                <a:gd name="T24" fmla="*/ 12 w 23"/>
                <a:gd name="T25" fmla="*/ 13 h 45"/>
                <a:gd name="T26" fmla="*/ 12 w 23"/>
                <a:gd name="T27" fmla="*/ 32 h 45"/>
                <a:gd name="T28" fmla="*/ 12 w 23"/>
                <a:gd name="T29" fmla="*/ 39 h 45"/>
                <a:gd name="T30" fmla="*/ 15 w 23"/>
                <a:gd name="T31" fmla="*/ 40 h 45"/>
                <a:gd name="T32" fmla="*/ 22 w 23"/>
                <a:gd name="T33" fmla="*/ 39 h 45"/>
                <a:gd name="T34" fmla="*/ 23 w 23"/>
                <a:gd name="T35" fmla="*/ 43 h 45"/>
                <a:gd name="T36" fmla="*/ 13 w 23"/>
                <a:gd name="T37"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 h="45">
                  <a:moveTo>
                    <a:pt x="13" y="45"/>
                  </a:moveTo>
                  <a:cubicBezTo>
                    <a:pt x="10" y="45"/>
                    <a:pt x="8" y="44"/>
                    <a:pt x="7" y="42"/>
                  </a:cubicBezTo>
                  <a:cubicBezTo>
                    <a:pt x="6" y="40"/>
                    <a:pt x="6" y="39"/>
                    <a:pt x="6" y="35"/>
                  </a:cubicBezTo>
                  <a:cubicBezTo>
                    <a:pt x="6" y="13"/>
                    <a:pt x="6" y="13"/>
                    <a:pt x="6" y="13"/>
                  </a:cubicBezTo>
                  <a:cubicBezTo>
                    <a:pt x="0" y="13"/>
                    <a:pt x="0" y="13"/>
                    <a:pt x="0" y="13"/>
                  </a:cubicBezTo>
                  <a:cubicBezTo>
                    <a:pt x="0" y="10"/>
                    <a:pt x="0" y="10"/>
                    <a:pt x="0" y="10"/>
                  </a:cubicBezTo>
                  <a:cubicBezTo>
                    <a:pt x="6" y="9"/>
                    <a:pt x="6" y="9"/>
                    <a:pt x="6" y="9"/>
                  </a:cubicBezTo>
                  <a:cubicBezTo>
                    <a:pt x="6" y="0"/>
                    <a:pt x="6" y="0"/>
                    <a:pt x="6" y="0"/>
                  </a:cubicBezTo>
                  <a:cubicBezTo>
                    <a:pt x="12" y="0"/>
                    <a:pt x="12" y="0"/>
                    <a:pt x="12" y="0"/>
                  </a:cubicBezTo>
                  <a:cubicBezTo>
                    <a:pt x="12" y="9"/>
                    <a:pt x="12" y="9"/>
                    <a:pt x="12" y="9"/>
                  </a:cubicBezTo>
                  <a:cubicBezTo>
                    <a:pt x="21" y="9"/>
                    <a:pt x="21" y="9"/>
                    <a:pt x="21" y="9"/>
                  </a:cubicBezTo>
                  <a:cubicBezTo>
                    <a:pt x="21" y="13"/>
                    <a:pt x="21" y="13"/>
                    <a:pt x="21" y="13"/>
                  </a:cubicBezTo>
                  <a:cubicBezTo>
                    <a:pt x="12" y="13"/>
                    <a:pt x="12" y="13"/>
                    <a:pt x="12" y="13"/>
                  </a:cubicBezTo>
                  <a:cubicBezTo>
                    <a:pt x="12" y="32"/>
                    <a:pt x="12" y="32"/>
                    <a:pt x="12" y="32"/>
                  </a:cubicBezTo>
                  <a:cubicBezTo>
                    <a:pt x="12" y="38"/>
                    <a:pt x="12" y="38"/>
                    <a:pt x="12" y="39"/>
                  </a:cubicBezTo>
                  <a:cubicBezTo>
                    <a:pt x="13" y="40"/>
                    <a:pt x="14" y="40"/>
                    <a:pt x="15" y="40"/>
                  </a:cubicBezTo>
                  <a:cubicBezTo>
                    <a:pt x="17" y="40"/>
                    <a:pt x="19" y="40"/>
                    <a:pt x="22" y="39"/>
                  </a:cubicBezTo>
                  <a:cubicBezTo>
                    <a:pt x="23" y="43"/>
                    <a:pt x="23" y="43"/>
                    <a:pt x="23" y="43"/>
                  </a:cubicBezTo>
                  <a:cubicBezTo>
                    <a:pt x="19" y="44"/>
                    <a:pt x="16" y="45"/>
                    <a:pt x="13" y="4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3" name="Freeform 30"/>
            <p:cNvSpPr>
              <a:spLocks noEditPoints="1"/>
            </p:cNvSpPr>
            <p:nvPr userDrawn="1"/>
          </p:nvSpPr>
          <p:spPr bwMode="auto">
            <a:xfrm>
              <a:off x="-1249643" y="946852"/>
              <a:ext cx="71437" cy="104775"/>
            </a:xfrm>
            <a:custGeom>
              <a:avLst/>
              <a:gdLst>
                <a:gd name="T0" fmla="*/ 20 w 25"/>
                <a:gd name="T1" fmla="*/ 36 h 37"/>
                <a:gd name="T2" fmla="*/ 20 w 25"/>
                <a:gd name="T3" fmla="*/ 33 h 37"/>
                <a:gd name="T4" fmla="*/ 9 w 25"/>
                <a:gd name="T5" fmla="*/ 37 h 37"/>
                <a:gd name="T6" fmla="*/ 0 w 25"/>
                <a:gd name="T7" fmla="*/ 26 h 37"/>
                <a:gd name="T8" fmla="*/ 7 w 25"/>
                <a:gd name="T9" fmla="*/ 16 h 37"/>
                <a:gd name="T10" fmla="*/ 20 w 25"/>
                <a:gd name="T11" fmla="*/ 15 h 37"/>
                <a:gd name="T12" fmla="*/ 20 w 25"/>
                <a:gd name="T13" fmla="*/ 14 h 37"/>
                <a:gd name="T14" fmla="*/ 13 w 25"/>
                <a:gd name="T15" fmla="*/ 5 h 37"/>
                <a:gd name="T16" fmla="*/ 3 w 25"/>
                <a:gd name="T17" fmla="*/ 7 h 37"/>
                <a:gd name="T18" fmla="*/ 2 w 25"/>
                <a:gd name="T19" fmla="*/ 3 h 37"/>
                <a:gd name="T20" fmla="*/ 16 w 25"/>
                <a:gd name="T21" fmla="*/ 0 h 37"/>
                <a:gd name="T22" fmla="*/ 23 w 25"/>
                <a:gd name="T23" fmla="*/ 3 h 37"/>
                <a:gd name="T24" fmla="*/ 25 w 25"/>
                <a:gd name="T25" fmla="*/ 14 h 37"/>
                <a:gd name="T26" fmla="*/ 25 w 25"/>
                <a:gd name="T27" fmla="*/ 36 h 37"/>
                <a:gd name="T28" fmla="*/ 20 w 25"/>
                <a:gd name="T29" fmla="*/ 36 h 37"/>
                <a:gd name="T30" fmla="*/ 20 w 25"/>
                <a:gd name="T31" fmla="*/ 19 h 37"/>
                <a:gd name="T32" fmla="*/ 6 w 25"/>
                <a:gd name="T33" fmla="*/ 26 h 37"/>
                <a:gd name="T34" fmla="*/ 11 w 25"/>
                <a:gd name="T35" fmla="*/ 32 h 37"/>
                <a:gd name="T36" fmla="*/ 20 w 25"/>
                <a:gd name="T37" fmla="*/ 30 h 37"/>
                <a:gd name="T38" fmla="*/ 20 w 25"/>
                <a:gd name="T39"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7">
                  <a:moveTo>
                    <a:pt x="20" y="36"/>
                  </a:moveTo>
                  <a:cubicBezTo>
                    <a:pt x="20" y="33"/>
                    <a:pt x="20" y="33"/>
                    <a:pt x="20" y="33"/>
                  </a:cubicBezTo>
                  <a:cubicBezTo>
                    <a:pt x="15" y="36"/>
                    <a:pt x="12" y="37"/>
                    <a:pt x="9" y="37"/>
                  </a:cubicBezTo>
                  <a:cubicBezTo>
                    <a:pt x="5" y="37"/>
                    <a:pt x="0" y="34"/>
                    <a:pt x="0" y="26"/>
                  </a:cubicBezTo>
                  <a:cubicBezTo>
                    <a:pt x="0" y="20"/>
                    <a:pt x="3" y="17"/>
                    <a:pt x="7" y="16"/>
                  </a:cubicBezTo>
                  <a:cubicBezTo>
                    <a:pt x="9" y="15"/>
                    <a:pt x="13" y="15"/>
                    <a:pt x="20" y="15"/>
                  </a:cubicBezTo>
                  <a:cubicBezTo>
                    <a:pt x="20" y="14"/>
                    <a:pt x="20" y="14"/>
                    <a:pt x="20" y="14"/>
                  </a:cubicBezTo>
                  <a:cubicBezTo>
                    <a:pt x="20" y="8"/>
                    <a:pt x="20" y="5"/>
                    <a:pt x="13" y="5"/>
                  </a:cubicBezTo>
                  <a:cubicBezTo>
                    <a:pt x="11" y="5"/>
                    <a:pt x="7" y="6"/>
                    <a:pt x="3" y="7"/>
                  </a:cubicBezTo>
                  <a:cubicBezTo>
                    <a:pt x="2" y="3"/>
                    <a:pt x="2" y="3"/>
                    <a:pt x="2" y="3"/>
                  </a:cubicBezTo>
                  <a:cubicBezTo>
                    <a:pt x="8" y="1"/>
                    <a:pt x="12" y="0"/>
                    <a:pt x="16" y="0"/>
                  </a:cubicBezTo>
                  <a:cubicBezTo>
                    <a:pt x="19" y="0"/>
                    <a:pt x="22" y="1"/>
                    <a:pt x="23" y="3"/>
                  </a:cubicBezTo>
                  <a:cubicBezTo>
                    <a:pt x="25" y="5"/>
                    <a:pt x="25" y="7"/>
                    <a:pt x="25" y="14"/>
                  </a:cubicBezTo>
                  <a:cubicBezTo>
                    <a:pt x="25" y="36"/>
                    <a:pt x="25" y="36"/>
                    <a:pt x="25" y="36"/>
                  </a:cubicBezTo>
                  <a:lnTo>
                    <a:pt x="20" y="36"/>
                  </a:lnTo>
                  <a:close/>
                  <a:moveTo>
                    <a:pt x="20" y="19"/>
                  </a:moveTo>
                  <a:cubicBezTo>
                    <a:pt x="8" y="20"/>
                    <a:pt x="6" y="21"/>
                    <a:pt x="6" y="26"/>
                  </a:cubicBezTo>
                  <a:cubicBezTo>
                    <a:pt x="6" y="30"/>
                    <a:pt x="8" y="32"/>
                    <a:pt x="11" y="32"/>
                  </a:cubicBezTo>
                  <a:cubicBezTo>
                    <a:pt x="14" y="32"/>
                    <a:pt x="20" y="30"/>
                    <a:pt x="20" y="30"/>
                  </a:cubicBezTo>
                  <a:lnTo>
                    <a:pt x="20" y="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4" name="Freeform 31"/>
            <p:cNvSpPr>
              <a:spLocks/>
            </p:cNvSpPr>
            <p:nvPr userDrawn="1"/>
          </p:nvSpPr>
          <p:spPr bwMode="auto">
            <a:xfrm>
              <a:off x="-1148043" y="946852"/>
              <a:ext cx="76200" cy="101600"/>
            </a:xfrm>
            <a:custGeom>
              <a:avLst/>
              <a:gdLst>
                <a:gd name="T0" fmla="*/ 21 w 27"/>
                <a:gd name="T1" fmla="*/ 36 h 36"/>
                <a:gd name="T2" fmla="*/ 21 w 27"/>
                <a:gd name="T3" fmla="*/ 15 h 36"/>
                <a:gd name="T4" fmla="*/ 15 w 27"/>
                <a:gd name="T5" fmla="*/ 5 h 36"/>
                <a:gd name="T6" fmla="*/ 5 w 27"/>
                <a:gd name="T7" fmla="*/ 7 h 36"/>
                <a:gd name="T8" fmla="*/ 5 w 27"/>
                <a:gd name="T9" fmla="*/ 36 h 36"/>
                <a:gd name="T10" fmla="*/ 0 w 27"/>
                <a:gd name="T11" fmla="*/ 36 h 36"/>
                <a:gd name="T12" fmla="*/ 0 w 27"/>
                <a:gd name="T13" fmla="*/ 1 h 36"/>
                <a:gd name="T14" fmla="*/ 5 w 27"/>
                <a:gd name="T15" fmla="*/ 1 h 36"/>
                <a:gd name="T16" fmla="*/ 5 w 27"/>
                <a:gd name="T17" fmla="*/ 4 h 36"/>
                <a:gd name="T18" fmla="*/ 17 w 27"/>
                <a:gd name="T19" fmla="*/ 0 h 36"/>
                <a:gd name="T20" fmla="*/ 25 w 27"/>
                <a:gd name="T21" fmla="*/ 4 h 36"/>
                <a:gd name="T22" fmla="*/ 27 w 27"/>
                <a:gd name="T23" fmla="*/ 13 h 36"/>
                <a:gd name="T24" fmla="*/ 27 w 27"/>
                <a:gd name="T25" fmla="*/ 36 h 36"/>
                <a:gd name="T26" fmla="*/ 21 w 27"/>
                <a:gd name="T2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36">
                  <a:moveTo>
                    <a:pt x="21" y="36"/>
                  </a:moveTo>
                  <a:cubicBezTo>
                    <a:pt x="21" y="15"/>
                    <a:pt x="21" y="15"/>
                    <a:pt x="21" y="15"/>
                  </a:cubicBezTo>
                  <a:cubicBezTo>
                    <a:pt x="21" y="10"/>
                    <a:pt x="22" y="5"/>
                    <a:pt x="15" y="5"/>
                  </a:cubicBezTo>
                  <a:cubicBezTo>
                    <a:pt x="12" y="5"/>
                    <a:pt x="9" y="6"/>
                    <a:pt x="5" y="7"/>
                  </a:cubicBezTo>
                  <a:cubicBezTo>
                    <a:pt x="5" y="36"/>
                    <a:pt x="5" y="36"/>
                    <a:pt x="5" y="36"/>
                  </a:cubicBezTo>
                  <a:cubicBezTo>
                    <a:pt x="0" y="36"/>
                    <a:pt x="0" y="36"/>
                    <a:pt x="0" y="36"/>
                  </a:cubicBezTo>
                  <a:cubicBezTo>
                    <a:pt x="0" y="1"/>
                    <a:pt x="0" y="1"/>
                    <a:pt x="0" y="1"/>
                  </a:cubicBezTo>
                  <a:cubicBezTo>
                    <a:pt x="5" y="1"/>
                    <a:pt x="5" y="1"/>
                    <a:pt x="5" y="1"/>
                  </a:cubicBezTo>
                  <a:cubicBezTo>
                    <a:pt x="5" y="4"/>
                    <a:pt x="5" y="4"/>
                    <a:pt x="5" y="4"/>
                  </a:cubicBezTo>
                  <a:cubicBezTo>
                    <a:pt x="10" y="2"/>
                    <a:pt x="14" y="0"/>
                    <a:pt x="17" y="0"/>
                  </a:cubicBezTo>
                  <a:cubicBezTo>
                    <a:pt x="21" y="0"/>
                    <a:pt x="23" y="2"/>
                    <a:pt x="25" y="4"/>
                  </a:cubicBezTo>
                  <a:cubicBezTo>
                    <a:pt x="27" y="6"/>
                    <a:pt x="27" y="7"/>
                    <a:pt x="27" y="13"/>
                  </a:cubicBezTo>
                  <a:cubicBezTo>
                    <a:pt x="27" y="36"/>
                    <a:pt x="27" y="36"/>
                    <a:pt x="27" y="36"/>
                  </a:cubicBezTo>
                  <a:lnTo>
                    <a:pt x="21"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5" name="Freeform 32"/>
            <p:cNvSpPr>
              <a:spLocks noEditPoints="1"/>
            </p:cNvSpPr>
            <p:nvPr userDrawn="1"/>
          </p:nvSpPr>
          <p:spPr bwMode="auto">
            <a:xfrm>
              <a:off x="-1049618" y="899227"/>
              <a:ext cx="80962" cy="152400"/>
            </a:xfrm>
            <a:custGeom>
              <a:avLst/>
              <a:gdLst>
                <a:gd name="T0" fmla="*/ 24 w 29"/>
                <a:gd name="T1" fmla="*/ 53 h 54"/>
                <a:gd name="T2" fmla="*/ 24 w 29"/>
                <a:gd name="T3" fmla="*/ 50 h 54"/>
                <a:gd name="T4" fmla="*/ 12 w 29"/>
                <a:gd name="T5" fmla="*/ 54 h 54"/>
                <a:gd name="T6" fmla="*/ 0 w 29"/>
                <a:gd name="T7" fmla="*/ 36 h 54"/>
                <a:gd name="T8" fmla="*/ 13 w 29"/>
                <a:gd name="T9" fmla="*/ 17 h 54"/>
                <a:gd name="T10" fmla="*/ 24 w 29"/>
                <a:gd name="T11" fmla="*/ 21 h 54"/>
                <a:gd name="T12" fmla="*/ 24 w 29"/>
                <a:gd name="T13" fmla="*/ 0 h 54"/>
                <a:gd name="T14" fmla="*/ 29 w 29"/>
                <a:gd name="T15" fmla="*/ 0 h 54"/>
                <a:gd name="T16" fmla="*/ 29 w 29"/>
                <a:gd name="T17" fmla="*/ 53 h 54"/>
                <a:gd name="T18" fmla="*/ 24 w 29"/>
                <a:gd name="T19" fmla="*/ 53 h 54"/>
                <a:gd name="T20" fmla="*/ 24 w 29"/>
                <a:gd name="T21" fmla="*/ 25 h 54"/>
                <a:gd name="T22" fmla="*/ 14 w 29"/>
                <a:gd name="T23" fmla="*/ 22 h 54"/>
                <a:gd name="T24" fmla="*/ 6 w 29"/>
                <a:gd name="T25" fmla="*/ 35 h 54"/>
                <a:gd name="T26" fmla="*/ 14 w 29"/>
                <a:gd name="T27" fmla="*/ 49 h 54"/>
                <a:gd name="T28" fmla="*/ 24 w 29"/>
                <a:gd name="T29" fmla="*/ 47 h 54"/>
                <a:gd name="T30" fmla="*/ 24 w 29"/>
                <a:gd name="T31" fmla="*/ 2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54">
                  <a:moveTo>
                    <a:pt x="24" y="53"/>
                  </a:moveTo>
                  <a:cubicBezTo>
                    <a:pt x="24" y="50"/>
                    <a:pt x="24" y="50"/>
                    <a:pt x="24" y="50"/>
                  </a:cubicBezTo>
                  <a:cubicBezTo>
                    <a:pt x="19" y="53"/>
                    <a:pt x="15" y="54"/>
                    <a:pt x="12" y="54"/>
                  </a:cubicBezTo>
                  <a:cubicBezTo>
                    <a:pt x="4" y="54"/>
                    <a:pt x="0" y="47"/>
                    <a:pt x="0" y="36"/>
                  </a:cubicBezTo>
                  <a:cubicBezTo>
                    <a:pt x="0" y="25"/>
                    <a:pt x="5" y="17"/>
                    <a:pt x="13" y="17"/>
                  </a:cubicBezTo>
                  <a:cubicBezTo>
                    <a:pt x="17" y="17"/>
                    <a:pt x="20" y="19"/>
                    <a:pt x="24" y="21"/>
                  </a:cubicBezTo>
                  <a:cubicBezTo>
                    <a:pt x="24" y="0"/>
                    <a:pt x="24" y="0"/>
                    <a:pt x="24" y="0"/>
                  </a:cubicBezTo>
                  <a:cubicBezTo>
                    <a:pt x="29" y="0"/>
                    <a:pt x="29" y="0"/>
                    <a:pt x="29" y="0"/>
                  </a:cubicBezTo>
                  <a:cubicBezTo>
                    <a:pt x="29" y="53"/>
                    <a:pt x="29" y="53"/>
                    <a:pt x="29" y="53"/>
                  </a:cubicBezTo>
                  <a:lnTo>
                    <a:pt x="24" y="53"/>
                  </a:lnTo>
                  <a:close/>
                  <a:moveTo>
                    <a:pt x="24" y="25"/>
                  </a:moveTo>
                  <a:cubicBezTo>
                    <a:pt x="18" y="23"/>
                    <a:pt x="17" y="22"/>
                    <a:pt x="14" y="22"/>
                  </a:cubicBezTo>
                  <a:cubicBezTo>
                    <a:pt x="9" y="22"/>
                    <a:pt x="6" y="27"/>
                    <a:pt x="6" y="35"/>
                  </a:cubicBezTo>
                  <a:cubicBezTo>
                    <a:pt x="6" y="45"/>
                    <a:pt x="8" y="49"/>
                    <a:pt x="14" y="49"/>
                  </a:cubicBezTo>
                  <a:cubicBezTo>
                    <a:pt x="16" y="49"/>
                    <a:pt x="19" y="49"/>
                    <a:pt x="24" y="47"/>
                  </a:cubicBezTo>
                  <a:lnTo>
                    <a:pt x="24"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6" name="Freeform 33"/>
            <p:cNvSpPr>
              <a:spLocks noEditPoints="1"/>
            </p:cNvSpPr>
            <p:nvPr userDrawn="1"/>
          </p:nvSpPr>
          <p:spPr bwMode="auto">
            <a:xfrm>
              <a:off x="-943256" y="946852"/>
              <a:ext cx="69850" cy="104775"/>
            </a:xfrm>
            <a:custGeom>
              <a:avLst/>
              <a:gdLst>
                <a:gd name="T0" fmla="*/ 19 w 25"/>
                <a:gd name="T1" fmla="*/ 36 h 37"/>
                <a:gd name="T2" fmla="*/ 19 w 25"/>
                <a:gd name="T3" fmla="*/ 33 h 37"/>
                <a:gd name="T4" fmla="*/ 9 w 25"/>
                <a:gd name="T5" fmla="*/ 37 h 37"/>
                <a:gd name="T6" fmla="*/ 0 w 25"/>
                <a:gd name="T7" fmla="*/ 26 h 37"/>
                <a:gd name="T8" fmla="*/ 6 w 25"/>
                <a:gd name="T9" fmla="*/ 16 h 37"/>
                <a:gd name="T10" fmla="*/ 19 w 25"/>
                <a:gd name="T11" fmla="*/ 15 h 37"/>
                <a:gd name="T12" fmla="*/ 19 w 25"/>
                <a:gd name="T13" fmla="*/ 14 h 37"/>
                <a:gd name="T14" fmla="*/ 13 w 25"/>
                <a:gd name="T15" fmla="*/ 5 h 37"/>
                <a:gd name="T16" fmla="*/ 2 w 25"/>
                <a:gd name="T17" fmla="*/ 7 h 37"/>
                <a:gd name="T18" fmla="*/ 2 w 25"/>
                <a:gd name="T19" fmla="*/ 3 h 37"/>
                <a:gd name="T20" fmla="*/ 15 w 25"/>
                <a:gd name="T21" fmla="*/ 0 h 37"/>
                <a:gd name="T22" fmla="*/ 23 w 25"/>
                <a:gd name="T23" fmla="*/ 3 h 37"/>
                <a:gd name="T24" fmla="*/ 25 w 25"/>
                <a:gd name="T25" fmla="*/ 14 h 37"/>
                <a:gd name="T26" fmla="*/ 25 w 25"/>
                <a:gd name="T27" fmla="*/ 36 h 37"/>
                <a:gd name="T28" fmla="*/ 19 w 25"/>
                <a:gd name="T29" fmla="*/ 36 h 37"/>
                <a:gd name="T30" fmla="*/ 19 w 25"/>
                <a:gd name="T31" fmla="*/ 19 h 37"/>
                <a:gd name="T32" fmla="*/ 5 w 25"/>
                <a:gd name="T33" fmla="*/ 26 h 37"/>
                <a:gd name="T34" fmla="*/ 10 w 25"/>
                <a:gd name="T35" fmla="*/ 32 h 37"/>
                <a:gd name="T36" fmla="*/ 19 w 25"/>
                <a:gd name="T37" fmla="*/ 30 h 37"/>
                <a:gd name="T38" fmla="*/ 19 w 25"/>
                <a:gd name="T39"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7">
                  <a:moveTo>
                    <a:pt x="19" y="36"/>
                  </a:moveTo>
                  <a:cubicBezTo>
                    <a:pt x="19" y="33"/>
                    <a:pt x="19" y="33"/>
                    <a:pt x="19" y="33"/>
                  </a:cubicBezTo>
                  <a:cubicBezTo>
                    <a:pt x="15" y="36"/>
                    <a:pt x="12" y="37"/>
                    <a:pt x="9" y="37"/>
                  </a:cubicBezTo>
                  <a:cubicBezTo>
                    <a:pt x="4" y="37"/>
                    <a:pt x="0" y="34"/>
                    <a:pt x="0" y="26"/>
                  </a:cubicBezTo>
                  <a:cubicBezTo>
                    <a:pt x="0" y="20"/>
                    <a:pt x="2" y="17"/>
                    <a:pt x="6" y="16"/>
                  </a:cubicBezTo>
                  <a:cubicBezTo>
                    <a:pt x="9" y="15"/>
                    <a:pt x="12" y="15"/>
                    <a:pt x="19" y="15"/>
                  </a:cubicBezTo>
                  <a:cubicBezTo>
                    <a:pt x="19" y="14"/>
                    <a:pt x="19" y="14"/>
                    <a:pt x="19" y="14"/>
                  </a:cubicBezTo>
                  <a:cubicBezTo>
                    <a:pt x="19" y="8"/>
                    <a:pt x="20" y="5"/>
                    <a:pt x="13" y="5"/>
                  </a:cubicBezTo>
                  <a:cubicBezTo>
                    <a:pt x="10" y="5"/>
                    <a:pt x="7" y="6"/>
                    <a:pt x="2" y="7"/>
                  </a:cubicBezTo>
                  <a:cubicBezTo>
                    <a:pt x="2" y="3"/>
                    <a:pt x="2" y="3"/>
                    <a:pt x="2" y="3"/>
                  </a:cubicBezTo>
                  <a:cubicBezTo>
                    <a:pt x="7" y="1"/>
                    <a:pt x="11" y="0"/>
                    <a:pt x="15" y="0"/>
                  </a:cubicBezTo>
                  <a:cubicBezTo>
                    <a:pt x="19" y="0"/>
                    <a:pt x="21" y="1"/>
                    <a:pt x="23" y="3"/>
                  </a:cubicBezTo>
                  <a:cubicBezTo>
                    <a:pt x="24" y="5"/>
                    <a:pt x="25" y="7"/>
                    <a:pt x="25" y="14"/>
                  </a:cubicBezTo>
                  <a:cubicBezTo>
                    <a:pt x="25" y="36"/>
                    <a:pt x="25" y="36"/>
                    <a:pt x="25" y="36"/>
                  </a:cubicBezTo>
                  <a:lnTo>
                    <a:pt x="19" y="36"/>
                  </a:lnTo>
                  <a:close/>
                  <a:moveTo>
                    <a:pt x="19" y="19"/>
                  </a:moveTo>
                  <a:cubicBezTo>
                    <a:pt x="8" y="20"/>
                    <a:pt x="5" y="21"/>
                    <a:pt x="5" y="26"/>
                  </a:cubicBezTo>
                  <a:cubicBezTo>
                    <a:pt x="5" y="30"/>
                    <a:pt x="7" y="32"/>
                    <a:pt x="10" y="32"/>
                  </a:cubicBezTo>
                  <a:cubicBezTo>
                    <a:pt x="13" y="32"/>
                    <a:pt x="19" y="30"/>
                    <a:pt x="19" y="30"/>
                  </a:cubicBezTo>
                  <a:lnTo>
                    <a:pt x="19" y="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7" name="Freeform 34"/>
            <p:cNvSpPr>
              <a:spLocks/>
            </p:cNvSpPr>
            <p:nvPr userDrawn="1"/>
          </p:nvSpPr>
          <p:spPr bwMode="auto">
            <a:xfrm>
              <a:off x="-844831" y="950027"/>
              <a:ext cx="47625" cy="98425"/>
            </a:xfrm>
            <a:custGeom>
              <a:avLst/>
              <a:gdLst>
                <a:gd name="T0" fmla="*/ 15 w 17"/>
                <a:gd name="T1" fmla="*/ 5 h 35"/>
                <a:gd name="T2" fmla="*/ 6 w 17"/>
                <a:gd name="T3" fmla="*/ 7 h 35"/>
                <a:gd name="T4" fmla="*/ 6 w 17"/>
                <a:gd name="T5" fmla="*/ 35 h 35"/>
                <a:gd name="T6" fmla="*/ 0 w 17"/>
                <a:gd name="T7" fmla="*/ 35 h 35"/>
                <a:gd name="T8" fmla="*/ 0 w 17"/>
                <a:gd name="T9" fmla="*/ 0 h 35"/>
                <a:gd name="T10" fmla="*/ 5 w 17"/>
                <a:gd name="T11" fmla="*/ 0 h 35"/>
                <a:gd name="T12" fmla="*/ 5 w 17"/>
                <a:gd name="T13" fmla="*/ 3 h 35"/>
                <a:gd name="T14" fmla="*/ 15 w 17"/>
                <a:gd name="T15" fmla="*/ 0 h 35"/>
                <a:gd name="T16" fmla="*/ 17 w 17"/>
                <a:gd name="T17" fmla="*/ 0 h 35"/>
                <a:gd name="T18" fmla="*/ 17 w 17"/>
                <a:gd name="T19" fmla="*/ 5 h 35"/>
                <a:gd name="T20" fmla="*/ 15 w 17"/>
                <a:gd name="T21" fmla="*/ 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35">
                  <a:moveTo>
                    <a:pt x="15" y="5"/>
                  </a:moveTo>
                  <a:cubicBezTo>
                    <a:pt x="12" y="5"/>
                    <a:pt x="9" y="5"/>
                    <a:pt x="6" y="7"/>
                  </a:cubicBezTo>
                  <a:cubicBezTo>
                    <a:pt x="6" y="35"/>
                    <a:pt x="6" y="35"/>
                    <a:pt x="6" y="35"/>
                  </a:cubicBezTo>
                  <a:cubicBezTo>
                    <a:pt x="0" y="35"/>
                    <a:pt x="0" y="35"/>
                    <a:pt x="0" y="35"/>
                  </a:cubicBezTo>
                  <a:cubicBezTo>
                    <a:pt x="0" y="0"/>
                    <a:pt x="0" y="0"/>
                    <a:pt x="0" y="0"/>
                  </a:cubicBezTo>
                  <a:cubicBezTo>
                    <a:pt x="5" y="0"/>
                    <a:pt x="5" y="0"/>
                    <a:pt x="5" y="0"/>
                  </a:cubicBezTo>
                  <a:cubicBezTo>
                    <a:pt x="5" y="3"/>
                    <a:pt x="5" y="3"/>
                    <a:pt x="5" y="3"/>
                  </a:cubicBezTo>
                  <a:cubicBezTo>
                    <a:pt x="9" y="1"/>
                    <a:pt x="12" y="0"/>
                    <a:pt x="15" y="0"/>
                  </a:cubicBezTo>
                  <a:cubicBezTo>
                    <a:pt x="15" y="0"/>
                    <a:pt x="16" y="0"/>
                    <a:pt x="17" y="0"/>
                  </a:cubicBezTo>
                  <a:cubicBezTo>
                    <a:pt x="17" y="5"/>
                    <a:pt x="17" y="5"/>
                    <a:pt x="17" y="5"/>
                  </a:cubicBezTo>
                  <a:cubicBezTo>
                    <a:pt x="16" y="5"/>
                    <a:pt x="15" y="5"/>
                    <a:pt x="15"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8" name="Freeform 35"/>
            <p:cNvSpPr>
              <a:spLocks noEditPoints="1"/>
            </p:cNvSpPr>
            <p:nvPr userDrawn="1"/>
          </p:nvSpPr>
          <p:spPr bwMode="auto">
            <a:xfrm>
              <a:off x="-790856" y="899227"/>
              <a:ext cx="80962" cy="152400"/>
            </a:xfrm>
            <a:custGeom>
              <a:avLst/>
              <a:gdLst>
                <a:gd name="T0" fmla="*/ 24 w 29"/>
                <a:gd name="T1" fmla="*/ 53 h 54"/>
                <a:gd name="T2" fmla="*/ 24 w 29"/>
                <a:gd name="T3" fmla="*/ 50 h 54"/>
                <a:gd name="T4" fmla="*/ 12 w 29"/>
                <a:gd name="T5" fmla="*/ 54 h 54"/>
                <a:gd name="T6" fmla="*/ 0 w 29"/>
                <a:gd name="T7" fmla="*/ 36 h 54"/>
                <a:gd name="T8" fmla="*/ 13 w 29"/>
                <a:gd name="T9" fmla="*/ 17 h 54"/>
                <a:gd name="T10" fmla="*/ 24 w 29"/>
                <a:gd name="T11" fmla="*/ 21 h 54"/>
                <a:gd name="T12" fmla="*/ 24 w 29"/>
                <a:gd name="T13" fmla="*/ 0 h 54"/>
                <a:gd name="T14" fmla="*/ 29 w 29"/>
                <a:gd name="T15" fmla="*/ 0 h 54"/>
                <a:gd name="T16" fmla="*/ 29 w 29"/>
                <a:gd name="T17" fmla="*/ 53 h 54"/>
                <a:gd name="T18" fmla="*/ 24 w 29"/>
                <a:gd name="T19" fmla="*/ 53 h 54"/>
                <a:gd name="T20" fmla="*/ 24 w 29"/>
                <a:gd name="T21" fmla="*/ 25 h 54"/>
                <a:gd name="T22" fmla="*/ 14 w 29"/>
                <a:gd name="T23" fmla="*/ 22 h 54"/>
                <a:gd name="T24" fmla="*/ 6 w 29"/>
                <a:gd name="T25" fmla="*/ 35 h 54"/>
                <a:gd name="T26" fmla="*/ 14 w 29"/>
                <a:gd name="T27" fmla="*/ 49 h 54"/>
                <a:gd name="T28" fmla="*/ 24 w 29"/>
                <a:gd name="T29" fmla="*/ 47 h 54"/>
                <a:gd name="T30" fmla="*/ 24 w 29"/>
                <a:gd name="T31" fmla="*/ 2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54">
                  <a:moveTo>
                    <a:pt x="24" y="53"/>
                  </a:moveTo>
                  <a:cubicBezTo>
                    <a:pt x="24" y="50"/>
                    <a:pt x="24" y="50"/>
                    <a:pt x="24" y="50"/>
                  </a:cubicBezTo>
                  <a:cubicBezTo>
                    <a:pt x="20" y="53"/>
                    <a:pt x="15" y="54"/>
                    <a:pt x="12" y="54"/>
                  </a:cubicBezTo>
                  <a:cubicBezTo>
                    <a:pt x="5" y="54"/>
                    <a:pt x="0" y="47"/>
                    <a:pt x="0" y="36"/>
                  </a:cubicBezTo>
                  <a:cubicBezTo>
                    <a:pt x="0" y="25"/>
                    <a:pt x="5" y="17"/>
                    <a:pt x="13" y="17"/>
                  </a:cubicBezTo>
                  <a:cubicBezTo>
                    <a:pt x="17" y="17"/>
                    <a:pt x="21" y="19"/>
                    <a:pt x="24" y="21"/>
                  </a:cubicBezTo>
                  <a:cubicBezTo>
                    <a:pt x="24" y="0"/>
                    <a:pt x="24" y="0"/>
                    <a:pt x="24" y="0"/>
                  </a:cubicBezTo>
                  <a:cubicBezTo>
                    <a:pt x="29" y="0"/>
                    <a:pt x="29" y="0"/>
                    <a:pt x="29" y="0"/>
                  </a:cubicBezTo>
                  <a:cubicBezTo>
                    <a:pt x="29" y="53"/>
                    <a:pt x="29" y="53"/>
                    <a:pt x="29" y="53"/>
                  </a:cubicBezTo>
                  <a:lnTo>
                    <a:pt x="24" y="53"/>
                  </a:lnTo>
                  <a:close/>
                  <a:moveTo>
                    <a:pt x="24" y="25"/>
                  </a:moveTo>
                  <a:cubicBezTo>
                    <a:pt x="19" y="23"/>
                    <a:pt x="17" y="22"/>
                    <a:pt x="14" y="22"/>
                  </a:cubicBezTo>
                  <a:cubicBezTo>
                    <a:pt x="9" y="22"/>
                    <a:pt x="6" y="27"/>
                    <a:pt x="6" y="35"/>
                  </a:cubicBezTo>
                  <a:cubicBezTo>
                    <a:pt x="6" y="45"/>
                    <a:pt x="9" y="49"/>
                    <a:pt x="14" y="49"/>
                  </a:cubicBezTo>
                  <a:cubicBezTo>
                    <a:pt x="16" y="49"/>
                    <a:pt x="19" y="49"/>
                    <a:pt x="24" y="47"/>
                  </a:cubicBezTo>
                  <a:lnTo>
                    <a:pt x="24"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9" name="Freeform 36"/>
            <p:cNvSpPr>
              <a:spLocks/>
            </p:cNvSpPr>
            <p:nvPr userDrawn="1"/>
          </p:nvSpPr>
          <p:spPr bwMode="auto">
            <a:xfrm>
              <a:off x="-687668" y="946852"/>
              <a:ext cx="65087" cy="104775"/>
            </a:xfrm>
            <a:custGeom>
              <a:avLst/>
              <a:gdLst>
                <a:gd name="T0" fmla="*/ 11 w 23"/>
                <a:gd name="T1" fmla="*/ 37 h 37"/>
                <a:gd name="T2" fmla="*/ 0 w 23"/>
                <a:gd name="T3" fmla="*/ 35 h 37"/>
                <a:gd name="T4" fmla="*/ 1 w 23"/>
                <a:gd name="T5" fmla="*/ 31 h 37"/>
                <a:gd name="T6" fmla="*/ 9 w 23"/>
                <a:gd name="T7" fmla="*/ 32 h 37"/>
                <a:gd name="T8" fmla="*/ 17 w 23"/>
                <a:gd name="T9" fmla="*/ 27 h 37"/>
                <a:gd name="T10" fmla="*/ 11 w 23"/>
                <a:gd name="T11" fmla="*/ 21 h 37"/>
                <a:gd name="T12" fmla="*/ 0 w 23"/>
                <a:gd name="T13" fmla="*/ 11 h 37"/>
                <a:gd name="T14" fmla="*/ 12 w 23"/>
                <a:gd name="T15" fmla="*/ 0 h 37"/>
                <a:gd name="T16" fmla="*/ 21 w 23"/>
                <a:gd name="T17" fmla="*/ 2 h 37"/>
                <a:gd name="T18" fmla="*/ 20 w 23"/>
                <a:gd name="T19" fmla="*/ 6 h 37"/>
                <a:gd name="T20" fmla="*/ 12 w 23"/>
                <a:gd name="T21" fmla="*/ 5 h 37"/>
                <a:gd name="T22" fmla="*/ 6 w 23"/>
                <a:gd name="T23" fmla="*/ 10 h 37"/>
                <a:gd name="T24" fmla="*/ 23 w 23"/>
                <a:gd name="T25" fmla="*/ 26 h 37"/>
                <a:gd name="T26" fmla="*/ 11 w 23"/>
                <a:gd name="T2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37">
                  <a:moveTo>
                    <a:pt x="11" y="37"/>
                  </a:moveTo>
                  <a:cubicBezTo>
                    <a:pt x="7" y="37"/>
                    <a:pt x="4" y="37"/>
                    <a:pt x="0" y="35"/>
                  </a:cubicBezTo>
                  <a:cubicBezTo>
                    <a:pt x="1" y="31"/>
                    <a:pt x="1" y="31"/>
                    <a:pt x="1" y="31"/>
                  </a:cubicBezTo>
                  <a:cubicBezTo>
                    <a:pt x="5" y="32"/>
                    <a:pt x="7" y="32"/>
                    <a:pt x="9" y="32"/>
                  </a:cubicBezTo>
                  <a:cubicBezTo>
                    <a:pt x="14" y="32"/>
                    <a:pt x="17" y="30"/>
                    <a:pt x="17" y="27"/>
                  </a:cubicBezTo>
                  <a:cubicBezTo>
                    <a:pt x="17" y="24"/>
                    <a:pt x="16" y="22"/>
                    <a:pt x="11" y="21"/>
                  </a:cubicBezTo>
                  <a:cubicBezTo>
                    <a:pt x="5" y="19"/>
                    <a:pt x="0" y="17"/>
                    <a:pt x="0" y="11"/>
                  </a:cubicBezTo>
                  <a:cubicBezTo>
                    <a:pt x="0" y="4"/>
                    <a:pt x="5" y="0"/>
                    <a:pt x="12" y="0"/>
                  </a:cubicBezTo>
                  <a:cubicBezTo>
                    <a:pt x="14" y="0"/>
                    <a:pt x="18" y="1"/>
                    <a:pt x="21" y="2"/>
                  </a:cubicBezTo>
                  <a:cubicBezTo>
                    <a:pt x="20" y="6"/>
                    <a:pt x="20" y="6"/>
                    <a:pt x="20" y="6"/>
                  </a:cubicBezTo>
                  <a:cubicBezTo>
                    <a:pt x="17" y="5"/>
                    <a:pt x="14" y="5"/>
                    <a:pt x="12" y="5"/>
                  </a:cubicBezTo>
                  <a:cubicBezTo>
                    <a:pt x="8" y="5"/>
                    <a:pt x="6" y="7"/>
                    <a:pt x="6" y="10"/>
                  </a:cubicBezTo>
                  <a:cubicBezTo>
                    <a:pt x="6" y="18"/>
                    <a:pt x="23" y="14"/>
                    <a:pt x="23" y="26"/>
                  </a:cubicBezTo>
                  <a:cubicBezTo>
                    <a:pt x="23" y="33"/>
                    <a:pt x="18" y="37"/>
                    <a:pt x="11" y="3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0" name="Freeform 37"/>
            <p:cNvSpPr>
              <a:spLocks noEditPoints="1"/>
            </p:cNvSpPr>
            <p:nvPr userDrawn="1"/>
          </p:nvSpPr>
          <p:spPr bwMode="auto">
            <a:xfrm>
              <a:off x="-1975131" y="1118302"/>
              <a:ext cx="19050" cy="141288"/>
            </a:xfrm>
            <a:custGeom>
              <a:avLst/>
              <a:gdLst>
                <a:gd name="T0" fmla="*/ 4 w 7"/>
                <a:gd name="T1" fmla="*/ 7 h 50"/>
                <a:gd name="T2" fmla="*/ 0 w 7"/>
                <a:gd name="T3" fmla="*/ 3 h 50"/>
                <a:gd name="T4" fmla="*/ 4 w 7"/>
                <a:gd name="T5" fmla="*/ 0 h 50"/>
                <a:gd name="T6" fmla="*/ 7 w 7"/>
                <a:gd name="T7" fmla="*/ 3 h 50"/>
                <a:gd name="T8" fmla="*/ 4 w 7"/>
                <a:gd name="T9" fmla="*/ 7 h 50"/>
                <a:gd name="T10" fmla="*/ 1 w 7"/>
                <a:gd name="T11" fmla="*/ 15 h 50"/>
                <a:gd name="T12" fmla="*/ 7 w 7"/>
                <a:gd name="T13" fmla="*/ 15 h 50"/>
                <a:gd name="T14" fmla="*/ 7 w 7"/>
                <a:gd name="T15" fmla="*/ 50 h 50"/>
                <a:gd name="T16" fmla="*/ 1 w 7"/>
                <a:gd name="T17" fmla="*/ 50 h 50"/>
                <a:gd name="T18" fmla="*/ 1 w 7"/>
                <a:gd name="T19" fmla="*/ 1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50">
                  <a:moveTo>
                    <a:pt x="4" y="7"/>
                  </a:moveTo>
                  <a:cubicBezTo>
                    <a:pt x="2" y="7"/>
                    <a:pt x="0" y="6"/>
                    <a:pt x="0" y="3"/>
                  </a:cubicBezTo>
                  <a:cubicBezTo>
                    <a:pt x="0" y="2"/>
                    <a:pt x="2" y="0"/>
                    <a:pt x="4" y="0"/>
                  </a:cubicBezTo>
                  <a:cubicBezTo>
                    <a:pt x="6" y="0"/>
                    <a:pt x="7" y="1"/>
                    <a:pt x="7" y="3"/>
                  </a:cubicBezTo>
                  <a:cubicBezTo>
                    <a:pt x="7" y="5"/>
                    <a:pt x="6" y="7"/>
                    <a:pt x="4" y="7"/>
                  </a:cubicBezTo>
                  <a:moveTo>
                    <a:pt x="1" y="15"/>
                  </a:moveTo>
                  <a:cubicBezTo>
                    <a:pt x="7" y="15"/>
                    <a:pt x="7" y="15"/>
                    <a:pt x="7" y="15"/>
                  </a:cubicBezTo>
                  <a:cubicBezTo>
                    <a:pt x="7" y="50"/>
                    <a:pt x="7" y="50"/>
                    <a:pt x="7" y="50"/>
                  </a:cubicBezTo>
                  <a:cubicBezTo>
                    <a:pt x="1" y="50"/>
                    <a:pt x="1" y="50"/>
                    <a:pt x="1" y="50"/>
                  </a:cubicBezTo>
                  <a:lnTo>
                    <a:pt x="1"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1" name="Freeform 38"/>
            <p:cNvSpPr>
              <a:spLocks/>
            </p:cNvSpPr>
            <p:nvPr userDrawn="1"/>
          </p:nvSpPr>
          <p:spPr bwMode="auto">
            <a:xfrm>
              <a:off x="-1927506" y="1157989"/>
              <a:ext cx="122237" cy="101600"/>
            </a:xfrm>
            <a:custGeom>
              <a:avLst/>
              <a:gdLst>
                <a:gd name="T0" fmla="*/ 39 w 44"/>
                <a:gd name="T1" fmla="*/ 36 h 36"/>
                <a:gd name="T2" fmla="*/ 39 w 44"/>
                <a:gd name="T3" fmla="*/ 14 h 36"/>
                <a:gd name="T4" fmla="*/ 34 w 44"/>
                <a:gd name="T5" fmla="*/ 5 h 36"/>
                <a:gd name="T6" fmla="*/ 25 w 44"/>
                <a:gd name="T7" fmla="*/ 7 h 36"/>
                <a:gd name="T8" fmla="*/ 25 w 44"/>
                <a:gd name="T9" fmla="*/ 13 h 36"/>
                <a:gd name="T10" fmla="*/ 25 w 44"/>
                <a:gd name="T11" fmla="*/ 36 h 36"/>
                <a:gd name="T12" fmla="*/ 19 w 44"/>
                <a:gd name="T13" fmla="*/ 36 h 36"/>
                <a:gd name="T14" fmla="*/ 19 w 44"/>
                <a:gd name="T15" fmla="*/ 14 h 36"/>
                <a:gd name="T16" fmla="*/ 14 w 44"/>
                <a:gd name="T17" fmla="*/ 5 h 36"/>
                <a:gd name="T18" fmla="*/ 6 w 44"/>
                <a:gd name="T19" fmla="*/ 7 h 36"/>
                <a:gd name="T20" fmla="*/ 6 w 44"/>
                <a:gd name="T21" fmla="*/ 36 h 36"/>
                <a:gd name="T22" fmla="*/ 0 w 44"/>
                <a:gd name="T23" fmla="*/ 36 h 36"/>
                <a:gd name="T24" fmla="*/ 0 w 44"/>
                <a:gd name="T25" fmla="*/ 1 h 36"/>
                <a:gd name="T26" fmla="*/ 6 w 44"/>
                <a:gd name="T27" fmla="*/ 1 h 36"/>
                <a:gd name="T28" fmla="*/ 6 w 44"/>
                <a:gd name="T29" fmla="*/ 4 h 36"/>
                <a:gd name="T30" fmla="*/ 17 w 44"/>
                <a:gd name="T31" fmla="*/ 0 h 36"/>
                <a:gd name="T32" fmla="*/ 24 w 44"/>
                <a:gd name="T33" fmla="*/ 4 h 36"/>
                <a:gd name="T34" fmla="*/ 36 w 44"/>
                <a:gd name="T35" fmla="*/ 0 h 36"/>
                <a:gd name="T36" fmla="*/ 44 w 44"/>
                <a:gd name="T37" fmla="*/ 13 h 36"/>
                <a:gd name="T38" fmla="*/ 44 w 44"/>
                <a:gd name="T39" fmla="*/ 36 h 36"/>
                <a:gd name="T40" fmla="*/ 39 w 44"/>
                <a:gd name="T4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36">
                  <a:moveTo>
                    <a:pt x="39" y="36"/>
                  </a:moveTo>
                  <a:cubicBezTo>
                    <a:pt x="39" y="14"/>
                    <a:pt x="39" y="14"/>
                    <a:pt x="39" y="14"/>
                  </a:cubicBezTo>
                  <a:cubicBezTo>
                    <a:pt x="39" y="9"/>
                    <a:pt x="39" y="5"/>
                    <a:pt x="34" y="5"/>
                  </a:cubicBezTo>
                  <a:cubicBezTo>
                    <a:pt x="31" y="5"/>
                    <a:pt x="30" y="5"/>
                    <a:pt x="25" y="7"/>
                  </a:cubicBezTo>
                  <a:cubicBezTo>
                    <a:pt x="25" y="9"/>
                    <a:pt x="25" y="11"/>
                    <a:pt x="25" y="13"/>
                  </a:cubicBezTo>
                  <a:cubicBezTo>
                    <a:pt x="25" y="36"/>
                    <a:pt x="25" y="36"/>
                    <a:pt x="25" y="36"/>
                  </a:cubicBezTo>
                  <a:cubicBezTo>
                    <a:pt x="19" y="36"/>
                    <a:pt x="19" y="36"/>
                    <a:pt x="19" y="36"/>
                  </a:cubicBezTo>
                  <a:cubicBezTo>
                    <a:pt x="19" y="14"/>
                    <a:pt x="19" y="14"/>
                    <a:pt x="19" y="14"/>
                  </a:cubicBezTo>
                  <a:cubicBezTo>
                    <a:pt x="19" y="9"/>
                    <a:pt x="20" y="5"/>
                    <a:pt x="14" y="5"/>
                  </a:cubicBezTo>
                  <a:cubicBezTo>
                    <a:pt x="12" y="5"/>
                    <a:pt x="11" y="5"/>
                    <a:pt x="6" y="7"/>
                  </a:cubicBezTo>
                  <a:cubicBezTo>
                    <a:pt x="6" y="36"/>
                    <a:pt x="6" y="36"/>
                    <a:pt x="6" y="36"/>
                  </a:cubicBezTo>
                  <a:cubicBezTo>
                    <a:pt x="0" y="36"/>
                    <a:pt x="0" y="36"/>
                    <a:pt x="0" y="36"/>
                  </a:cubicBezTo>
                  <a:cubicBezTo>
                    <a:pt x="0" y="1"/>
                    <a:pt x="0" y="1"/>
                    <a:pt x="0" y="1"/>
                  </a:cubicBezTo>
                  <a:cubicBezTo>
                    <a:pt x="6" y="1"/>
                    <a:pt x="6" y="1"/>
                    <a:pt x="6" y="1"/>
                  </a:cubicBezTo>
                  <a:cubicBezTo>
                    <a:pt x="6" y="4"/>
                    <a:pt x="6" y="4"/>
                    <a:pt x="6" y="4"/>
                  </a:cubicBezTo>
                  <a:cubicBezTo>
                    <a:pt x="11" y="1"/>
                    <a:pt x="14" y="0"/>
                    <a:pt x="17" y="0"/>
                  </a:cubicBezTo>
                  <a:cubicBezTo>
                    <a:pt x="20" y="0"/>
                    <a:pt x="23" y="1"/>
                    <a:pt x="24" y="4"/>
                  </a:cubicBezTo>
                  <a:cubicBezTo>
                    <a:pt x="27" y="3"/>
                    <a:pt x="32" y="0"/>
                    <a:pt x="36" y="0"/>
                  </a:cubicBezTo>
                  <a:cubicBezTo>
                    <a:pt x="44" y="0"/>
                    <a:pt x="44" y="6"/>
                    <a:pt x="44" y="13"/>
                  </a:cubicBezTo>
                  <a:cubicBezTo>
                    <a:pt x="44" y="36"/>
                    <a:pt x="44" y="36"/>
                    <a:pt x="44" y="36"/>
                  </a:cubicBezTo>
                  <a:lnTo>
                    <a:pt x="39"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2" name="Freeform 39"/>
            <p:cNvSpPr>
              <a:spLocks noEditPoints="1"/>
            </p:cNvSpPr>
            <p:nvPr userDrawn="1"/>
          </p:nvSpPr>
          <p:spPr bwMode="auto">
            <a:xfrm>
              <a:off x="-1776693" y="1157989"/>
              <a:ext cx="84137" cy="142875"/>
            </a:xfrm>
            <a:custGeom>
              <a:avLst/>
              <a:gdLst>
                <a:gd name="T0" fmla="*/ 17 w 30"/>
                <a:gd name="T1" fmla="*/ 37 h 51"/>
                <a:gd name="T2" fmla="*/ 6 w 30"/>
                <a:gd name="T3" fmla="*/ 33 h 51"/>
                <a:gd name="T4" fmla="*/ 6 w 30"/>
                <a:gd name="T5" fmla="*/ 51 h 51"/>
                <a:gd name="T6" fmla="*/ 0 w 30"/>
                <a:gd name="T7" fmla="*/ 51 h 51"/>
                <a:gd name="T8" fmla="*/ 0 w 30"/>
                <a:gd name="T9" fmla="*/ 1 h 51"/>
                <a:gd name="T10" fmla="*/ 6 w 30"/>
                <a:gd name="T11" fmla="*/ 1 h 51"/>
                <a:gd name="T12" fmla="*/ 6 w 30"/>
                <a:gd name="T13" fmla="*/ 4 h 51"/>
                <a:gd name="T14" fmla="*/ 18 w 30"/>
                <a:gd name="T15" fmla="*/ 0 h 51"/>
                <a:gd name="T16" fmla="*/ 30 w 30"/>
                <a:gd name="T17" fmla="*/ 18 h 51"/>
                <a:gd name="T18" fmla="*/ 17 w 30"/>
                <a:gd name="T19" fmla="*/ 37 h 51"/>
                <a:gd name="T20" fmla="*/ 16 w 30"/>
                <a:gd name="T21" fmla="*/ 5 h 51"/>
                <a:gd name="T22" fmla="*/ 6 w 30"/>
                <a:gd name="T23" fmla="*/ 7 h 51"/>
                <a:gd name="T24" fmla="*/ 6 w 30"/>
                <a:gd name="T25" fmla="*/ 29 h 51"/>
                <a:gd name="T26" fmla="*/ 15 w 30"/>
                <a:gd name="T27" fmla="*/ 32 h 51"/>
                <a:gd name="T28" fmla="*/ 24 w 30"/>
                <a:gd name="T29" fmla="*/ 19 h 51"/>
                <a:gd name="T30" fmla="*/ 16 w 30"/>
                <a:gd name="T31" fmla="*/ 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51">
                  <a:moveTo>
                    <a:pt x="17" y="37"/>
                  </a:moveTo>
                  <a:cubicBezTo>
                    <a:pt x="13" y="37"/>
                    <a:pt x="9" y="35"/>
                    <a:pt x="6" y="33"/>
                  </a:cubicBezTo>
                  <a:cubicBezTo>
                    <a:pt x="6" y="51"/>
                    <a:pt x="6" y="51"/>
                    <a:pt x="6" y="51"/>
                  </a:cubicBezTo>
                  <a:cubicBezTo>
                    <a:pt x="0" y="51"/>
                    <a:pt x="0" y="51"/>
                    <a:pt x="0" y="51"/>
                  </a:cubicBezTo>
                  <a:cubicBezTo>
                    <a:pt x="0" y="1"/>
                    <a:pt x="0" y="1"/>
                    <a:pt x="0" y="1"/>
                  </a:cubicBezTo>
                  <a:cubicBezTo>
                    <a:pt x="6" y="1"/>
                    <a:pt x="6" y="1"/>
                    <a:pt x="6" y="1"/>
                  </a:cubicBezTo>
                  <a:cubicBezTo>
                    <a:pt x="6" y="4"/>
                    <a:pt x="6" y="4"/>
                    <a:pt x="6" y="4"/>
                  </a:cubicBezTo>
                  <a:cubicBezTo>
                    <a:pt x="10" y="1"/>
                    <a:pt x="14" y="0"/>
                    <a:pt x="18" y="0"/>
                  </a:cubicBezTo>
                  <a:cubicBezTo>
                    <a:pt x="25" y="0"/>
                    <a:pt x="30" y="7"/>
                    <a:pt x="30" y="18"/>
                  </a:cubicBezTo>
                  <a:cubicBezTo>
                    <a:pt x="30" y="29"/>
                    <a:pt x="24" y="37"/>
                    <a:pt x="17" y="37"/>
                  </a:cubicBezTo>
                  <a:moveTo>
                    <a:pt x="16" y="5"/>
                  </a:moveTo>
                  <a:cubicBezTo>
                    <a:pt x="13" y="5"/>
                    <a:pt x="11" y="6"/>
                    <a:pt x="6" y="7"/>
                  </a:cubicBezTo>
                  <a:cubicBezTo>
                    <a:pt x="6" y="29"/>
                    <a:pt x="6" y="29"/>
                    <a:pt x="6" y="29"/>
                  </a:cubicBezTo>
                  <a:cubicBezTo>
                    <a:pt x="11" y="31"/>
                    <a:pt x="13" y="32"/>
                    <a:pt x="15" y="32"/>
                  </a:cubicBezTo>
                  <a:cubicBezTo>
                    <a:pt x="21" y="32"/>
                    <a:pt x="24" y="27"/>
                    <a:pt x="24" y="19"/>
                  </a:cubicBezTo>
                  <a:cubicBezTo>
                    <a:pt x="24" y="9"/>
                    <a:pt x="21" y="5"/>
                    <a:pt x="16"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3" name="Freeform 40"/>
            <p:cNvSpPr>
              <a:spLocks/>
            </p:cNvSpPr>
            <p:nvPr userDrawn="1"/>
          </p:nvSpPr>
          <p:spPr bwMode="auto">
            <a:xfrm>
              <a:off x="-1670331" y="1157989"/>
              <a:ext cx="46037" cy="101600"/>
            </a:xfrm>
            <a:custGeom>
              <a:avLst/>
              <a:gdLst>
                <a:gd name="T0" fmla="*/ 15 w 16"/>
                <a:gd name="T1" fmla="*/ 5 h 36"/>
                <a:gd name="T2" fmla="*/ 6 w 16"/>
                <a:gd name="T3" fmla="*/ 8 h 36"/>
                <a:gd name="T4" fmla="*/ 6 w 16"/>
                <a:gd name="T5" fmla="*/ 36 h 36"/>
                <a:gd name="T6" fmla="*/ 0 w 16"/>
                <a:gd name="T7" fmla="*/ 36 h 36"/>
                <a:gd name="T8" fmla="*/ 0 w 16"/>
                <a:gd name="T9" fmla="*/ 1 h 36"/>
                <a:gd name="T10" fmla="*/ 5 w 16"/>
                <a:gd name="T11" fmla="*/ 1 h 36"/>
                <a:gd name="T12" fmla="*/ 5 w 16"/>
                <a:gd name="T13" fmla="*/ 4 h 36"/>
                <a:gd name="T14" fmla="*/ 15 w 16"/>
                <a:gd name="T15" fmla="*/ 0 h 36"/>
                <a:gd name="T16" fmla="*/ 16 w 16"/>
                <a:gd name="T17" fmla="*/ 0 h 36"/>
                <a:gd name="T18" fmla="*/ 16 w 16"/>
                <a:gd name="T19" fmla="*/ 6 h 36"/>
                <a:gd name="T20" fmla="*/ 15 w 16"/>
                <a:gd name="T21" fmla="*/ 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6">
                  <a:moveTo>
                    <a:pt x="15" y="5"/>
                  </a:moveTo>
                  <a:cubicBezTo>
                    <a:pt x="12" y="5"/>
                    <a:pt x="9" y="6"/>
                    <a:pt x="6" y="8"/>
                  </a:cubicBezTo>
                  <a:cubicBezTo>
                    <a:pt x="6" y="36"/>
                    <a:pt x="6" y="36"/>
                    <a:pt x="6" y="36"/>
                  </a:cubicBezTo>
                  <a:cubicBezTo>
                    <a:pt x="0" y="36"/>
                    <a:pt x="0" y="36"/>
                    <a:pt x="0" y="36"/>
                  </a:cubicBezTo>
                  <a:cubicBezTo>
                    <a:pt x="0" y="1"/>
                    <a:pt x="0" y="1"/>
                    <a:pt x="0" y="1"/>
                  </a:cubicBezTo>
                  <a:cubicBezTo>
                    <a:pt x="5" y="1"/>
                    <a:pt x="5" y="1"/>
                    <a:pt x="5" y="1"/>
                  </a:cubicBezTo>
                  <a:cubicBezTo>
                    <a:pt x="5" y="4"/>
                    <a:pt x="5" y="4"/>
                    <a:pt x="5" y="4"/>
                  </a:cubicBezTo>
                  <a:cubicBezTo>
                    <a:pt x="9" y="1"/>
                    <a:pt x="11" y="0"/>
                    <a:pt x="15" y="0"/>
                  </a:cubicBezTo>
                  <a:cubicBezTo>
                    <a:pt x="15" y="0"/>
                    <a:pt x="16" y="0"/>
                    <a:pt x="16" y="0"/>
                  </a:cubicBezTo>
                  <a:cubicBezTo>
                    <a:pt x="16" y="6"/>
                    <a:pt x="16" y="6"/>
                    <a:pt x="16" y="6"/>
                  </a:cubicBezTo>
                  <a:cubicBezTo>
                    <a:pt x="15" y="5"/>
                    <a:pt x="15" y="5"/>
                    <a:pt x="15"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4" name="Freeform 41"/>
            <p:cNvSpPr>
              <a:spLocks noEditPoints="1"/>
            </p:cNvSpPr>
            <p:nvPr userDrawn="1"/>
          </p:nvSpPr>
          <p:spPr bwMode="auto">
            <a:xfrm>
              <a:off x="-1616356" y="1157989"/>
              <a:ext cx="87312" cy="104775"/>
            </a:xfrm>
            <a:custGeom>
              <a:avLst/>
              <a:gdLst>
                <a:gd name="T0" fmla="*/ 16 w 31"/>
                <a:gd name="T1" fmla="*/ 37 h 37"/>
                <a:gd name="T2" fmla="*/ 0 w 31"/>
                <a:gd name="T3" fmla="*/ 18 h 37"/>
                <a:gd name="T4" fmla="*/ 16 w 31"/>
                <a:gd name="T5" fmla="*/ 0 h 37"/>
                <a:gd name="T6" fmla="*/ 31 w 31"/>
                <a:gd name="T7" fmla="*/ 18 h 37"/>
                <a:gd name="T8" fmla="*/ 16 w 31"/>
                <a:gd name="T9" fmla="*/ 37 h 37"/>
                <a:gd name="T10" fmla="*/ 16 w 31"/>
                <a:gd name="T11" fmla="*/ 5 h 37"/>
                <a:gd name="T12" fmla="*/ 6 w 31"/>
                <a:gd name="T13" fmla="*/ 18 h 37"/>
                <a:gd name="T14" fmla="*/ 16 w 31"/>
                <a:gd name="T15" fmla="*/ 32 h 37"/>
                <a:gd name="T16" fmla="*/ 25 w 31"/>
                <a:gd name="T17" fmla="*/ 18 h 37"/>
                <a:gd name="T18" fmla="*/ 16 w 31"/>
                <a:gd name="T19" fmla="*/ 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7">
                  <a:moveTo>
                    <a:pt x="16" y="37"/>
                  </a:moveTo>
                  <a:cubicBezTo>
                    <a:pt x="6" y="37"/>
                    <a:pt x="0" y="30"/>
                    <a:pt x="0" y="18"/>
                  </a:cubicBezTo>
                  <a:cubicBezTo>
                    <a:pt x="0" y="7"/>
                    <a:pt x="6" y="0"/>
                    <a:pt x="16" y="0"/>
                  </a:cubicBezTo>
                  <a:cubicBezTo>
                    <a:pt x="26" y="0"/>
                    <a:pt x="31" y="6"/>
                    <a:pt x="31" y="18"/>
                  </a:cubicBezTo>
                  <a:cubicBezTo>
                    <a:pt x="31" y="30"/>
                    <a:pt x="26" y="37"/>
                    <a:pt x="16" y="37"/>
                  </a:cubicBezTo>
                  <a:moveTo>
                    <a:pt x="16" y="5"/>
                  </a:moveTo>
                  <a:cubicBezTo>
                    <a:pt x="9" y="5"/>
                    <a:pt x="6" y="9"/>
                    <a:pt x="6" y="18"/>
                  </a:cubicBezTo>
                  <a:cubicBezTo>
                    <a:pt x="6" y="28"/>
                    <a:pt x="9" y="32"/>
                    <a:pt x="16" y="32"/>
                  </a:cubicBezTo>
                  <a:cubicBezTo>
                    <a:pt x="22" y="32"/>
                    <a:pt x="25" y="28"/>
                    <a:pt x="25" y="18"/>
                  </a:cubicBezTo>
                  <a:cubicBezTo>
                    <a:pt x="25" y="9"/>
                    <a:pt x="23" y="5"/>
                    <a:pt x="16"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5" name="Freeform 42"/>
            <p:cNvSpPr>
              <a:spLocks/>
            </p:cNvSpPr>
            <p:nvPr userDrawn="1"/>
          </p:nvSpPr>
          <p:spPr bwMode="auto">
            <a:xfrm>
              <a:off x="-1517931" y="1161164"/>
              <a:ext cx="87312" cy="98425"/>
            </a:xfrm>
            <a:custGeom>
              <a:avLst/>
              <a:gdLst>
                <a:gd name="T0" fmla="*/ 33 w 55"/>
                <a:gd name="T1" fmla="*/ 62 h 62"/>
                <a:gd name="T2" fmla="*/ 21 w 55"/>
                <a:gd name="T3" fmla="*/ 62 h 62"/>
                <a:gd name="T4" fmla="*/ 0 w 55"/>
                <a:gd name="T5" fmla="*/ 0 h 62"/>
                <a:gd name="T6" fmla="*/ 10 w 55"/>
                <a:gd name="T7" fmla="*/ 0 h 62"/>
                <a:gd name="T8" fmla="*/ 28 w 55"/>
                <a:gd name="T9" fmla="*/ 53 h 62"/>
                <a:gd name="T10" fmla="*/ 46 w 55"/>
                <a:gd name="T11" fmla="*/ 0 h 62"/>
                <a:gd name="T12" fmla="*/ 55 w 55"/>
                <a:gd name="T13" fmla="*/ 0 h 62"/>
                <a:gd name="T14" fmla="*/ 33 w 55"/>
                <a:gd name="T15" fmla="*/ 62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62">
                  <a:moveTo>
                    <a:pt x="33" y="62"/>
                  </a:moveTo>
                  <a:lnTo>
                    <a:pt x="21" y="62"/>
                  </a:lnTo>
                  <a:lnTo>
                    <a:pt x="0" y="0"/>
                  </a:lnTo>
                  <a:lnTo>
                    <a:pt x="10" y="0"/>
                  </a:lnTo>
                  <a:lnTo>
                    <a:pt x="28" y="53"/>
                  </a:lnTo>
                  <a:lnTo>
                    <a:pt x="46" y="0"/>
                  </a:lnTo>
                  <a:lnTo>
                    <a:pt x="55" y="0"/>
                  </a:lnTo>
                  <a:lnTo>
                    <a:pt x="33"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6" name="Freeform 43"/>
            <p:cNvSpPr>
              <a:spLocks noEditPoints="1"/>
            </p:cNvSpPr>
            <p:nvPr userDrawn="1"/>
          </p:nvSpPr>
          <p:spPr bwMode="auto">
            <a:xfrm>
              <a:off x="-1417918" y="1118302"/>
              <a:ext cx="23812" cy="141288"/>
            </a:xfrm>
            <a:custGeom>
              <a:avLst/>
              <a:gdLst>
                <a:gd name="T0" fmla="*/ 4 w 8"/>
                <a:gd name="T1" fmla="*/ 7 h 50"/>
                <a:gd name="T2" fmla="*/ 0 w 8"/>
                <a:gd name="T3" fmla="*/ 3 h 50"/>
                <a:gd name="T4" fmla="*/ 4 w 8"/>
                <a:gd name="T5" fmla="*/ 0 h 50"/>
                <a:gd name="T6" fmla="*/ 8 w 8"/>
                <a:gd name="T7" fmla="*/ 3 h 50"/>
                <a:gd name="T8" fmla="*/ 4 w 8"/>
                <a:gd name="T9" fmla="*/ 7 h 50"/>
                <a:gd name="T10" fmla="*/ 1 w 8"/>
                <a:gd name="T11" fmla="*/ 15 h 50"/>
                <a:gd name="T12" fmla="*/ 7 w 8"/>
                <a:gd name="T13" fmla="*/ 15 h 50"/>
                <a:gd name="T14" fmla="*/ 7 w 8"/>
                <a:gd name="T15" fmla="*/ 50 h 50"/>
                <a:gd name="T16" fmla="*/ 1 w 8"/>
                <a:gd name="T17" fmla="*/ 50 h 50"/>
                <a:gd name="T18" fmla="*/ 1 w 8"/>
                <a:gd name="T19" fmla="*/ 1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50">
                  <a:moveTo>
                    <a:pt x="4" y="7"/>
                  </a:moveTo>
                  <a:cubicBezTo>
                    <a:pt x="2" y="7"/>
                    <a:pt x="0" y="6"/>
                    <a:pt x="0" y="3"/>
                  </a:cubicBezTo>
                  <a:cubicBezTo>
                    <a:pt x="0" y="2"/>
                    <a:pt x="2" y="0"/>
                    <a:pt x="4" y="0"/>
                  </a:cubicBezTo>
                  <a:cubicBezTo>
                    <a:pt x="6" y="0"/>
                    <a:pt x="8" y="1"/>
                    <a:pt x="8" y="3"/>
                  </a:cubicBezTo>
                  <a:cubicBezTo>
                    <a:pt x="8" y="5"/>
                    <a:pt x="6" y="7"/>
                    <a:pt x="4" y="7"/>
                  </a:cubicBezTo>
                  <a:moveTo>
                    <a:pt x="1" y="15"/>
                  </a:moveTo>
                  <a:cubicBezTo>
                    <a:pt x="7" y="15"/>
                    <a:pt x="7" y="15"/>
                    <a:pt x="7" y="15"/>
                  </a:cubicBezTo>
                  <a:cubicBezTo>
                    <a:pt x="7" y="50"/>
                    <a:pt x="7" y="50"/>
                    <a:pt x="7" y="50"/>
                  </a:cubicBezTo>
                  <a:cubicBezTo>
                    <a:pt x="1" y="50"/>
                    <a:pt x="1" y="50"/>
                    <a:pt x="1" y="50"/>
                  </a:cubicBezTo>
                  <a:lnTo>
                    <a:pt x="1"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7" name="Freeform 44"/>
            <p:cNvSpPr>
              <a:spLocks/>
            </p:cNvSpPr>
            <p:nvPr userDrawn="1"/>
          </p:nvSpPr>
          <p:spPr bwMode="auto">
            <a:xfrm>
              <a:off x="-1370293" y="1157989"/>
              <a:ext cx="79375" cy="101600"/>
            </a:xfrm>
            <a:custGeom>
              <a:avLst/>
              <a:gdLst>
                <a:gd name="T0" fmla="*/ 22 w 28"/>
                <a:gd name="T1" fmla="*/ 36 h 36"/>
                <a:gd name="T2" fmla="*/ 22 w 28"/>
                <a:gd name="T3" fmla="*/ 14 h 36"/>
                <a:gd name="T4" fmla="*/ 16 w 28"/>
                <a:gd name="T5" fmla="*/ 5 h 36"/>
                <a:gd name="T6" fmla="*/ 6 w 28"/>
                <a:gd name="T7" fmla="*/ 7 h 36"/>
                <a:gd name="T8" fmla="*/ 6 w 28"/>
                <a:gd name="T9" fmla="*/ 36 h 36"/>
                <a:gd name="T10" fmla="*/ 0 w 28"/>
                <a:gd name="T11" fmla="*/ 36 h 36"/>
                <a:gd name="T12" fmla="*/ 0 w 28"/>
                <a:gd name="T13" fmla="*/ 1 h 36"/>
                <a:gd name="T14" fmla="*/ 6 w 28"/>
                <a:gd name="T15" fmla="*/ 1 h 36"/>
                <a:gd name="T16" fmla="*/ 6 w 28"/>
                <a:gd name="T17" fmla="*/ 4 h 36"/>
                <a:gd name="T18" fmla="*/ 18 w 28"/>
                <a:gd name="T19" fmla="*/ 0 h 36"/>
                <a:gd name="T20" fmla="*/ 26 w 28"/>
                <a:gd name="T21" fmla="*/ 3 h 36"/>
                <a:gd name="T22" fmla="*/ 28 w 28"/>
                <a:gd name="T23" fmla="*/ 13 h 36"/>
                <a:gd name="T24" fmla="*/ 28 w 28"/>
                <a:gd name="T25" fmla="*/ 36 h 36"/>
                <a:gd name="T26" fmla="*/ 22 w 28"/>
                <a:gd name="T2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6">
                  <a:moveTo>
                    <a:pt x="22" y="36"/>
                  </a:moveTo>
                  <a:cubicBezTo>
                    <a:pt x="22" y="14"/>
                    <a:pt x="22" y="14"/>
                    <a:pt x="22" y="14"/>
                  </a:cubicBezTo>
                  <a:cubicBezTo>
                    <a:pt x="22" y="9"/>
                    <a:pt x="22" y="5"/>
                    <a:pt x="16" y="5"/>
                  </a:cubicBezTo>
                  <a:cubicBezTo>
                    <a:pt x="13" y="5"/>
                    <a:pt x="10" y="6"/>
                    <a:pt x="6" y="7"/>
                  </a:cubicBezTo>
                  <a:cubicBezTo>
                    <a:pt x="6" y="36"/>
                    <a:pt x="6" y="36"/>
                    <a:pt x="6" y="36"/>
                  </a:cubicBezTo>
                  <a:cubicBezTo>
                    <a:pt x="0" y="36"/>
                    <a:pt x="0" y="36"/>
                    <a:pt x="0" y="36"/>
                  </a:cubicBezTo>
                  <a:cubicBezTo>
                    <a:pt x="0" y="1"/>
                    <a:pt x="0" y="1"/>
                    <a:pt x="0" y="1"/>
                  </a:cubicBezTo>
                  <a:cubicBezTo>
                    <a:pt x="6" y="1"/>
                    <a:pt x="6" y="1"/>
                    <a:pt x="6" y="1"/>
                  </a:cubicBezTo>
                  <a:cubicBezTo>
                    <a:pt x="6" y="4"/>
                    <a:pt x="6" y="4"/>
                    <a:pt x="6" y="4"/>
                  </a:cubicBezTo>
                  <a:cubicBezTo>
                    <a:pt x="11" y="1"/>
                    <a:pt x="15" y="0"/>
                    <a:pt x="18" y="0"/>
                  </a:cubicBezTo>
                  <a:cubicBezTo>
                    <a:pt x="22" y="0"/>
                    <a:pt x="24" y="1"/>
                    <a:pt x="26" y="3"/>
                  </a:cubicBezTo>
                  <a:cubicBezTo>
                    <a:pt x="27" y="5"/>
                    <a:pt x="28" y="7"/>
                    <a:pt x="28" y="13"/>
                  </a:cubicBezTo>
                  <a:cubicBezTo>
                    <a:pt x="28" y="36"/>
                    <a:pt x="28" y="36"/>
                    <a:pt x="28" y="36"/>
                  </a:cubicBezTo>
                  <a:lnTo>
                    <a:pt x="22"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8" name="Freeform 45"/>
            <p:cNvSpPr>
              <a:spLocks noEditPoints="1"/>
            </p:cNvSpPr>
            <p:nvPr userDrawn="1"/>
          </p:nvSpPr>
          <p:spPr bwMode="auto">
            <a:xfrm>
              <a:off x="-1268693" y="1157989"/>
              <a:ext cx="80962" cy="146050"/>
            </a:xfrm>
            <a:custGeom>
              <a:avLst/>
              <a:gdLst>
                <a:gd name="T0" fmla="*/ 25 w 29"/>
                <a:gd name="T1" fmla="*/ 49 h 52"/>
                <a:gd name="T2" fmla="*/ 15 w 29"/>
                <a:gd name="T3" fmla="*/ 52 h 52"/>
                <a:gd name="T4" fmla="*/ 2 w 29"/>
                <a:gd name="T5" fmla="*/ 50 h 52"/>
                <a:gd name="T6" fmla="*/ 3 w 29"/>
                <a:gd name="T7" fmla="*/ 46 h 52"/>
                <a:gd name="T8" fmla="*/ 12 w 29"/>
                <a:gd name="T9" fmla="*/ 47 h 52"/>
                <a:gd name="T10" fmla="*/ 22 w 29"/>
                <a:gd name="T11" fmla="*/ 43 h 52"/>
                <a:gd name="T12" fmla="*/ 23 w 29"/>
                <a:gd name="T13" fmla="*/ 34 h 52"/>
                <a:gd name="T14" fmla="*/ 23 w 29"/>
                <a:gd name="T15" fmla="*/ 32 h 52"/>
                <a:gd name="T16" fmla="*/ 12 w 29"/>
                <a:gd name="T17" fmla="*/ 36 h 52"/>
                <a:gd name="T18" fmla="*/ 0 w 29"/>
                <a:gd name="T19" fmla="*/ 18 h 52"/>
                <a:gd name="T20" fmla="*/ 13 w 29"/>
                <a:gd name="T21" fmla="*/ 0 h 52"/>
                <a:gd name="T22" fmla="*/ 23 w 29"/>
                <a:gd name="T23" fmla="*/ 4 h 52"/>
                <a:gd name="T24" fmla="*/ 23 w 29"/>
                <a:gd name="T25" fmla="*/ 1 h 52"/>
                <a:gd name="T26" fmla="*/ 29 w 29"/>
                <a:gd name="T27" fmla="*/ 1 h 52"/>
                <a:gd name="T28" fmla="*/ 29 w 29"/>
                <a:gd name="T29" fmla="*/ 34 h 52"/>
                <a:gd name="T30" fmla="*/ 25 w 29"/>
                <a:gd name="T31" fmla="*/ 49 h 52"/>
                <a:gd name="T32" fmla="*/ 23 w 29"/>
                <a:gd name="T33" fmla="*/ 7 h 52"/>
                <a:gd name="T34" fmla="*/ 14 w 29"/>
                <a:gd name="T35" fmla="*/ 5 h 52"/>
                <a:gd name="T36" fmla="*/ 6 w 29"/>
                <a:gd name="T37" fmla="*/ 18 h 52"/>
                <a:gd name="T38" fmla="*/ 14 w 29"/>
                <a:gd name="T39" fmla="*/ 31 h 52"/>
                <a:gd name="T40" fmla="*/ 23 w 29"/>
                <a:gd name="T41" fmla="*/ 29 h 52"/>
                <a:gd name="T42" fmla="*/ 23 w 29"/>
                <a:gd name="T43" fmla="*/ 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 h="52">
                  <a:moveTo>
                    <a:pt x="25" y="49"/>
                  </a:moveTo>
                  <a:cubicBezTo>
                    <a:pt x="22" y="51"/>
                    <a:pt x="19" y="52"/>
                    <a:pt x="15" y="52"/>
                  </a:cubicBezTo>
                  <a:cubicBezTo>
                    <a:pt x="12" y="52"/>
                    <a:pt x="8" y="51"/>
                    <a:pt x="2" y="50"/>
                  </a:cubicBezTo>
                  <a:cubicBezTo>
                    <a:pt x="3" y="46"/>
                    <a:pt x="3" y="46"/>
                    <a:pt x="3" y="46"/>
                  </a:cubicBezTo>
                  <a:cubicBezTo>
                    <a:pt x="7" y="47"/>
                    <a:pt x="10" y="47"/>
                    <a:pt x="12" y="47"/>
                  </a:cubicBezTo>
                  <a:cubicBezTo>
                    <a:pt x="17" y="47"/>
                    <a:pt x="21" y="46"/>
                    <a:pt x="22" y="43"/>
                  </a:cubicBezTo>
                  <a:cubicBezTo>
                    <a:pt x="23" y="42"/>
                    <a:pt x="23" y="40"/>
                    <a:pt x="23" y="34"/>
                  </a:cubicBezTo>
                  <a:cubicBezTo>
                    <a:pt x="23" y="32"/>
                    <a:pt x="23" y="32"/>
                    <a:pt x="23" y="32"/>
                  </a:cubicBezTo>
                  <a:cubicBezTo>
                    <a:pt x="19" y="35"/>
                    <a:pt x="15" y="36"/>
                    <a:pt x="12" y="36"/>
                  </a:cubicBezTo>
                  <a:cubicBezTo>
                    <a:pt x="4" y="36"/>
                    <a:pt x="0" y="29"/>
                    <a:pt x="0" y="18"/>
                  </a:cubicBezTo>
                  <a:cubicBezTo>
                    <a:pt x="0" y="7"/>
                    <a:pt x="5" y="0"/>
                    <a:pt x="13" y="0"/>
                  </a:cubicBezTo>
                  <a:cubicBezTo>
                    <a:pt x="16" y="0"/>
                    <a:pt x="20" y="2"/>
                    <a:pt x="23" y="4"/>
                  </a:cubicBezTo>
                  <a:cubicBezTo>
                    <a:pt x="23" y="1"/>
                    <a:pt x="23" y="1"/>
                    <a:pt x="23" y="1"/>
                  </a:cubicBezTo>
                  <a:cubicBezTo>
                    <a:pt x="29" y="1"/>
                    <a:pt x="29" y="1"/>
                    <a:pt x="29" y="1"/>
                  </a:cubicBezTo>
                  <a:cubicBezTo>
                    <a:pt x="29" y="34"/>
                    <a:pt x="29" y="34"/>
                    <a:pt x="29" y="34"/>
                  </a:cubicBezTo>
                  <a:cubicBezTo>
                    <a:pt x="29" y="43"/>
                    <a:pt x="28" y="46"/>
                    <a:pt x="25" y="49"/>
                  </a:cubicBezTo>
                  <a:moveTo>
                    <a:pt x="23" y="7"/>
                  </a:moveTo>
                  <a:cubicBezTo>
                    <a:pt x="18" y="5"/>
                    <a:pt x="17" y="5"/>
                    <a:pt x="14" y="5"/>
                  </a:cubicBezTo>
                  <a:cubicBezTo>
                    <a:pt x="9" y="5"/>
                    <a:pt x="6" y="10"/>
                    <a:pt x="6" y="18"/>
                  </a:cubicBezTo>
                  <a:cubicBezTo>
                    <a:pt x="6" y="27"/>
                    <a:pt x="8" y="31"/>
                    <a:pt x="14" y="31"/>
                  </a:cubicBezTo>
                  <a:cubicBezTo>
                    <a:pt x="16" y="31"/>
                    <a:pt x="18" y="31"/>
                    <a:pt x="23" y="29"/>
                  </a:cubicBezTo>
                  <a:lnTo>
                    <a:pt x="23"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9" name="Rectangle 46"/>
            <p:cNvSpPr>
              <a:spLocks noChangeArrowheads="1"/>
            </p:cNvSpPr>
            <p:nvPr userDrawn="1"/>
          </p:nvSpPr>
          <p:spPr bwMode="auto">
            <a:xfrm>
              <a:off x="-1105181" y="1110364"/>
              <a:ext cx="15875" cy="149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00" name="Freeform 47"/>
            <p:cNvSpPr>
              <a:spLocks noEditPoints="1"/>
            </p:cNvSpPr>
            <p:nvPr userDrawn="1"/>
          </p:nvSpPr>
          <p:spPr bwMode="auto">
            <a:xfrm>
              <a:off x="-1060731" y="1118302"/>
              <a:ext cx="19050" cy="141288"/>
            </a:xfrm>
            <a:custGeom>
              <a:avLst/>
              <a:gdLst>
                <a:gd name="T0" fmla="*/ 3 w 7"/>
                <a:gd name="T1" fmla="*/ 7 h 50"/>
                <a:gd name="T2" fmla="*/ 0 w 7"/>
                <a:gd name="T3" fmla="*/ 3 h 50"/>
                <a:gd name="T4" fmla="*/ 3 w 7"/>
                <a:gd name="T5" fmla="*/ 0 h 50"/>
                <a:gd name="T6" fmla="*/ 7 w 7"/>
                <a:gd name="T7" fmla="*/ 3 h 50"/>
                <a:gd name="T8" fmla="*/ 3 w 7"/>
                <a:gd name="T9" fmla="*/ 7 h 50"/>
                <a:gd name="T10" fmla="*/ 0 w 7"/>
                <a:gd name="T11" fmla="*/ 15 h 50"/>
                <a:gd name="T12" fmla="*/ 6 w 7"/>
                <a:gd name="T13" fmla="*/ 15 h 50"/>
                <a:gd name="T14" fmla="*/ 6 w 7"/>
                <a:gd name="T15" fmla="*/ 50 h 50"/>
                <a:gd name="T16" fmla="*/ 0 w 7"/>
                <a:gd name="T17" fmla="*/ 50 h 50"/>
                <a:gd name="T18" fmla="*/ 0 w 7"/>
                <a:gd name="T19" fmla="*/ 1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50">
                  <a:moveTo>
                    <a:pt x="3" y="7"/>
                  </a:moveTo>
                  <a:cubicBezTo>
                    <a:pt x="1" y="7"/>
                    <a:pt x="0" y="6"/>
                    <a:pt x="0" y="3"/>
                  </a:cubicBezTo>
                  <a:cubicBezTo>
                    <a:pt x="0" y="2"/>
                    <a:pt x="1" y="0"/>
                    <a:pt x="3" y="0"/>
                  </a:cubicBezTo>
                  <a:cubicBezTo>
                    <a:pt x="5" y="0"/>
                    <a:pt x="7" y="1"/>
                    <a:pt x="7" y="3"/>
                  </a:cubicBezTo>
                  <a:cubicBezTo>
                    <a:pt x="7" y="5"/>
                    <a:pt x="5" y="7"/>
                    <a:pt x="3" y="7"/>
                  </a:cubicBezTo>
                  <a:moveTo>
                    <a:pt x="0" y="15"/>
                  </a:moveTo>
                  <a:cubicBezTo>
                    <a:pt x="6" y="15"/>
                    <a:pt x="6" y="15"/>
                    <a:pt x="6" y="15"/>
                  </a:cubicBezTo>
                  <a:cubicBezTo>
                    <a:pt x="6" y="50"/>
                    <a:pt x="6" y="50"/>
                    <a:pt x="6" y="50"/>
                  </a:cubicBezTo>
                  <a:cubicBezTo>
                    <a:pt x="0" y="50"/>
                    <a:pt x="0" y="50"/>
                    <a:pt x="0" y="50"/>
                  </a:cubicBezTo>
                  <a:lnTo>
                    <a:pt x="0"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01" name="Freeform 48"/>
            <p:cNvSpPr>
              <a:spLocks/>
            </p:cNvSpPr>
            <p:nvPr userDrawn="1"/>
          </p:nvSpPr>
          <p:spPr bwMode="auto">
            <a:xfrm>
              <a:off x="-1027393" y="1161164"/>
              <a:ext cx="87312" cy="98425"/>
            </a:xfrm>
            <a:custGeom>
              <a:avLst/>
              <a:gdLst>
                <a:gd name="T0" fmla="*/ 34 w 55"/>
                <a:gd name="T1" fmla="*/ 62 h 62"/>
                <a:gd name="T2" fmla="*/ 21 w 55"/>
                <a:gd name="T3" fmla="*/ 62 h 62"/>
                <a:gd name="T4" fmla="*/ 0 w 55"/>
                <a:gd name="T5" fmla="*/ 0 h 62"/>
                <a:gd name="T6" fmla="*/ 11 w 55"/>
                <a:gd name="T7" fmla="*/ 0 h 62"/>
                <a:gd name="T8" fmla="*/ 28 w 55"/>
                <a:gd name="T9" fmla="*/ 53 h 62"/>
                <a:gd name="T10" fmla="*/ 46 w 55"/>
                <a:gd name="T11" fmla="*/ 0 h 62"/>
                <a:gd name="T12" fmla="*/ 55 w 55"/>
                <a:gd name="T13" fmla="*/ 0 h 62"/>
                <a:gd name="T14" fmla="*/ 34 w 55"/>
                <a:gd name="T15" fmla="*/ 62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62">
                  <a:moveTo>
                    <a:pt x="34" y="62"/>
                  </a:moveTo>
                  <a:lnTo>
                    <a:pt x="21" y="62"/>
                  </a:lnTo>
                  <a:lnTo>
                    <a:pt x="0" y="0"/>
                  </a:lnTo>
                  <a:lnTo>
                    <a:pt x="11" y="0"/>
                  </a:lnTo>
                  <a:lnTo>
                    <a:pt x="28" y="53"/>
                  </a:lnTo>
                  <a:lnTo>
                    <a:pt x="46" y="0"/>
                  </a:lnTo>
                  <a:lnTo>
                    <a:pt x="55" y="0"/>
                  </a:lnTo>
                  <a:lnTo>
                    <a:pt x="3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02" name="Freeform 49"/>
            <p:cNvSpPr>
              <a:spLocks noEditPoints="1"/>
            </p:cNvSpPr>
            <p:nvPr userDrawn="1"/>
          </p:nvSpPr>
          <p:spPr bwMode="auto">
            <a:xfrm>
              <a:off x="-928968" y="1157989"/>
              <a:ext cx="79375" cy="104775"/>
            </a:xfrm>
            <a:custGeom>
              <a:avLst/>
              <a:gdLst>
                <a:gd name="T0" fmla="*/ 6 w 28"/>
                <a:gd name="T1" fmla="*/ 19 h 37"/>
                <a:gd name="T2" fmla="*/ 6 w 28"/>
                <a:gd name="T3" fmla="*/ 20 h 37"/>
                <a:gd name="T4" fmla="*/ 15 w 28"/>
                <a:gd name="T5" fmla="*/ 32 h 37"/>
                <a:gd name="T6" fmla="*/ 27 w 28"/>
                <a:gd name="T7" fmla="*/ 29 h 37"/>
                <a:gd name="T8" fmla="*/ 28 w 28"/>
                <a:gd name="T9" fmla="*/ 32 h 37"/>
                <a:gd name="T10" fmla="*/ 13 w 28"/>
                <a:gd name="T11" fmla="*/ 37 h 37"/>
                <a:gd name="T12" fmla="*/ 0 w 28"/>
                <a:gd name="T13" fmla="*/ 20 h 37"/>
                <a:gd name="T14" fmla="*/ 15 w 28"/>
                <a:gd name="T15" fmla="*/ 0 h 37"/>
                <a:gd name="T16" fmla="*/ 28 w 28"/>
                <a:gd name="T17" fmla="*/ 17 h 37"/>
                <a:gd name="T18" fmla="*/ 28 w 28"/>
                <a:gd name="T19" fmla="*/ 19 h 37"/>
                <a:gd name="T20" fmla="*/ 6 w 28"/>
                <a:gd name="T21" fmla="*/ 19 h 37"/>
                <a:gd name="T22" fmla="*/ 15 w 28"/>
                <a:gd name="T23" fmla="*/ 4 h 37"/>
                <a:gd name="T24" fmla="*/ 6 w 28"/>
                <a:gd name="T25" fmla="*/ 15 h 37"/>
                <a:gd name="T26" fmla="*/ 23 w 28"/>
                <a:gd name="T27" fmla="*/ 15 h 37"/>
                <a:gd name="T28" fmla="*/ 15 w 28"/>
                <a:gd name="T29" fmla="*/ 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37">
                  <a:moveTo>
                    <a:pt x="6" y="19"/>
                  </a:moveTo>
                  <a:cubicBezTo>
                    <a:pt x="6" y="20"/>
                    <a:pt x="6" y="20"/>
                    <a:pt x="6" y="20"/>
                  </a:cubicBezTo>
                  <a:cubicBezTo>
                    <a:pt x="6" y="28"/>
                    <a:pt x="9" y="32"/>
                    <a:pt x="15" y="32"/>
                  </a:cubicBezTo>
                  <a:cubicBezTo>
                    <a:pt x="18" y="32"/>
                    <a:pt x="21" y="31"/>
                    <a:pt x="27" y="29"/>
                  </a:cubicBezTo>
                  <a:cubicBezTo>
                    <a:pt x="28" y="32"/>
                    <a:pt x="28" y="32"/>
                    <a:pt x="28" y="32"/>
                  </a:cubicBezTo>
                  <a:cubicBezTo>
                    <a:pt x="21" y="36"/>
                    <a:pt x="18" y="37"/>
                    <a:pt x="13" y="37"/>
                  </a:cubicBezTo>
                  <a:cubicBezTo>
                    <a:pt x="5" y="37"/>
                    <a:pt x="0" y="30"/>
                    <a:pt x="0" y="20"/>
                  </a:cubicBezTo>
                  <a:cubicBezTo>
                    <a:pt x="0" y="7"/>
                    <a:pt x="5" y="0"/>
                    <a:pt x="15" y="0"/>
                  </a:cubicBezTo>
                  <a:cubicBezTo>
                    <a:pt x="24" y="0"/>
                    <a:pt x="28" y="6"/>
                    <a:pt x="28" y="17"/>
                  </a:cubicBezTo>
                  <a:cubicBezTo>
                    <a:pt x="28" y="19"/>
                    <a:pt x="28" y="19"/>
                    <a:pt x="28" y="19"/>
                  </a:cubicBezTo>
                  <a:lnTo>
                    <a:pt x="6" y="19"/>
                  </a:lnTo>
                  <a:close/>
                  <a:moveTo>
                    <a:pt x="15" y="4"/>
                  </a:moveTo>
                  <a:cubicBezTo>
                    <a:pt x="10" y="4"/>
                    <a:pt x="7" y="8"/>
                    <a:pt x="6" y="15"/>
                  </a:cubicBezTo>
                  <a:cubicBezTo>
                    <a:pt x="23" y="15"/>
                    <a:pt x="23" y="15"/>
                    <a:pt x="23" y="15"/>
                  </a:cubicBezTo>
                  <a:cubicBezTo>
                    <a:pt x="23" y="7"/>
                    <a:pt x="20" y="4"/>
                    <a:pt x="15" y="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03" name="Freeform 50"/>
            <p:cNvSpPr>
              <a:spLocks/>
            </p:cNvSpPr>
            <p:nvPr userDrawn="1"/>
          </p:nvSpPr>
          <p:spPr bwMode="auto">
            <a:xfrm>
              <a:off x="-836893" y="1157989"/>
              <a:ext cx="65087" cy="104775"/>
            </a:xfrm>
            <a:custGeom>
              <a:avLst/>
              <a:gdLst>
                <a:gd name="T0" fmla="*/ 11 w 23"/>
                <a:gd name="T1" fmla="*/ 37 h 37"/>
                <a:gd name="T2" fmla="*/ 0 w 23"/>
                <a:gd name="T3" fmla="*/ 35 h 37"/>
                <a:gd name="T4" fmla="*/ 1 w 23"/>
                <a:gd name="T5" fmla="*/ 31 h 37"/>
                <a:gd name="T6" fmla="*/ 9 w 23"/>
                <a:gd name="T7" fmla="*/ 32 h 37"/>
                <a:gd name="T8" fmla="*/ 17 w 23"/>
                <a:gd name="T9" fmla="*/ 26 h 37"/>
                <a:gd name="T10" fmla="*/ 12 w 23"/>
                <a:gd name="T11" fmla="*/ 20 h 37"/>
                <a:gd name="T12" fmla="*/ 0 w 23"/>
                <a:gd name="T13" fmla="*/ 10 h 37"/>
                <a:gd name="T14" fmla="*/ 12 w 23"/>
                <a:gd name="T15" fmla="*/ 0 h 37"/>
                <a:gd name="T16" fmla="*/ 21 w 23"/>
                <a:gd name="T17" fmla="*/ 2 h 37"/>
                <a:gd name="T18" fmla="*/ 20 w 23"/>
                <a:gd name="T19" fmla="*/ 6 h 37"/>
                <a:gd name="T20" fmla="*/ 12 w 23"/>
                <a:gd name="T21" fmla="*/ 4 h 37"/>
                <a:gd name="T22" fmla="*/ 6 w 23"/>
                <a:gd name="T23" fmla="*/ 10 h 37"/>
                <a:gd name="T24" fmla="*/ 23 w 23"/>
                <a:gd name="T25" fmla="*/ 25 h 37"/>
                <a:gd name="T26" fmla="*/ 11 w 23"/>
                <a:gd name="T2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37">
                  <a:moveTo>
                    <a:pt x="11" y="37"/>
                  </a:moveTo>
                  <a:cubicBezTo>
                    <a:pt x="7" y="37"/>
                    <a:pt x="4" y="36"/>
                    <a:pt x="0" y="35"/>
                  </a:cubicBezTo>
                  <a:cubicBezTo>
                    <a:pt x="1" y="31"/>
                    <a:pt x="1" y="31"/>
                    <a:pt x="1" y="31"/>
                  </a:cubicBezTo>
                  <a:cubicBezTo>
                    <a:pt x="5" y="32"/>
                    <a:pt x="7" y="32"/>
                    <a:pt x="9" y="32"/>
                  </a:cubicBezTo>
                  <a:cubicBezTo>
                    <a:pt x="15" y="32"/>
                    <a:pt x="17" y="30"/>
                    <a:pt x="17" y="26"/>
                  </a:cubicBezTo>
                  <a:cubicBezTo>
                    <a:pt x="17" y="23"/>
                    <a:pt x="16" y="22"/>
                    <a:pt x="12" y="20"/>
                  </a:cubicBezTo>
                  <a:cubicBezTo>
                    <a:pt x="5" y="19"/>
                    <a:pt x="0" y="16"/>
                    <a:pt x="0" y="10"/>
                  </a:cubicBezTo>
                  <a:cubicBezTo>
                    <a:pt x="0" y="4"/>
                    <a:pt x="5" y="0"/>
                    <a:pt x="12" y="0"/>
                  </a:cubicBezTo>
                  <a:cubicBezTo>
                    <a:pt x="15" y="0"/>
                    <a:pt x="18" y="1"/>
                    <a:pt x="21" y="2"/>
                  </a:cubicBezTo>
                  <a:cubicBezTo>
                    <a:pt x="20" y="6"/>
                    <a:pt x="20" y="6"/>
                    <a:pt x="20" y="6"/>
                  </a:cubicBezTo>
                  <a:cubicBezTo>
                    <a:pt x="17" y="5"/>
                    <a:pt x="14" y="4"/>
                    <a:pt x="12" y="4"/>
                  </a:cubicBezTo>
                  <a:cubicBezTo>
                    <a:pt x="8" y="4"/>
                    <a:pt x="6" y="6"/>
                    <a:pt x="6" y="10"/>
                  </a:cubicBezTo>
                  <a:cubicBezTo>
                    <a:pt x="6" y="18"/>
                    <a:pt x="23" y="13"/>
                    <a:pt x="23" y="25"/>
                  </a:cubicBezTo>
                  <a:cubicBezTo>
                    <a:pt x="23" y="32"/>
                    <a:pt x="19" y="37"/>
                    <a:pt x="11" y="3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sp>
        <p:nvSpPr>
          <p:cNvPr id="113" name="AutoShape 56"/>
          <p:cNvSpPr>
            <a:spLocks noChangeAspect="1" noChangeArrowheads="1" noTextEdit="1"/>
          </p:cNvSpPr>
          <p:nvPr userDrawn="1"/>
        </p:nvSpPr>
        <p:spPr bwMode="auto">
          <a:xfrm>
            <a:off x="-2203450" y="1238250"/>
            <a:ext cx="1917700" cy="187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nvGrpSpPr>
          <p:cNvPr id="117" name="Group 116"/>
          <p:cNvGrpSpPr/>
          <p:nvPr userDrawn="1"/>
        </p:nvGrpSpPr>
        <p:grpSpPr>
          <a:xfrm>
            <a:off x="9362272" y="3637244"/>
            <a:ext cx="2247909" cy="2201807"/>
            <a:chOff x="-2039938" y="4012733"/>
            <a:chExt cx="1935163" cy="1895475"/>
          </a:xfrm>
        </p:grpSpPr>
        <p:sp>
          <p:nvSpPr>
            <p:cNvPr id="114" name="Freeform 58"/>
            <p:cNvSpPr>
              <a:spLocks noEditPoints="1"/>
            </p:cNvSpPr>
            <p:nvPr userDrawn="1"/>
          </p:nvSpPr>
          <p:spPr bwMode="auto">
            <a:xfrm>
              <a:off x="-1189038" y="4012733"/>
              <a:ext cx="663575" cy="636588"/>
            </a:xfrm>
            <a:custGeom>
              <a:avLst/>
              <a:gdLst>
                <a:gd name="T0" fmla="*/ 94 w 237"/>
                <a:gd name="T1" fmla="*/ 55 h 227"/>
                <a:gd name="T2" fmla="*/ 102 w 237"/>
                <a:gd name="T3" fmla="*/ 28 h 227"/>
                <a:gd name="T4" fmla="*/ 93 w 237"/>
                <a:gd name="T5" fmla="*/ 13 h 227"/>
                <a:gd name="T6" fmla="*/ 67 w 237"/>
                <a:gd name="T7" fmla="*/ 5 h 227"/>
                <a:gd name="T8" fmla="*/ 59 w 237"/>
                <a:gd name="T9" fmla="*/ 32 h 227"/>
                <a:gd name="T10" fmla="*/ 67 w 237"/>
                <a:gd name="T11" fmla="*/ 47 h 227"/>
                <a:gd name="T12" fmla="*/ 94 w 237"/>
                <a:gd name="T13" fmla="*/ 55 h 227"/>
                <a:gd name="T14" fmla="*/ 205 w 237"/>
                <a:gd name="T15" fmla="*/ 15 h 227"/>
                <a:gd name="T16" fmla="*/ 177 w 237"/>
                <a:gd name="T17" fmla="*/ 16 h 227"/>
                <a:gd name="T18" fmla="*/ 112 w 237"/>
                <a:gd name="T19" fmla="*/ 86 h 227"/>
                <a:gd name="T20" fmla="*/ 18 w 237"/>
                <a:gd name="T21" fmla="*/ 104 h 227"/>
                <a:gd name="T22" fmla="*/ 2 w 237"/>
                <a:gd name="T23" fmla="*/ 128 h 227"/>
                <a:gd name="T24" fmla="*/ 25 w 237"/>
                <a:gd name="T25" fmla="*/ 143 h 227"/>
                <a:gd name="T26" fmla="*/ 99 w 237"/>
                <a:gd name="T27" fmla="*/ 129 h 227"/>
                <a:gd name="T28" fmla="*/ 89 w 237"/>
                <a:gd name="T29" fmla="*/ 203 h 227"/>
                <a:gd name="T30" fmla="*/ 107 w 237"/>
                <a:gd name="T31" fmla="*/ 225 h 227"/>
                <a:gd name="T32" fmla="*/ 129 w 237"/>
                <a:gd name="T33" fmla="*/ 208 h 227"/>
                <a:gd name="T34" fmla="*/ 138 w 237"/>
                <a:gd name="T35" fmla="*/ 134 h 227"/>
                <a:gd name="T36" fmla="*/ 206 w 237"/>
                <a:gd name="T37" fmla="*/ 166 h 227"/>
                <a:gd name="T38" fmla="*/ 232 w 237"/>
                <a:gd name="T39" fmla="*/ 156 h 227"/>
                <a:gd name="T40" fmla="*/ 223 w 237"/>
                <a:gd name="T41" fmla="*/ 130 h 227"/>
                <a:gd name="T42" fmla="*/ 155 w 237"/>
                <a:gd name="T43" fmla="*/ 98 h 227"/>
                <a:gd name="T44" fmla="*/ 206 w 237"/>
                <a:gd name="T45" fmla="*/ 43 h 227"/>
                <a:gd name="T46" fmla="*/ 205 w 237"/>
                <a:gd name="T47" fmla="*/ 15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7" h="227">
                  <a:moveTo>
                    <a:pt x="94" y="55"/>
                  </a:moveTo>
                  <a:cubicBezTo>
                    <a:pt x="104" y="50"/>
                    <a:pt x="107" y="38"/>
                    <a:pt x="102" y="28"/>
                  </a:cubicBezTo>
                  <a:cubicBezTo>
                    <a:pt x="93" y="13"/>
                    <a:pt x="93" y="13"/>
                    <a:pt x="93" y="13"/>
                  </a:cubicBezTo>
                  <a:cubicBezTo>
                    <a:pt x="88" y="3"/>
                    <a:pt x="76" y="0"/>
                    <a:pt x="67" y="5"/>
                  </a:cubicBezTo>
                  <a:cubicBezTo>
                    <a:pt x="57" y="10"/>
                    <a:pt x="54" y="23"/>
                    <a:pt x="59" y="32"/>
                  </a:cubicBezTo>
                  <a:cubicBezTo>
                    <a:pt x="67" y="47"/>
                    <a:pt x="67" y="47"/>
                    <a:pt x="67" y="47"/>
                  </a:cubicBezTo>
                  <a:cubicBezTo>
                    <a:pt x="73" y="57"/>
                    <a:pt x="85" y="61"/>
                    <a:pt x="94" y="55"/>
                  </a:cubicBezTo>
                  <a:moveTo>
                    <a:pt x="205" y="15"/>
                  </a:moveTo>
                  <a:cubicBezTo>
                    <a:pt x="197" y="8"/>
                    <a:pt x="184" y="8"/>
                    <a:pt x="177" y="16"/>
                  </a:cubicBezTo>
                  <a:cubicBezTo>
                    <a:pt x="112" y="86"/>
                    <a:pt x="112" y="86"/>
                    <a:pt x="112" y="86"/>
                  </a:cubicBezTo>
                  <a:cubicBezTo>
                    <a:pt x="18" y="104"/>
                    <a:pt x="18" y="104"/>
                    <a:pt x="18" y="104"/>
                  </a:cubicBezTo>
                  <a:cubicBezTo>
                    <a:pt x="7" y="107"/>
                    <a:pt x="0" y="117"/>
                    <a:pt x="2" y="128"/>
                  </a:cubicBezTo>
                  <a:cubicBezTo>
                    <a:pt x="4" y="138"/>
                    <a:pt x="15" y="145"/>
                    <a:pt x="25" y="143"/>
                  </a:cubicBezTo>
                  <a:cubicBezTo>
                    <a:pt x="99" y="129"/>
                    <a:pt x="99" y="129"/>
                    <a:pt x="99" y="129"/>
                  </a:cubicBezTo>
                  <a:cubicBezTo>
                    <a:pt x="89" y="203"/>
                    <a:pt x="89" y="203"/>
                    <a:pt x="89" y="203"/>
                  </a:cubicBezTo>
                  <a:cubicBezTo>
                    <a:pt x="88" y="214"/>
                    <a:pt x="96" y="224"/>
                    <a:pt x="107" y="225"/>
                  </a:cubicBezTo>
                  <a:cubicBezTo>
                    <a:pt x="118" y="227"/>
                    <a:pt x="128" y="219"/>
                    <a:pt x="129" y="208"/>
                  </a:cubicBezTo>
                  <a:cubicBezTo>
                    <a:pt x="138" y="134"/>
                    <a:pt x="138" y="134"/>
                    <a:pt x="138" y="134"/>
                  </a:cubicBezTo>
                  <a:cubicBezTo>
                    <a:pt x="206" y="166"/>
                    <a:pt x="206" y="166"/>
                    <a:pt x="206" y="166"/>
                  </a:cubicBezTo>
                  <a:cubicBezTo>
                    <a:pt x="216" y="170"/>
                    <a:pt x="227" y="166"/>
                    <a:pt x="232" y="156"/>
                  </a:cubicBezTo>
                  <a:cubicBezTo>
                    <a:pt x="237" y="146"/>
                    <a:pt x="232" y="134"/>
                    <a:pt x="223" y="130"/>
                  </a:cubicBezTo>
                  <a:cubicBezTo>
                    <a:pt x="155" y="98"/>
                    <a:pt x="155" y="98"/>
                    <a:pt x="155" y="98"/>
                  </a:cubicBezTo>
                  <a:cubicBezTo>
                    <a:pt x="206" y="43"/>
                    <a:pt x="206" y="43"/>
                    <a:pt x="206" y="43"/>
                  </a:cubicBezTo>
                  <a:cubicBezTo>
                    <a:pt x="213" y="35"/>
                    <a:pt x="213" y="23"/>
                    <a:pt x="205" y="15"/>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dirty="0"/>
            </a:p>
          </p:txBody>
        </p:sp>
        <p:sp>
          <p:nvSpPr>
            <p:cNvPr id="115" name="Freeform 59"/>
            <p:cNvSpPr>
              <a:spLocks noEditPoints="1"/>
            </p:cNvSpPr>
            <p:nvPr userDrawn="1"/>
          </p:nvSpPr>
          <p:spPr bwMode="auto">
            <a:xfrm>
              <a:off x="-2039938" y="4474695"/>
              <a:ext cx="965200" cy="925513"/>
            </a:xfrm>
            <a:custGeom>
              <a:avLst/>
              <a:gdLst>
                <a:gd name="T0" fmla="*/ 137 w 344"/>
                <a:gd name="T1" fmla="*/ 80 h 330"/>
                <a:gd name="T2" fmla="*/ 148 w 344"/>
                <a:gd name="T3" fmla="*/ 41 h 330"/>
                <a:gd name="T4" fmla="*/ 136 w 344"/>
                <a:gd name="T5" fmla="*/ 19 h 330"/>
                <a:gd name="T6" fmla="*/ 97 w 344"/>
                <a:gd name="T7" fmla="*/ 7 h 330"/>
                <a:gd name="T8" fmla="*/ 85 w 344"/>
                <a:gd name="T9" fmla="*/ 47 h 330"/>
                <a:gd name="T10" fmla="*/ 98 w 344"/>
                <a:gd name="T11" fmla="*/ 69 h 330"/>
                <a:gd name="T12" fmla="*/ 137 w 344"/>
                <a:gd name="T13" fmla="*/ 80 h 330"/>
                <a:gd name="T14" fmla="*/ 298 w 344"/>
                <a:gd name="T15" fmla="*/ 22 h 330"/>
                <a:gd name="T16" fmla="*/ 257 w 344"/>
                <a:gd name="T17" fmla="*/ 24 h 330"/>
                <a:gd name="T18" fmla="*/ 163 w 344"/>
                <a:gd name="T19" fmla="*/ 125 h 330"/>
                <a:gd name="T20" fmla="*/ 26 w 344"/>
                <a:gd name="T21" fmla="*/ 152 h 330"/>
                <a:gd name="T22" fmla="*/ 3 w 344"/>
                <a:gd name="T23" fmla="*/ 185 h 330"/>
                <a:gd name="T24" fmla="*/ 37 w 344"/>
                <a:gd name="T25" fmla="*/ 208 h 330"/>
                <a:gd name="T26" fmla="*/ 143 w 344"/>
                <a:gd name="T27" fmla="*/ 187 h 330"/>
                <a:gd name="T28" fmla="*/ 130 w 344"/>
                <a:gd name="T29" fmla="*/ 296 h 330"/>
                <a:gd name="T30" fmla="*/ 155 w 344"/>
                <a:gd name="T31" fmla="*/ 328 h 330"/>
                <a:gd name="T32" fmla="*/ 187 w 344"/>
                <a:gd name="T33" fmla="*/ 303 h 330"/>
                <a:gd name="T34" fmla="*/ 201 w 344"/>
                <a:gd name="T35" fmla="*/ 195 h 330"/>
                <a:gd name="T36" fmla="*/ 299 w 344"/>
                <a:gd name="T37" fmla="*/ 241 h 330"/>
                <a:gd name="T38" fmla="*/ 337 w 344"/>
                <a:gd name="T39" fmla="*/ 227 h 330"/>
                <a:gd name="T40" fmla="*/ 323 w 344"/>
                <a:gd name="T41" fmla="*/ 188 h 330"/>
                <a:gd name="T42" fmla="*/ 225 w 344"/>
                <a:gd name="T43" fmla="*/ 143 h 330"/>
                <a:gd name="T44" fmla="*/ 299 w 344"/>
                <a:gd name="T45" fmla="*/ 63 h 330"/>
                <a:gd name="T46" fmla="*/ 298 w 344"/>
                <a:gd name="T47" fmla="*/ 22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4" h="330">
                  <a:moveTo>
                    <a:pt x="137" y="80"/>
                  </a:moveTo>
                  <a:cubicBezTo>
                    <a:pt x="151" y="72"/>
                    <a:pt x="156" y="55"/>
                    <a:pt x="148" y="41"/>
                  </a:cubicBezTo>
                  <a:cubicBezTo>
                    <a:pt x="136" y="19"/>
                    <a:pt x="136" y="19"/>
                    <a:pt x="136" y="19"/>
                  </a:cubicBezTo>
                  <a:cubicBezTo>
                    <a:pt x="128" y="5"/>
                    <a:pt x="111" y="0"/>
                    <a:pt x="97" y="7"/>
                  </a:cubicBezTo>
                  <a:cubicBezTo>
                    <a:pt x="83" y="15"/>
                    <a:pt x="78" y="33"/>
                    <a:pt x="85" y="47"/>
                  </a:cubicBezTo>
                  <a:cubicBezTo>
                    <a:pt x="98" y="69"/>
                    <a:pt x="98" y="69"/>
                    <a:pt x="98" y="69"/>
                  </a:cubicBezTo>
                  <a:cubicBezTo>
                    <a:pt x="106" y="83"/>
                    <a:pt x="123" y="88"/>
                    <a:pt x="137" y="80"/>
                  </a:cubicBezTo>
                  <a:moveTo>
                    <a:pt x="298" y="22"/>
                  </a:moveTo>
                  <a:cubicBezTo>
                    <a:pt x="286" y="11"/>
                    <a:pt x="268" y="12"/>
                    <a:pt x="257" y="24"/>
                  </a:cubicBezTo>
                  <a:cubicBezTo>
                    <a:pt x="163" y="125"/>
                    <a:pt x="163" y="125"/>
                    <a:pt x="163" y="125"/>
                  </a:cubicBezTo>
                  <a:cubicBezTo>
                    <a:pt x="26" y="152"/>
                    <a:pt x="26" y="152"/>
                    <a:pt x="26" y="152"/>
                  </a:cubicBezTo>
                  <a:cubicBezTo>
                    <a:pt x="10" y="155"/>
                    <a:pt x="0" y="170"/>
                    <a:pt x="3" y="185"/>
                  </a:cubicBezTo>
                  <a:cubicBezTo>
                    <a:pt x="6" y="201"/>
                    <a:pt x="21" y="211"/>
                    <a:pt x="37" y="208"/>
                  </a:cubicBezTo>
                  <a:cubicBezTo>
                    <a:pt x="143" y="187"/>
                    <a:pt x="143" y="187"/>
                    <a:pt x="143" y="187"/>
                  </a:cubicBezTo>
                  <a:cubicBezTo>
                    <a:pt x="130" y="296"/>
                    <a:pt x="130" y="296"/>
                    <a:pt x="130" y="296"/>
                  </a:cubicBezTo>
                  <a:cubicBezTo>
                    <a:pt x="128" y="311"/>
                    <a:pt x="139" y="326"/>
                    <a:pt x="155" y="328"/>
                  </a:cubicBezTo>
                  <a:cubicBezTo>
                    <a:pt x="171" y="330"/>
                    <a:pt x="185" y="318"/>
                    <a:pt x="187" y="303"/>
                  </a:cubicBezTo>
                  <a:cubicBezTo>
                    <a:pt x="201" y="195"/>
                    <a:pt x="201" y="195"/>
                    <a:pt x="201" y="195"/>
                  </a:cubicBezTo>
                  <a:cubicBezTo>
                    <a:pt x="299" y="241"/>
                    <a:pt x="299" y="241"/>
                    <a:pt x="299" y="241"/>
                  </a:cubicBezTo>
                  <a:cubicBezTo>
                    <a:pt x="314" y="247"/>
                    <a:pt x="331" y="241"/>
                    <a:pt x="337" y="227"/>
                  </a:cubicBezTo>
                  <a:cubicBezTo>
                    <a:pt x="344" y="212"/>
                    <a:pt x="338" y="195"/>
                    <a:pt x="323" y="188"/>
                  </a:cubicBezTo>
                  <a:cubicBezTo>
                    <a:pt x="225" y="143"/>
                    <a:pt x="225" y="143"/>
                    <a:pt x="225" y="143"/>
                  </a:cubicBezTo>
                  <a:cubicBezTo>
                    <a:pt x="299" y="63"/>
                    <a:pt x="299" y="63"/>
                    <a:pt x="299" y="63"/>
                  </a:cubicBezTo>
                  <a:cubicBezTo>
                    <a:pt x="310" y="51"/>
                    <a:pt x="309" y="33"/>
                    <a:pt x="298" y="22"/>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dirty="0"/>
            </a:p>
          </p:txBody>
        </p:sp>
        <p:sp>
          <p:nvSpPr>
            <p:cNvPr id="116" name="Freeform 60"/>
            <p:cNvSpPr>
              <a:spLocks noEditPoints="1"/>
            </p:cNvSpPr>
            <p:nvPr userDrawn="1"/>
          </p:nvSpPr>
          <p:spPr bwMode="auto">
            <a:xfrm>
              <a:off x="-1198563" y="4825533"/>
              <a:ext cx="1093788" cy="1082675"/>
            </a:xfrm>
            <a:custGeom>
              <a:avLst/>
              <a:gdLst>
                <a:gd name="T0" fmla="*/ 168 w 390"/>
                <a:gd name="T1" fmla="*/ 96 h 386"/>
                <a:gd name="T2" fmla="*/ 185 w 390"/>
                <a:gd name="T3" fmla="*/ 52 h 386"/>
                <a:gd name="T4" fmla="*/ 174 w 390"/>
                <a:gd name="T5" fmla="*/ 25 h 386"/>
                <a:gd name="T6" fmla="*/ 130 w 390"/>
                <a:gd name="T7" fmla="*/ 8 h 386"/>
                <a:gd name="T8" fmla="*/ 112 w 390"/>
                <a:gd name="T9" fmla="*/ 51 h 386"/>
                <a:gd name="T10" fmla="*/ 124 w 390"/>
                <a:gd name="T11" fmla="*/ 78 h 386"/>
                <a:gd name="T12" fmla="*/ 168 w 390"/>
                <a:gd name="T13" fmla="*/ 96 h 386"/>
                <a:gd name="T14" fmla="*/ 359 w 390"/>
                <a:gd name="T15" fmla="*/ 48 h 386"/>
                <a:gd name="T16" fmla="*/ 312 w 390"/>
                <a:gd name="T17" fmla="*/ 45 h 386"/>
                <a:gd name="T18" fmla="*/ 192 w 390"/>
                <a:gd name="T19" fmla="*/ 150 h 386"/>
                <a:gd name="T20" fmla="*/ 32 w 390"/>
                <a:gd name="T21" fmla="*/ 165 h 386"/>
                <a:gd name="T22" fmla="*/ 2 w 390"/>
                <a:gd name="T23" fmla="*/ 201 h 386"/>
                <a:gd name="T24" fmla="*/ 38 w 390"/>
                <a:gd name="T25" fmla="*/ 231 h 386"/>
                <a:gd name="T26" fmla="*/ 163 w 390"/>
                <a:gd name="T27" fmla="*/ 220 h 386"/>
                <a:gd name="T28" fmla="*/ 135 w 390"/>
                <a:gd name="T29" fmla="*/ 342 h 386"/>
                <a:gd name="T30" fmla="*/ 160 w 390"/>
                <a:gd name="T31" fmla="*/ 382 h 386"/>
                <a:gd name="T32" fmla="*/ 200 w 390"/>
                <a:gd name="T33" fmla="*/ 357 h 386"/>
                <a:gd name="T34" fmla="*/ 227 w 390"/>
                <a:gd name="T35" fmla="*/ 235 h 386"/>
                <a:gd name="T36" fmla="*/ 335 w 390"/>
                <a:gd name="T37" fmla="*/ 299 h 386"/>
                <a:gd name="T38" fmla="*/ 381 w 390"/>
                <a:gd name="T39" fmla="*/ 287 h 386"/>
                <a:gd name="T40" fmla="*/ 369 w 390"/>
                <a:gd name="T41" fmla="*/ 242 h 386"/>
                <a:gd name="T42" fmla="*/ 262 w 390"/>
                <a:gd name="T43" fmla="*/ 178 h 386"/>
                <a:gd name="T44" fmla="*/ 356 w 390"/>
                <a:gd name="T45" fmla="*/ 95 h 386"/>
                <a:gd name="T46" fmla="*/ 359 w 390"/>
                <a:gd name="T47" fmla="*/ 48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0" h="386">
                  <a:moveTo>
                    <a:pt x="168" y="96"/>
                  </a:moveTo>
                  <a:cubicBezTo>
                    <a:pt x="185" y="89"/>
                    <a:pt x="192" y="69"/>
                    <a:pt x="185" y="52"/>
                  </a:cubicBezTo>
                  <a:cubicBezTo>
                    <a:pt x="174" y="25"/>
                    <a:pt x="174" y="25"/>
                    <a:pt x="174" y="25"/>
                  </a:cubicBezTo>
                  <a:cubicBezTo>
                    <a:pt x="166" y="8"/>
                    <a:pt x="147" y="0"/>
                    <a:pt x="130" y="8"/>
                  </a:cubicBezTo>
                  <a:cubicBezTo>
                    <a:pt x="113" y="15"/>
                    <a:pt x="105" y="35"/>
                    <a:pt x="112" y="51"/>
                  </a:cubicBezTo>
                  <a:cubicBezTo>
                    <a:pt x="124" y="78"/>
                    <a:pt x="124" y="78"/>
                    <a:pt x="124" y="78"/>
                  </a:cubicBezTo>
                  <a:cubicBezTo>
                    <a:pt x="131" y="95"/>
                    <a:pt x="151" y="103"/>
                    <a:pt x="168" y="96"/>
                  </a:cubicBezTo>
                  <a:moveTo>
                    <a:pt x="359" y="48"/>
                  </a:moveTo>
                  <a:cubicBezTo>
                    <a:pt x="347" y="34"/>
                    <a:pt x="326" y="33"/>
                    <a:pt x="312" y="45"/>
                  </a:cubicBezTo>
                  <a:cubicBezTo>
                    <a:pt x="192" y="150"/>
                    <a:pt x="192" y="150"/>
                    <a:pt x="192" y="150"/>
                  </a:cubicBezTo>
                  <a:cubicBezTo>
                    <a:pt x="32" y="165"/>
                    <a:pt x="32" y="165"/>
                    <a:pt x="32" y="165"/>
                  </a:cubicBezTo>
                  <a:cubicBezTo>
                    <a:pt x="13" y="167"/>
                    <a:pt x="0" y="183"/>
                    <a:pt x="2" y="201"/>
                  </a:cubicBezTo>
                  <a:cubicBezTo>
                    <a:pt x="3" y="220"/>
                    <a:pt x="19" y="233"/>
                    <a:pt x="38" y="231"/>
                  </a:cubicBezTo>
                  <a:cubicBezTo>
                    <a:pt x="163" y="220"/>
                    <a:pt x="163" y="220"/>
                    <a:pt x="163" y="220"/>
                  </a:cubicBezTo>
                  <a:cubicBezTo>
                    <a:pt x="135" y="342"/>
                    <a:pt x="135" y="342"/>
                    <a:pt x="135" y="342"/>
                  </a:cubicBezTo>
                  <a:cubicBezTo>
                    <a:pt x="131" y="360"/>
                    <a:pt x="142" y="378"/>
                    <a:pt x="160" y="382"/>
                  </a:cubicBezTo>
                  <a:cubicBezTo>
                    <a:pt x="178" y="386"/>
                    <a:pt x="196" y="375"/>
                    <a:pt x="200" y="357"/>
                  </a:cubicBezTo>
                  <a:cubicBezTo>
                    <a:pt x="227" y="235"/>
                    <a:pt x="227" y="235"/>
                    <a:pt x="227" y="235"/>
                  </a:cubicBezTo>
                  <a:cubicBezTo>
                    <a:pt x="335" y="299"/>
                    <a:pt x="335" y="299"/>
                    <a:pt x="335" y="299"/>
                  </a:cubicBezTo>
                  <a:cubicBezTo>
                    <a:pt x="351" y="308"/>
                    <a:pt x="371" y="303"/>
                    <a:pt x="381" y="287"/>
                  </a:cubicBezTo>
                  <a:cubicBezTo>
                    <a:pt x="390" y="272"/>
                    <a:pt x="385" y="251"/>
                    <a:pt x="369" y="242"/>
                  </a:cubicBezTo>
                  <a:cubicBezTo>
                    <a:pt x="262" y="178"/>
                    <a:pt x="262" y="178"/>
                    <a:pt x="262" y="178"/>
                  </a:cubicBezTo>
                  <a:cubicBezTo>
                    <a:pt x="356" y="95"/>
                    <a:pt x="356" y="95"/>
                    <a:pt x="356" y="95"/>
                  </a:cubicBezTo>
                  <a:cubicBezTo>
                    <a:pt x="370" y="83"/>
                    <a:pt x="371" y="62"/>
                    <a:pt x="359" y="48"/>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dirty="0"/>
            </a:p>
          </p:txBody>
        </p:sp>
      </p:grpSp>
      <p:sp>
        <p:nvSpPr>
          <p:cNvPr id="118" name="Date Placeholder 3"/>
          <p:cNvSpPr>
            <a:spLocks noGrp="1"/>
          </p:cNvSpPr>
          <p:nvPr>
            <p:ph type="dt" sz="half" idx="2"/>
          </p:nvPr>
        </p:nvSpPr>
        <p:spPr>
          <a:xfrm>
            <a:off x="8271434" y="6434038"/>
            <a:ext cx="1945715" cy="365125"/>
          </a:xfrm>
          <a:prstGeom prst="rect">
            <a:avLst/>
          </a:prstGeom>
        </p:spPr>
        <p:txBody>
          <a:bodyPr anchor="ctr"/>
          <a:lstStyle>
            <a:lvl1pPr algn="r">
              <a:defRPr sz="1200">
                <a:solidFill>
                  <a:srgbClr val="221E5B"/>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3135931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solidFill>
                  <a:srgbClr val="221E5B"/>
                </a:solidFill>
              </a:defRPr>
            </a:lvl1pPr>
          </a:lstStyle>
          <a:p>
            <a:r>
              <a:rPr lang="en-US"/>
              <a:t>Click to edit Master title style</a:t>
            </a:r>
            <a:endParaRPr lang="en-GB" dirty="0"/>
          </a:p>
        </p:txBody>
      </p:sp>
      <p:sp>
        <p:nvSpPr>
          <p:cNvPr id="3" name="Content Placeholder 2"/>
          <p:cNvSpPr>
            <a:spLocks noGrp="1"/>
          </p:cNvSpPr>
          <p:nvPr>
            <p:ph idx="1"/>
          </p:nvPr>
        </p:nvSpPr>
        <p:spPr/>
        <p:txBody>
          <a:bodyPr/>
          <a:lstStyle>
            <a:lvl1pPr marL="228600" indent="-228600">
              <a:buClr>
                <a:srgbClr val="009ABC"/>
              </a:buClr>
              <a:buSzPct val="100000"/>
              <a:buFont typeface="Wingdings" panose="05000000000000000000" pitchFamily="2" charset="2"/>
              <a:buChar char="§"/>
              <a:defRPr>
                <a:solidFill>
                  <a:srgbClr val="221E5B"/>
                </a:solidFill>
              </a:defRPr>
            </a:lvl1pPr>
            <a:lvl2pPr marL="685800" indent="-228600">
              <a:buClr>
                <a:srgbClr val="009ABC"/>
              </a:buClr>
              <a:buFont typeface="Wingdings" panose="05000000000000000000" pitchFamily="2" charset="2"/>
              <a:buChar char="§"/>
              <a:defRPr>
                <a:solidFill>
                  <a:srgbClr val="221E5B"/>
                </a:solidFill>
              </a:defRPr>
            </a:lvl2pPr>
            <a:lvl3pPr marL="1143000" indent="-228600">
              <a:buClr>
                <a:srgbClr val="009ABC"/>
              </a:buClr>
              <a:buFont typeface="Wingdings" panose="05000000000000000000" pitchFamily="2" charset="2"/>
              <a:buChar char="§"/>
              <a:defRPr>
                <a:solidFill>
                  <a:srgbClr val="221E5B"/>
                </a:solidFill>
              </a:defRPr>
            </a:lvl3pPr>
            <a:lvl4pPr marL="1600200" indent="-228600">
              <a:buClr>
                <a:srgbClr val="009ABC"/>
              </a:buClr>
              <a:buFont typeface="Wingdings" panose="05000000000000000000" pitchFamily="2" charset="2"/>
              <a:buChar char="§"/>
              <a:defRPr>
                <a:solidFill>
                  <a:srgbClr val="221E5B"/>
                </a:solidFill>
              </a:defRPr>
            </a:lvl4pPr>
            <a:lvl5pPr marL="2057400" indent="-228600">
              <a:buClr>
                <a:srgbClr val="009ABC"/>
              </a:buClr>
              <a:buFont typeface="Wingdings" panose="05000000000000000000" pitchFamily="2" charset="2"/>
              <a:buChar char="§"/>
              <a:defRPr>
                <a:solidFill>
                  <a:srgbClr val="221E5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1"/>
          </p:nvPr>
        </p:nvSpPr>
        <p:spPr/>
        <p:txBody>
          <a:bodyPr/>
          <a:lstStyle/>
          <a:p>
            <a:r>
              <a:rPr lang="en-GB"/>
              <a:t>NatSIP/HoSS 'Evidencing the impact' Wednesday 2 October 2019</a:t>
            </a:r>
            <a:endParaRPr lang="en-GB" dirty="0"/>
          </a:p>
        </p:txBody>
      </p:sp>
      <p:sp>
        <p:nvSpPr>
          <p:cNvPr id="6" name="Slide Number Placeholder 5"/>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a:t>
            </a:fld>
            <a:endParaRPr lang="en-GB" b="1" dirty="0"/>
          </a:p>
        </p:txBody>
      </p:sp>
      <p:sp>
        <p:nvSpPr>
          <p:cNvPr id="7" name="Date Placeholder 3"/>
          <p:cNvSpPr>
            <a:spLocks noGrp="1"/>
          </p:cNvSpPr>
          <p:nvPr>
            <p:ph type="dt" sz="half" idx="2"/>
          </p:nvPr>
        </p:nvSpPr>
        <p:spPr>
          <a:xfrm>
            <a:off x="8271434" y="6434038"/>
            <a:ext cx="1945715" cy="365125"/>
          </a:xfrm>
          <a:prstGeom prst="rect">
            <a:avLst/>
          </a:prstGeom>
        </p:spPr>
        <p:txBody>
          <a:bodyPr anchor="ctr"/>
          <a:lstStyle>
            <a:lvl1pPr algn="r">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1592040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p:nvPr userDrawn="1"/>
        </p:nvSpPr>
        <p:spPr bwMode="auto">
          <a:xfrm>
            <a:off x="0" y="0"/>
            <a:ext cx="12192000" cy="6858000"/>
          </a:xfrm>
          <a:prstGeom prst="rect">
            <a:avLst/>
          </a:prstGeom>
          <a:solidFill>
            <a:srgbClr val="009ABC"/>
          </a:solidFill>
          <a:ln>
            <a:noFill/>
          </a:ln>
          <a:effectLs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GB" dirty="0"/>
          </a:p>
        </p:txBody>
      </p:sp>
      <p:sp>
        <p:nvSpPr>
          <p:cNvPr id="56" name="Freeform 54"/>
          <p:cNvSpPr>
            <a:spLocks/>
          </p:cNvSpPr>
          <p:nvPr userDrawn="1"/>
        </p:nvSpPr>
        <p:spPr bwMode="auto">
          <a:xfrm>
            <a:off x="666001" y="6315812"/>
            <a:ext cx="10924476" cy="542188"/>
          </a:xfrm>
          <a:custGeom>
            <a:avLst/>
            <a:gdLst>
              <a:gd name="T0" fmla="*/ 3000 w 3000"/>
              <a:gd name="T1" fmla="*/ 146 h 146"/>
              <a:gd name="T2" fmla="*/ 3000 w 3000"/>
              <a:gd name="T3" fmla="*/ 49 h 146"/>
              <a:gd name="T4" fmla="*/ 2951 w 3000"/>
              <a:gd name="T5" fmla="*/ 0 h 146"/>
              <a:gd name="T6" fmla="*/ 48 w 3000"/>
              <a:gd name="T7" fmla="*/ 0 h 146"/>
              <a:gd name="T8" fmla="*/ 0 w 3000"/>
              <a:gd name="T9" fmla="*/ 49 h 146"/>
              <a:gd name="T10" fmla="*/ 0 w 3000"/>
              <a:gd name="T11" fmla="*/ 146 h 146"/>
              <a:gd name="T12" fmla="*/ 3000 w 3000"/>
              <a:gd name="T13" fmla="*/ 146 h 146"/>
            </a:gdLst>
            <a:ahLst/>
            <a:cxnLst>
              <a:cxn ang="0">
                <a:pos x="T0" y="T1"/>
              </a:cxn>
              <a:cxn ang="0">
                <a:pos x="T2" y="T3"/>
              </a:cxn>
              <a:cxn ang="0">
                <a:pos x="T4" y="T5"/>
              </a:cxn>
              <a:cxn ang="0">
                <a:pos x="T6" y="T7"/>
              </a:cxn>
              <a:cxn ang="0">
                <a:pos x="T8" y="T9"/>
              </a:cxn>
              <a:cxn ang="0">
                <a:pos x="T10" y="T11"/>
              </a:cxn>
              <a:cxn ang="0">
                <a:pos x="T12" y="T13"/>
              </a:cxn>
            </a:cxnLst>
            <a:rect l="0" t="0" r="r" b="b"/>
            <a:pathLst>
              <a:path w="3000" h="146">
                <a:moveTo>
                  <a:pt x="3000" y="146"/>
                </a:moveTo>
                <a:cubicBezTo>
                  <a:pt x="3000" y="49"/>
                  <a:pt x="3000" y="49"/>
                  <a:pt x="3000" y="49"/>
                </a:cubicBezTo>
                <a:cubicBezTo>
                  <a:pt x="3000" y="22"/>
                  <a:pt x="2978" y="0"/>
                  <a:pt x="2951" y="0"/>
                </a:cubicBezTo>
                <a:cubicBezTo>
                  <a:pt x="48" y="0"/>
                  <a:pt x="48" y="0"/>
                  <a:pt x="48" y="0"/>
                </a:cubicBezTo>
                <a:cubicBezTo>
                  <a:pt x="21" y="0"/>
                  <a:pt x="0" y="22"/>
                  <a:pt x="0" y="49"/>
                </a:cubicBezTo>
                <a:cubicBezTo>
                  <a:pt x="0" y="146"/>
                  <a:pt x="0" y="146"/>
                  <a:pt x="0" y="146"/>
                </a:cubicBezTo>
                <a:lnTo>
                  <a:pt x="3000" y="146"/>
                </a:lnTo>
                <a:close/>
              </a:path>
            </a:pathLst>
          </a:custGeom>
          <a:solidFill>
            <a:srgbClr val="FFFFFF">
              <a:alpha val="74902"/>
            </a:srgbClr>
          </a:solidFill>
          <a:ln>
            <a:noFill/>
          </a:ln>
        </p:spPr>
        <p:txBody>
          <a:bodyPr vert="horz" wrap="square" lIns="91440" tIns="45720" rIns="91440" bIns="45720" numCol="1" anchor="t" anchorCtr="0" compatLnSpc="1">
            <a:prstTxWarp prst="textNoShape">
              <a:avLst/>
            </a:prstTxWarp>
          </a:bodyPr>
          <a:lstStyle/>
          <a:p>
            <a:endParaRPr lang="en-GB" dirty="0"/>
          </a:p>
        </p:txBody>
      </p:sp>
      <p:grpSp>
        <p:nvGrpSpPr>
          <p:cNvPr id="9" name="Group 8"/>
          <p:cNvGrpSpPr/>
          <p:nvPr userDrawn="1"/>
        </p:nvGrpSpPr>
        <p:grpSpPr>
          <a:xfrm>
            <a:off x="9939338" y="366995"/>
            <a:ext cx="1414462" cy="1200150"/>
            <a:chOff x="-1995768" y="103889"/>
            <a:chExt cx="1414462" cy="1200150"/>
          </a:xfrm>
        </p:grpSpPr>
        <p:sp>
          <p:nvSpPr>
            <p:cNvPr id="10" name="Freeform 9"/>
            <p:cNvSpPr>
              <a:spLocks/>
            </p:cNvSpPr>
            <p:nvPr userDrawn="1"/>
          </p:nvSpPr>
          <p:spPr bwMode="auto">
            <a:xfrm>
              <a:off x="-836893" y="103889"/>
              <a:ext cx="61912" cy="90488"/>
            </a:xfrm>
            <a:custGeom>
              <a:avLst/>
              <a:gdLst>
                <a:gd name="T0" fmla="*/ 0 w 22"/>
                <a:gd name="T1" fmla="*/ 11 h 32"/>
                <a:gd name="T2" fmla="*/ 11 w 22"/>
                <a:gd name="T3" fmla="*/ 0 h 32"/>
                <a:gd name="T4" fmla="*/ 22 w 22"/>
                <a:gd name="T5" fmla="*/ 11 h 32"/>
                <a:gd name="T6" fmla="*/ 22 w 22"/>
                <a:gd name="T7" fmla="*/ 21 h 32"/>
                <a:gd name="T8" fmla="*/ 11 w 22"/>
                <a:gd name="T9" fmla="*/ 32 h 32"/>
                <a:gd name="T10" fmla="*/ 0 w 22"/>
                <a:gd name="T11" fmla="*/ 21 h 32"/>
                <a:gd name="T12" fmla="*/ 0 w 22"/>
                <a:gd name="T13" fmla="*/ 11 h 32"/>
              </a:gdLst>
              <a:ahLst/>
              <a:cxnLst>
                <a:cxn ang="0">
                  <a:pos x="T0" y="T1"/>
                </a:cxn>
                <a:cxn ang="0">
                  <a:pos x="T2" y="T3"/>
                </a:cxn>
                <a:cxn ang="0">
                  <a:pos x="T4" y="T5"/>
                </a:cxn>
                <a:cxn ang="0">
                  <a:pos x="T6" y="T7"/>
                </a:cxn>
                <a:cxn ang="0">
                  <a:pos x="T8" y="T9"/>
                </a:cxn>
                <a:cxn ang="0">
                  <a:pos x="T10" y="T11"/>
                </a:cxn>
                <a:cxn ang="0">
                  <a:pos x="T12" y="T13"/>
                </a:cxn>
              </a:cxnLst>
              <a:rect l="0" t="0" r="r" b="b"/>
              <a:pathLst>
                <a:path w="22" h="32">
                  <a:moveTo>
                    <a:pt x="0" y="11"/>
                  </a:moveTo>
                  <a:cubicBezTo>
                    <a:pt x="0" y="5"/>
                    <a:pt x="5" y="0"/>
                    <a:pt x="11" y="0"/>
                  </a:cubicBezTo>
                  <a:cubicBezTo>
                    <a:pt x="17" y="0"/>
                    <a:pt x="22" y="5"/>
                    <a:pt x="22" y="11"/>
                  </a:cubicBezTo>
                  <a:cubicBezTo>
                    <a:pt x="22" y="21"/>
                    <a:pt x="22" y="21"/>
                    <a:pt x="22" y="21"/>
                  </a:cubicBezTo>
                  <a:cubicBezTo>
                    <a:pt x="22" y="27"/>
                    <a:pt x="17" y="32"/>
                    <a:pt x="11" y="32"/>
                  </a:cubicBezTo>
                  <a:cubicBezTo>
                    <a:pt x="5" y="32"/>
                    <a:pt x="0" y="27"/>
                    <a:pt x="0" y="21"/>
                  </a:cubicBezTo>
                  <a:lnTo>
                    <a:pt x="0"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1" name="Freeform 10"/>
            <p:cNvSpPr>
              <a:spLocks/>
            </p:cNvSpPr>
            <p:nvPr userDrawn="1"/>
          </p:nvSpPr>
          <p:spPr bwMode="auto">
            <a:xfrm>
              <a:off x="-990881" y="197552"/>
              <a:ext cx="369887" cy="246063"/>
            </a:xfrm>
            <a:custGeom>
              <a:avLst/>
              <a:gdLst>
                <a:gd name="T0" fmla="*/ 130 w 132"/>
                <a:gd name="T1" fmla="*/ 9 h 88"/>
                <a:gd name="T2" fmla="*/ 116 w 132"/>
                <a:gd name="T3" fmla="*/ 2 h 88"/>
                <a:gd name="T4" fmla="*/ 66 w 132"/>
                <a:gd name="T5" fmla="*/ 18 h 88"/>
                <a:gd name="T6" fmla="*/ 16 w 132"/>
                <a:gd name="T7" fmla="*/ 2 h 88"/>
                <a:gd name="T8" fmla="*/ 2 w 132"/>
                <a:gd name="T9" fmla="*/ 9 h 88"/>
                <a:gd name="T10" fmla="*/ 9 w 132"/>
                <a:gd name="T11" fmla="*/ 23 h 88"/>
                <a:gd name="T12" fmla="*/ 48 w 132"/>
                <a:gd name="T13" fmla="*/ 36 h 88"/>
                <a:gd name="T14" fmla="*/ 24 w 132"/>
                <a:gd name="T15" fmla="*/ 69 h 88"/>
                <a:gd name="T16" fmla="*/ 26 w 132"/>
                <a:gd name="T17" fmla="*/ 84 h 88"/>
                <a:gd name="T18" fmla="*/ 42 w 132"/>
                <a:gd name="T19" fmla="*/ 82 h 88"/>
                <a:gd name="T20" fmla="*/ 66 w 132"/>
                <a:gd name="T21" fmla="*/ 48 h 88"/>
                <a:gd name="T22" fmla="*/ 90 w 132"/>
                <a:gd name="T23" fmla="*/ 82 h 88"/>
                <a:gd name="T24" fmla="*/ 105 w 132"/>
                <a:gd name="T25" fmla="*/ 84 h 88"/>
                <a:gd name="T26" fmla="*/ 108 w 132"/>
                <a:gd name="T27" fmla="*/ 69 h 88"/>
                <a:gd name="T28" fmla="*/ 84 w 132"/>
                <a:gd name="T29" fmla="*/ 36 h 88"/>
                <a:gd name="T30" fmla="*/ 123 w 132"/>
                <a:gd name="T31" fmla="*/ 23 h 88"/>
                <a:gd name="T32" fmla="*/ 130 w 132"/>
                <a:gd name="T33" fmla="*/ 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88">
                  <a:moveTo>
                    <a:pt x="130" y="9"/>
                  </a:moveTo>
                  <a:cubicBezTo>
                    <a:pt x="128" y="3"/>
                    <a:pt x="122" y="0"/>
                    <a:pt x="116" y="2"/>
                  </a:cubicBezTo>
                  <a:cubicBezTo>
                    <a:pt x="66" y="18"/>
                    <a:pt x="66" y="18"/>
                    <a:pt x="66" y="18"/>
                  </a:cubicBezTo>
                  <a:cubicBezTo>
                    <a:pt x="16" y="2"/>
                    <a:pt x="16" y="2"/>
                    <a:pt x="16" y="2"/>
                  </a:cubicBezTo>
                  <a:cubicBezTo>
                    <a:pt x="10" y="0"/>
                    <a:pt x="4" y="3"/>
                    <a:pt x="2" y="9"/>
                  </a:cubicBezTo>
                  <a:cubicBezTo>
                    <a:pt x="0" y="15"/>
                    <a:pt x="3" y="21"/>
                    <a:pt x="9" y="23"/>
                  </a:cubicBezTo>
                  <a:cubicBezTo>
                    <a:pt x="48" y="36"/>
                    <a:pt x="48" y="36"/>
                    <a:pt x="48" y="36"/>
                  </a:cubicBezTo>
                  <a:cubicBezTo>
                    <a:pt x="24" y="69"/>
                    <a:pt x="24" y="69"/>
                    <a:pt x="24" y="69"/>
                  </a:cubicBezTo>
                  <a:cubicBezTo>
                    <a:pt x="20" y="74"/>
                    <a:pt x="21" y="81"/>
                    <a:pt x="26" y="84"/>
                  </a:cubicBezTo>
                  <a:cubicBezTo>
                    <a:pt x="31" y="88"/>
                    <a:pt x="38" y="87"/>
                    <a:pt x="42" y="82"/>
                  </a:cubicBezTo>
                  <a:cubicBezTo>
                    <a:pt x="66" y="48"/>
                    <a:pt x="66" y="48"/>
                    <a:pt x="66" y="48"/>
                  </a:cubicBezTo>
                  <a:cubicBezTo>
                    <a:pt x="90" y="82"/>
                    <a:pt x="90" y="82"/>
                    <a:pt x="90" y="82"/>
                  </a:cubicBezTo>
                  <a:cubicBezTo>
                    <a:pt x="94" y="87"/>
                    <a:pt x="100" y="88"/>
                    <a:pt x="105" y="84"/>
                  </a:cubicBezTo>
                  <a:cubicBezTo>
                    <a:pt x="110" y="81"/>
                    <a:pt x="111" y="74"/>
                    <a:pt x="108" y="69"/>
                  </a:cubicBezTo>
                  <a:cubicBezTo>
                    <a:pt x="84" y="36"/>
                    <a:pt x="84" y="36"/>
                    <a:pt x="84" y="36"/>
                  </a:cubicBezTo>
                  <a:cubicBezTo>
                    <a:pt x="123" y="23"/>
                    <a:pt x="123" y="23"/>
                    <a:pt x="123" y="23"/>
                  </a:cubicBezTo>
                  <a:cubicBezTo>
                    <a:pt x="128" y="21"/>
                    <a:pt x="132" y="15"/>
                    <a:pt x="130" y="9"/>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2" name="Freeform 11"/>
            <p:cNvSpPr>
              <a:spLocks/>
            </p:cNvSpPr>
            <p:nvPr userDrawn="1"/>
          </p:nvSpPr>
          <p:spPr bwMode="auto">
            <a:xfrm>
              <a:off x="-1140106" y="183264"/>
              <a:ext cx="47625" cy="69850"/>
            </a:xfrm>
            <a:custGeom>
              <a:avLst/>
              <a:gdLst>
                <a:gd name="T0" fmla="*/ 0 w 17"/>
                <a:gd name="T1" fmla="*/ 9 h 25"/>
                <a:gd name="T2" fmla="*/ 9 w 17"/>
                <a:gd name="T3" fmla="*/ 0 h 25"/>
                <a:gd name="T4" fmla="*/ 17 w 17"/>
                <a:gd name="T5" fmla="*/ 9 h 25"/>
                <a:gd name="T6" fmla="*/ 17 w 17"/>
                <a:gd name="T7" fmla="*/ 16 h 25"/>
                <a:gd name="T8" fmla="*/ 9 w 17"/>
                <a:gd name="T9" fmla="*/ 25 h 25"/>
                <a:gd name="T10" fmla="*/ 0 w 17"/>
                <a:gd name="T11" fmla="*/ 16 h 25"/>
                <a:gd name="T12" fmla="*/ 0 w 17"/>
                <a:gd name="T13" fmla="*/ 9 h 25"/>
              </a:gdLst>
              <a:ahLst/>
              <a:cxnLst>
                <a:cxn ang="0">
                  <a:pos x="T0" y="T1"/>
                </a:cxn>
                <a:cxn ang="0">
                  <a:pos x="T2" y="T3"/>
                </a:cxn>
                <a:cxn ang="0">
                  <a:pos x="T4" y="T5"/>
                </a:cxn>
                <a:cxn ang="0">
                  <a:pos x="T6" y="T7"/>
                </a:cxn>
                <a:cxn ang="0">
                  <a:pos x="T8" y="T9"/>
                </a:cxn>
                <a:cxn ang="0">
                  <a:pos x="T10" y="T11"/>
                </a:cxn>
                <a:cxn ang="0">
                  <a:pos x="T12" y="T13"/>
                </a:cxn>
              </a:cxnLst>
              <a:rect l="0" t="0" r="r" b="b"/>
              <a:pathLst>
                <a:path w="17" h="25">
                  <a:moveTo>
                    <a:pt x="0" y="9"/>
                  </a:moveTo>
                  <a:cubicBezTo>
                    <a:pt x="0" y="4"/>
                    <a:pt x="4" y="0"/>
                    <a:pt x="9" y="0"/>
                  </a:cubicBezTo>
                  <a:cubicBezTo>
                    <a:pt x="13" y="0"/>
                    <a:pt x="17" y="4"/>
                    <a:pt x="17" y="9"/>
                  </a:cubicBezTo>
                  <a:cubicBezTo>
                    <a:pt x="17" y="16"/>
                    <a:pt x="17" y="16"/>
                    <a:pt x="17" y="16"/>
                  </a:cubicBezTo>
                  <a:cubicBezTo>
                    <a:pt x="17" y="21"/>
                    <a:pt x="13" y="25"/>
                    <a:pt x="9" y="25"/>
                  </a:cubicBezTo>
                  <a:cubicBezTo>
                    <a:pt x="4" y="25"/>
                    <a:pt x="0" y="21"/>
                    <a:pt x="0" y="16"/>
                  </a:cubicBezTo>
                  <a:lnTo>
                    <a:pt x="0"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3" name="Freeform 12"/>
            <p:cNvSpPr>
              <a:spLocks/>
            </p:cNvSpPr>
            <p:nvPr userDrawn="1"/>
          </p:nvSpPr>
          <p:spPr bwMode="auto">
            <a:xfrm>
              <a:off x="-1254406" y="256289"/>
              <a:ext cx="280987" cy="185738"/>
            </a:xfrm>
            <a:custGeom>
              <a:avLst/>
              <a:gdLst>
                <a:gd name="T0" fmla="*/ 99 w 100"/>
                <a:gd name="T1" fmla="*/ 6 h 66"/>
                <a:gd name="T2" fmla="*/ 88 w 100"/>
                <a:gd name="T3" fmla="*/ 1 h 66"/>
                <a:gd name="T4" fmla="*/ 50 w 100"/>
                <a:gd name="T5" fmla="*/ 14 h 66"/>
                <a:gd name="T6" fmla="*/ 12 w 100"/>
                <a:gd name="T7" fmla="*/ 1 h 66"/>
                <a:gd name="T8" fmla="*/ 1 w 100"/>
                <a:gd name="T9" fmla="*/ 6 h 66"/>
                <a:gd name="T10" fmla="*/ 6 w 100"/>
                <a:gd name="T11" fmla="*/ 17 h 66"/>
                <a:gd name="T12" fmla="*/ 36 w 100"/>
                <a:gd name="T13" fmla="*/ 27 h 66"/>
                <a:gd name="T14" fmla="*/ 18 w 100"/>
                <a:gd name="T15" fmla="*/ 52 h 66"/>
                <a:gd name="T16" fmla="*/ 20 w 100"/>
                <a:gd name="T17" fmla="*/ 64 h 66"/>
                <a:gd name="T18" fmla="*/ 31 w 100"/>
                <a:gd name="T19" fmla="*/ 62 h 66"/>
                <a:gd name="T20" fmla="*/ 50 w 100"/>
                <a:gd name="T21" fmla="*/ 36 h 66"/>
                <a:gd name="T22" fmla="*/ 68 w 100"/>
                <a:gd name="T23" fmla="*/ 62 h 66"/>
                <a:gd name="T24" fmla="*/ 80 w 100"/>
                <a:gd name="T25" fmla="*/ 64 h 66"/>
                <a:gd name="T26" fmla="*/ 82 w 100"/>
                <a:gd name="T27" fmla="*/ 52 h 66"/>
                <a:gd name="T28" fmla="*/ 63 w 100"/>
                <a:gd name="T29" fmla="*/ 27 h 66"/>
                <a:gd name="T30" fmla="*/ 93 w 100"/>
                <a:gd name="T31" fmla="*/ 17 h 66"/>
                <a:gd name="T32" fmla="*/ 99 w 100"/>
                <a:gd name="T33" fmla="*/ 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66">
                  <a:moveTo>
                    <a:pt x="99" y="6"/>
                  </a:moveTo>
                  <a:cubicBezTo>
                    <a:pt x="97" y="2"/>
                    <a:pt x="92" y="0"/>
                    <a:pt x="88" y="1"/>
                  </a:cubicBezTo>
                  <a:cubicBezTo>
                    <a:pt x="50" y="14"/>
                    <a:pt x="50" y="14"/>
                    <a:pt x="50" y="14"/>
                  </a:cubicBezTo>
                  <a:cubicBezTo>
                    <a:pt x="12" y="1"/>
                    <a:pt x="12" y="1"/>
                    <a:pt x="12" y="1"/>
                  </a:cubicBezTo>
                  <a:cubicBezTo>
                    <a:pt x="7" y="0"/>
                    <a:pt x="2" y="2"/>
                    <a:pt x="1" y="6"/>
                  </a:cubicBezTo>
                  <a:cubicBezTo>
                    <a:pt x="0" y="11"/>
                    <a:pt x="2" y="15"/>
                    <a:pt x="6" y="17"/>
                  </a:cubicBezTo>
                  <a:cubicBezTo>
                    <a:pt x="36" y="27"/>
                    <a:pt x="36" y="27"/>
                    <a:pt x="36" y="27"/>
                  </a:cubicBezTo>
                  <a:cubicBezTo>
                    <a:pt x="18" y="52"/>
                    <a:pt x="18" y="52"/>
                    <a:pt x="18" y="52"/>
                  </a:cubicBezTo>
                  <a:cubicBezTo>
                    <a:pt x="15" y="56"/>
                    <a:pt x="16" y="61"/>
                    <a:pt x="20" y="64"/>
                  </a:cubicBezTo>
                  <a:cubicBezTo>
                    <a:pt x="23" y="66"/>
                    <a:pt x="29" y="66"/>
                    <a:pt x="31" y="62"/>
                  </a:cubicBezTo>
                  <a:cubicBezTo>
                    <a:pt x="50" y="36"/>
                    <a:pt x="50" y="36"/>
                    <a:pt x="50" y="36"/>
                  </a:cubicBezTo>
                  <a:cubicBezTo>
                    <a:pt x="68" y="62"/>
                    <a:pt x="68" y="62"/>
                    <a:pt x="68" y="62"/>
                  </a:cubicBezTo>
                  <a:cubicBezTo>
                    <a:pt x="71" y="66"/>
                    <a:pt x="76" y="66"/>
                    <a:pt x="80" y="64"/>
                  </a:cubicBezTo>
                  <a:cubicBezTo>
                    <a:pt x="84" y="61"/>
                    <a:pt x="84" y="56"/>
                    <a:pt x="82" y="52"/>
                  </a:cubicBezTo>
                  <a:cubicBezTo>
                    <a:pt x="63" y="27"/>
                    <a:pt x="63" y="27"/>
                    <a:pt x="63" y="27"/>
                  </a:cubicBezTo>
                  <a:cubicBezTo>
                    <a:pt x="93" y="17"/>
                    <a:pt x="93" y="17"/>
                    <a:pt x="93" y="17"/>
                  </a:cubicBezTo>
                  <a:cubicBezTo>
                    <a:pt x="98" y="15"/>
                    <a:pt x="100" y="11"/>
                    <a:pt x="99" y="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4" name="Freeform 13"/>
            <p:cNvSpPr>
              <a:spLocks/>
            </p:cNvSpPr>
            <p:nvPr userDrawn="1"/>
          </p:nvSpPr>
          <p:spPr bwMode="auto">
            <a:xfrm>
              <a:off x="-1363943" y="249939"/>
              <a:ext cx="36512" cy="47625"/>
            </a:xfrm>
            <a:custGeom>
              <a:avLst/>
              <a:gdLst>
                <a:gd name="T0" fmla="*/ 0 w 13"/>
                <a:gd name="T1" fmla="*/ 6 h 17"/>
                <a:gd name="T2" fmla="*/ 7 w 13"/>
                <a:gd name="T3" fmla="*/ 0 h 17"/>
                <a:gd name="T4" fmla="*/ 13 w 13"/>
                <a:gd name="T5" fmla="*/ 6 h 17"/>
                <a:gd name="T6" fmla="*/ 13 w 13"/>
                <a:gd name="T7" fmla="*/ 11 h 17"/>
                <a:gd name="T8" fmla="*/ 7 w 13"/>
                <a:gd name="T9" fmla="*/ 17 h 17"/>
                <a:gd name="T10" fmla="*/ 0 w 13"/>
                <a:gd name="T11" fmla="*/ 11 h 17"/>
                <a:gd name="T12" fmla="*/ 0 w 13"/>
                <a:gd name="T13" fmla="*/ 6 h 17"/>
              </a:gdLst>
              <a:ahLst/>
              <a:cxnLst>
                <a:cxn ang="0">
                  <a:pos x="T0" y="T1"/>
                </a:cxn>
                <a:cxn ang="0">
                  <a:pos x="T2" y="T3"/>
                </a:cxn>
                <a:cxn ang="0">
                  <a:pos x="T4" y="T5"/>
                </a:cxn>
                <a:cxn ang="0">
                  <a:pos x="T6" y="T7"/>
                </a:cxn>
                <a:cxn ang="0">
                  <a:pos x="T8" y="T9"/>
                </a:cxn>
                <a:cxn ang="0">
                  <a:pos x="T10" y="T11"/>
                </a:cxn>
                <a:cxn ang="0">
                  <a:pos x="T12" y="T13"/>
                </a:cxn>
              </a:cxnLst>
              <a:rect l="0" t="0" r="r" b="b"/>
              <a:pathLst>
                <a:path w="13" h="17">
                  <a:moveTo>
                    <a:pt x="0" y="6"/>
                  </a:moveTo>
                  <a:cubicBezTo>
                    <a:pt x="0" y="2"/>
                    <a:pt x="3" y="0"/>
                    <a:pt x="7" y="0"/>
                  </a:cubicBezTo>
                  <a:cubicBezTo>
                    <a:pt x="10" y="0"/>
                    <a:pt x="13" y="2"/>
                    <a:pt x="13" y="6"/>
                  </a:cubicBezTo>
                  <a:cubicBezTo>
                    <a:pt x="13" y="11"/>
                    <a:pt x="13" y="11"/>
                    <a:pt x="13" y="11"/>
                  </a:cubicBezTo>
                  <a:cubicBezTo>
                    <a:pt x="13" y="15"/>
                    <a:pt x="10" y="17"/>
                    <a:pt x="7" y="17"/>
                  </a:cubicBezTo>
                  <a:cubicBezTo>
                    <a:pt x="3" y="17"/>
                    <a:pt x="0" y="15"/>
                    <a:pt x="0" y="11"/>
                  </a:cubicBez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5" name="Freeform 14"/>
            <p:cNvSpPr>
              <a:spLocks/>
            </p:cNvSpPr>
            <p:nvPr userDrawn="1"/>
          </p:nvSpPr>
          <p:spPr bwMode="auto">
            <a:xfrm>
              <a:off x="-1451256" y="300739"/>
              <a:ext cx="211137" cy="141288"/>
            </a:xfrm>
            <a:custGeom>
              <a:avLst/>
              <a:gdLst>
                <a:gd name="T0" fmla="*/ 74 w 75"/>
                <a:gd name="T1" fmla="*/ 5 h 50"/>
                <a:gd name="T2" fmla="*/ 66 w 75"/>
                <a:gd name="T3" fmla="*/ 1 h 50"/>
                <a:gd name="T4" fmla="*/ 38 w 75"/>
                <a:gd name="T5" fmla="*/ 11 h 50"/>
                <a:gd name="T6" fmla="*/ 9 w 75"/>
                <a:gd name="T7" fmla="*/ 1 h 50"/>
                <a:gd name="T8" fmla="*/ 1 w 75"/>
                <a:gd name="T9" fmla="*/ 5 h 50"/>
                <a:gd name="T10" fmla="*/ 5 w 75"/>
                <a:gd name="T11" fmla="*/ 13 h 50"/>
                <a:gd name="T12" fmla="*/ 28 w 75"/>
                <a:gd name="T13" fmla="*/ 20 h 50"/>
                <a:gd name="T14" fmla="*/ 14 w 75"/>
                <a:gd name="T15" fmla="*/ 39 h 50"/>
                <a:gd name="T16" fmla="*/ 15 w 75"/>
                <a:gd name="T17" fmla="*/ 48 h 50"/>
                <a:gd name="T18" fmla="*/ 24 w 75"/>
                <a:gd name="T19" fmla="*/ 47 h 50"/>
                <a:gd name="T20" fmla="*/ 38 w 75"/>
                <a:gd name="T21" fmla="*/ 28 h 50"/>
                <a:gd name="T22" fmla="*/ 51 w 75"/>
                <a:gd name="T23" fmla="*/ 47 h 50"/>
                <a:gd name="T24" fmla="*/ 60 w 75"/>
                <a:gd name="T25" fmla="*/ 48 h 50"/>
                <a:gd name="T26" fmla="*/ 62 w 75"/>
                <a:gd name="T27" fmla="*/ 39 h 50"/>
                <a:gd name="T28" fmla="*/ 48 w 75"/>
                <a:gd name="T29" fmla="*/ 20 h 50"/>
                <a:gd name="T30" fmla="*/ 70 w 75"/>
                <a:gd name="T31" fmla="*/ 13 h 50"/>
                <a:gd name="T32" fmla="*/ 74 w 75"/>
                <a:gd name="T33" fmla="*/ 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 h="50">
                  <a:moveTo>
                    <a:pt x="74" y="5"/>
                  </a:moveTo>
                  <a:cubicBezTo>
                    <a:pt x="73" y="2"/>
                    <a:pt x="69" y="0"/>
                    <a:pt x="66" y="1"/>
                  </a:cubicBezTo>
                  <a:cubicBezTo>
                    <a:pt x="38" y="11"/>
                    <a:pt x="38" y="11"/>
                    <a:pt x="38" y="11"/>
                  </a:cubicBezTo>
                  <a:cubicBezTo>
                    <a:pt x="9" y="1"/>
                    <a:pt x="9" y="1"/>
                    <a:pt x="9" y="1"/>
                  </a:cubicBezTo>
                  <a:cubicBezTo>
                    <a:pt x="6" y="0"/>
                    <a:pt x="2" y="2"/>
                    <a:pt x="1" y="5"/>
                  </a:cubicBezTo>
                  <a:cubicBezTo>
                    <a:pt x="0" y="9"/>
                    <a:pt x="2" y="12"/>
                    <a:pt x="5" y="13"/>
                  </a:cubicBezTo>
                  <a:cubicBezTo>
                    <a:pt x="28" y="20"/>
                    <a:pt x="28" y="20"/>
                    <a:pt x="28" y="20"/>
                  </a:cubicBezTo>
                  <a:cubicBezTo>
                    <a:pt x="14" y="39"/>
                    <a:pt x="14" y="39"/>
                    <a:pt x="14" y="39"/>
                  </a:cubicBezTo>
                  <a:cubicBezTo>
                    <a:pt x="12" y="42"/>
                    <a:pt x="12" y="46"/>
                    <a:pt x="15" y="48"/>
                  </a:cubicBezTo>
                  <a:cubicBezTo>
                    <a:pt x="18" y="50"/>
                    <a:pt x="22" y="49"/>
                    <a:pt x="24" y="47"/>
                  </a:cubicBezTo>
                  <a:cubicBezTo>
                    <a:pt x="38" y="28"/>
                    <a:pt x="38" y="28"/>
                    <a:pt x="38" y="28"/>
                  </a:cubicBezTo>
                  <a:cubicBezTo>
                    <a:pt x="51" y="47"/>
                    <a:pt x="51" y="47"/>
                    <a:pt x="51" y="47"/>
                  </a:cubicBezTo>
                  <a:cubicBezTo>
                    <a:pt x="53" y="49"/>
                    <a:pt x="57" y="50"/>
                    <a:pt x="60" y="48"/>
                  </a:cubicBezTo>
                  <a:cubicBezTo>
                    <a:pt x="63" y="46"/>
                    <a:pt x="64" y="42"/>
                    <a:pt x="62" y="39"/>
                  </a:cubicBezTo>
                  <a:cubicBezTo>
                    <a:pt x="48" y="20"/>
                    <a:pt x="48" y="20"/>
                    <a:pt x="48" y="20"/>
                  </a:cubicBezTo>
                  <a:cubicBezTo>
                    <a:pt x="70" y="13"/>
                    <a:pt x="70" y="13"/>
                    <a:pt x="70" y="13"/>
                  </a:cubicBezTo>
                  <a:cubicBezTo>
                    <a:pt x="73" y="12"/>
                    <a:pt x="75" y="9"/>
                    <a:pt x="74"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6" name="Freeform 15"/>
            <p:cNvSpPr>
              <a:spLocks noEditPoints="1"/>
            </p:cNvSpPr>
            <p:nvPr userDrawn="1"/>
          </p:nvSpPr>
          <p:spPr bwMode="auto">
            <a:xfrm>
              <a:off x="-1995768" y="421389"/>
              <a:ext cx="325437" cy="396875"/>
            </a:xfrm>
            <a:custGeom>
              <a:avLst/>
              <a:gdLst>
                <a:gd name="T0" fmla="*/ 58 w 116"/>
                <a:gd name="T1" fmla="*/ 141 h 141"/>
                <a:gd name="T2" fmla="*/ 0 w 116"/>
                <a:gd name="T3" fmla="*/ 71 h 141"/>
                <a:gd name="T4" fmla="*/ 58 w 116"/>
                <a:gd name="T5" fmla="*/ 0 h 141"/>
                <a:gd name="T6" fmla="*/ 116 w 116"/>
                <a:gd name="T7" fmla="*/ 71 h 141"/>
                <a:gd name="T8" fmla="*/ 58 w 116"/>
                <a:gd name="T9" fmla="*/ 141 h 141"/>
                <a:gd name="T10" fmla="*/ 59 w 116"/>
                <a:gd name="T11" fmla="*/ 16 h 141"/>
                <a:gd name="T12" fmla="*/ 22 w 116"/>
                <a:gd name="T13" fmla="*/ 71 h 141"/>
                <a:gd name="T14" fmla="*/ 32 w 116"/>
                <a:gd name="T15" fmla="*/ 113 h 141"/>
                <a:gd name="T16" fmla="*/ 58 w 116"/>
                <a:gd name="T17" fmla="*/ 125 h 141"/>
                <a:gd name="T18" fmla="*/ 94 w 116"/>
                <a:gd name="T19" fmla="*/ 71 h 141"/>
                <a:gd name="T20" fmla="*/ 59 w 116"/>
                <a:gd name="T21" fmla="*/ 16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6" h="141">
                  <a:moveTo>
                    <a:pt x="58" y="141"/>
                  </a:moveTo>
                  <a:cubicBezTo>
                    <a:pt x="20" y="141"/>
                    <a:pt x="0" y="116"/>
                    <a:pt x="0" y="71"/>
                  </a:cubicBezTo>
                  <a:cubicBezTo>
                    <a:pt x="0" y="25"/>
                    <a:pt x="21" y="0"/>
                    <a:pt x="58" y="0"/>
                  </a:cubicBezTo>
                  <a:cubicBezTo>
                    <a:pt x="96" y="0"/>
                    <a:pt x="116" y="25"/>
                    <a:pt x="116" y="71"/>
                  </a:cubicBezTo>
                  <a:cubicBezTo>
                    <a:pt x="116" y="116"/>
                    <a:pt x="96" y="141"/>
                    <a:pt x="58" y="141"/>
                  </a:cubicBezTo>
                  <a:moveTo>
                    <a:pt x="59" y="16"/>
                  </a:moveTo>
                  <a:cubicBezTo>
                    <a:pt x="35" y="16"/>
                    <a:pt x="22" y="35"/>
                    <a:pt x="22" y="71"/>
                  </a:cubicBezTo>
                  <a:cubicBezTo>
                    <a:pt x="22" y="88"/>
                    <a:pt x="26" y="104"/>
                    <a:pt x="32" y="113"/>
                  </a:cubicBezTo>
                  <a:cubicBezTo>
                    <a:pt x="37" y="121"/>
                    <a:pt x="47" y="125"/>
                    <a:pt x="58" y="125"/>
                  </a:cubicBezTo>
                  <a:cubicBezTo>
                    <a:pt x="82" y="125"/>
                    <a:pt x="94" y="107"/>
                    <a:pt x="94" y="71"/>
                  </a:cubicBezTo>
                  <a:cubicBezTo>
                    <a:pt x="94" y="34"/>
                    <a:pt x="82" y="16"/>
                    <a:pt x="59" y="1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7" name="Freeform 16"/>
            <p:cNvSpPr>
              <a:spLocks/>
            </p:cNvSpPr>
            <p:nvPr userDrawn="1"/>
          </p:nvSpPr>
          <p:spPr bwMode="auto">
            <a:xfrm>
              <a:off x="-1648106" y="394402"/>
              <a:ext cx="193675" cy="417513"/>
            </a:xfrm>
            <a:custGeom>
              <a:avLst/>
              <a:gdLst>
                <a:gd name="T0" fmla="*/ 67 w 69"/>
                <a:gd name="T1" fmla="*/ 16 h 149"/>
                <a:gd name="T2" fmla="*/ 50 w 69"/>
                <a:gd name="T3" fmla="*/ 15 h 149"/>
                <a:gd name="T4" fmla="*/ 37 w 69"/>
                <a:gd name="T5" fmla="*/ 33 h 149"/>
                <a:gd name="T6" fmla="*/ 37 w 69"/>
                <a:gd name="T7" fmla="*/ 52 h 149"/>
                <a:gd name="T8" fmla="*/ 64 w 69"/>
                <a:gd name="T9" fmla="*/ 52 h 149"/>
                <a:gd name="T10" fmla="*/ 64 w 69"/>
                <a:gd name="T11" fmla="*/ 65 h 149"/>
                <a:gd name="T12" fmla="*/ 37 w 69"/>
                <a:gd name="T13" fmla="*/ 65 h 149"/>
                <a:gd name="T14" fmla="*/ 37 w 69"/>
                <a:gd name="T15" fmla="*/ 149 h 149"/>
                <a:gd name="T16" fmla="*/ 17 w 69"/>
                <a:gd name="T17" fmla="*/ 149 h 149"/>
                <a:gd name="T18" fmla="*/ 17 w 69"/>
                <a:gd name="T19" fmla="*/ 65 h 149"/>
                <a:gd name="T20" fmla="*/ 0 w 69"/>
                <a:gd name="T21" fmla="*/ 65 h 149"/>
                <a:gd name="T22" fmla="*/ 0 w 69"/>
                <a:gd name="T23" fmla="*/ 54 h 149"/>
                <a:gd name="T24" fmla="*/ 17 w 69"/>
                <a:gd name="T25" fmla="*/ 51 h 149"/>
                <a:gd name="T26" fmla="*/ 17 w 69"/>
                <a:gd name="T27" fmla="*/ 35 h 149"/>
                <a:gd name="T28" fmla="*/ 22 w 69"/>
                <a:gd name="T29" fmla="*/ 11 h 149"/>
                <a:gd name="T30" fmla="*/ 44 w 69"/>
                <a:gd name="T31" fmla="*/ 0 h 149"/>
                <a:gd name="T32" fmla="*/ 69 w 69"/>
                <a:gd name="T33" fmla="*/ 4 h 149"/>
                <a:gd name="T34" fmla="*/ 67 w 69"/>
                <a:gd name="T35" fmla="*/ 16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149">
                  <a:moveTo>
                    <a:pt x="67" y="16"/>
                  </a:moveTo>
                  <a:cubicBezTo>
                    <a:pt x="65" y="16"/>
                    <a:pt x="59" y="15"/>
                    <a:pt x="50" y="15"/>
                  </a:cubicBezTo>
                  <a:cubicBezTo>
                    <a:pt x="40" y="15"/>
                    <a:pt x="37" y="19"/>
                    <a:pt x="37" y="33"/>
                  </a:cubicBezTo>
                  <a:cubicBezTo>
                    <a:pt x="37" y="52"/>
                    <a:pt x="37" y="52"/>
                    <a:pt x="37" y="52"/>
                  </a:cubicBezTo>
                  <a:cubicBezTo>
                    <a:pt x="64" y="52"/>
                    <a:pt x="64" y="52"/>
                    <a:pt x="64" y="52"/>
                  </a:cubicBezTo>
                  <a:cubicBezTo>
                    <a:pt x="64" y="65"/>
                    <a:pt x="64" y="65"/>
                    <a:pt x="64" y="65"/>
                  </a:cubicBezTo>
                  <a:cubicBezTo>
                    <a:pt x="37" y="65"/>
                    <a:pt x="37" y="65"/>
                    <a:pt x="37" y="65"/>
                  </a:cubicBezTo>
                  <a:cubicBezTo>
                    <a:pt x="37" y="149"/>
                    <a:pt x="37" y="149"/>
                    <a:pt x="37" y="149"/>
                  </a:cubicBezTo>
                  <a:cubicBezTo>
                    <a:pt x="17" y="149"/>
                    <a:pt x="17" y="149"/>
                    <a:pt x="17" y="149"/>
                  </a:cubicBezTo>
                  <a:cubicBezTo>
                    <a:pt x="17" y="65"/>
                    <a:pt x="17" y="65"/>
                    <a:pt x="17" y="65"/>
                  </a:cubicBezTo>
                  <a:cubicBezTo>
                    <a:pt x="0" y="65"/>
                    <a:pt x="0" y="65"/>
                    <a:pt x="0" y="65"/>
                  </a:cubicBezTo>
                  <a:cubicBezTo>
                    <a:pt x="0" y="54"/>
                    <a:pt x="0" y="54"/>
                    <a:pt x="0" y="54"/>
                  </a:cubicBezTo>
                  <a:cubicBezTo>
                    <a:pt x="17" y="51"/>
                    <a:pt x="17" y="51"/>
                    <a:pt x="17" y="51"/>
                  </a:cubicBezTo>
                  <a:cubicBezTo>
                    <a:pt x="17" y="35"/>
                    <a:pt x="17" y="35"/>
                    <a:pt x="17" y="35"/>
                  </a:cubicBezTo>
                  <a:cubicBezTo>
                    <a:pt x="17" y="21"/>
                    <a:pt x="18" y="16"/>
                    <a:pt x="22" y="11"/>
                  </a:cubicBezTo>
                  <a:cubicBezTo>
                    <a:pt x="27" y="4"/>
                    <a:pt x="34" y="0"/>
                    <a:pt x="44" y="0"/>
                  </a:cubicBezTo>
                  <a:cubicBezTo>
                    <a:pt x="54" y="0"/>
                    <a:pt x="66" y="3"/>
                    <a:pt x="69" y="4"/>
                  </a:cubicBezTo>
                  <a:lnTo>
                    <a:pt x="67"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8" name="Freeform 17"/>
            <p:cNvSpPr>
              <a:spLocks/>
            </p:cNvSpPr>
            <p:nvPr userDrawn="1"/>
          </p:nvSpPr>
          <p:spPr bwMode="auto">
            <a:xfrm>
              <a:off x="-1456018" y="534102"/>
              <a:ext cx="190500" cy="284163"/>
            </a:xfrm>
            <a:custGeom>
              <a:avLst/>
              <a:gdLst>
                <a:gd name="T0" fmla="*/ 31 w 68"/>
                <a:gd name="T1" fmla="*/ 101 h 101"/>
                <a:gd name="T2" fmla="*/ 0 w 68"/>
                <a:gd name="T3" fmla="*/ 96 h 101"/>
                <a:gd name="T4" fmla="*/ 3 w 68"/>
                <a:gd name="T5" fmla="*/ 83 h 101"/>
                <a:gd name="T6" fmla="*/ 27 w 68"/>
                <a:gd name="T7" fmla="*/ 86 h 101"/>
                <a:gd name="T8" fmla="*/ 48 w 68"/>
                <a:gd name="T9" fmla="*/ 72 h 101"/>
                <a:gd name="T10" fmla="*/ 31 w 68"/>
                <a:gd name="T11" fmla="*/ 57 h 101"/>
                <a:gd name="T12" fmla="*/ 1 w 68"/>
                <a:gd name="T13" fmla="*/ 29 h 101"/>
                <a:gd name="T14" fmla="*/ 35 w 68"/>
                <a:gd name="T15" fmla="*/ 0 h 101"/>
                <a:gd name="T16" fmla="*/ 63 w 68"/>
                <a:gd name="T17" fmla="*/ 5 h 101"/>
                <a:gd name="T18" fmla="*/ 60 w 68"/>
                <a:gd name="T19" fmla="*/ 17 h 101"/>
                <a:gd name="T20" fmla="*/ 37 w 68"/>
                <a:gd name="T21" fmla="*/ 14 h 101"/>
                <a:gd name="T22" fmla="*/ 21 w 68"/>
                <a:gd name="T23" fmla="*/ 27 h 101"/>
                <a:gd name="T24" fmla="*/ 68 w 68"/>
                <a:gd name="T25" fmla="*/ 69 h 101"/>
                <a:gd name="T26" fmla="*/ 31 w 68"/>
                <a:gd name="T27"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8" h="101">
                  <a:moveTo>
                    <a:pt x="31" y="101"/>
                  </a:moveTo>
                  <a:cubicBezTo>
                    <a:pt x="21" y="101"/>
                    <a:pt x="12" y="99"/>
                    <a:pt x="0" y="96"/>
                  </a:cubicBezTo>
                  <a:cubicBezTo>
                    <a:pt x="3" y="83"/>
                    <a:pt x="3" y="83"/>
                    <a:pt x="3" y="83"/>
                  </a:cubicBezTo>
                  <a:cubicBezTo>
                    <a:pt x="13" y="85"/>
                    <a:pt x="20" y="86"/>
                    <a:pt x="27" y="86"/>
                  </a:cubicBezTo>
                  <a:cubicBezTo>
                    <a:pt x="41" y="86"/>
                    <a:pt x="48" y="81"/>
                    <a:pt x="48" y="72"/>
                  </a:cubicBezTo>
                  <a:cubicBezTo>
                    <a:pt x="48" y="64"/>
                    <a:pt x="45" y="61"/>
                    <a:pt x="31" y="57"/>
                  </a:cubicBezTo>
                  <a:cubicBezTo>
                    <a:pt x="14" y="52"/>
                    <a:pt x="1" y="47"/>
                    <a:pt x="1" y="29"/>
                  </a:cubicBezTo>
                  <a:cubicBezTo>
                    <a:pt x="1" y="10"/>
                    <a:pt x="14" y="0"/>
                    <a:pt x="35" y="0"/>
                  </a:cubicBezTo>
                  <a:cubicBezTo>
                    <a:pt x="43" y="0"/>
                    <a:pt x="52" y="1"/>
                    <a:pt x="63" y="5"/>
                  </a:cubicBezTo>
                  <a:cubicBezTo>
                    <a:pt x="60" y="17"/>
                    <a:pt x="60" y="17"/>
                    <a:pt x="60" y="17"/>
                  </a:cubicBezTo>
                  <a:cubicBezTo>
                    <a:pt x="53" y="16"/>
                    <a:pt x="45" y="14"/>
                    <a:pt x="37" y="14"/>
                  </a:cubicBezTo>
                  <a:cubicBezTo>
                    <a:pt x="27" y="14"/>
                    <a:pt x="21" y="19"/>
                    <a:pt x="21" y="27"/>
                  </a:cubicBezTo>
                  <a:cubicBezTo>
                    <a:pt x="21" y="47"/>
                    <a:pt x="68" y="34"/>
                    <a:pt x="68" y="69"/>
                  </a:cubicBezTo>
                  <a:cubicBezTo>
                    <a:pt x="68" y="89"/>
                    <a:pt x="54" y="101"/>
                    <a:pt x="31" y="10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9" name="Freeform 18"/>
            <p:cNvSpPr>
              <a:spLocks/>
            </p:cNvSpPr>
            <p:nvPr userDrawn="1"/>
          </p:nvSpPr>
          <p:spPr bwMode="auto">
            <a:xfrm>
              <a:off x="-1262343" y="464252"/>
              <a:ext cx="187325" cy="354013"/>
            </a:xfrm>
            <a:custGeom>
              <a:avLst/>
              <a:gdLst>
                <a:gd name="T0" fmla="*/ 39 w 67"/>
                <a:gd name="T1" fmla="*/ 126 h 126"/>
                <a:gd name="T2" fmla="*/ 19 w 67"/>
                <a:gd name="T3" fmla="*/ 115 h 126"/>
                <a:gd name="T4" fmla="*/ 17 w 67"/>
                <a:gd name="T5" fmla="*/ 93 h 126"/>
                <a:gd name="T6" fmla="*/ 17 w 67"/>
                <a:gd name="T7" fmla="*/ 40 h 126"/>
                <a:gd name="T8" fmla="*/ 0 w 67"/>
                <a:gd name="T9" fmla="*/ 40 h 126"/>
                <a:gd name="T10" fmla="*/ 0 w 67"/>
                <a:gd name="T11" fmla="*/ 29 h 126"/>
                <a:gd name="T12" fmla="*/ 17 w 67"/>
                <a:gd name="T13" fmla="*/ 27 h 126"/>
                <a:gd name="T14" fmla="*/ 17 w 67"/>
                <a:gd name="T15" fmla="*/ 0 h 126"/>
                <a:gd name="T16" fmla="*/ 37 w 67"/>
                <a:gd name="T17" fmla="*/ 0 h 126"/>
                <a:gd name="T18" fmla="*/ 37 w 67"/>
                <a:gd name="T19" fmla="*/ 27 h 126"/>
                <a:gd name="T20" fmla="*/ 63 w 67"/>
                <a:gd name="T21" fmla="*/ 27 h 126"/>
                <a:gd name="T22" fmla="*/ 63 w 67"/>
                <a:gd name="T23" fmla="*/ 40 h 126"/>
                <a:gd name="T24" fmla="*/ 37 w 67"/>
                <a:gd name="T25" fmla="*/ 40 h 126"/>
                <a:gd name="T26" fmla="*/ 37 w 67"/>
                <a:gd name="T27" fmla="*/ 87 h 126"/>
                <a:gd name="T28" fmla="*/ 38 w 67"/>
                <a:gd name="T29" fmla="*/ 106 h 126"/>
                <a:gd name="T30" fmla="*/ 47 w 67"/>
                <a:gd name="T31" fmla="*/ 110 h 126"/>
                <a:gd name="T32" fmla="*/ 64 w 67"/>
                <a:gd name="T33" fmla="*/ 107 h 126"/>
                <a:gd name="T34" fmla="*/ 67 w 67"/>
                <a:gd name="T35" fmla="*/ 120 h 126"/>
                <a:gd name="T36" fmla="*/ 39 w 67"/>
                <a:gd name="T37"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 h="126">
                  <a:moveTo>
                    <a:pt x="39" y="126"/>
                  </a:moveTo>
                  <a:cubicBezTo>
                    <a:pt x="30" y="126"/>
                    <a:pt x="23" y="122"/>
                    <a:pt x="19" y="115"/>
                  </a:cubicBezTo>
                  <a:cubicBezTo>
                    <a:pt x="17" y="111"/>
                    <a:pt x="17" y="106"/>
                    <a:pt x="17" y="93"/>
                  </a:cubicBezTo>
                  <a:cubicBezTo>
                    <a:pt x="17" y="40"/>
                    <a:pt x="17" y="40"/>
                    <a:pt x="17" y="40"/>
                  </a:cubicBezTo>
                  <a:cubicBezTo>
                    <a:pt x="0" y="40"/>
                    <a:pt x="0" y="40"/>
                    <a:pt x="0" y="40"/>
                  </a:cubicBezTo>
                  <a:cubicBezTo>
                    <a:pt x="0" y="29"/>
                    <a:pt x="0" y="29"/>
                    <a:pt x="0" y="29"/>
                  </a:cubicBezTo>
                  <a:cubicBezTo>
                    <a:pt x="17" y="27"/>
                    <a:pt x="17" y="27"/>
                    <a:pt x="17" y="27"/>
                  </a:cubicBezTo>
                  <a:cubicBezTo>
                    <a:pt x="17" y="0"/>
                    <a:pt x="17" y="0"/>
                    <a:pt x="17" y="0"/>
                  </a:cubicBezTo>
                  <a:cubicBezTo>
                    <a:pt x="37" y="0"/>
                    <a:pt x="37" y="0"/>
                    <a:pt x="37" y="0"/>
                  </a:cubicBezTo>
                  <a:cubicBezTo>
                    <a:pt x="37" y="27"/>
                    <a:pt x="37" y="27"/>
                    <a:pt x="37" y="27"/>
                  </a:cubicBezTo>
                  <a:cubicBezTo>
                    <a:pt x="63" y="27"/>
                    <a:pt x="63" y="27"/>
                    <a:pt x="63" y="27"/>
                  </a:cubicBezTo>
                  <a:cubicBezTo>
                    <a:pt x="63" y="40"/>
                    <a:pt x="63" y="40"/>
                    <a:pt x="63" y="40"/>
                  </a:cubicBezTo>
                  <a:cubicBezTo>
                    <a:pt x="37" y="40"/>
                    <a:pt x="37" y="40"/>
                    <a:pt x="37" y="40"/>
                  </a:cubicBezTo>
                  <a:cubicBezTo>
                    <a:pt x="37" y="87"/>
                    <a:pt x="37" y="87"/>
                    <a:pt x="37" y="87"/>
                  </a:cubicBezTo>
                  <a:cubicBezTo>
                    <a:pt x="37" y="104"/>
                    <a:pt x="37" y="104"/>
                    <a:pt x="38" y="106"/>
                  </a:cubicBezTo>
                  <a:cubicBezTo>
                    <a:pt x="40" y="109"/>
                    <a:pt x="43" y="110"/>
                    <a:pt x="47" y="110"/>
                  </a:cubicBezTo>
                  <a:cubicBezTo>
                    <a:pt x="52" y="110"/>
                    <a:pt x="56" y="109"/>
                    <a:pt x="64" y="107"/>
                  </a:cubicBezTo>
                  <a:cubicBezTo>
                    <a:pt x="67" y="120"/>
                    <a:pt x="67" y="120"/>
                    <a:pt x="67" y="120"/>
                  </a:cubicBezTo>
                  <a:cubicBezTo>
                    <a:pt x="55" y="124"/>
                    <a:pt x="47" y="126"/>
                    <a:pt x="39" y="12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20" name="Freeform 19"/>
            <p:cNvSpPr>
              <a:spLocks noEditPoints="1"/>
            </p:cNvSpPr>
            <p:nvPr userDrawn="1"/>
          </p:nvSpPr>
          <p:spPr bwMode="auto">
            <a:xfrm>
              <a:off x="-1071843" y="530927"/>
              <a:ext cx="230187" cy="287338"/>
            </a:xfrm>
            <a:custGeom>
              <a:avLst/>
              <a:gdLst>
                <a:gd name="T0" fmla="*/ 21 w 82"/>
                <a:gd name="T1" fmla="*/ 54 h 102"/>
                <a:gd name="T2" fmla="*/ 21 w 82"/>
                <a:gd name="T3" fmla="*/ 57 h 102"/>
                <a:gd name="T4" fmla="*/ 45 w 82"/>
                <a:gd name="T5" fmla="*/ 85 h 102"/>
                <a:gd name="T6" fmla="*/ 77 w 82"/>
                <a:gd name="T7" fmla="*/ 79 h 102"/>
                <a:gd name="T8" fmla="*/ 81 w 82"/>
                <a:gd name="T9" fmla="*/ 90 h 102"/>
                <a:gd name="T10" fmla="*/ 39 w 82"/>
                <a:gd name="T11" fmla="*/ 102 h 102"/>
                <a:gd name="T12" fmla="*/ 0 w 82"/>
                <a:gd name="T13" fmla="*/ 54 h 102"/>
                <a:gd name="T14" fmla="*/ 43 w 82"/>
                <a:gd name="T15" fmla="*/ 0 h 102"/>
                <a:gd name="T16" fmla="*/ 82 w 82"/>
                <a:gd name="T17" fmla="*/ 49 h 102"/>
                <a:gd name="T18" fmla="*/ 82 w 82"/>
                <a:gd name="T19" fmla="*/ 54 h 102"/>
                <a:gd name="T20" fmla="*/ 21 w 82"/>
                <a:gd name="T21" fmla="*/ 54 h 102"/>
                <a:gd name="T22" fmla="*/ 44 w 82"/>
                <a:gd name="T23" fmla="*/ 14 h 102"/>
                <a:gd name="T24" fmla="*/ 22 w 82"/>
                <a:gd name="T25" fmla="*/ 42 h 102"/>
                <a:gd name="T26" fmla="*/ 63 w 82"/>
                <a:gd name="T27" fmla="*/ 40 h 102"/>
                <a:gd name="T28" fmla="*/ 44 w 82"/>
                <a:gd name="T29" fmla="*/ 1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2" h="102">
                  <a:moveTo>
                    <a:pt x="21" y="54"/>
                  </a:moveTo>
                  <a:cubicBezTo>
                    <a:pt x="21" y="57"/>
                    <a:pt x="21" y="57"/>
                    <a:pt x="21" y="57"/>
                  </a:cubicBezTo>
                  <a:cubicBezTo>
                    <a:pt x="21" y="76"/>
                    <a:pt x="29" y="85"/>
                    <a:pt x="45" y="85"/>
                  </a:cubicBezTo>
                  <a:cubicBezTo>
                    <a:pt x="53" y="85"/>
                    <a:pt x="61" y="84"/>
                    <a:pt x="77" y="79"/>
                  </a:cubicBezTo>
                  <a:cubicBezTo>
                    <a:pt x="81" y="90"/>
                    <a:pt x="81" y="90"/>
                    <a:pt x="81" y="90"/>
                  </a:cubicBezTo>
                  <a:cubicBezTo>
                    <a:pt x="61" y="99"/>
                    <a:pt x="51" y="102"/>
                    <a:pt x="39" y="102"/>
                  </a:cubicBezTo>
                  <a:cubicBezTo>
                    <a:pt x="15" y="102"/>
                    <a:pt x="0" y="84"/>
                    <a:pt x="0" y="54"/>
                  </a:cubicBezTo>
                  <a:cubicBezTo>
                    <a:pt x="0" y="22"/>
                    <a:pt x="16" y="0"/>
                    <a:pt x="43" y="0"/>
                  </a:cubicBezTo>
                  <a:cubicBezTo>
                    <a:pt x="69" y="0"/>
                    <a:pt x="82" y="16"/>
                    <a:pt x="82" y="49"/>
                  </a:cubicBezTo>
                  <a:cubicBezTo>
                    <a:pt x="82" y="54"/>
                    <a:pt x="82" y="54"/>
                    <a:pt x="82" y="54"/>
                  </a:cubicBezTo>
                  <a:lnTo>
                    <a:pt x="21" y="54"/>
                  </a:lnTo>
                  <a:close/>
                  <a:moveTo>
                    <a:pt x="44" y="14"/>
                  </a:moveTo>
                  <a:cubicBezTo>
                    <a:pt x="31" y="14"/>
                    <a:pt x="24" y="24"/>
                    <a:pt x="22" y="42"/>
                  </a:cubicBezTo>
                  <a:cubicBezTo>
                    <a:pt x="63" y="40"/>
                    <a:pt x="63" y="40"/>
                    <a:pt x="63" y="40"/>
                  </a:cubicBezTo>
                  <a:cubicBezTo>
                    <a:pt x="63" y="23"/>
                    <a:pt x="57" y="14"/>
                    <a:pt x="44" y="1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21" name="Freeform 20"/>
            <p:cNvSpPr>
              <a:spLocks noEditPoints="1"/>
            </p:cNvSpPr>
            <p:nvPr userDrawn="1"/>
          </p:nvSpPr>
          <p:spPr bwMode="auto">
            <a:xfrm>
              <a:off x="-816256" y="402339"/>
              <a:ext cx="234950" cy="415925"/>
            </a:xfrm>
            <a:custGeom>
              <a:avLst/>
              <a:gdLst>
                <a:gd name="T0" fmla="*/ 65 w 84"/>
                <a:gd name="T1" fmla="*/ 146 h 148"/>
                <a:gd name="T2" fmla="*/ 65 w 84"/>
                <a:gd name="T3" fmla="*/ 137 h 148"/>
                <a:gd name="T4" fmla="*/ 33 w 84"/>
                <a:gd name="T5" fmla="*/ 148 h 148"/>
                <a:gd name="T6" fmla="*/ 0 w 84"/>
                <a:gd name="T7" fmla="*/ 97 h 148"/>
                <a:gd name="T8" fmla="*/ 35 w 84"/>
                <a:gd name="T9" fmla="*/ 46 h 148"/>
                <a:gd name="T10" fmla="*/ 64 w 84"/>
                <a:gd name="T11" fmla="*/ 57 h 148"/>
                <a:gd name="T12" fmla="*/ 64 w 84"/>
                <a:gd name="T13" fmla="*/ 0 h 148"/>
                <a:gd name="T14" fmla="*/ 84 w 84"/>
                <a:gd name="T15" fmla="*/ 0 h 148"/>
                <a:gd name="T16" fmla="*/ 84 w 84"/>
                <a:gd name="T17" fmla="*/ 146 h 148"/>
                <a:gd name="T18" fmla="*/ 65 w 84"/>
                <a:gd name="T19" fmla="*/ 146 h 148"/>
                <a:gd name="T20" fmla="*/ 64 w 84"/>
                <a:gd name="T21" fmla="*/ 69 h 148"/>
                <a:gd name="T22" fmla="*/ 42 w 84"/>
                <a:gd name="T23" fmla="*/ 64 h 148"/>
                <a:gd name="T24" fmla="*/ 21 w 84"/>
                <a:gd name="T25" fmla="*/ 97 h 148"/>
                <a:gd name="T26" fmla="*/ 41 w 84"/>
                <a:gd name="T27" fmla="*/ 131 h 148"/>
                <a:gd name="T28" fmla="*/ 64 w 84"/>
                <a:gd name="T29" fmla="*/ 125 h 148"/>
                <a:gd name="T30" fmla="*/ 64 w 84"/>
                <a:gd name="T31" fmla="*/ 6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148">
                  <a:moveTo>
                    <a:pt x="65" y="146"/>
                  </a:moveTo>
                  <a:cubicBezTo>
                    <a:pt x="65" y="137"/>
                    <a:pt x="65" y="137"/>
                    <a:pt x="65" y="137"/>
                  </a:cubicBezTo>
                  <a:cubicBezTo>
                    <a:pt x="54" y="143"/>
                    <a:pt x="43" y="148"/>
                    <a:pt x="33" y="148"/>
                  </a:cubicBezTo>
                  <a:cubicBezTo>
                    <a:pt x="12" y="148"/>
                    <a:pt x="0" y="129"/>
                    <a:pt x="0" y="97"/>
                  </a:cubicBezTo>
                  <a:cubicBezTo>
                    <a:pt x="0" y="66"/>
                    <a:pt x="14" y="46"/>
                    <a:pt x="35" y="46"/>
                  </a:cubicBezTo>
                  <a:cubicBezTo>
                    <a:pt x="46" y="46"/>
                    <a:pt x="55" y="52"/>
                    <a:pt x="64" y="57"/>
                  </a:cubicBezTo>
                  <a:cubicBezTo>
                    <a:pt x="64" y="0"/>
                    <a:pt x="64" y="0"/>
                    <a:pt x="64" y="0"/>
                  </a:cubicBezTo>
                  <a:cubicBezTo>
                    <a:pt x="84" y="0"/>
                    <a:pt x="84" y="0"/>
                    <a:pt x="84" y="0"/>
                  </a:cubicBezTo>
                  <a:cubicBezTo>
                    <a:pt x="84" y="146"/>
                    <a:pt x="84" y="146"/>
                    <a:pt x="84" y="146"/>
                  </a:cubicBezTo>
                  <a:lnTo>
                    <a:pt x="65" y="146"/>
                  </a:lnTo>
                  <a:close/>
                  <a:moveTo>
                    <a:pt x="64" y="69"/>
                  </a:moveTo>
                  <a:cubicBezTo>
                    <a:pt x="52" y="65"/>
                    <a:pt x="48" y="64"/>
                    <a:pt x="42" y="64"/>
                  </a:cubicBezTo>
                  <a:cubicBezTo>
                    <a:pt x="28" y="64"/>
                    <a:pt x="21" y="75"/>
                    <a:pt x="21" y="97"/>
                  </a:cubicBezTo>
                  <a:cubicBezTo>
                    <a:pt x="21" y="120"/>
                    <a:pt x="28" y="131"/>
                    <a:pt x="41" y="131"/>
                  </a:cubicBezTo>
                  <a:cubicBezTo>
                    <a:pt x="47" y="131"/>
                    <a:pt x="52" y="129"/>
                    <a:pt x="64" y="125"/>
                  </a:cubicBezTo>
                  <a:lnTo>
                    <a:pt x="64" y="6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22" name="Freeform 21"/>
            <p:cNvSpPr>
              <a:spLocks/>
            </p:cNvSpPr>
            <p:nvPr userDrawn="1"/>
          </p:nvSpPr>
          <p:spPr bwMode="auto">
            <a:xfrm>
              <a:off x="-1973543" y="950027"/>
              <a:ext cx="46037" cy="98425"/>
            </a:xfrm>
            <a:custGeom>
              <a:avLst/>
              <a:gdLst>
                <a:gd name="T0" fmla="*/ 15 w 16"/>
                <a:gd name="T1" fmla="*/ 5 h 35"/>
                <a:gd name="T2" fmla="*/ 6 w 16"/>
                <a:gd name="T3" fmla="*/ 7 h 35"/>
                <a:gd name="T4" fmla="*/ 6 w 16"/>
                <a:gd name="T5" fmla="*/ 35 h 35"/>
                <a:gd name="T6" fmla="*/ 0 w 16"/>
                <a:gd name="T7" fmla="*/ 35 h 35"/>
                <a:gd name="T8" fmla="*/ 0 w 16"/>
                <a:gd name="T9" fmla="*/ 0 h 35"/>
                <a:gd name="T10" fmla="*/ 5 w 16"/>
                <a:gd name="T11" fmla="*/ 0 h 35"/>
                <a:gd name="T12" fmla="*/ 5 w 16"/>
                <a:gd name="T13" fmla="*/ 3 h 35"/>
                <a:gd name="T14" fmla="*/ 15 w 16"/>
                <a:gd name="T15" fmla="*/ 0 h 35"/>
                <a:gd name="T16" fmla="*/ 16 w 16"/>
                <a:gd name="T17" fmla="*/ 0 h 35"/>
                <a:gd name="T18" fmla="*/ 16 w 16"/>
                <a:gd name="T19" fmla="*/ 5 h 35"/>
                <a:gd name="T20" fmla="*/ 15 w 16"/>
                <a:gd name="T21" fmla="*/ 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5">
                  <a:moveTo>
                    <a:pt x="15" y="5"/>
                  </a:moveTo>
                  <a:cubicBezTo>
                    <a:pt x="12" y="5"/>
                    <a:pt x="9" y="5"/>
                    <a:pt x="6" y="7"/>
                  </a:cubicBezTo>
                  <a:cubicBezTo>
                    <a:pt x="6" y="35"/>
                    <a:pt x="6" y="35"/>
                    <a:pt x="6" y="35"/>
                  </a:cubicBezTo>
                  <a:cubicBezTo>
                    <a:pt x="0" y="35"/>
                    <a:pt x="0" y="35"/>
                    <a:pt x="0" y="35"/>
                  </a:cubicBezTo>
                  <a:cubicBezTo>
                    <a:pt x="0" y="0"/>
                    <a:pt x="0" y="0"/>
                    <a:pt x="0" y="0"/>
                  </a:cubicBezTo>
                  <a:cubicBezTo>
                    <a:pt x="5" y="0"/>
                    <a:pt x="5" y="0"/>
                    <a:pt x="5" y="0"/>
                  </a:cubicBezTo>
                  <a:cubicBezTo>
                    <a:pt x="5" y="3"/>
                    <a:pt x="5" y="3"/>
                    <a:pt x="5" y="3"/>
                  </a:cubicBezTo>
                  <a:cubicBezTo>
                    <a:pt x="9" y="1"/>
                    <a:pt x="11" y="0"/>
                    <a:pt x="15" y="0"/>
                  </a:cubicBezTo>
                  <a:cubicBezTo>
                    <a:pt x="15" y="0"/>
                    <a:pt x="16" y="0"/>
                    <a:pt x="16" y="0"/>
                  </a:cubicBezTo>
                  <a:cubicBezTo>
                    <a:pt x="16" y="5"/>
                    <a:pt x="16" y="5"/>
                    <a:pt x="16" y="5"/>
                  </a:cubicBezTo>
                  <a:cubicBezTo>
                    <a:pt x="15" y="5"/>
                    <a:pt x="15" y="5"/>
                    <a:pt x="15"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23" name="Freeform 22"/>
            <p:cNvSpPr>
              <a:spLocks noEditPoints="1"/>
            </p:cNvSpPr>
            <p:nvPr userDrawn="1"/>
          </p:nvSpPr>
          <p:spPr bwMode="auto">
            <a:xfrm>
              <a:off x="-1919568" y="946852"/>
              <a:ext cx="69850" cy="104775"/>
            </a:xfrm>
            <a:custGeom>
              <a:avLst/>
              <a:gdLst>
                <a:gd name="T0" fmla="*/ 20 w 25"/>
                <a:gd name="T1" fmla="*/ 36 h 37"/>
                <a:gd name="T2" fmla="*/ 20 w 25"/>
                <a:gd name="T3" fmla="*/ 33 h 37"/>
                <a:gd name="T4" fmla="*/ 9 w 25"/>
                <a:gd name="T5" fmla="*/ 37 h 37"/>
                <a:gd name="T6" fmla="*/ 0 w 25"/>
                <a:gd name="T7" fmla="*/ 26 h 37"/>
                <a:gd name="T8" fmla="*/ 7 w 25"/>
                <a:gd name="T9" fmla="*/ 16 h 37"/>
                <a:gd name="T10" fmla="*/ 20 w 25"/>
                <a:gd name="T11" fmla="*/ 15 h 37"/>
                <a:gd name="T12" fmla="*/ 20 w 25"/>
                <a:gd name="T13" fmla="*/ 14 h 37"/>
                <a:gd name="T14" fmla="*/ 13 w 25"/>
                <a:gd name="T15" fmla="*/ 5 h 37"/>
                <a:gd name="T16" fmla="*/ 3 w 25"/>
                <a:gd name="T17" fmla="*/ 7 h 37"/>
                <a:gd name="T18" fmla="*/ 2 w 25"/>
                <a:gd name="T19" fmla="*/ 3 h 37"/>
                <a:gd name="T20" fmla="*/ 16 w 25"/>
                <a:gd name="T21" fmla="*/ 0 h 37"/>
                <a:gd name="T22" fmla="*/ 23 w 25"/>
                <a:gd name="T23" fmla="*/ 3 h 37"/>
                <a:gd name="T24" fmla="*/ 25 w 25"/>
                <a:gd name="T25" fmla="*/ 14 h 37"/>
                <a:gd name="T26" fmla="*/ 25 w 25"/>
                <a:gd name="T27" fmla="*/ 36 h 37"/>
                <a:gd name="T28" fmla="*/ 20 w 25"/>
                <a:gd name="T29" fmla="*/ 36 h 37"/>
                <a:gd name="T30" fmla="*/ 20 w 25"/>
                <a:gd name="T31" fmla="*/ 19 h 37"/>
                <a:gd name="T32" fmla="*/ 6 w 25"/>
                <a:gd name="T33" fmla="*/ 26 h 37"/>
                <a:gd name="T34" fmla="*/ 11 w 25"/>
                <a:gd name="T35" fmla="*/ 32 h 37"/>
                <a:gd name="T36" fmla="*/ 20 w 25"/>
                <a:gd name="T37" fmla="*/ 30 h 37"/>
                <a:gd name="T38" fmla="*/ 20 w 25"/>
                <a:gd name="T39"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7">
                  <a:moveTo>
                    <a:pt x="20" y="36"/>
                  </a:moveTo>
                  <a:cubicBezTo>
                    <a:pt x="20" y="33"/>
                    <a:pt x="20" y="33"/>
                    <a:pt x="20" y="33"/>
                  </a:cubicBezTo>
                  <a:cubicBezTo>
                    <a:pt x="16" y="36"/>
                    <a:pt x="12" y="37"/>
                    <a:pt x="9" y="37"/>
                  </a:cubicBezTo>
                  <a:cubicBezTo>
                    <a:pt x="5" y="37"/>
                    <a:pt x="0" y="34"/>
                    <a:pt x="0" y="26"/>
                  </a:cubicBezTo>
                  <a:cubicBezTo>
                    <a:pt x="0" y="20"/>
                    <a:pt x="3" y="17"/>
                    <a:pt x="7" y="16"/>
                  </a:cubicBezTo>
                  <a:cubicBezTo>
                    <a:pt x="9" y="15"/>
                    <a:pt x="13" y="15"/>
                    <a:pt x="20" y="15"/>
                  </a:cubicBezTo>
                  <a:cubicBezTo>
                    <a:pt x="20" y="14"/>
                    <a:pt x="20" y="14"/>
                    <a:pt x="20" y="14"/>
                  </a:cubicBezTo>
                  <a:cubicBezTo>
                    <a:pt x="20" y="8"/>
                    <a:pt x="20" y="5"/>
                    <a:pt x="13" y="5"/>
                  </a:cubicBezTo>
                  <a:cubicBezTo>
                    <a:pt x="11" y="5"/>
                    <a:pt x="7" y="6"/>
                    <a:pt x="3" y="7"/>
                  </a:cubicBezTo>
                  <a:cubicBezTo>
                    <a:pt x="2" y="3"/>
                    <a:pt x="2" y="3"/>
                    <a:pt x="2" y="3"/>
                  </a:cubicBezTo>
                  <a:cubicBezTo>
                    <a:pt x="8" y="1"/>
                    <a:pt x="12" y="0"/>
                    <a:pt x="16" y="0"/>
                  </a:cubicBezTo>
                  <a:cubicBezTo>
                    <a:pt x="19" y="0"/>
                    <a:pt x="22" y="1"/>
                    <a:pt x="23" y="3"/>
                  </a:cubicBezTo>
                  <a:cubicBezTo>
                    <a:pt x="25" y="5"/>
                    <a:pt x="25" y="7"/>
                    <a:pt x="25" y="14"/>
                  </a:cubicBezTo>
                  <a:cubicBezTo>
                    <a:pt x="25" y="36"/>
                    <a:pt x="25" y="36"/>
                    <a:pt x="25" y="36"/>
                  </a:cubicBezTo>
                  <a:lnTo>
                    <a:pt x="20" y="36"/>
                  </a:lnTo>
                  <a:close/>
                  <a:moveTo>
                    <a:pt x="20" y="19"/>
                  </a:moveTo>
                  <a:cubicBezTo>
                    <a:pt x="8" y="20"/>
                    <a:pt x="6" y="21"/>
                    <a:pt x="6" y="26"/>
                  </a:cubicBezTo>
                  <a:cubicBezTo>
                    <a:pt x="6" y="30"/>
                    <a:pt x="8" y="32"/>
                    <a:pt x="11" y="32"/>
                  </a:cubicBezTo>
                  <a:cubicBezTo>
                    <a:pt x="14" y="32"/>
                    <a:pt x="20" y="30"/>
                    <a:pt x="20" y="30"/>
                  </a:cubicBezTo>
                  <a:lnTo>
                    <a:pt x="20" y="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24" name="Freeform 23"/>
            <p:cNvSpPr>
              <a:spLocks noEditPoints="1"/>
            </p:cNvSpPr>
            <p:nvPr userDrawn="1"/>
          </p:nvSpPr>
          <p:spPr bwMode="auto">
            <a:xfrm>
              <a:off x="-1821143" y="908752"/>
              <a:ext cx="19050" cy="139700"/>
            </a:xfrm>
            <a:custGeom>
              <a:avLst/>
              <a:gdLst>
                <a:gd name="T0" fmla="*/ 3 w 7"/>
                <a:gd name="T1" fmla="*/ 8 h 50"/>
                <a:gd name="T2" fmla="*/ 0 w 7"/>
                <a:gd name="T3" fmla="*/ 4 h 50"/>
                <a:gd name="T4" fmla="*/ 3 w 7"/>
                <a:gd name="T5" fmla="*/ 0 h 50"/>
                <a:gd name="T6" fmla="*/ 7 w 7"/>
                <a:gd name="T7" fmla="*/ 4 h 50"/>
                <a:gd name="T8" fmla="*/ 3 w 7"/>
                <a:gd name="T9" fmla="*/ 8 h 50"/>
                <a:gd name="T10" fmla="*/ 1 w 7"/>
                <a:gd name="T11" fmla="*/ 15 h 50"/>
                <a:gd name="T12" fmla="*/ 6 w 7"/>
                <a:gd name="T13" fmla="*/ 15 h 50"/>
                <a:gd name="T14" fmla="*/ 6 w 7"/>
                <a:gd name="T15" fmla="*/ 50 h 50"/>
                <a:gd name="T16" fmla="*/ 1 w 7"/>
                <a:gd name="T17" fmla="*/ 50 h 50"/>
                <a:gd name="T18" fmla="*/ 1 w 7"/>
                <a:gd name="T19" fmla="*/ 1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50">
                  <a:moveTo>
                    <a:pt x="3" y="8"/>
                  </a:moveTo>
                  <a:cubicBezTo>
                    <a:pt x="1" y="8"/>
                    <a:pt x="0" y="6"/>
                    <a:pt x="0" y="4"/>
                  </a:cubicBezTo>
                  <a:cubicBezTo>
                    <a:pt x="0" y="2"/>
                    <a:pt x="1" y="0"/>
                    <a:pt x="3" y="0"/>
                  </a:cubicBezTo>
                  <a:cubicBezTo>
                    <a:pt x="5" y="0"/>
                    <a:pt x="7" y="2"/>
                    <a:pt x="7" y="4"/>
                  </a:cubicBezTo>
                  <a:cubicBezTo>
                    <a:pt x="7" y="6"/>
                    <a:pt x="5" y="8"/>
                    <a:pt x="3" y="8"/>
                  </a:cubicBezTo>
                  <a:moveTo>
                    <a:pt x="1" y="15"/>
                  </a:moveTo>
                  <a:cubicBezTo>
                    <a:pt x="6" y="15"/>
                    <a:pt x="6" y="15"/>
                    <a:pt x="6" y="15"/>
                  </a:cubicBezTo>
                  <a:cubicBezTo>
                    <a:pt x="6" y="50"/>
                    <a:pt x="6" y="50"/>
                    <a:pt x="6" y="50"/>
                  </a:cubicBezTo>
                  <a:cubicBezTo>
                    <a:pt x="1" y="50"/>
                    <a:pt x="1" y="50"/>
                    <a:pt x="1" y="50"/>
                  </a:cubicBezTo>
                  <a:lnTo>
                    <a:pt x="1"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25" name="Freeform 24"/>
            <p:cNvSpPr>
              <a:spLocks/>
            </p:cNvSpPr>
            <p:nvPr userDrawn="1"/>
          </p:nvSpPr>
          <p:spPr bwMode="auto">
            <a:xfrm>
              <a:off x="-1781456" y="946852"/>
              <a:ext cx="63500" cy="104775"/>
            </a:xfrm>
            <a:custGeom>
              <a:avLst/>
              <a:gdLst>
                <a:gd name="T0" fmla="*/ 10 w 23"/>
                <a:gd name="T1" fmla="*/ 37 h 37"/>
                <a:gd name="T2" fmla="*/ 0 w 23"/>
                <a:gd name="T3" fmla="*/ 35 h 37"/>
                <a:gd name="T4" fmla="*/ 1 w 23"/>
                <a:gd name="T5" fmla="*/ 31 h 37"/>
                <a:gd name="T6" fmla="*/ 9 w 23"/>
                <a:gd name="T7" fmla="*/ 32 h 37"/>
                <a:gd name="T8" fmla="*/ 17 w 23"/>
                <a:gd name="T9" fmla="*/ 27 h 37"/>
                <a:gd name="T10" fmla="*/ 11 w 23"/>
                <a:gd name="T11" fmla="*/ 21 h 37"/>
                <a:gd name="T12" fmla="*/ 0 w 23"/>
                <a:gd name="T13" fmla="*/ 11 h 37"/>
                <a:gd name="T14" fmla="*/ 12 w 23"/>
                <a:gd name="T15" fmla="*/ 0 h 37"/>
                <a:gd name="T16" fmla="*/ 21 w 23"/>
                <a:gd name="T17" fmla="*/ 2 h 37"/>
                <a:gd name="T18" fmla="*/ 20 w 23"/>
                <a:gd name="T19" fmla="*/ 6 h 37"/>
                <a:gd name="T20" fmla="*/ 12 w 23"/>
                <a:gd name="T21" fmla="*/ 5 h 37"/>
                <a:gd name="T22" fmla="*/ 6 w 23"/>
                <a:gd name="T23" fmla="*/ 10 h 37"/>
                <a:gd name="T24" fmla="*/ 23 w 23"/>
                <a:gd name="T25" fmla="*/ 26 h 37"/>
                <a:gd name="T26" fmla="*/ 10 w 23"/>
                <a:gd name="T2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37">
                  <a:moveTo>
                    <a:pt x="10" y="37"/>
                  </a:moveTo>
                  <a:cubicBezTo>
                    <a:pt x="7" y="37"/>
                    <a:pt x="4" y="37"/>
                    <a:pt x="0" y="35"/>
                  </a:cubicBezTo>
                  <a:cubicBezTo>
                    <a:pt x="1" y="31"/>
                    <a:pt x="1" y="31"/>
                    <a:pt x="1" y="31"/>
                  </a:cubicBezTo>
                  <a:cubicBezTo>
                    <a:pt x="4" y="32"/>
                    <a:pt x="7" y="32"/>
                    <a:pt x="9" y="32"/>
                  </a:cubicBezTo>
                  <a:cubicBezTo>
                    <a:pt x="14" y="32"/>
                    <a:pt x="17" y="30"/>
                    <a:pt x="17" y="27"/>
                  </a:cubicBezTo>
                  <a:cubicBezTo>
                    <a:pt x="17" y="24"/>
                    <a:pt x="16" y="22"/>
                    <a:pt x="11" y="21"/>
                  </a:cubicBezTo>
                  <a:cubicBezTo>
                    <a:pt x="5" y="19"/>
                    <a:pt x="0" y="17"/>
                    <a:pt x="0" y="11"/>
                  </a:cubicBezTo>
                  <a:cubicBezTo>
                    <a:pt x="0" y="4"/>
                    <a:pt x="4" y="0"/>
                    <a:pt x="12" y="0"/>
                  </a:cubicBezTo>
                  <a:cubicBezTo>
                    <a:pt x="14" y="0"/>
                    <a:pt x="17" y="1"/>
                    <a:pt x="21" y="2"/>
                  </a:cubicBezTo>
                  <a:cubicBezTo>
                    <a:pt x="20" y="6"/>
                    <a:pt x="20" y="6"/>
                    <a:pt x="20" y="6"/>
                  </a:cubicBezTo>
                  <a:cubicBezTo>
                    <a:pt x="17" y="5"/>
                    <a:pt x="14" y="5"/>
                    <a:pt x="12" y="5"/>
                  </a:cubicBezTo>
                  <a:cubicBezTo>
                    <a:pt x="8" y="5"/>
                    <a:pt x="6" y="7"/>
                    <a:pt x="6" y="10"/>
                  </a:cubicBezTo>
                  <a:cubicBezTo>
                    <a:pt x="6" y="18"/>
                    <a:pt x="23" y="14"/>
                    <a:pt x="23" y="26"/>
                  </a:cubicBezTo>
                  <a:cubicBezTo>
                    <a:pt x="23" y="33"/>
                    <a:pt x="18" y="37"/>
                    <a:pt x="10" y="3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26" name="Freeform 25"/>
            <p:cNvSpPr>
              <a:spLocks noEditPoints="1"/>
            </p:cNvSpPr>
            <p:nvPr userDrawn="1"/>
          </p:nvSpPr>
          <p:spPr bwMode="auto">
            <a:xfrm>
              <a:off x="-1697318" y="908752"/>
              <a:ext cx="19050" cy="139700"/>
            </a:xfrm>
            <a:custGeom>
              <a:avLst/>
              <a:gdLst>
                <a:gd name="T0" fmla="*/ 3 w 7"/>
                <a:gd name="T1" fmla="*/ 8 h 50"/>
                <a:gd name="T2" fmla="*/ 0 w 7"/>
                <a:gd name="T3" fmla="*/ 4 h 50"/>
                <a:gd name="T4" fmla="*/ 3 w 7"/>
                <a:gd name="T5" fmla="*/ 0 h 50"/>
                <a:gd name="T6" fmla="*/ 7 w 7"/>
                <a:gd name="T7" fmla="*/ 4 h 50"/>
                <a:gd name="T8" fmla="*/ 3 w 7"/>
                <a:gd name="T9" fmla="*/ 8 h 50"/>
                <a:gd name="T10" fmla="*/ 0 w 7"/>
                <a:gd name="T11" fmla="*/ 15 h 50"/>
                <a:gd name="T12" fmla="*/ 6 w 7"/>
                <a:gd name="T13" fmla="*/ 15 h 50"/>
                <a:gd name="T14" fmla="*/ 6 w 7"/>
                <a:gd name="T15" fmla="*/ 50 h 50"/>
                <a:gd name="T16" fmla="*/ 0 w 7"/>
                <a:gd name="T17" fmla="*/ 50 h 50"/>
                <a:gd name="T18" fmla="*/ 0 w 7"/>
                <a:gd name="T19" fmla="*/ 1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50">
                  <a:moveTo>
                    <a:pt x="3" y="8"/>
                  </a:moveTo>
                  <a:cubicBezTo>
                    <a:pt x="1" y="8"/>
                    <a:pt x="0" y="6"/>
                    <a:pt x="0" y="4"/>
                  </a:cubicBezTo>
                  <a:cubicBezTo>
                    <a:pt x="0" y="2"/>
                    <a:pt x="1" y="0"/>
                    <a:pt x="3" y="0"/>
                  </a:cubicBezTo>
                  <a:cubicBezTo>
                    <a:pt x="5" y="0"/>
                    <a:pt x="7" y="2"/>
                    <a:pt x="7" y="4"/>
                  </a:cubicBezTo>
                  <a:cubicBezTo>
                    <a:pt x="7" y="6"/>
                    <a:pt x="5" y="8"/>
                    <a:pt x="3" y="8"/>
                  </a:cubicBezTo>
                  <a:moveTo>
                    <a:pt x="0" y="15"/>
                  </a:moveTo>
                  <a:cubicBezTo>
                    <a:pt x="6" y="15"/>
                    <a:pt x="6" y="15"/>
                    <a:pt x="6" y="15"/>
                  </a:cubicBezTo>
                  <a:cubicBezTo>
                    <a:pt x="6" y="50"/>
                    <a:pt x="6" y="50"/>
                    <a:pt x="6" y="50"/>
                  </a:cubicBezTo>
                  <a:cubicBezTo>
                    <a:pt x="0" y="50"/>
                    <a:pt x="0" y="50"/>
                    <a:pt x="0" y="50"/>
                  </a:cubicBezTo>
                  <a:lnTo>
                    <a:pt x="0"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27" name="Freeform 26"/>
            <p:cNvSpPr>
              <a:spLocks/>
            </p:cNvSpPr>
            <p:nvPr userDrawn="1"/>
          </p:nvSpPr>
          <p:spPr bwMode="auto">
            <a:xfrm>
              <a:off x="-1649693" y="946852"/>
              <a:ext cx="74612" cy="101600"/>
            </a:xfrm>
            <a:custGeom>
              <a:avLst/>
              <a:gdLst>
                <a:gd name="T0" fmla="*/ 21 w 27"/>
                <a:gd name="T1" fmla="*/ 36 h 36"/>
                <a:gd name="T2" fmla="*/ 21 w 27"/>
                <a:gd name="T3" fmla="*/ 15 h 36"/>
                <a:gd name="T4" fmla="*/ 16 w 27"/>
                <a:gd name="T5" fmla="*/ 5 h 36"/>
                <a:gd name="T6" fmla="*/ 5 w 27"/>
                <a:gd name="T7" fmla="*/ 7 h 36"/>
                <a:gd name="T8" fmla="*/ 5 w 27"/>
                <a:gd name="T9" fmla="*/ 36 h 36"/>
                <a:gd name="T10" fmla="*/ 0 w 27"/>
                <a:gd name="T11" fmla="*/ 36 h 36"/>
                <a:gd name="T12" fmla="*/ 0 w 27"/>
                <a:gd name="T13" fmla="*/ 1 h 36"/>
                <a:gd name="T14" fmla="*/ 5 w 27"/>
                <a:gd name="T15" fmla="*/ 1 h 36"/>
                <a:gd name="T16" fmla="*/ 5 w 27"/>
                <a:gd name="T17" fmla="*/ 4 h 36"/>
                <a:gd name="T18" fmla="*/ 17 w 27"/>
                <a:gd name="T19" fmla="*/ 0 h 36"/>
                <a:gd name="T20" fmla="*/ 25 w 27"/>
                <a:gd name="T21" fmla="*/ 4 h 36"/>
                <a:gd name="T22" fmla="*/ 27 w 27"/>
                <a:gd name="T23" fmla="*/ 13 h 36"/>
                <a:gd name="T24" fmla="*/ 27 w 27"/>
                <a:gd name="T25" fmla="*/ 36 h 36"/>
                <a:gd name="T26" fmla="*/ 21 w 27"/>
                <a:gd name="T2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36">
                  <a:moveTo>
                    <a:pt x="21" y="36"/>
                  </a:moveTo>
                  <a:cubicBezTo>
                    <a:pt x="21" y="15"/>
                    <a:pt x="21" y="15"/>
                    <a:pt x="21" y="15"/>
                  </a:cubicBezTo>
                  <a:cubicBezTo>
                    <a:pt x="21" y="10"/>
                    <a:pt x="22" y="5"/>
                    <a:pt x="16" y="5"/>
                  </a:cubicBezTo>
                  <a:cubicBezTo>
                    <a:pt x="13" y="5"/>
                    <a:pt x="9" y="6"/>
                    <a:pt x="5" y="7"/>
                  </a:cubicBezTo>
                  <a:cubicBezTo>
                    <a:pt x="5" y="36"/>
                    <a:pt x="5" y="36"/>
                    <a:pt x="5" y="36"/>
                  </a:cubicBezTo>
                  <a:cubicBezTo>
                    <a:pt x="0" y="36"/>
                    <a:pt x="0" y="36"/>
                    <a:pt x="0" y="36"/>
                  </a:cubicBezTo>
                  <a:cubicBezTo>
                    <a:pt x="0" y="1"/>
                    <a:pt x="0" y="1"/>
                    <a:pt x="0" y="1"/>
                  </a:cubicBezTo>
                  <a:cubicBezTo>
                    <a:pt x="5" y="1"/>
                    <a:pt x="5" y="1"/>
                    <a:pt x="5" y="1"/>
                  </a:cubicBezTo>
                  <a:cubicBezTo>
                    <a:pt x="5" y="4"/>
                    <a:pt x="5" y="4"/>
                    <a:pt x="5" y="4"/>
                  </a:cubicBezTo>
                  <a:cubicBezTo>
                    <a:pt x="10" y="2"/>
                    <a:pt x="14" y="0"/>
                    <a:pt x="17" y="0"/>
                  </a:cubicBezTo>
                  <a:cubicBezTo>
                    <a:pt x="21" y="0"/>
                    <a:pt x="24" y="2"/>
                    <a:pt x="25" y="4"/>
                  </a:cubicBezTo>
                  <a:cubicBezTo>
                    <a:pt x="27" y="6"/>
                    <a:pt x="27" y="7"/>
                    <a:pt x="27" y="13"/>
                  </a:cubicBezTo>
                  <a:cubicBezTo>
                    <a:pt x="27" y="36"/>
                    <a:pt x="27" y="36"/>
                    <a:pt x="27" y="36"/>
                  </a:cubicBezTo>
                  <a:lnTo>
                    <a:pt x="21"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28" name="Freeform 27"/>
            <p:cNvSpPr>
              <a:spLocks noEditPoints="1"/>
            </p:cNvSpPr>
            <p:nvPr userDrawn="1"/>
          </p:nvSpPr>
          <p:spPr bwMode="auto">
            <a:xfrm>
              <a:off x="-1551268" y="946852"/>
              <a:ext cx="80962" cy="146050"/>
            </a:xfrm>
            <a:custGeom>
              <a:avLst/>
              <a:gdLst>
                <a:gd name="T0" fmla="*/ 25 w 29"/>
                <a:gd name="T1" fmla="*/ 49 h 52"/>
                <a:gd name="T2" fmla="*/ 15 w 29"/>
                <a:gd name="T3" fmla="*/ 52 h 52"/>
                <a:gd name="T4" fmla="*/ 3 w 29"/>
                <a:gd name="T5" fmla="*/ 50 h 52"/>
                <a:gd name="T6" fmla="*/ 3 w 29"/>
                <a:gd name="T7" fmla="*/ 47 h 52"/>
                <a:gd name="T8" fmla="*/ 13 w 29"/>
                <a:gd name="T9" fmla="*/ 47 h 52"/>
                <a:gd name="T10" fmla="*/ 22 w 29"/>
                <a:gd name="T11" fmla="*/ 44 h 52"/>
                <a:gd name="T12" fmla="*/ 24 w 29"/>
                <a:gd name="T13" fmla="*/ 35 h 52"/>
                <a:gd name="T14" fmla="*/ 24 w 29"/>
                <a:gd name="T15" fmla="*/ 32 h 52"/>
                <a:gd name="T16" fmla="*/ 12 w 29"/>
                <a:gd name="T17" fmla="*/ 36 h 52"/>
                <a:gd name="T18" fmla="*/ 0 w 29"/>
                <a:gd name="T19" fmla="*/ 19 h 52"/>
                <a:gd name="T20" fmla="*/ 13 w 29"/>
                <a:gd name="T21" fmla="*/ 0 h 52"/>
                <a:gd name="T22" fmla="*/ 24 w 29"/>
                <a:gd name="T23" fmla="*/ 4 h 52"/>
                <a:gd name="T24" fmla="*/ 24 w 29"/>
                <a:gd name="T25" fmla="*/ 1 h 52"/>
                <a:gd name="T26" fmla="*/ 29 w 29"/>
                <a:gd name="T27" fmla="*/ 1 h 52"/>
                <a:gd name="T28" fmla="*/ 29 w 29"/>
                <a:gd name="T29" fmla="*/ 34 h 52"/>
                <a:gd name="T30" fmla="*/ 25 w 29"/>
                <a:gd name="T31" fmla="*/ 49 h 52"/>
                <a:gd name="T32" fmla="*/ 24 w 29"/>
                <a:gd name="T33" fmla="*/ 8 h 52"/>
                <a:gd name="T34" fmla="*/ 14 w 29"/>
                <a:gd name="T35" fmla="*/ 5 h 52"/>
                <a:gd name="T36" fmla="*/ 6 w 29"/>
                <a:gd name="T37" fmla="*/ 18 h 52"/>
                <a:gd name="T38" fmla="*/ 14 w 29"/>
                <a:gd name="T39" fmla="*/ 31 h 52"/>
                <a:gd name="T40" fmla="*/ 24 w 29"/>
                <a:gd name="T41" fmla="*/ 29 h 52"/>
                <a:gd name="T42" fmla="*/ 24 w 29"/>
                <a:gd name="T43" fmla="*/ 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 h="52">
                  <a:moveTo>
                    <a:pt x="25" y="49"/>
                  </a:moveTo>
                  <a:cubicBezTo>
                    <a:pt x="22" y="51"/>
                    <a:pt x="19" y="52"/>
                    <a:pt x="15" y="52"/>
                  </a:cubicBezTo>
                  <a:cubicBezTo>
                    <a:pt x="12" y="52"/>
                    <a:pt x="9" y="52"/>
                    <a:pt x="3" y="50"/>
                  </a:cubicBezTo>
                  <a:cubicBezTo>
                    <a:pt x="3" y="47"/>
                    <a:pt x="3" y="47"/>
                    <a:pt x="3" y="47"/>
                  </a:cubicBezTo>
                  <a:cubicBezTo>
                    <a:pt x="8" y="47"/>
                    <a:pt x="10" y="47"/>
                    <a:pt x="13" y="47"/>
                  </a:cubicBezTo>
                  <a:cubicBezTo>
                    <a:pt x="18" y="47"/>
                    <a:pt x="21" y="46"/>
                    <a:pt x="22" y="44"/>
                  </a:cubicBezTo>
                  <a:cubicBezTo>
                    <a:pt x="23" y="42"/>
                    <a:pt x="24" y="40"/>
                    <a:pt x="24" y="35"/>
                  </a:cubicBezTo>
                  <a:cubicBezTo>
                    <a:pt x="24" y="32"/>
                    <a:pt x="24" y="32"/>
                    <a:pt x="24" y="32"/>
                  </a:cubicBezTo>
                  <a:cubicBezTo>
                    <a:pt x="19" y="35"/>
                    <a:pt x="15" y="36"/>
                    <a:pt x="12" y="36"/>
                  </a:cubicBezTo>
                  <a:cubicBezTo>
                    <a:pt x="4" y="36"/>
                    <a:pt x="0" y="30"/>
                    <a:pt x="0" y="19"/>
                  </a:cubicBezTo>
                  <a:cubicBezTo>
                    <a:pt x="0" y="8"/>
                    <a:pt x="5" y="0"/>
                    <a:pt x="13" y="0"/>
                  </a:cubicBezTo>
                  <a:cubicBezTo>
                    <a:pt x="17" y="0"/>
                    <a:pt x="20" y="2"/>
                    <a:pt x="24" y="4"/>
                  </a:cubicBezTo>
                  <a:cubicBezTo>
                    <a:pt x="24" y="1"/>
                    <a:pt x="24" y="1"/>
                    <a:pt x="24" y="1"/>
                  </a:cubicBezTo>
                  <a:cubicBezTo>
                    <a:pt x="29" y="1"/>
                    <a:pt x="29" y="1"/>
                    <a:pt x="29" y="1"/>
                  </a:cubicBezTo>
                  <a:cubicBezTo>
                    <a:pt x="29" y="34"/>
                    <a:pt x="29" y="34"/>
                    <a:pt x="29" y="34"/>
                  </a:cubicBezTo>
                  <a:cubicBezTo>
                    <a:pt x="29" y="44"/>
                    <a:pt x="28" y="46"/>
                    <a:pt x="25" y="49"/>
                  </a:cubicBezTo>
                  <a:moveTo>
                    <a:pt x="24" y="8"/>
                  </a:moveTo>
                  <a:cubicBezTo>
                    <a:pt x="18" y="6"/>
                    <a:pt x="17" y="5"/>
                    <a:pt x="14" y="5"/>
                  </a:cubicBezTo>
                  <a:cubicBezTo>
                    <a:pt x="9" y="5"/>
                    <a:pt x="6" y="10"/>
                    <a:pt x="6" y="18"/>
                  </a:cubicBezTo>
                  <a:cubicBezTo>
                    <a:pt x="6" y="27"/>
                    <a:pt x="9" y="31"/>
                    <a:pt x="14" y="31"/>
                  </a:cubicBezTo>
                  <a:cubicBezTo>
                    <a:pt x="16" y="31"/>
                    <a:pt x="18" y="31"/>
                    <a:pt x="24" y="29"/>
                  </a:cubicBezTo>
                  <a:lnTo>
                    <a:pt x="24"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29" name="Freeform 28"/>
            <p:cNvSpPr>
              <a:spLocks/>
            </p:cNvSpPr>
            <p:nvPr userDrawn="1"/>
          </p:nvSpPr>
          <p:spPr bwMode="auto">
            <a:xfrm>
              <a:off x="-1397281" y="946852"/>
              <a:ext cx="63500" cy="104775"/>
            </a:xfrm>
            <a:custGeom>
              <a:avLst/>
              <a:gdLst>
                <a:gd name="T0" fmla="*/ 11 w 23"/>
                <a:gd name="T1" fmla="*/ 37 h 37"/>
                <a:gd name="T2" fmla="*/ 0 w 23"/>
                <a:gd name="T3" fmla="*/ 35 h 37"/>
                <a:gd name="T4" fmla="*/ 1 w 23"/>
                <a:gd name="T5" fmla="*/ 31 h 37"/>
                <a:gd name="T6" fmla="*/ 10 w 23"/>
                <a:gd name="T7" fmla="*/ 32 h 37"/>
                <a:gd name="T8" fmla="*/ 18 w 23"/>
                <a:gd name="T9" fmla="*/ 27 h 37"/>
                <a:gd name="T10" fmla="*/ 12 w 23"/>
                <a:gd name="T11" fmla="*/ 21 h 37"/>
                <a:gd name="T12" fmla="*/ 1 w 23"/>
                <a:gd name="T13" fmla="*/ 11 h 37"/>
                <a:gd name="T14" fmla="*/ 12 w 23"/>
                <a:gd name="T15" fmla="*/ 0 h 37"/>
                <a:gd name="T16" fmla="*/ 21 w 23"/>
                <a:gd name="T17" fmla="*/ 2 h 37"/>
                <a:gd name="T18" fmla="*/ 21 w 23"/>
                <a:gd name="T19" fmla="*/ 6 h 37"/>
                <a:gd name="T20" fmla="*/ 13 w 23"/>
                <a:gd name="T21" fmla="*/ 5 h 37"/>
                <a:gd name="T22" fmla="*/ 6 w 23"/>
                <a:gd name="T23" fmla="*/ 10 h 37"/>
                <a:gd name="T24" fmla="*/ 23 w 23"/>
                <a:gd name="T25" fmla="*/ 26 h 37"/>
                <a:gd name="T26" fmla="*/ 11 w 23"/>
                <a:gd name="T2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37">
                  <a:moveTo>
                    <a:pt x="11" y="37"/>
                  </a:moveTo>
                  <a:cubicBezTo>
                    <a:pt x="7" y="37"/>
                    <a:pt x="5" y="37"/>
                    <a:pt x="0" y="35"/>
                  </a:cubicBezTo>
                  <a:cubicBezTo>
                    <a:pt x="1" y="31"/>
                    <a:pt x="1" y="31"/>
                    <a:pt x="1" y="31"/>
                  </a:cubicBezTo>
                  <a:cubicBezTo>
                    <a:pt x="5" y="32"/>
                    <a:pt x="7" y="32"/>
                    <a:pt x="10" y="32"/>
                  </a:cubicBezTo>
                  <a:cubicBezTo>
                    <a:pt x="15" y="32"/>
                    <a:pt x="18" y="30"/>
                    <a:pt x="18" y="27"/>
                  </a:cubicBezTo>
                  <a:cubicBezTo>
                    <a:pt x="18" y="24"/>
                    <a:pt x="16" y="22"/>
                    <a:pt x="12" y="21"/>
                  </a:cubicBezTo>
                  <a:cubicBezTo>
                    <a:pt x="6" y="19"/>
                    <a:pt x="1" y="17"/>
                    <a:pt x="1" y="11"/>
                  </a:cubicBezTo>
                  <a:cubicBezTo>
                    <a:pt x="1" y="4"/>
                    <a:pt x="5" y="0"/>
                    <a:pt x="12" y="0"/>
                  </a:cubicBezTo>
                  <a:cubicBezTo>
                    <a:pt x="15" y="0"/>
                    <a:pt x="18" y="1"/>
                    <a:pt x="21" y="2"/>
                  </a:cubicBezTo>
                  <a:cubicBezTo>
                    <a:pt x="21" y="6"/>
                    <a:pt x="21" y="6"/>
                    <a:pt x="21" y="6"/>
                  </a:cubicBezTo>
                  <a:cubicBezTo>
                    <a:pt x="17" y="5"/>
                    <a:pt x="15" y="5"/>
                    <a:pt x="13" y="5"/>
                  </a:cubicBezTo>
                  <a:cubicBezTo>
                    <a:pt x="9" y="5"/>
                    <a:pt x="6" y="7"/>
                    <a:pt x="6" y="10"/>
                  </a:cubicBezTo>
                  <a:cubicBezTo>
                    <a:pt x="6" y="18"/>
                    <a:pt x="23" y="14"/>
                    <a:pt x="23" y="26"/>
                  </a:cubicBezTo>
                  <a:cubicBezTo>
                    <a:pt x="23" y="33"/>
                    <a:pt x="19" y="37"/>
                    <a:pt x="11" y="3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0" name="Freeform 29"/>
            <p:cNvSpPr>
              <a:spLocks/>
            </p:cNvSpPr>
            <p:nvPr userDrawn="1"/>
          </p:nvSpPr>
          <p:spPr bwMode="auto">
            <a:xfrm>
              <a:off x="-1324256" y="924627"/>
              <a:ext cx="63500" cy="127000"/>
            </a:xfrm>
            <a:custGeom>
              <a:avLst/>
              <a:gdLst>
                <a:gd name="T0" fmla="*/ 13 w 23"/>
                <a:gd name="T1" fmla="*/ 45 h 45"/>
                <a:gd name="T2" fmla="*/ 7 w 23"/>
                <a:gd name="T3" fmla="*/ 42 h 45"/>
                <a:gd name="T4" fmla="*/ 6 w 23"/>
                <a:gd name="T5" fmla="*/ 35 h 45"/>
                <a:gd name="T6" fmla="*/ 6 w 23"/>
                <a:gd name="T7" fmla="*/ 13 h 45"/>
                <a:gd name="T8" fmla="*/ 0 w 23"/>
                <a:gd name="T9" fmla="*/ 13 h 45"/>
                <a:gd name="T10" fmla="*/ 0 w 23"/>
                <a:gd name="T11" fmla="*/ 10 h 45"/>
                <a:gd name="T12" fmla="*/ 6 w 23"/>
                <a:gd name="T13" fmla="*/ 9 h 45"/>
                <a:gd name="T14" fmla="*/ 6 w 23"/>
                <a:gd name="T15" fmla="*/ 0 h 45"/>
                <a:gd name="T16" fmla="*/ 12 w 23"/>
                <a:gd name="T17" fmla="*/ 0 h 45"/>
                <a:gd name="T18" fmla="*/ 12 w 23"/>
                <a:gd name="T19" fmla="*/ 9 h 45"/>
                <a:gd name="T20" fmla="*/ 21 w 23"/>
                <a:gd name="T21" fmla="*/ 9 h 45"/>
                <a:gd name="T22" fmla="*/ 21 w 23"/>
                <a:gd name="T23" fmla="*/ 13 h 45"/>
                <a:gd name="T24" fmla="*/ 12 w 23"/>
                <a:gd name="T25" fmla="*/ 13 h 45"/>
                <a:gd name="T26" fmla="*/ 12 w 23"/>
                <a:gd name="T27" fmla="*/ 32 h 45"/>
                <a:gd name="T28" fmla="*/ 12 w 23"/>
                <a:gd name="T29" fmla="*/ 39 h 45"/>
                <a:gd name="T30" fmla="*/ 15 w 23"/>
                <a:gd name="T31" fmla="*/ 40 h 45"/>
                <a:gd name="T32" fmla="*/ 22 w 23"/>
                <a:gd name="T33" fmla="*/ 39 h 45"/>
                <a:gd name="T34" fmla="*/ 23 w 23"/>
                <a:gd name="T35" fmla="*/ 43 h 45"/>
                <a:gd name="T36" fmla="*/ 13 w 23"/>
                <a:gd name="T37"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 h="45">
                  <a:moveTo>
                    <a:pt x="13" y="45"/>
                  </a:moveTo>
                  <a:cubicBezTo>
                    <a:pt x="10" y="45"/>
                    <a:pt x="8" y="44"/>
                    <a:pt x="7" y="42"/>
                  </a:cubicBezTo>
                  <a:cubicBezTo>
                    <a:pt x="6" y="40"/>
                    <a:pt x="6" y="39"/>
                    <a:pt x="6" y="35"/>
                  </a:cubicBezTo>
                  <a:cubicBezTo>
                    <a:pt x="6" y="13"/>
                    <a:pt x="6" y="13"/>
                    <a:pt x="6" y="13"/>
                  </a:cubicBezTo>
                  <a:cubicBezTo>
                    <a:pt x="0" y="13"/>
                    <a:pt x="0" y="13"/>
                    <a:pt x="0" y="13"/>
                  </a:cubicBezTo>
                  <a:cubicBezTo>
                    <a:pt x="0" y="10"/>
                    <a:pt x="0" y="10"/>
                    <a:pt x="0" y="10"/>
                  </a:cubicBezTo>
                  <a:cubicBezTo>
                    <a:pt x="6" y="9"/>
                    <a:pt x="6" y="9"/>
                    <a:pt x="6" y="9"/>
                  </a:cubicBezTo>
                  <a:cubicBezTo>
                    <a:pt x="6" y="0"/>
                    <a:pt x="6" y="0"/>
                    <a:pt x="6" y="0"/>
                  </a:cubicBezTo>
                  <a:cubicBezTo>
                    <a:pt x="12" y="0"/>
                    <a:pt x="12" y="0"/>
                    <a:pt x="12" y="0"/>
                  </a:cubicBezTo>
                  <a:cubicBezTo>
                    <a:pt x="12" y="9"/>
                    <a:pt x="12" y="9"/>
                    <a:pt x="12" y="9"/>
                  </a:cubicBezTo>
                  <a:cubicBezTo>
                    <a:pt x="21" y="9"/>
                    <a:pt x="21" y="9"/>
                    <a:pt x="21" y="9"/>
                  </a:cubicBezTo>
                  <a:cubicBezTo>
                    <a:pt x="21" y="13"/>
                    <a:pt x="21" y="13"/>
                    <a:pt x="21" y="13"/>
                  </a:cubicBezTo>
                  <a:cubicBezTo>
                    <a:pt x="12" y="13"/>
                    <a:pt x="12" y="13"/>
                    <a:pt x="12" y="13"/>
                  </a:cubicBezTo>
                  <a:cubicBezTo>
                    <a:pt x="12" y="32"/>
                    <a:pt x="12" y="32"/>
                    <a:pt x="12" y="32"/>
                  </a:cubicBezTo>
                  <a:cubicBezTo>
                    <a:pt x="12" y="38"/>
                    <a:pt x="12" y="38"/>
                    <a:pt x="12" y="39"/>
                  </a:cubicBezTo>
                  <a:cubicBezTo>
                    <a:pt x="13" y="40"/>
                    <a:pt x="14" y="40"/>
                    <a:pt x="15" y="40"/>
                  </a:cubicBezTo>
                  <a:cubicBezTo>
                    <a:pt x="17" y="40"/>
                    <a:pt x="19" y="40"/>
                    <a:pt x="22" y="39"/>
                  </a:cubicBezTo>
                  <a:cubicBezTo>
                    <a:pt x="23" y="43"/>
                    <a:pt x="23" y="43"/>
                    <a:pt x="23" y="43"/>
                  </a:cubicBezTo>
                  <a:cubicBezTo>
                    <a:pt x="19" y="44"/>
                    <a:pt x="16" y="45"/>
                    <a:pt x="13" y="4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1" name="Freeform 30"/>
            <p:cNvSpPr>
              <a:spLocks noEditPoints="1"/>
            </p:cNvSpPr>
            <p:nvPr userDrawn="1"/>
          </p:nvSpPr>
          <p:spPr bwMode="auto">
            <a:xfrm>
              <a:off x="-1249643" y="946852"/>
              <a:ext cx="71437" cy="104775"/>
            </a:xfrm>
            <a:custGeom>
              <a:avLst/>
              <a:gdLst>
                <a:gd name="T0" fmla="*/ 20 w 25"/>
                <a:gd name="T1" fmla="*/ 36 h 37"/>
                <a:gd name="T2" fmla="*/ 20 w 25"/>
                <a:gd name="T3" fmla="*/ 33 h 37"/>
                <a:gd name="T4" fmla="*/ 9 w 25"/>
                <a:gd name="T5" fmla="*/ 37 h 37"/>
                <a:gd name="T6" fmla="*/ 0 w 25"/>
                <a:gd name="T7" fmla="*/ 26 h 37"/>
                <a:gd name="T8" fmla="*/ 7 w 25"/>
                <a:gd name="T9" fmla="*/ 16 h 37"/>
                <a:gd name="T10" fmla="*/ 20 w 25"/>
                <a:gd name="T11" fmla="*/ 15 h 37"/>
                <a:gd name="T12" fmla="*/ 20 w 25"/>
                <a:gd name="T13" fmla="*/ 14 h 37"/>
                <a:gd name="T14" fmla="*/ 13 w 25"/>
                <a:gd name="T15" fmla="*/ 5 h 37"/>
                <a:gd name="T16" fmla="*/ 3 w 25"/>
                <a:gd name="T17" fmla="*/ 7 h 37"/>
                <a:gd name="T18" fmla="*/ 2 w 25"/>
                <a:gd name="T19" fmla="*/ 3 h 37"/>
                <a:gd name="T20" fmla="*/ 16 w 25"/>
                <a:gd name="T21" fmla="*/ 0 h 37"/>
                <a:gd name="T22" fmla="*/ 23 w 25"/>
                <a:gd name="T23" fmla="*/ 3 h 37"/>
                <a:gd name="T24" fmla="*/ 25 w 25"/>
                <a:gd name="T25" fmla="*/ 14 h 37"/>
                <a:gd name="T26" fmla="*/ 25 w 25"/>
                <a:gd name="T27" fmla="*/ 36 h 37"/>
                <a:gd name="T28" fmla="*/ 20 w 25"/>
                <a:gd name="T29" fmla="*/ 36 h 37"/>
                <a:gd name="T30" fmla="*/ 20 w 25"/>
                <a:gd name="T31" fmla="*/ 19 h 37"/>
                <a:gd name="T32" fmla="*/ 6 w 25"/>
                <a:gd name="T33" fmla="*/ 26 h 37"/>
                <a:gd name="T34" fmla="*/ 11 w 25"/>
                <a:gd name="T35" fmla="*/ 32 h 37"/>
                <a:gd name="T36" fmla="*/ 20 w 25"/>
                <a:gd name="T37" fmla="*/ 30 h 37"/>
                <a:gd name="T38" fmla="*/ 20 w 25"/>
                <a:gd name="T39"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7">
                  <a:moveTo>
                    <a:pt x="20" y="36"/>
                  </a:moveTo>
                  <a:cubicBezTo>
                    <a:pt x="20" y="33"/>
                    <a:pt x="20" y="33"/>
                    <a:pt x="20" y="33"/>
                  </a:cubicBezTo>
                  <a:cubicBezTo>
                    <a:pt x="15" y="36"/>
                    <a:pt x="12" y="37"/>
                    <a:pt x="9" y="37"/>
                  </a:cubicBezTo>
                  <a:cubicBezTo>
                    <a:pt x="5" y="37"/>
                    <a:pt x="0" y="34"/>
                    <a:pt x="0" y="26"/>
                  </a:cubicBezTo>
                  <a:cubicBezTo>
                    <a:pt x="0" y="20"/>
                    <a:pt x="3" y="17"/>
                    <a:pt x="7" y="16"/>
                  </a:cubicBezTo>
                  <a:cubicBezTo>
                    <a:pt x="9" y="15"/>
                    <a:pt x="13" y="15"/>
                    <a:pt x="20" y="15"/>
                  </a:cubicBezTo>
                  <a:cubicBezTo>
                    <a:pt x="20" y="14"/>
                    <a:pt x="20" y="14"/>
                    <a:pt x="20" y="14"/>
                  </a:cubicBezTo>
                  <a:cubicBezTo>
                    <a:pt x="20" y="8"/>
                    <a:pt x="20" y="5"/>
                    <a:pt x="13" y="5"/>
                  </a:cubicBezTo>
                  <a:cubicBezTo>
                    <a:pt x="11" y="5"/>
                    <a:pt x="7" y="6"/>
                    <a:pt x="3" y="7"/>
                  </a:cubicBezTo>
                  <a:cubicBezTo>
                    <a:pt x="2" y="3"/>
                    <a:pt x="2" y="3"/>
                    <a:pt x="2" y="3"/>
                  </a:cubicBezTo>
                  <a:cubicBezTo>
                    <a:pt x="8" y="1"/>
                    <a:pt x="12" y="0"/>
                    <a:pt x="16" y="0"/>
                  </a:cubicBezTo>
                  <a:cubicBezTo>
                    <a:pt x="19" y="0"/>
                    <a:pt x="22" y="1"/>
                    <a:pt x="23" y="3"/>
                  </a:cubicBezTo>
                  <a:cubicBezTo>
                    <a:pt x="25" y="5"/>
                    <a:pt x="25" y="7"/>
                    <a:pt x="25" y="14"/>
                  </a:cubicBezTo>
                  <a:cubicBezTo>
                    <a:pt x="25" y="36"/>
                    <a:pt x="25" y="36"/>
                    <a:pt x="25" y="36"/>
                  </a:cubicBezTo>
                  <a:lnTo>
                    <a:pt x="20" y="36"/>
                  </a:lnTo>
                  <a:close/>
                  <a:moveTo>
                    <a:pt x="20" y="19"/>
                  </a:moveTo>
                  <a:cubicBezTo>
                    <a:pt x="8" y="20"/>
                    <a:pt x="6" y="21"/>
                    <a:pt x="6" y="26"/>
                  </a:cubicBezTo>
                  <a:cubicBezTo>
                    <a:pt x="6" y="30"/>
                    <a:pt x="8" y="32"/>
                    <a:pt x="11" y="32"/>
                  </a:cubicBezTo>
                  <a:cubicBezTo>
                    <a:pt x="14" y="32"/>
                    <a:pt x="20" y="30"/>
                    <a:pt x="20" y="30"/>
                  </a:cubicBezTo>
                  <a:lnTo>
                    <a:pt x="20" y="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2" name="Freeform 31"/>
            <p:cNvSpPr>
              <a:spLocks/>
            </p:cNvSpPr>
            <p:nvPr userDrawn="1"/>
          </p:nvSpPr>
          <p:spPr bwMode="auto">
            <a:xfrm>
              <a:off x="-1148043" y="946852"/>
              <a:ext cx="76200" cy="101600"/>
            </a:xfrm>
            <a:custGeom>
              <a:avLst/>
              <a:gdLst>
                <a:gd name="T0" fmla="*/ 21 w 27"/>
                <a:gd name="T1" fmla="*/ 36 h 36"/>
                <a:gd name="T2" fmla="*/ 21 w 27"/>
                <a:gd name="T3" fmla="*/ 15 h 36"/>
                <a:gd name="T4" fmla="*/ 15 w 27"/>
                <a:gd name="T5" fmla="*/ 5 h 36"/>
                <a:gd name="T6" fmla="*/ 5 w 27"/>
                <a:gd name="T7" fmla="*/ 7 h 36"/>
                <a:gd name="T8" fmla="*/ 5 w 27"/>
                <a:gd name="T9" fmla="*/ 36 h 36"/>
                <a:gd name="T10" fmla="*/ 0 w 27"/>
                <a:gd name="T11" fmla="*/ 36 h 36"/>
                <a:gd name="T12" fmla="*/ 0 w 27"/>
                <a:gd name="T13" fmla="*/ 1 h 36"/>
                <a:gd name="T14" fmla="*/ 5 w 27"/>
                <a:gd name="T15" fmla="*/ 1 h 36"/>
                <a:gd name="T16" fmla="*/ 5 w 27"/>
                <a:gd name="T17" fmla="*/ 4 h 36"/>
                <a:gd name="T18" fmla="*/ 17 w 27"/>
                <a:gd name="T19" fmla="*/ 0 h 36"/>
                <a:gd name="T20" fmla="*/ 25 w 27"/>
                <a:gd name="T21" fmla="*/ 4 h 36"/>
                <a:gd name="T22" fmla="*/ 27 w 27"/>
                <a:gd name="T23" fmla="*/ 13 h 36"/>
                <a:gd name="T24" fmla="*/ 27 w 27"/>
                <a:gd name="T25" fmla="*/ 36 h 36"/>
                <a:gd name="T26" fmla="*/ 21 w 27"/>
                <a:gd name="T2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36">
                  <a:moveTo>
                    <a:pt x="21" y="36"/>
                  </a:moveTo>
                  <a:cubicBezTo>
                    <a:pt x="21" y="15"/>
                    <a:pt x="21" y="15"/>
                    <a:pt x="21" y="15"/>
                  </a:cubicBezTo>
                  <a:cubicBezTo>
                    <a:pt x="21" y="10"/>
                    <a:pt x="22" y="5"/>
                    <a:pt x="15" y="5"/>
                  </a:cubicBezTo>
                  <a:cubicBezTo>
                    <a:pt x="12" y="5"/>
                    <a:pt x="9" y="6"/>
                    <a:pt x="5" y="7"/>
                  </a:cubicBezTo>
                  <a:cubicBezTo>
                    <a:pt x="5" y="36"/>
                    <a:pt x="5" y="36"/>
                    <a:pt x="5" y="36"/>
                  </a:cubicBezTo>
                  <a:cubicBezTo>
                    <a:pt x="0" y="36"/>
                    <a:pt x="0" y="36"/>
                    <a:pt x="0" y="36"/>
                  </a:cubicBezTo>
                  <a:cubicBezTo>
                    <a:pt x="0" y="1"/>
                    <a:pt x="0" y="1"/>
                    <a:pt x="0" y="1"/>
                  </a:cubicBezTo>
                  <a:cubicBezTo>
                    <a:pt x="5" y="1"/>
                    <a:pt x="5" y="1"/>
                    <a:pt x="5" y="1"/>
                  </a:cubicBezTo>
                  <a:cubicBezTo>
                    <a:pt x="5" y="4"/>
                    <a:pt x="5" y="4"/>
                    <a:pt x="5" y="4"/>
                  </a:cubicBezTo>
                  <a:cubicBezTo>
                    <a:pt x="10" y="2"/>
                    <a:pt x="14" y="0"/>
                    <a:pt x="17" y="0"/>
                  </a:cubicBezTo>
                  <a:cubicBezTo>
                    <a:pt x="21" y="0"/>
                    <a:pt x="23" y="2"/>
                    <a:pt x="25" y="4"/>
                  </a:cubicBezTo>
                  <a:cubicBezTo>
                    <a:pt x="27" y="6"/>
                    <a:pt x="27" y="7"/>
                    <a:pt x="27" y="13"/>
                  </a:cubicBezTo>
                  <a:cubicBezTo>
                    <a:pt x="27" y="36"/>
                    <a:pt x="27" y="36"/>
                    <a:pt x="27" y="36"/>
                  </a:cubicBezTo>
                  <a:lnTo>
                    <a:pt x="21"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3" name="Freeform 32"/>
            <p:cNvSpPr>
              <a:spLocks noEditPoints="1"/>
            </p:cNvSpPr>
            <p:nvPr userDrawn="1"/>
          </p:nvSpPr>
          <p:spPr bwMode="auto">
            <a:xfrm>
              <a:off x="-1049618" y="899227"/>
              <a:ext cx="80962" cy="152400"/>
            </a:xfrm>
            <a:custGeom>
              <a:avLst/>
              <a:gdLst>
                <a:gd name="T0" fmla="*/ 24 w 29"/>
                <a:gd name="T1" fmla="*/ 53 h 54"/>
                <a:gd name="T2" fmla="*/ 24 w 29"/>
                <a:gd name="T3" fmla="*/ 50 h 54"/>
                <a:gd name="T4" fmla="*/ 12 w 29"/>
                <a:gd name="T5" fmla="*/ 54 h 54"/>
                <a:gd name="T6" fmla="*/ 0 w 29"/>
                <a:gd name="T7" fmla="*/ 36 h 54"/>
                <a:gd name="T8" fmla="*/ 13 w 29"/>
                <a:gd name="T9" fmla="*/ 17 h 54"/>
                <a:gd name="T10" fmla="*/ 24 w 29"/>
                <a:gd name="T11" fmla="*/ 21 h 54"/>
                <a:gd name="T12" fmla="*/ 24 w 29"/>
                <a:gd name="T13" fmla="*/ 0 h 54"/>
                <a:gd name="T14" fmla="*/ 29 w 29"/>
                <a:gd name="T15" fmla="*/ 0 h 54"/>
                <a:gd name="T16" fmla="*/ 29 w 29"/>
                <a:gd name="T17" fmla="*/ 53 h 54"/>
                <a:gd name="T18" fmla="*/ 24 w 29"/>
                <a:gd name="T19" fmla="*/ 53 h 54"/>
                <a:gd name="T20" fmla="*/ 24 w 29"/>
                <a:gd name="T21" fmla="*/ 25 h 54"/>
                <a:gd name="T22" fmla="*/ 14 w 29"/>
                <a:gd name="T23" fmla="*/ 22 h 54"/>
                <a:gd name="T24" fmla="*/ 6 w 29"/>
                <a:gd name="T25" fmla="*/ 35 h 54"/>
                <a:gd name="T26" fmla="*/ 14 w 29"/>
                <a:gd name="T27" fmla="*/ 49 h 54"/>
                <a:gd name="T28" fmla="*/ 24 w 29"/>
                <a:gd name="T29" fmla="*/ 47 h 54"/>
                <a:gd name="T30" fmla="*/ 24 w 29"/>
                <a:gd name="T31" fmla="*/ 2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54">
                  <a:moveTo>
                    <a:pt x="24" y="53"/>
                  </a:moveTo>
                  <a:cubicBezTo>
                    <a:pt x="24" y="50"/>
                    <a:pt x="24" y="50"/>
                    <a:pt x="24" y="50"/>
                  </a:cubicBezTo>
                  <a:cubicBezTo>
                    <a:pt x="19" y="53"/>
                    <a:pt x="15" y="54"/>
                    <a:pt x="12" y="54"/>
                  </a:cubicBezTo>
                  <a:cubicBezTo>
                    <a:pt x="4" y="54"/>
                    <a:pt x="0" y="47"/>
                    <a:pt x="0" y="36"/>
                  </a:cubicBezTo>
                  <a:cubicBezTo>
                    <a:pt x="0" y="25"/>
                    <a:pt x="5" y="17"/>
                    <a:pt x="13" y="17"/>
                  </a:cubicBezTo>
                  <a:cubicBezTo>
                    <a:pt x="17" y="17"/>
                    <a:pt x="20" y="19"/>
                    <a:pt x="24" y="21"/>
                  </a:cubicBezTo>
                  <a:cubicBezTo>
                    <a:pt x="24" y="0"/>
                    <a:pt x="24" y="0"/>
                    <a:pt x="24" y="0"/>
                  </a:cubicBezTo>
                  <a:cubicBezTo>
                    <a:pt x="29" y="0"/>
                    <a:pt x="29" y="0"/>
                    <a:pt x="29" y="0"/>
                  </a:cubicBezTo>
                  <a:cubicBezTo>
                    <a:pt x="29" y="53"/>
                    <a:pt x="29" y="53"/>
                    <a:pt x="29" y="53"/>
                  </a:cubicBezTo>
                  <a:lnTo>
                    <a:pt x="24" y="53"/>
                  </a:lnTo>
                  <a:close/>
                  <a:moveTo>
                    <a:pt x="24" y="25"/>
                  </a:moveTo>
                  <a:cubicBezTo>
                    <a:pt x="18" y="23"/>
                    <a:pt x="17" y="22"/>
                    <a:pt x="14" y="22"/>
                  </a:cubicBezTo>
                  <a:cubicBezTo>
                    <a:pt x="9" y="22"/>
                    <a:pt x="6" y="27"/>
                    <a:pt x="6" y="35"/>
                  </a:cubicBezTo>
                  <a:cubicBezTo>
                    <a:pt x="6" y="45"/>
                    <a:pt x="8" y="49"/>
                    <a:pt x="14" y="49"/>
                  </a:cubicBezTo>
                  <a:cubicBezTo>
                    <a:pt x="16" y="49"/>
                    <a:pt x="19" y="49"/>
                    <a:pt x="24" y="47"/>
                  </a:cubicBezTo>
                  <a:lnTo>
                    <a:pt x="24"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4" name="Freeform 33"/>
            <p:cNvSpPr>
              <a:spLocks noEditPoints="1"/>
            </p:cNvSpPr>
            <p:nvPr userDrawn="1"/>
          </p:nvSpPr>
          <p:spPr bwMode="auto">
            <a:xfrm>
              <a:off x="-943256" y="946852"/>
              <a:ext cx="69850" cy="104775"/>
            </a:xfrm>
            <a:custGeom>
              <a:avLst/>
              <a:gdLst>
                <a:gd name="T0" fmla="*/ 19 w 25"/>
                <a:gd name="T1" fmla="*/ 36 h 37"/>
                <a:gd name="T2" fmla="*/ 19 w 25"/>
                <a:gd name="T3" fmla="*/ 33 h 37"/>
                <a:gd name="T4" fmla="*/ 9 w 25"/>
                <a:gd name="T5" fmla="*/ 37 h 37"/>
                <a:gd name="T6" fmla="*/ 0 w 25"/>
                <a:gd name="T7" fmla="*/ 26 h 37"/>
                <a:gd name="T8" fmla="*/ 6 w 25"/>
                <a:gd name="T9" fmla="*/ 16 h 37"/>
                <a:gd name="T10" fmla="*/ 19 w 25"/>
                <a:gd name="T11" fmla="*/ 15 h 37"/>
                <a:gd name="T12" fmla="*/ 19 w 25"/>
                <a:gd name="T13" fmla="*/ 14 h 37"/>
                <a:gd name="T14" fmla="*/ 13 w 25"/>
                <a:gd name="T15" fmla="*/ 5 h 37"/>
                <a:gd name="T16" fmla="*/ 2 w 25"/>
                <a:gd name="T17" fmla="*/ 7 h 37"/>
                <a:gd name="T18" fmla="*/ 2 w 25"/>
                <a:gd name="T19" fmla="*/ 3 h 37"/>
                <a:gd name="T20" fmla="*/ 15 w 25"/>
                <a:gd name="T21" fmla="*/ 0 h 37"/>
                <a:gd name="T22" fmla="*/ 23 w 25"/>
                <a:gd name="T23" fmla="*/ 3 h 37"/>
                <a:gd name="T24" fmla="*/ 25 w 25"/>
                <a:gd name="T25" fmla="*/ 14 h 37"/>
                <a:gd name="T26" fmla="*/ 25 w 25"/>
                <a:gd name="T27" fmla="*/ 36 h 37"/>
                <a:gd name="T28" fmla="*/ 19 w 25"/>
                <a:gd name="T29" fmla="*/ 36 h 37"/>
                <a:gd name="T30" fmla="*/ 19 w 25"/>
                <a:gd name="T31" fmla="*/ 19 h 37"/>
                <a:gd name="T32" fmla="*/ 5 w 25"/>
                <a:gd name="T33" fmla="*/ 26 h 37"/>
                <a:gd name="T34" fmla="*/ 10 w 25"/>
                <a:gd name="T35" fmla="*/ 32 h 37"/>
                <a:gd name="T36" fmla="*/ 19 w 25"/>
                <a:gd name="T37" fmla="*/ 30 h 37"/>
                <a:gd name="T38" fmla="*/ 19 w 25"/>
                <a:gd name="T39"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7">
                  <a:moveTo>
                    <a:pt x="19" y="36"/>
                  </a:moveTo>
                  <a:cubicBezTo>
                    <a:pt x="19" y="33"/>
                    <a:pt x="19" y="33"/>
                    <a:pt x="19" y="33"/>
                  </a:cubicBezTo>
                  <a:cubicBezTo>
                    <a:pt x="15" y="36"/>
                    <a:pt x="12" y="37"/>
                    <a:pt x="9" y="37"/>
                  </a:cubicBezTo>
                  <a:cubicBezTo>
                    <a:pt x="4" y="37"/>
                    <a:pt x="0" y="34"/>
                    <a:pt x="0" y="26"/>
                  </a:cubicBezTo>
                  <a:cubicBezTo>
                    <a:pt x="0" y="20"/>
                    <a:pt x="2" y="17"/>
                    <a:pt x="6" y="16"/>
                  </a:cubicBezTo>
                  <a:cubicBezTo>
                    <a:pt x="9" y="15"/>
                    <a:pt x="12" y="15"/>
                    <a:pt x="19" y="15"/>
                  </a:cubicBezTo>
                  <a:cubicBezTo>
                    <a:pt x="19" y="14"/>
                    <a:pt x="19" y="14"/>
                    <a:pt x="19" y="14"/>
                  </a:cubicBezTo>
                  <a:cubicBezTo>
                    <a:pt x="19" y="8"/>
                    <a:pt x="20" y="5"/>
                    <a:pt x="13" y="5"/>
                  </a:cubicBezTo>
                  <a:cubicBezTo>
                    <a:pt x="10" y="5"/>
                    <a:pt x="7" y="6"/>
                    <a:pt x="2" y="7"/>
                  </a:cubicBezTo>
                  <a:cubicBezTo>
                    <a:pt x="2" y="3"/>
                    <a:pt x="2" y="3"/>
                    <a:pt x="2" y="3"/>
                  </a:cubicBezTo>
                  <a:cubicBezTo>
                    <a:pt x="7" y="1"/>
                    <a:pt x="11" y="0"/>
                    <a:pt x="15" y="0"/>
                  </a:cubicBezTo>
                  <a:cubicBezTo>
                    <a:pt x="19" y="0"/>
                    <a:pt x="21" y="1"/>
                    <a:pt x="23" y="3"/>
                  </a:cubicBezTo>
                  <a:cubicBezTo>
                    <a:pt x="24" y="5"/>
                    <a:pt x="25" y="7"/>
                    <a:pt x="25" y="14"/>
                  </a:cubicBezTo>
                  <a:cubicBezTo>
                    <a:pt x="25" y="36"/>
                    <a:pt x="25" y="36"/>
                    <a:pt x="25" y="36"/>
                  </a:cubicBezTo>
                  <a:lnTo>
                    <a:pt x="19" y="36"/>
                  </a:lnTo>
                  <a:close/>
                  <a:moveTo>
                    <a:pt x="19" y="19"/>
                  </a:moveTo>
                  <a:cubicBezTo>
                    <a:pt x="8" y="20"/>
                    <a:pt x="5" y="21"/>
                    <a:pt x="5" y="26"/>
                  </a:cubicBezTo>
                  <a:cubicBezTo>
                    <a:pt x="5" y="30"/>
                    <a:pt x="7" y="32"/>
                    <a:pt x="10" y="32"/>
                  </a:cubicBezTo>
                  <a:cubicBezTo>
                    <a:pt x="13" y="32"/>
                    <a:pt x="19" y="30"/>
                    <a:pt x="19" y="30"/>
                  </a:cubicBezTo>
                  <a:lnTo>
                    <a:pt x="19" y="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5" name="Freeform 34"/>
            <p:cNvSpPr>
              <a:spLocks/>
            </p:cNvSpPr>
            <p:nvPr userDrawn="1"/>
          </p:nvSpPr>
          <p:spPr bwMode="auto">
            <a:xfrm>
              <a:off x="-844831" y="950027"/>
              <a:ext cx="47625" cy="98425"/>
            </a:xfrm>
            <a:custGeom>
              <a:avLst/>
              <a:gdLst>
                <a:gd name="T0" fmla="*/ 15 w 17"/>
                <a:gd name="T1" fmla="*/ 5 h 35"/>
                <a:gd name="T2" fmla="*/ 6 w 17"/>
                <a:gd name="T3" fmla="*/ 7 h 35"/>
                <a:gd name="T4" fmla="*/ 6 w 17"/>
                <a:gd name="T5" fmla="*/ 35 h 35"/>
                <a:gd name="T6" fmla="*/ 0 w 17"/>
                <a:gd name="T7" fmla="*/ 35 h 35"/>
                <a:gd name="T8" fmla="*/ 0 w 17"/>
                <a:gd name="T9" fmla="*/ 0 h 35"/>
                <a:gd name="T10" fmla="*/ 5 w 17"/>
                <a:gd name="T11" fmla="*/ 0 h 35"/>
                <a:gd name="T12" fmla="*/ 5 w 17"/>
                <a:gd name="T13" fmla="*/ 3 h 35"/>
                <a:gd name="T14" fmla="*/ 15 w 17"/>
                <a:gd name="T15" fmla="*/ 0 h 35"/>
                <a:gd name="T16" fmla="*/ 17 w 17"/>
                <a:gd name="T17" fmla="*/ 0 h 35"/>
                <a:gd name="T18" fmla="*/ 17 w 17"/>
                <a:gd name="T19" fmla="*/ 5 h 35"/>
                <a:gd name="T20" fmla="*/ 15 w 17"/>
                <a:gd name="T21" fmla="*/ 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35">
                  <a:moveTo>
                    <a:pt x="15" y="5"/>
                  </a:moveTo>
                  <a:cubicBezTo>
                    <a:pt x="12" y="5"/>
                    <a:pt x="9" y="5"/>
                    <a:pt x="6" y="7"/>
                  </a:cubicBezTo>
                  <a:cubicBezTo>
                    <a:pt x="6" y="35"/>
                    <a:pt x="6" y="35"/>
                    <a:pt x="6" y="35"/>
                  </a:cubicBezTo>
                  <a:cubicBezTo>
                    <a:pt x="0" y="35"/>
                    <a:pt x="0" y="35"/>
                    <a:pt x="0" y="35"/>
                  </a:cubicBezTo>
                  <a:cubicBezTo>
                    <a:pt x="0" y="0"/>
                    <a:pt x="0" y="0"/>
                    <a:pt x="0" y="0"/>
                  </a:cubicBezTo>
                  <a:cubicBezTo>
                    <a:pt x="5" y="0"/>
                    <a:pt x="5" y="0"/>
                    <a:pt x="5" y="0"/>
                  </a:cubicBezTo>
                  <a:cubicBezTo>
                    <a:pt x="5" y="3"/>
                    <a:pt x="5" y="3"/>
                    <a:pt x="5" y="3"/>
                  </a:cubicBezTo>
                  <a:cubicBezTo>
                    <a:pt x="9" y="1"/>
                    <a:pt x="12" y="0"/>
                    <a:pt x="15" y="0"/>
                  </a:cubicBezTo>
                  <a:cubicBezTo>
                    <a:pt x="15" y="0"/>
                    <a:pt x="16" y="0"/>
                    <a:pt x="17" y="0"/>
                  </a:cubicBezTo>
                  <a:cubicBezTo>
                    <a:pt x="17" y="5"/>
                    <a:pt x="17" y="5"/>
                    <a:pt x="17" y="5"/>
                  </a:cubicBezTo>
                  <a:cubicBezTo>
                    <a:pt x="16" y="5"/>
                    <a:pt x="15" y="5"/>
                    <a:pt x="15"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6" name="Freeform 35"/>
            <p:cNvSpPr>
              <a:spLocks noEditPoints="1"/>
            </p:cNvSpPr>
            <p:nvPr userDrawn="1"/>
          </p:nvSpPr>
          <p:spPr bwMode="auto">
            <a:xfrm>
              <a:off x="-790856" y="899227"/>
              <a:ext cx="80962" cy="152400"/>
            </a:xfrm>
            <a:custGeom>
              <a:avLst/>
              <a:gdLst>
                <a:gd name="T0" fmla="*/ 24 w 29"/>
                <a:gd name="T1" fmla="*/ 53 h 54"/>
                <a:gd name="T2" fmla="*/ 24 w 29"/>
                <a:gd name="T3" fmla="*/ 50 h 54"/>
                <a:gd name="T4" fmla="*/ 12 w 29"/>
                <a:gd name="T5" fmla="*/ 54 h 54"/>
                <a:gd name="T6" fmla="*/ 0 w 29"/>
                <a:gd name="T7" fmla="*/ 36 h 54"/>
                <a:gd name="T8" fmla="*/ 13 w 29"/>
                <a:gd name="T9" fmla="*/ 17 h 54"/>
                <a:gd name="T10" fmla="*/ 24 w 29"/>
                <a:gd name="T11" fmla="*/ 21 h 54"/>
                <a:gd name="T12" fmla="*/ 24 w 29"/>
                <a:gd name="T13" fmla="*/ 0 h 54"/>
                <a:gd name="T14" fmla="*/ 29 w 29"/>
                <a:gd name="T15" fmla="*/ 0 h 54"/>
                <a:gd name="T16" fmla="*/ 29 w 29"/>
                <a:gd name="T17" fmla="*/ 53 h 54"/>
                <a:gd name="T18" fmla="*/ 24 w 29"/>
                <a:gd name="T19" fmla="*/ 53 h 54"/>
                <a:gd name="T20" fmla="*/ 24 w 29"/>
                <a:gd name="T21" fmla="*/ 25 h 54"/>
                <a:gd name="T22" fmla="*/ 14 w 29"/>
                <a:gd name="T23" fmla="*/ 22 h 54"/>
                <a:gd name="T24" fmla="*/ 6 w 29"/>
                <a:gd name="T25" fmla="*/ 35 h 54"/>
                <a:gd name="T26" fmla="*/ 14 w 29"/>
                <a:gd name="T27" fmla="*/ 49 h 54"/>
                <a:gd name="T28" fmla="*/ 24 w 29"/>
                <a:gd name="T29" fmla="*/ 47 h 54"/>
                <a:gd name="T30" fmla="*/ 24 w 29"/>
                <a:gd name="T31" fmla="*/ 2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54">
                  <a:moveTo>
                    <a:pt x="24" y="53"/>
                  </a:moveTo>
                  <a:cubicBezTo>
                    <a:pt x="24" y="50"/>
                    <a:pt x="24" y="50"/>
                    <a:pt x="24" y="50"/>
                  </a:cubicBezTo>
                  <a:cubicBezTo>
                    <a:pt x="20" y="53"/>
                    <a:pt x="15" y="54"/>
                    <a:pt x="12" y="54"/>
                  </a:cubicBezTo>
                  <a:cubicBezTo>
                    <a:pt x="5" y="54"/>
                    <a:pt x="0" y="47"/>
                    <a:pt x="0" y="36"/>
                  </a:cubicBezTo>
                  <a:cubicBezTo>
                    <a:pt x="0" y="25"/>
                    <a:pt x="5" y="17"/>
                    <a:pt x="13" y="17"/>
                  </a:cubicBezTo>
                  <a:cubicBezTo>
                    <a:pt x="17" y="17"/>
                    <a:pt x="21" y="19"/>
                    <a:pt x="24" y="21"/>
                  </a:cubicBezTo>
                  <a:cubicBezTo>
                    <a:pt x="24" y="0"/>
                    <a:pt x="24" y="0"/>
                    <a:pt x="24" y="0"/>
                  </a:cubicBezTo>
                  <a:cubicBezTo>
                    <a:pt x="29" y="0"/>
                    <a:pt x="29" y="0"/>
                    <a:pt x="29" y="0"/>
                  </a:cubicBezTo>
                  <a:cubicBezTo>
                    <a:pt x="29" y="53"/>
                    <a:pt x="29" y="53"/>
                    <a:pt x="29" y="53"/>
                  </a:cubicBezTo>
                  <a:lnTo>
                    <a:pt x="24" y="53"/>
                  </a:lnTo>
                  <a:close/>
                  <a:moveTo>
                    <a:pt x="24" y="25"/>
                  </a:moveTo>
                  <a:cubicBezTo>
                    <a:pt x="19" y="23"/>
                    <a:pt x="17" y="22"/>
                    <a:pt x="14" y="22"/>
                  </a:cubicBezTo>
                  <a:cubicBezTo>
                    <a:pt x="9" y="22"/>
                    <a:pt x="6" y="27"/>
                    <a:pt x="6" y="35"/>
                  </a:cubicBezTo>
                  <a:cubicBezTo>
                    <a:pt x="6" y="45"/>
                    <a:pt x="9" y="49"/>
                    <a:pt x="14" y="49"/>
                  </a:cubicBezTo>
                  <a:cubicBezTo>
                    <a:pt x="16" y="49"/>
                    <a:pt x="19" y="49"/>
                    <a:pt x="24" y="47"/>
                  </a:cubicBezTo>
                  <a:lnTo>
                    <a:pt x="24"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7" name="Freeform 36"/>
            <p:cNvSpPr>
              <a:spLocks/>
            </p:cNvSpPr>
            <p:nvPr userDrawn="1"/>
          </p:nvSpPr>
          <p:spPr bwMode="auto">
            <a:xfrm>
              <a:off x="-687668" y="946852"/>
              <a:ext cx="65087" cy="104775"/>
            </a:xfrm>
            <a:custGeom>
              <a:avLst/>
              <a:gdLst>
                <a:gd name="T0" fmla="*/ 11 w 23"/>
                <a:gd name="T1" fmla="*/ 37 h 37"/>
                <a:gd name="T2" fmla="*/ 0 w 23"/>
                <a:gd name="T3" fmla="*/ 35 h 37"/>
                <a:gd name="T4" fmla="*/ 1 w 23"/>
                <a:gd name="T5" fmla="*/ 31 h 37"/>
                <a:gd name="T6" fmla="*/ 9 w 23"/>
                <a:gd name="T7" fmla="*/ 32 h 37"/>
                <a:gd name="T8" fmla="*/ 17 w 23"/>
                <a:gd name="T9" fmla="*/ 27 h 37"/>
                <a:gd name="T10" fmla="*/ 11 w 23"/>
                <a:gd name="T11" fmla="*/ 21 h 37"/>
                <a:gd name="T12" fmla="*/ 0 w 23"/>
                <a:gd name="T13" fmla="*/ 11 h 37"/>
                <a:gd name="T14" fmla="*/ 12 w 23"/>
                <a:gd name="T15" fmla="*/ 0 h 37"/>
                <a:gd name="T16" fmla="*/ 21 w 23"/>
                <a:gd name="T17" fmla="*/ 2 h 37"/>
                <a:gd name="T18" fmla="*/ 20 w 23"/>
                <a:gd name="T19" fmla="*/ 6 h 37"/>
                <a:gd name="T20" fmla="*/ 12 w 23"/>
                <a:gd name="T21" fmla="*/ 5 h 37"/>
                <a:gd name="T22" fmla="*/ 6 w 23"/>
                <a:gd name="T23" fmla="*/ 10 h 37"/>
                <a:gd name="T24" fmla="*/ 23 w 23"/>
                <a:gd name="T25" fmla="*/ 26 h 37"/>
                <a:gd name="T26" fmla="*/ 11 w 23"/>
                <a:gd name="T2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37">
                  <a:moveTo>
                    <a:pt x="11" y="37"/>
                  </a:moveTo>
                  <a:cubicBezTo>
                    <a:pt x="7" y="37"/>
                    <a:pt x="4" y="37"/>
                    <a:pt x="0" y="35"/>
                  </a:cubicBezTo>
                  <a:cubicBezTo>
                    <a:pt x="1" y="31"/>
                    <a:pt x="1" y="31"/>
                    <a:pt x="1" y="31"/>
                  </a:cubicBezTo>
                  <a:cubicBezTo>
                    <a:pt x="5" y="32"/>
                    <a:pt x="7" y="32"/>
                    <a:pt x="9" y="32"/>
                  </a:cubicBezTo>
                  <a:cubicBezTo>
                    <a:pt x="14" y="32"/>
                    <a:pt x="17" y="30"/>
                    <a:pt x="17" y="27"/>
                  </a:cubicBezTo>
                  <a:cubicBezTo>
                    <a:pt x="17" y="24"/>
                    <a:pt x="16" y="22"/>
                    <a:pt x="11" y="21"/>
                  </a:cubicBezTo>
                  <a:cubicBezTo>
                    <a:pt x="5" y="19"/>
                    <a:pt x="0" y="17"/>
                    <a:pt x="0" y="11"/>
                  </a:cubicBezTo>
                  <a:cubicBezTo>
                    <a:pt x="0" y="4"/>
                    <a:pt x="5" y="0"/>
                    <a:pt x="12" y="0"/>
                  </a:cubicBezTo>
                  <a:cubicBezTo>
                    <a:pt x="14" y="0"/>
                    <a:pt x="18" y="1"/>
                    <a:pt x="21" y="2"/>
                  </a:cubicBezTo>
                  <a:cubicBezTo>
                    <a:pt x="20" y="6"/>
                    <a:pt x="20" y="6"/>
                    <a:pt x="20" y="6"/>
                  </a:cubicBezTo>
                  <a:cubicBezTo>
                    <a:pt x="17" y="5"/>
                    <a:pt x="14" y="5"/>
                    <a:pt x="12" y="5"/>
                  </a:cubicBezTo>
                  <a:cubicBezTo>
                    <a:pt x="8" y="5"/>
                    <a:pt x="6" y="7"/>
                    <a:pt x="6" y="10"/>
                  </a:cubicBezTo>
                  <a:cubicBezTo>
                    <a:pt x="6" y="18"/>
                    <a:pt x="23" y="14"/>
                    <a:pt x="23" y="26"/>
                  </a:cubicBezTo>
                  <a:cubicBezTo>
                    <a:pt x="23" y="33"/>
                    <a:pt x="18" y="37"/>
                    <a:pt x="11" y="3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8" name="Freeform 37"/>
            <p:cNvSpPr>
              <a:spLocks noEditPoints="1"/>
            </p:cNvSpPr>
            <p:nvPr userDrawn="1"/>
          </p:nvSpPr>
          <p:spPr bwMode="auto">
            <a:xfrm>
              <a:off x="-1975131" y="1118302"/>
              <a:ext cx="19050" cy="141288"/>
            </a:xfrm>
            <a:custGeom>
              <a:avLst/>
              <a:gdLst>
                <a:gd name="T0" fmla="*/ 4 w 7"/>
                <a:gd name="T1" fmla="*/ 7 h 50"/>
                <a:gd name="T2" fmla="*/ 0 w 7"/>
                <a:gd name="T3" fmla="*/ 3 h 50"/>
                <a:gd name="T4" fmla="*/ 4 w 7"/>
                <a:gd name="T5" fmla="*/ 0 h 50"/>
                <a:gd name="T6" fmla="*/ 7 w 7"/>
                <a:gd name="T7" fmla="*/ 3 h 50"/>
                <a:gd name="T8" fmla="*/ 4 w 7"/>
                <a:gd name="T9" fmla="*/ 7 h 50"/>
                <a:gd name="T10" fmla="*/ 1 w 7"/>
                <a:gd name="T11" fmla="*/ 15 h 50"/>
                <a:gd name="T12" fmla="*/ 7 w 7"/>
                <a:gd name="T13" fmla="*/ 15 h 50"/>
                <a:gd name="T14" fmla="*/ 7 w 7"/>
                <a:gd name="T15" fmla="*/ 50 h 50"/>
                <a:gd name="T16" fmla="*/ 1 w 7"/>
                <a:gd name="T17" fmla="*/ 50 h 50"/>
                <a:gd name="T18" fmla="*/ 1 w 7"/>
                <a:gd name="T19" fmla="*/ 1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50">
                  <a:moveTo>
                    <a:pt x="4" y="7"/>
                  </a:moveTo>
                  <a:cubicBezTo>
                    <a:pt x="2" y="7"/>
                    <a:pt x="0" y="6"/>
                    <a:pt x="0" y="3"/>
                  </a:cubicBezTo>
                  <a:cubicBezTo>
                    <a:pt x="0" y="2"/>
                    <a:pt x="2" y="0"/>
                    <a:pt x="4" y="0"/>
                  </a:cubicBezTo>
                  <a:cubicBezTo>
                    <a:pt x="6" y="0"/>
                    <a:pt x="7" y="1"/>
                    <a:pt x="7" y="3"/>
                  </a:cubicBezTo>
                  <a:cubicBezTo>
                    <a:pt x="7" y="5"/>
                    <a:pt x="6" y="7"/>
                    <a:pt x="4" y="7"/>
                  </a:cubicBezTo>
                  <a:moveTo>
                    <a:pt x="1" y="15"/>
                  </a:moveTo>
                  <a:cubicBezTo>
                    <a:pt x="7" y="15"/>
                    <a:pt x="7" y="15"/>
                    <a:pt x="7" y="15"/>
                  </a:cubicBezTo>
                  <a:cubicBezTo>
                    <a:pt x="7" y="50"/>
                    <a:pt x="7" y="50"/>
                    <a:pt x="7" y="50"/>
                  </a:cubicBezTo>
                  <a:cubicBezTo>
                    <a:pt x="1" y="50"/>
                    <a:pt x="1" y="50"/>
                    <a:pt x="1" y="50"/>
                  </a:cubicBezTo>
                  <a:lnTo>
                    <a:pt x="1"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9" name="Freeform 38"/>
            <p:cNvSpPr>
              <a:spLocks/>
            </p:cNvSpPr>
            <p:nvPr userDrawn="1"/>
          </p:nvSpPr>
          <p:spPr bwMode="auto">
            <a:xfrm>
              <a:off x="-1927506" y="1157989"/>
              <a:ext cx="122237" cy="101600"/>
            </a:xfrm>
            <a:custGeom>
              <a:avLst/>
              <a:gdLst>
                <a:gd name="T0" fmla="*/ 39 w 44"/>
                <a:gd name="T1" fmla="*/ 36 h 36"/>
                <a:gd name="T2" fmla="*/ 39 w 44"/>
                <a:gd name="T3" fmla="*/ 14 h 36"/>
                <a:gd name="T4" fmla="*/ 34 w 44"/>
                <a:gd name="T5" fmla="*/ 5 h 36"/>
                <a:gd name="T6" fmla="*/ 25 w 44"/>
                <a:gd name="T7" fmla="*/ 7 h 36"/>
                <a:gd name="T8" fmla="*/ 25 w 44"/>
                <a:gd name="T9" fmla="*/ 13 h 36"/>
                <a:gd name="T10" fmla="*/ 25 w 44"/>
                <a:gd name="T11" fmla="*/ 36 h 36"/>
                <a:gd name="T12" fmla="*/ 19 w 44"/>
                <a:gd name="T13" fmla="*/ 36 h 36"/>
                <a:gd name="T14" fmla="*/ 19 w 44"/>
                <a:gd name="T15" fmla="*/ 14 h 36"/>
                <a:gd name="T16" fmla="*/ 14 w 44"/>
                <a:gd name="T17" fmla="*/ 5 h 36"/>
                <a:gd name="T18" fmla="*/ 6 w 44"/>
                <a:gd name="T19" fmla="*/ 7 h 36"/>
                <a:gd name="T20" fmla="*/ 6 w 44"/>
                <a:gd name="T21" fmla="*/ 36 h 36"/>
                <a:gd name="T22" fmla="*/ 0 w 44"/>
                <a:gd name="T23" fmla="*/ 36 h 36"/>
                <a:gd name="T24" fmla="*/ 0 w 44"/>
                <a:gd name="T25" fmla="*/ 1 h 36"/>
                <a:gd name="T26" fmla="*/ 6 w 44"/>
                <a:gd name="T27" fmla="*/ 1 h 36"/>
                <a:gd name="T28" fmla="*/ 6 w 44"/>
                <a:gd name="T29" fmla="*/ 4 h 36"/>
                <a:gd name="T30" fmla="*/ 17 w 44"/>
                <a:gd name="T31" fmla="*/ 0 h 36"/>
                <a:gd name="T32" fmla="*/ 24 w 44"/>
                <a:gd name="T33" fmla="*/ 4 h 36"/>
                <a:gd name="T34" fmla="*/ 36 w 44"/>
                <a:gd name="T35" fmla="*/ 0 h 36"/>
                <a:gd name="T36" fmla="*/ 44 w 44"/>
                <a:gd name="T37" fmla="*/ 13 h 36"/>
                <a:gd name="T38" fmla="*/ 44 w 44"/>
                <a:gd name="T39" fmla="*/ 36 h 36"/>
                <a:gd name="T40" fmla="*/ 39 w 44"/>
                <a:gd name="T4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36">
                  <a:moveTo>
                    <a:pt x="39" y="36"/>
                  </a:moveTo>
                  <a:cubicBezTo>
                    <a:pt x="39" y="14"/>
                    <a:pt x="39" y="14"/>
                    <a:pt x="39" y="14"/>
                  </a:cubicBezTo>
                  <a:cubicBezTo>
                    <a:pt x="39" y="9"/>
                    <a:pt x="39" y="5"/>
                    <a:pt x="34" y="5"/>
                  </a:cubicBezTo>
                  <a:cubicBezTo>
                    <a:pt x="31" y="5"/>
                    <a:pt x="30" y="5"/>
                    <a:pt x="25" y="7"/>
                  </a:cubicBezTo>
                  <a:cubicBezTo>
                    <a:pt x="25" y="9"/>
                    <a:pt x="25" y="11"/>
                    <a:pt x="25" y="13"/>
                  </a:cubicBezTo>
                  <a:cubicBezTo>
                    <a:pt x="25" y="36"/>
                    <a:pt x="25" y="36"/>
                    <a:pt x="25" y="36"/>
                  </a:cubicBezTo>
                  <a:cubicBezTo>
                    <a:pt x="19" y="36"/>
                    <a:pt x="19" y="36"/>
                    <a:pt x="19" y="36"/>
                  </a:cubicBezTo>
                  <a:cubicBezTo>
                    <a:pt x="19" y="14"/>
                    <a:pt x="19" y="14"/>
                    <a:pt x="19" y="14"/>
                  </a:cubicBezTo>
                  <a:cubicBezTo>
                    <a:pt x="19" y="9"/>
                    <a:pt x="20" y="5"/>
                    <a:pt x="14" y="5"/>
                  </a:cubicBezTo>
                  <a:cubicBezTo>
                    <a:pt x="12" y="5"/>
                    <a:pt x="11" y="5"/>
                    <a:pt x="6" y="7"/>
                  </a:cubicBezTo>
                  <a:cubicBezTo>
                    <a:pt x="6" y="36"/>
                    <a:pt x="6" y="36"/>
                    <a:pt x="6" y="36"/>
                  </a:cubicBezTo>
                  <a:cubicBezTo>
                    <a:pt x="0" y="36"/>
                    <a:pt x="0" y="36"/>
                    <a:pt x="0" y="36"/>
                  </a:cubicBezTo>
                  <a:cubicBezTo>
                    <a:pt x="0" y="1"/>
                    <a:pt x="0" y="1"/>
                    <a:pt x="0" y="1"/>
                  </a:cubicBezTo>
                  <a:cubicBezTo>
                    <a:pt x="6" y="1"/>
                    <a:pt x="6" y="1"/>
                    <a:pt x="6" y="1"/>
                  </a:cubicBezTo>
                  <a:cubicBezTo>
                    <a:pt x="6" y="4"/>
                    <a:pt x="6" y="4"/>
                    <a:pt x="6" y="4"/>
                  </a:cubicBezTo>
                  <a:cubicBezTo>
                    <a:pt x="11" y="1"/>
                    <a:pt x="14" y="0"/>
                    <a:pt x="17" y="0"/>
                  </a:cubicBezTo>
                  <a:cubicBezTo>
                    <a:pt x="20" y="0"/>
                    <a:pt x="23" y="1"/>
                    <a:pt x="24" y="4"/>
                  </a:cubicBezTo>
                  <a:cubicBezTo>
                    <a:pt x="27" y="3"/>
                    <a:pt x="32" y="0"/>
                    <a:pt x="36" y="0"/>
                  </a:cubicBezTo>
                  <a:cubicBezTo>
                    <a:pt x="44" y="0"/>
                    <a:pt x="44" y="6"/>
                    <a:pt x="44" y="13"/>
                  </a:cubicBezTo>
                  <a:cubicBezTo>
                    <a:pt x="44" y="36"/>
                    <a:pt x="44" y="36"/>
                    <a:pt x="44" y="36"/>
                  </a:cubicBezTo>
                  <a:lnTo>
                    <a:pt x="39"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0" name="Freeform 39"/>
            <p:cNvSpPr>
              <a:spLocks noEditPoints="1"/>
            </p:cNvSpPr>
            <p:nvPr userDrawn="1"/>
          </p:nvSpPr>
          <p:spPr bwMode="auto">
            <a:xfrm>
              <a:off x="-1776693" y="1157989"/>
              <a:ext cx="84137" cy="142875"/>
            </a:xfrm>
            <a:custGeom>
              <a:avLst/>
              <a:gdLst>
                <a:gd name="T0" fmla="*/ 17 w 30"/>
                <a:gd name="T1" fmla="*/ 37 h 51"/>
                <a:gd name="T2" fmla="*/ 6 w 30"/>
                <a:gd name="T3" fmla="*/ 33 h 51"/>
                <a:gd name="T4" fmla="*/ 6 w 30"/>
                <a:gd name="T5" fmla="*/ 51 h 51"/>
                <a:gd name="T6" fmla="*/ 0 w 30"/>
                <a:gd name="T7" fmla="*/ 51 h 51"/>
                <a:gd name="T8" fmla="*/ 0 w 30"/>
                <a:gd name="T9" fmla="*/ 1 h 51"/>
                <a:gd name="T10" fmla="*/ 6 w 30"/>
                <a:gd name="T11" fmla="*/ 1 h 51"/>
                <a:gd name="T12" fmla="*/ 6 w 30"/>
                <a:gd name="T13" fmla="*/ 4 h 51"/>
                <a:gd name="T14" fmla="*/ 18 w 30"/>
                <a:gd name="T15" fmla="*/ 0 h 51"/>
                <a:gd name="T16" fmla="*/ 30 w 30"/>
                <a:gd name="T17" fmla="*/ 18 h 51"/>
                <a:gd name="T18" fmla="*/ 17 w 30"/>
                <a:gd name="T19" fmla="*/ 37 h 51"/>
                <a:gd name="T20" fmla="*/ 16 w 30"/>
                <a:gd name="T21" fmla="*/ 5 h 51"/>
                <a:gd name="T22" fmla="*/ 6 w 30"/>
                <a:gd name="T23" fmla="*/ 7 h 51"/>
                <a:gd name="T24" fmla="*/ 6 w 30"/>
                <a:gd name="T25" fmla="*/ 29 h 51"/>
                <a:gd name="T26" fmla="*/ 15 w 30"/>
                <a:gd name="T27" fmla="*/ 32 h 51"/>
                <a:gd name="T28" fmla="*/ 24 w 30"/>
                <a:gd name="T29" fmla="*/ 19 h 51"/>
                <a:gd name="T30" fmla="*/ 16 w 30"/>
                <a:gd name="T31" fmla="*/ 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51">
                  <a:moveTo>
                    <a:pt x="17" y="37"/>
                  </a:moveTo>
                  <a:cubicBezTo>
                    <a:pt x="13" y="37"/>
                    <a:pt x="9" y="35"/>
                    <a:pt x="6" y="33"/>
                  </a:cubicBezTo>
                  <a:cubicBezTo>
                    <a:pt x="6" y="51"/>
                    <a:pt x="6" y="51"/>
                    <a:pt x="6" y="51"/>
                  </a:cubicBezTo>
                  <a:cubicBezTo>
                    <a:pt x="0" y="51"/>
                    <a:pt x="0" y="51"/>
                    <a:pt x="0" y="51"/>
                  </a:cubicBezTo>
                  <a:cubicBezTo>
                    <a:pt x="0" y="1"/>
                    <a:pt x="0" y="1"/>
                    <a:pt x="0" y="1"/>
                  </a:cubicBezTo>
                  <a:cubicBezTo>
                    <a:pt x="6" y="1"/>
                    <a:pt x="6" y="1"/>
                    <a:pt x="6" y="1"/>
                  </a:cubicBezTo>
                  <a:cubicBezTo>
                    <a:pt x="6" y="4"/>
                    <a:pt x="6" y="4"/>
                    <a:pt x="6" y="4"/>
                  </a:cubicBezTo>
                  <a:cubicBezTo>
                    <a:pt x="10" y="1"/>
                    <a:pt x="14" y="0"/>
                    <a:pt x="18" y="0"/>
                  </a:cubicBezTo>
                  <a:cubicBezTo>
                    <a:pt x="25" y="0"/>
                    <a:pt x="30" y="7"/>
                    <a:pt x="30" y="18"/>
                  </a:cubicBezTo>
                  <a:cubicBezTo>
                    <a:pt x="30" y="29"/>
                    <a:pt x="24" y="37"/>
                    <a:pt x="17" y="37"/>
                  </a:cubicBezTo>
                  <a:moveTo>
                    <a:pt x="16" y="5"/>
                  </a:moveTo>
                  <a:cubicBezTo>
                    <a:pt x="13" y="5"/>
                    <a:pt x="11" y="6"/>
                    <a:pt x="6" y="7"/>
                  </a:cubicBezTo>
                  <a:cubicBezTo>
                    <a:pt x="6" y="29"/>
                    <a:pt x="6" y="29"/>
                    <a:pt x="6" y="29"/>
                  </a:cubicBezTo>
                  <a:cubicBezTo>
                    <a:pt x="11" y="31"/>
                    <a:pt x="13" y="32"/>
                    <a:pt x="15" y="32"/>
                  </a:cubicBezTo>
                  <a:cubicBezTo>
                    <a:pt x="21" y="32"/>
                    <a:pt x="24" y="27"/>
                    <a:pt x="24" y="19"/>
                  </a:cubicBezTo>
                  <a:cubicBezTo>
                    <a:pt x="24" y="9"/>
                    <a:pt x="21" y="5"/>
                    <a:pt x="16"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1" name="Freeform 40"/>
            <p:cNvSpPr>
              <a:spLocks/>
            </p:cNvSpPr>
            <p:nvPr userDrawn="1"/>
          </p:nvSpPr>
          <p:spPr bwMode="auto">
            <a:xfrm>
              <a:off x="-1670331" y="1157989"/>
              <a:ext cx="46037" cy="101600"/>
            </a:xfrm>
            <a:custGeom>
              <a:avLst/>
              <a:gdLst>
                <a:gd name="T0" fmla="*/ 15 w 16"/>
                <a:gd name="T1" fmla="*/ 5 h 36"/>
                <a:gd name="T2" fmla="*/ 6 w 16"/>
                <a:gd name="T3" fmla="*/ 8 h 36"/>
                <a:gd name="T4" fmla="*/ 6 w 16"/>
                <a:gd name="T5" fmla="*/ 36 h 36"/>
                <a:gd name="T6" fmla="*/ 0 w 16"/>
                <a:gd name="T7" fmla="*/ 36 h 36"/>
                <a:gd name="T8" fmla="*/ 0 w 16"/>
                <a:gd name="T9" fmla="*/ 1 h 36"/>
                <a:gd name="T10" fmla="*/ 5 w 16"/>
                <a:gd name="T11" fmla="*/ 1 h 36"/>
                <a:gd name="T12" fmla="*/ 5 w 16"/>
                <a:gd name="T13" fmla="*/ 4 h 36"/>
                <a:gd name="T14" fmla="*/ 15 w 16"/>
                <a:gd name="T15" fmla="*/ 0 h 36"/>
                <a:gd name="T16" fmla="*/ 16 w 16"/>
                <a:gd name="T17" fmla="*/ 0 h 36"/>
                <a:gd name="T18" fmla="*/ 16 w 16"/>
                <a:gd name="T19" fmla="*/ 6 h 36"/>
                <a:gd name="T20" fmla="*/ 15 w 16"/>
                <a:gd name="T21" fmla="*/ 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6">
                  <a:moveTo>
                    <a:pt x="15" y="5"/>
                  </a:moveTo>
                  <a:cubicBezTo>
                    <a:pt x="12" y="5"/>
                    <a:pt x="9" y="6"/>
                    <a:pt x="6" y="8"/>
                  </a:cubicBezTo>
                  <a:cubicBezTo>
                    <a:pt x="6" y="36"/>
                    <a:pt x="6" y="36"/>
                    <a:pt x="6" y="36"/>
                  </a:cubicBezTo>
                  <a:cubicBezTo>
                    <a:pt x="0" y="36"/>
                    <a:pt x="0" y="36"/>
                    <a:pt x="0" y="36"/>
                  </a:cubicBezTo>
                  <a:cubicBezTo>
                    <a:pt x="0" y="1"/>
                    <a:pt x="0" y="1"/>
                    <a:pt x="0" y="1"/>
                  </a:cubicBezTo>
                  <a:cubicBezTo>
                    <a:pt x="5" y="1"/>
                    <a:pt x="5" y="1"/>
                    <a:pt x="5" y="1"/>
                  </a:cubicBezTo>
                  <a:cubicBezTo>
                    <a:pt x="5" y="4"/>
                    <a:pt x="5" y="4"/>
                    <a:pt x="5" y="4"/>
                  </a:cubicBezTo>
                  <a:cubicBezTo>
                    <a:pt x="9" y="1"/>
                    <a:pt x="11" y="0"/>
                    <a:pt x="15" y="0"/>
                  </a:cubicBezTo>
                  <a:cubicBezTo>
                    <a:pt x="15" y="0"/>
                    <a:pt x="16" y="0"/>
                    <a:pt x="16" y="0"/>
                  </a:cubicBezTo>
                  <a:cubicBezTo>
                    <a:pt x="16" y="6"/>
                    <a:pt x="16" y="6"/>
                    <a:pt x="16" y="6"/>
                  </a:cubicBezTo>
                  <a:cubicBezTo>
                    <a:pt x="15" y="5"/>
                    <a:pt x="15" y="5"/>
                    <a:pt x="15"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2" name="Freeform 41"/>
            <p:cNvSpPr>
              <a:spLocks noEditPoints="1"/>
            </p:cNvSpPr>
            <p:nvPr userDrawn="1"/>
          </p:nvSpPr>
          <p:spPr bwMode="auto">
            <a:xfrm>
              <a:off x="-1616356" y="1157989"/>
              <a:ext cx="87312" cy="104775"/>
            </a:xfrm>
            <a:custGeom>
              <a:avLst/>
              <a:gdLst>
                <a:gd name="T0" fmla="*/ 16 w 31"/>
                <a:gd name="T1" fmla="*/ 37 h 37"/>
                <a:gd name="T2" fmla="*/ 0 w 31"/>
                <a:gd name="T3" fmla="*/ 18 h 37"/>
                <a:gd name="T4" fmla="*/ 16 w 31"/>
                <a:gd name="T5" fmla="*/ 0 h 37"/>
                <a:gd name="T6" fmla="*/ 31 w 31"/>
                <a:gd name="T7" fmla="*/ 18 h 37"/>
                <a:gd name="T8" fmla="*/ 16 w 31"/>
                <a:gd name="T9" fmla="*/ 37 h 37"/>
                <a:gd name="T10" fmla="*/ 16 w 31"/>
                <a:gd name="T11" fmla="*/ 5 h 37"/>
                <a:gd name="T12" fmla="*/ 6 w 31"/>
                <a:gd name="T13" fmla="*/ 18 h 37"/>
                <a:gd name="T14" fmla="*/ 16 w 31"/>
                <a:gd name="T15" fmla="*/ 32 h 37"/>
                <a:gd name="T16" fmla="*/ 25 w 31"/>
                <a:gd name="T17" fmla="*/ 18 h 37"/>
                <a:gd name="T18" fmla="*/ 16 w 31"/>
                <a:gd name="T19" fmla="*/ 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7">
                  <a:moveTo>
                    <a:pt x="16" y="37"/>
                  </a:moveTo>
                  <a:cubicBezTo>
                    <a:pt x="6" y="37"/>
                    <a:pt x="0" y="30"/>
                    <a:pt x="0" y="18"/>
                  </a:cubicBezTo>
                  <a:cubicBezTo>
                    <a:pt x="0" y="7"/>
                    <a:pt x="6" y="0"/>
                    <a:pt x="16" y="0"/>
                  </a:cubicBezTo>
                  <a:cubicBezTo>
                    <a:pt x="26" y="0"/>
                    <a:pt x="31" y="6"/>
                    <a:pt x="31" y="18"/>
                  </a:cubicBezTo>
                  <a:cubicBezTo>
                    <a:pt x="31" y="30"/>
                    <a:pt x="26" y="37"/>
                    <a:pt x="16" y="37"/>
                  </a:cubicBezTo>
                  <a:moveTo>
                    <a:pt x="16" y="5"/>
                  </a:moveTo>
                  <a:cubicBezTo>
                    <a:pt x="9" y="5"/>
                    <a:pt x="6" y="9"/>
                    <a:pt x="6" y="18"/>
                  </a:cubicBezTo>
                  <a:cubicBezTo>
                    <a:pt x="6" y="28"/>
                    <a:pt x="9" y="32"/>
                    <a:pt x="16" y="32"/>
                  </a:cubicBezTo>
                  <a:cubicBezTo>
                    <a:pt x="22" y="32"/>
                    <a:pt x="25" y="28"/>
                    <a:pt x="25" y="18"/>
                  </a:cubicBezTo>
                  <a:cubicBezTo>
                    <a:pt x="25" y="9"/>
                    <a:pt x="23" y="5"/>
                    <a:pt x="16" y="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3" name="Freeform 42"/>
            <p:cNvSpPr>
              <a:spLocks/>
            </p:cNvSpPr>
            <p:nvPr userDrawn="1"/>
          </p:nvSpPr>
          <p:spPr bwMode="auto">
            <a:xfrm>
              <a:off x="-1517931" y="1161164"/>
              <a:ext cx="87312" cy="98425"/>
            </a:xfrm>
            <a:custGeom>
              <a:avLst/>
              <a:gdLst>
                <a:gd name="T0" fmla="*/ 33 w 55"/>
                <a:gd name="T1" fmla="*/ 62 h 62"/>
                <a:gd name="T2" fmla="*/ 21 w 55"/>
                <a:gd name="T3" fmla="*/ 62 h 62"/>
                <a:gd name="T4" fmla="*/ 0 w 55"/>
                <a:gd name="T5" fmla="*/ 0 h 62"/>
                <a:gd name="T6" fmla="*/ 10 w 55"/>
                <a:gd name="T7" fmla="*/ 0 h 62"/>
                <a:gd name="T8" fmla="*/ 28 w 55"/>
                <a:gd name="T9" fmla="*/ 53 h 62"/>
                <a:gd name="T10" fmla="*/ 46 w 55"/>
                <a:gd name="T11" fmla="*/ 0 h 62"/>
                <a:gd name="T12" fmla="*/ 55 w 55"/>
                <a:gd name="T13" fmla="*/ 0 h 62"/>
                <a:gd name="T14" fmla="*/ 33 w 55"/>
                <a:gd name="T15" fmla="*/ 62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62">
                  <a:moveTo>
                    <a:pt x="33" y="62"/>
                  </a:moveTo>
                  <a:lnTo>
                    <a:pt x="21" y="62"/>
                  </a:lnTo>
                  <a:lnTo>
                    <a:pt x="0" y="0"/>
                  </a:lnTo>
                  <a:lnTo>
                    <a:pt x="10" y="0"/>
                  </a:lnTo>
                  <a:lnTo>
                    <a:pt x="28" y="53"/>
                  </a:lnTo>
                  <a:lnTo>
                    <a:pt x="46" y="0"/>
                  </a:lnTo>
                  <a:lnTo>
                    <a:pt x="55" y="0"/>
                  </a:lnTo>
                  <a:lnTo>
                    <a:pt x="33"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4" name="Freeform 43"/>
            <p:cNvSpPr>
              <a:spLocks noEditPoints="1"/>
            </p:cNvSpPr>
            <p:nvPr userDrawn="1"/>
          </p:nvSpPr>
          <p:spPr bwMode="auto">
            <a:xfrm>
              <a:off x="-1417918" y="1118302"/>
              <a:ext cx="23812" cy="141288"/>
            </a:xfrm>
            <a:custGeom>
              <a:avLst/>
              <a:gdLst>
                <a:gd name="T0" fmla="*/ 4 w 8"/>
                <a:gd name="T1" fmla="*/ 7 h 50"/>
                <a:gd name="T2" fmla="*/ 0 w 8"/>
                <a:gd name="T3" fmla="*/ 3 h 50"/>
                <a:gd name="T4" fmla="*/ 4 w 8"/>
                <a:gd name="T5" fmla="*/ 0 h 50"/>
                <a:gd name="T6" fmla="*/ 8 w 8"/>
                <a:gd name="T7" fmla="*/ 3 h 50"/>
                <a:gd name="T8" fmla="*/ 4 w 8"/>
                <a:gd name="T9" fmla="*/ 7 h 50"/>
                <a:gd name="T10" fmla="*/ 1 w 8"/>
                <a:gd name="T11" fmla="*/ 15 h 50"/>
                <a:gd name="T12" fmla="*/ 7 w 8"/>
                <a:gd name="T13" fmla="*/ 15 h 50"/>
                <a:gd name="T14" fmla="*/ 7 w 8"/>
                <a:gd name="T15" fmla="*/ 50 h 50"/>
                <a:gd name="T16" fmla="*/ 1 w 8"/>
                <a:gd name="T17" fmla="*/ 50 h 50"/>
                <a:gd name="T18" fmla="*/ 1 w 8"/>
                <a:gd name="T19" fmla="*/ 1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50">
                  <a:moveTo>
                    <a:pt x="4" y="7"/>
                  </a:moveTo>
                  <a:cubicBezTo>
                    <a:pt x="2" y="7"/>
                    <a:pt x="0" y="6"/>
                    <a:pt x="0" y="3"/>
                  </a:cubicBezTo>
                  <a:cubicBezTo>
                    <a:pt x="0" y="2"/>
                    <a:pt x="2" y="0"/>
                    <a:pt x="4" y="0"/>
                  </a:cubicBezTo>
                  <a:cubicBezTo>
                    <a:pt x="6" y="0"/>
                    <a:pt x="8" y="1"/>
                    <a:pt x="8" y="3"/>
                  </a:cubicBezTo>
                  <a:cubicBezTo>
                    <a:pt x="8" y="5"/>
                    <a:pt x="6" y="7"/>
                    <a:pt x="4" y="7"/>
                  </a:cubicBezTo>
                  <a:moveTo>
                    <a:pt x="1" y="15"/>
                  </a:moveTo>
                  <a:cubicBezTo>
                    <a:pt x="7" y="15"/>
                    <a:pt x="7" y="15"/>
                    <a:pt x="7" y="15"/>
                  </a:cubicBezTo>
                  <a:cubicBezTo>
                    <a:pt x="7" y="50"/>
                    <a:pt x="7" y="50"/>
                    <a:pt x="7" y="50"/>
                  </a:cubicBezTo>
                  <a:cubicBezTo>
                    <a:pt x="1" y="50"/>
                    <a:pt x="1" y="50"/>
                    <a:pt x="1" y="50"/>
                  </a:cubicBezTo>
                  <a:lnTo>
                    <a:pt x="1"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5" name="Freeform 44"/>
            <p:cNvSpPr>
              <a:spLocks/>
            </p:cNvSpPr>
            <p:nvPr userDrawn="1"/>
          </p:nvSpPr>
          <p:spPr bwMode="auto">
            <a:xfrm>
              <a:off x="-1370293" y="1157989"/>
              <a:ext cx="79375" cy="101600"/>
            </a:xfrm>
            <a:custGeom>
              <a:avLst/>
              <a:gdLst>
                <a:gd name="T0" fmla="*/ 22 w 28"/>
                <a:gd name="T1" fmla="*/ 36 h 36"/>
                <a:gd name="T2" fmla="*/ 22 w 28"/>
                <a:gd name="T3" fmla="*/ 14 h 36"/>
                <a:gd name="T4" fmla="*/ 16 w 28"/>
                <a:gd name="T5" fmla="*/ 5 h 36"/>
                <a:gd name="T6" fmla="*/ 6 w 28"/>
                <a:gd name="T7" fmla="*/ 7 h 36"/>
                <a:gd name="T8" fmla="*/ 6 w 28"/>
                <a:gd name="T9" fmla="*/ 36 h 36"/>
                <a:gd name="T10" fmla="*/ 0 w 28"/>
                <a:gd name="T11" fmla="*/ 36 h 36"/>
                <a:gd name="T12" fmla="*/ 0 w 28"/>
                <a:gd name="T13" fmla="*/ 1 h 36"/>
                <a:gd name="T14" fmla="*/ 6 w 28"/>
                <a:gd name="T15" fmla="*/ 1 h 36"/>
                <a:gd name="T16" fmla="*/ 6 w 28"/>
                <a:gd name="T17" fmla="*/ 4 h 36"/>
                <a:gd name="T18" fmla="*/ 18 w 28"/>
                <a:gd name="T19" fmla="*/ 0 h 36"/>
                <a:gd name="T20" fmla="*/ 26 w 28"/>
                <a:gd name="T21" fmla="*/ 3 h 36"/>
                <a:gd name="T22" fmla="*/ 28 w 28"/>
                <a:gd name="T23" fmla="*/ 13 h 36"/>
                <a:gd name="T24" fmla="*/ 28 w 28"/>
                <a:gd name="T25" fmla="*/ 36 h 36"/>
                <a:gd name="T26" fmla="*/ 22 w 28"/>
                <a:gd name="T2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6">
                  <a:moveTo>
                    <a:pt x="22" y="36"/>
                  </a:moveTo>
                  <a:cubicBezTo>
                    <a:pt x="22" y="14"/>
                    <a:pt x="22" y="14"/>
                    <a:pt x="22" y="14"/>
                  </a:cubicBezTo>
                  <a:cubicBezTo>
                    <a:pt x="22" y="9"/>
                    <a:pt x="22" y="5"/>
                    <a:pt x="16" y="5"/>
                  </a:cubicBezTo>
                  <a:cubicBezTo>
                    <a:pt x="13" y="5"/>
                    <a:pt x="10" y="6"/>
                    <a:pt x="6" y="7"/>
                  </a:cubicBezTo>
                  <a:cubicBezTo>
                    <a:pt x="6" y="36"/>
                    <a:pt x="6" y="36"/>
                    <a:pt x="6" y="36"/>
                  </a:cubicBezTo>
                  <a:cubicBezTo>
                    <a:pt x="0" y="36"/>
                    <a:pt x="0" y="36"/>
                    <a:pt x="0" y="36"/>
                  </a:cubicBezTo>
                  <a:cubicBezTo>
                    <a:pt x="0" y="1"/>
                    <a:pt x="0" y="1"/>
                    <a:pt x="0" y="1"/>
                  </a:cubicBezTo>
                  <a:cubicBezTo>
                    <a:pt x="6" y="1"/>
                    <a:pt x="6" y="1"/>
                    <a:pt x="6" y="1"/>
                  </a:cubicBezTo>
                  <a:cubicBezTo>
                    <a:pt x="6" y="4"/>
                    <a:pt x="6" y="4"/>
                    <a:pt x="6" y="4"/>
                  </a:cubicBezTo>
                  <a:cubicBezTo>
                    <a:pt x="11" y="1"/>
                    <a:pt x="15" y="0"/>
                    <a:pt x="18" y="0"/>
                  </a:cubicBezTo>
                  <a:cubicBezTo>
                    <a:pt x="22" y="0"/>
                    <a:pt x="24" y="1"/>
                    <a:pt x="26" y="3"/>
                  </a:cubicBezTo>
                  <a:cubicBezTo>
                    <a:pt x="27" y="5"/>
                    <a:pt x="28" y="7"/>
                    <a:pt x="28" y="13"/>
                  </a:cubicBezTo>
                  <a:cubicBezTo>
                    <a:pt x="28" y="36"/>
                    <a:pt x="28" y="36"/>
                    <a:pt x="28" y="36"/>
                  </a:cubicBezTo>
                  <a:lnTo>
                    <a:pt x="22"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6" name="Freeform 45"/>
            <p:cNvSpPr>
              <a:spLocks noEditPoints="1"/>
            </p:cNvSpPr>
            <p:nvPr userDrawn="1"/>
          </p:nvSpPr>
          <p:spPr bwMode="auto">
            <a:xfrm>
              <a:off x="-1268693" y="1157989"/>
              <a:ext cx="80962" cy="146050"/>
            </a:xfrm>
            <a:custGeom>
              <a:avLst/>
              <a:gdLst>
                <a:gd name="T0" fmla="*/ 25 w 29"/>
                <a:gd name="T1" fmla="*/ 49 h 52"/>
                <a:gd name="T2" fmla="*/ 15 w 29"/>
                <a:gd name="T3" fmla="*/ 52 h 52"/>
                <a:gd name="T4" fmla="*/ 2 w 29"/>
                <a:gd name="T5" fmla="*/ 50 h 52"/>
                <a:gd name="T6" fmla="*/ 3 w 29"/>
                <a:gd name="T7" fmla="*/ 46 h 52"/>
                <a:gd name="T8" fmla="*/ 12 w 29"/>
                <a:gd name="T9" fmla="*/ 47 h 52"/>
                <a:gd name="T10" fmla="*/ 22 w 29"/>
                <a:gd name="T11" fmla="*/ 43 h 52"/>
                <a:gd name="T12" fmla="*/ 23 w 29"/>
                <a:gd name="T13" fmla="*/ 34 h 52"/>
                <a:gd name="T14" fmla="*/ 23 w 29"/>
                <a:gd name="T15" fmla="*/ 32 h 52"/>
                <a:gd name="T16" fmla="*/ 12 w 29"/>
                <a:gd name="T17" fmla="*/ 36 h 52"/>
                <a:gd name="T18" fmla="*/ 0 w 29"/>
                <a:gd name="T19" fmla="*/ 18 h 52"/>
                <a:gd name="T20" fmla="*/ 13 w 29"/>
                <a:gd name="T21" fmla="*/ 0 h 52"/>
                <a:gd name="T22" fmla="*/ 23 w 29"/>
                <a:gd name="T23" fmla="*/ 4 h 52"/>
                <a:gd name="T24" fmla="*/ 23 w 29"/>
                <a:gd name="T25" fmla="*/ 1 h 52"/>
                <a:gd name="T26" fmla="*/ 29 w 29"/>
                <a:gd name="T27" fmla="*/ 1 h 52"/>
                <a:gd name="T28" fmla="*/ 29 w 29"/>
                <a:gd name="T29" fmla="*/ 34 h 52"/>
                <a:gd name="T30" fmla="*/ 25 w 29"/>
                <a:gd name="T31" fmla="*/ 49 h 52"/>
                <a:gd name="T32" fmla="*/ 23 w 29"/>
                <a:gd name="T33" fmla="*/ 7 h 52"/>
                <a:gd name="T34" fmla="*/ 14 w 29"/>
                <a:gd name="T35" fmla="*/ 5 h 52"/>
                <a:gd name="T36" fmla="*/ 6 w 29"/>
                <a:gd name="T37" fmla="*/ 18 h 52"/>
                <a:gd name="T38" fmla="*/ 14 w 29"/>
                <a:gd name="T39" fmla="*/ 31 h 52"/>
                <a:gd name="T40" fmla="*/ 23 w 29"/>
                <a:gd name="T41" fmla="*/ 29 h 52"/>
                <a:gd name="T42" fmla="*/ 23 w 29"/>
                <a:gd name="T43" fmla="*/ 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 h="52">
                  <a:moveTo>
                    <a:pt x="25" y="49"/>
                  </a:moveTo>
                  <a:cubicBezTo>
                    <a:pt x="22" y="51"/>
                    <a:pt x="19" y="52"/>
                    <a:pt x="15" y="52"/>
                  </a:cubicBezTo>
                  <a:cubicBezTo>
                    <a:pt x="12" y="52"/>
                    <a:pt x="8" y="51"/>
                    <a:pt x="2" y="50"/>
                  </a:cubicBezTo>
                  <a:cubicBezTo>
                    <a:pt x="3" y="46"/>
                    <a:pt x="3" y="46"/>
                    <a:pt x="3" y="46"/>
                  </a:cubicBezTo>
                  <a:cubicBezTo>
                    <a:pt x="7" y="47"/>
                    <a:pt x="10" y="47"/>
                    <a:pt x="12" y="47"/>
                  </a:cubicBezTo>
                  <a:cubicBezTo>
                    <a:pt x="17" y="47"/>
                    <a:pt x="21" y="46"/>
                    <a:pt x="22" y="43"/>
                  </a:cubicBezTo>
                  <a:cubicBezTo>
                    <a:pt x="23" y="42"/>
                    <a:pt x="23" y="40"/>
                    <a:pt x="23" y="34"/>
                  </a:cubicBezTo>
                  <a:cubicBezTo>
                    <a:pt x="23" y="32"/>
                    <a:pt x="23" y="32"/>
                    <a:pt x="23" y="32"/>
                  </a:cubicBezTo>
                  <a:cubicBezTo>
                    <a:pt x="19" y="35"/>
                    <a:pt x="15" y="36"/>
                    <a:pt x="12" y="36"/>
                  </a:cubicBezTo>
                  <a:cubicBezTo>
                    <a:pt x="4" y="36"/>
                    <a:pt x="0" y="29"/>
                    <a:pt x="0" y="18"/>
                  </a:cubicBezTo>
                  <a:cubicBezTo>
                    <a:pt x="0" y="7"/>
                    <a:pt x="5" y="0"/>
                    <a:pt x="13" y="0"/>
                  </a:cubicBezTo>
                  <a:cubicBezTo>
                    <a:pt x="16" y="0"/>
                    <a:pt x="20" y="2"/>
                    <a:pt x="23" y="4"/>
                  </a:cubicBezTo>
                  <a:cubicBezTo>
                    <a:pt x="23" y="1"/>
                    <a:pt x="23" y="1"/>
                    <a:pt x="23" y="1"/>
                  </a:cubicBezTo>
                  <a:cubicBezTo>
                    <a:pt x="29" y="1"/>
                    <a:pt x="29" y="1"/>
                    <a:pt x="29" y="1"/>
                  </a:cubicBezTo>
                  <a:cubicBezTo>
                    <a:pt x="29" y="34"/>
                    <a:pt x="29" y="34"/>
                    <a:pt x="29" y="34"/>
                  </a:cubicBezTo>
                  <a:cubicBezTo>
                    <a:pt x="29" y="43"/>
                    <a:pt x="28" y="46"/>
                    <a:pt x="25" y="49"/>
                  </a:cubicBezTo>
                  <a:moveTo>
                    <a:pt x="23" y="7"/>
                  </a:moveTo>
                  <a:cubicBezTo>
                    <a:pt x="18" y="5"/>
                    <a:pt x="17" y="5"/>
                    <a:pt x="14" y="5"/>
                  </a:cubicBezTo>
                  <a:cubicBezTo>
                    <a:pt x="9" y="5"/>
                    <a:pt x="6" y="10"/>
                    <a:pt x="6" y="18"/>
                  </a:cubicBezTo>
                  <a:cubicBezTo>
                    <a:pt x="6" y="27"/>
                    <a:pt x="8" y="31"/>
                    <a:pt x="14" y="31"/>
                  </a:cubicBezTo>
                  <a:cubicBezTo>
                    <a:pt x="16" y="31"/>
                    <a:pt x="18" y="31"/>
                    <a:pt x="23" y="29"/>
                  </a:cubicBezTo>
                  <a:lnTo>
                    <a:pt x="23"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7" name="Rectangle 46"/>
            <p:cNvSpPr>
              <a:spLocks noChangeArrowheads="1"/>
            </p:cNvSpPr>
            <p:nvPr userDrawn="1"/>
          </p:nvSpPr>
          <p:spPr bwMode="auto">
            <a:xfrm>
              <a:off x="-1105181" y="1110364"/>
              <a:ext cx="15875" cy="149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8" name="Freeform 47"/>
            <p:cNvSpPr>
              <a:spLocks noEditPoints="1"/>
            </p:cNvSpPr>
            <p:nvPr userDrawn="1"/>
          </p:nvSpPr>
          <p:spPr bwMode="auto">
            <a:xfrm>
              <a:off x="-1060731" y="1118302"/>
              <a:ext cx="19050" cy="141288"/>
            </a:xfrm>
            <a:custGeom>
              <a:avLst/>
              <a:gdLst>
                <a:gd name="T0" fmla="*/ 3 w 7"/>
                <a:gd name="T1" fmla="*/ 7 h 50"/>
                <a:gd name="T2" fmla="*/ 0 w 7"/>
                <a:gd name="T3" fmla="*/ 3 h 50"/>
                <a:gd name="T4" fmla="*/ 3 w 7"/>
                <a:gd name="T5" fmla="*/ 0 h 50"/>
                <a:gd name="T6" fmla="*/ 7 w 7"/>
                <a:gd name="T7" fmla="*/ 3 h 50"/>
                <a:gd name="T8" fmla="*/ 3 w 7"/>
                <a:gd name="T9" fmla="*/ 7 h 50"/>
                <a:gd name="T10" fmla="*/ 0 w 7"/>
                <a:gd name="T11" fmla="*/ 15 h 50"/>
                <a:gd name="T12" fmla="*/ 6 w 7"/>
                <a:gd name="T13" fmla="*/ 15 h 50"/>
                <a:gd name="T14" fmla="*/ 6 w 7"/>
                <a:gd name="T15" fmla="*/ 50 h 50"/>
                <a:gd name="T16" fmla="*/ 0 w 7"/>
                <a:gd name="T17" fmla="*/ 50 h 50"/>
                <a:gd name="T18" fmla="*/ 0 w 7"/>
                <a:gd name="T19" fmla="*/ 1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50">
                  <a:moveTo>
                    <a:pt x="3" y="7"/>
                  </a:moveTo>
                  <a:cubicBezTo>
                    <a:pt x="1" y="7"/>
                    <a:pt x="0" y="6"/>
                    <a:pt x="0" y="3"/>
                  </a:cubicBezTo>
                  <a:cubicBezTo>
                    <a:pt x="0" y="2"/>
                    <a:pt x="1" y="0"/>
                    <a:pt x="3" y="0"/>
                  </a:cubicBezTo>
                  <a:cubicBezTo>
                    <a:pt x="5" y="0"/>
                    <a:pt x="7" y="1"/>
                    <a:pt x="7" y="3"/>
                  </a:cubicBezTo>
                  <a:cubicBezTo>
                    <a:pt x="7" y="5"/>
                    <a:pt x="5" y="7"/>
                    <a:pt x="3" y="7"/>
                  </a:cubicBezTo>
                  <a:moveTo>
                    <a:pt x="0" y="15"/>
                  </a:moveTo>
                  <a:cubicBezTo>
                    <a:pt x="6" y="15"/>
                    <a:pt x="6" y="15"/>
                    <a:pt x="6" y="15"/>
                  </a:cubicBezTo>
                  <a:cubicBezTo>
                    <a:pt x="6" y="50"/>
                    <a:pt x="6" y="50"/>
                    <a:pt x="6" y="50"/>
                  </a:cubicBezTo>
                  <a:cubicBezTo>
                    <a:pt x="0" y="50"/>
                    <a:pt x="0" y="50"/>
                    <a:pt x="0" y="50"/>
                  </a:cubicBezTo>
                  <a:lnTo>
                    <a:pt x="0"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9" name="Freeform 48"/>
            <p:cNvSpPr>
              <a:spLocks/>
            </p:cNvSpPr>
            <p:nvPr userDrawn="1"/>
          </p:nvSpPr>
          <p:spPr bwMode="auto">
            <a:xfrm>
              <a:off x="-1027393" y="1161164"/>
              <a:ext cx="87312" cy="98425"/>
            </a:xfrm>
            <a:custGeom>
              <a:avLst/>
              <a:gdLst>
                <a:gd name="T0" fmla="*/ 34 w 55"/>
                <a:gd name="T1" fmla="*/ 62 h 62"/>
                <a:gd name="T2" fmla="*/ 21 w 55"/>
                <a:gd name="T3" fmla="*/ 62 h 62"/>
                <a:gd name="T4" fmla="*/ 0 w 55"/>
                <a:gd name="T5" fmla="*/ 0 h 62"/>
                <a:gd name="T6" fmla="*/ 11 w 55"/>
                <a:gd name="T7" fmla="*/ 0 h 62"/>
                <a:gd name="T8" fmla="*/ 28 w 55"/>
                <a:gd name="T9" fmla="*/ 53 h 62"/>
                <a:gd name="T10" fmla="*/ 46 w 55"/>
                <a:gd name="T11" fmla="*/ 0 h 62"/>
                <a:gd name="T12" fmla="*/ 55 w 55"/>
                <a:gd name="T13" fmla="*/ 0 h 62"/>
                <a:gd name="T14" fmla="*/ 34 w 55"/>
                <a:gd name="T15" fmla="*/ 62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62">
                  <a:moveTo>
                    <a:pt x="34" y="62"/>
                  </a:moveTo>
                  <a:lnTo>
                    <a:pt x="21" y="62"/>
                  </a:lnTo>
                  <a:lnTo>
                    <a:pt x="0" y="0"/>
                  </a:lnTo>
                  <a:lnTo>
                    <a:pt x="11" y="0"/>
                  </a:lnTo>
                  <a:lnTo>
                    <a:pt x="28" y="53"/>
                  </a:lnTo>
                  <a:lnTo>
                    <a:pt x="46" y="0"/>
                  </a:lnTo>
                  <a:lnTo>
                    <a:pt x="55" y="0"/>
                  </a:lnTo>
                  <a:lnTo>
                    <a:pt x="3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0" name="Freeform 49"/>
            <p:cNvSpPr>
              <a:spLocks noEditPoints="1"/>
            </p:cNvSpPr>
            <p:nvPr userDrawn="1"/>
          </p:nvSpPr>
          <p:spPr bwMode="auto">
            <a:xfrm>
              <a:off x="-928968" y="1157989"/>
              <a:ext cx="79375" cy="104775"/>
            </a:xfrm>
            <a:custGeom>
              <a:avLst/>
              <a:gdLst>
                <a:gd name="T0" fmla="*/ 6 w 28"/>
                <a:gd name="T1" fmla="*/ 19 h 37"/>
                <a:gd name="T2" fmla="*/ 6 w 28"/>
                <a:gd name="T3" fmla="*/ 20 h 37"/>
                <a:gd name="T4" fmla="*/ 15 w 28"/>
                <a:gd name="T5" fmla="*/ 32 h 37"/>
                <a:gd name="T6" fmla="*/ 27 w 28"/>
                <a:gd name="T7" fmla="*/ 29 h 37"/>
                <a:gd name="T8" fmla="*/ 28 w 28"/>
                <a:gd name="T9" fmla="*/ 32 h 37"/>
                <a:gd name="T10" fmla="*/ 13 w 28"/>
                <a:gd name="T11" fmla="*/ 37 h 37"/>
                <a:gd name="T12" fmla="*/ 0 w 28"/>
                <a:gd name="T13" fmla="*/ 20 h 37"/>
                <a:gd name="T14" fmla="*/ 15 w 28"/>
                <a:gd name="T15" fmla="*/ 0 h 37"/>
                <a:gd name="T16" fmla="*/ 28 w 28"/>
                <a:gd name="T17" fmla="*/ 17 h 37"/>
                <a:gd name="T18" fmla="*/ 28 w 28"/>
                <a:gd name="T19" fmla="*/ 19 h 37"/>
                <a:gd name="T20" fmla="*/ 6 w 28"/>
                <a:gd name="T21" fmla="*/ 19 h 37"/>
                <a:gd name="T22" fmla="*/ 15 w 28"/>
                <a:gd name="T23" fmla="*/ 4 h 37"/>
                <a:gd name="T24" fmla="*/ 6 w 28"/>
                <a:gd name="T25" fmla="*/ 15 h 37"/>
                <a:gd name="T26" fmla="*/ 23 w 28"/>
                <a:gd name="T27" fmla="*/ 15 h 37"/>
                <a:gd name="T28" fmla="*/ 15 w 28"/>
                <a:gd name="T29" fmla="*/ 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37">
                  <a:moveTo>
                    <a:pt x="6" y="19"/>
                  </a:moveTo>
                  <a:cubicBezTo>
                    <a:pt x="6" y="20"/>
                    <a:pt x="6" y="20"/>
                    <a:pt x="6" y="20"/>
                  </a:cubicBezTo>
                  <a:cubicBezTo>
                    <a:pt x="6" y="28"/>
                    <a:pt x="9" y="32"/>
                    <a:pt x="15" y="32"/>
                  </a:cubicBezTo>
                  <a:cubicBezTo>
                    <a:pt x="18" y="32"/>
                    <a:pt x="21" y="31"/>
                    <a:pt x="27" y="29"/>
                  </a:cubicBezTo>
                  <a:cubicBezTo>
                    <a:pt x="28" y="32"/>
                    <a:pt x="28" y="32"/>
                    <a:pt x="28" y="32"/>
                  </a:cubicBezTo>
                  <a:cubicBezTo>
                    <a:pt x="21" y="36"/>
                    <a:pt x="18" y="37"/>
                    <a:pt x="13" y="37"/>
                  </a:cubicBezTo>
                  <a:cubicBezTo>
                    <a:pt x="5" y="37"/>
                    <a:pt x="0" y="30"/>
                    <a:pt x="0" y="20"/>
                  </a:cubicBezTo>
                  <a:cubicBezTo>
                    <a:pt x="0" y="7"/>
                    <a:pt x="5" y="0"/>
                    <a:pt x="15" y="0"/>
                  </a:cubicBezTo>
                  <a:cubicBezTo>
                    <a:pt x="24" y="0"/>
                    <a:pt x="28" y="6"/>
                    <a:pt x="28" y="17"/>
                  </a:cubicBezTo>
                  <a:cubicBezTo>
                    <a:pt x="28" y="19"/>
                    <a:pt x="28" y="19"/>
                    <a:pt x="28" y="19"/>
                  </a:cubicBezTo>
                  <a:lnTo>
                    <a:pt x="6" y="19"/>
                  </a:lnTo>
                  <a:close/>
                  <a:moveTo>
                    <a:pt x="15" y="4"/>
                  </a:moveTo>
                  <a:cubicBezTo>
                    <a:pt x="10" y="4"/>
                    <a:pt x="7" y="8"/>
                    <a:pt x="6" y="15"/>
                  </a:cubicBezTo>
                  <a:cubicBezTo>
                    <a:pt x="23" y="15"/>
                    <a:pt x="23" y="15"/>
                    <a:pt x="23" y="15"/>
                  </a:cubicBezTo>
                  <a:cubicBezTo>
                    <a:pt x="23" y="7"/>
                    <a:pt x="20" y="4"/>
                    <a:pt x="15" y="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1" name="Freeform 50"/>
            <p:cNvSpPr>
              <a:spLocks/>
            </p:cNvSpPr>
            <p:nvPr userDrawn="1"/>
          </p:nvSpPr>
          <p:spPr bwMode="auto">
            <a:xfrm>
              <a:off x="-836893" y="1157989"/>
              <a:ext cx="65087" cy="104775"/>
            </a:xfrm>
            <a:custGeom>
              <a:avLst/>
              <a:gdLst>
                <a:gd name="T0" fmla="*/ 11 w 23"/>
                <a:gd name="T1" fmla="*/ 37 h 37"/>
                <a:gd name="T2" fmla="*/ 0 w 23"/>
                <a:gd name="T3" fmla="*/ 35 h 37"/>
                <a:gd name="T4" fmla="*/ 1 w 23"/>
                <a:gd name="T5" fmla="*/ 31 h 37"/>
                <a:gd name="T6" fmla="*/ 9 w 23"/>
                <a:gd name="T7" fmla="*/ 32 h 37"/>
                <a:gd name="T8" fmla="*/ 17 w 23"/>
                <a:gd name="T9" fmla="*/ 26 h 37"/>
                <a:gd name="T10" fmla="*/ 12 w 23"/>
                <a:gd name="T11" fmla="*/ 20 h 37"/>
                <a:gd name="T12" fmla="*/ 0 w 23"/>
                <a:gd name="T13" fmla="*/ 10 h 37"/>
                <a:gd name="T14" fmla="*/ 12 w 23"/>
                <a:gd name="T15" fmla="*/ 0 h 37"/>
                <a:gd name="T16" fmla="*/ 21 w 23"/>
                <a:gd name="T17" fmla="*/ 2 h 37"/>
                <a:gd name="T18" fmla="*/ 20 w 23"/>
                <a:gd name="T19" fmla="*/ 6 h 37"/>
                <a:gd name="T20" fmla="*/ 12 w 23"/>
                <a:gd name="T21" fmla="*/ 4 h 37"/>
                <a:gd name="T22" fmla="*/ 6 w 23"/>
                <a:gd name="T23" fmla="*/ 10 h 37"/>
                <a:gd name="T24" fmla="*/ 23 w 23"/>
                <a:gd name="T25" fmla="*/ 25 h 37"/>
                <a:gd name="T26" fmla="*/ 11 w 23"/>
                <a:gd name="T2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37">
                  <a:moveTo>
                    <a:pt x="11" y="37"/>
                  </a:moveTo>
                  <a:cubicBezTo>
                    <a:pt x="7" y="37"/>
                    <a:pt x="4" y="36"/>
                    <a:pt x="0" y="35"/>
                  </a:cubicBezTo>
                  <a:cubicBezTo>
                    <a:pt x="1" y="31"/>
                    <a:pt x="1" y="31"/>
                    <a:pt x="1" y="31"/>
                  </a:cubicBezTo>
                  <a:cubicBezTo>
                    <a:pt x="5" y="32"/>
                    <a:pt x="7" y="32"/>
                    <a:pt x="9" y="32"/>
                  </a:cubicBezTo>
                  <a:cubicBezTo>
                    <a:pt x="15" y="32"/>
                    <a:pt x="17" y="30"/>
                    <a:pt x="17" y="26"/>
                  </a:cubicBezTo>
                  <a:cubicBezTo>
                    <a:pt x="17" y="23"/>
                    <a:pt x="16" y="22"/>
                    <a:pt x="12" y="20"/>
                  </a:cubicBezTo>
                  <a:cubicBezTo>
                    <a:pt x="5" y="19"/>
                    <a:pt x="0" y="16"/>
                    <a:pt x="0" y="10"/>
                  </a:cubicBezTo>
                  <a:cubicBezTo>
                    <a:pt x="0" y="4"/>
                    <a:pt x="5" y="0"/>
                    <a:pt x="12" y="0"/>
                  </a:cubicBezTo>
                  <a:cubicBezTo>
                    <a:pt x="15" y="0"/>
                    <a:pt x="18" y="1"/>
                    <a:pt x="21" y="2"/>
                  </a:cubicBezTo>
                  <a:cubicBezTo>
                    <a:pt x="20" y="6"/>
                    <a:pt x="20" y="6"/>
                    <a:pt x="20" y="6"/>
                  </a:cubicBezTo>
                  <a:cubicBezTo>
                    <a:pt x="17" y="5"/>
                    <a:pt x="14" y="4"/>
                    <a:pt x="12" y="4"/>
                  </a:cubicBezTo>
                  <a:cubicBezTo>
                    <a:pt x="8" y="4"/>
                    <a:pt x="6" y="6"/>
                    <a:pt x="6" y="10"/>
                  </a:cubicBezTo>
                  <a:cubicBezTo>
                    <a:pt x="6" y="18"/>
                    <a:pt x="23" y="13"/>
                    <a:pt x="23" y="25"/>
                  </a:cubicBezTo>
                  <a:cubicBezTo>
                    <a:pt x="23" y="32"/>
                    <a:pt x="19" y="37"/>
                    <a:pt x="11" y="3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grpSp>
        <p:nvGrpSpPr>
          <p:cNvPr id="52" name="Group 51"/>
          <p:cNvGrpSpPr/>
          <p:nvPr userDrawn="1"/>
        </p:nvGrpSpPr>
        <p:grpSpPr>
          <a:xfrm>
            <a:off x="9362272" y="3637244"/>
            <a:ext cx="2247909" cy="2201807"/>
            <a:chOff x="-2039938" y="4012733"/>
            <a:chExt cx="1935163" cy="1895475"/>
          </a:xfrm>
        </p:grpSpPr>
        <p:sp>
          <p:nvSpPr>
            <p:cNvPr id="53" name="Freeform 58"/>
            <p:cNvSpPr>
              <a:spLocks noEditPoints="1"/>
            </p:cNvSpPr>
            <p:nvPr userDrawn="1"/>
          </p:nvSpPr>
          <p:spPr bwMode="auto">
            <a:xfrm>
              <a:off x="-1189038" y="4012733"/>
              <a:ext cx="663575" cy="636588"/>
            </a:xfrm>
            <a:custGeom>
              <a:avLst/>
              <a:gdLst>
                <a:gd name="T0" fmla="*/ 94 w 237"/>
                <a:gd name="T1" fmla="*/ 55 h 227"/>
                <a:gd name="T2" fmla="*/ 102 w 237"/>
                <a:gd name="T3" fmla="*/ 28 h 227"/>
                <a:gd name="T4" fmla="*/ 93 w 237"/>
                <a:gd name="T5" fmla="*/ 13 h 227"/>
                <a:gd name="T6" fmla="*/ 67 w 237"/>
                <a:gd name="T7" fmla="*/ 5 h 227"/>
                <a:gd name="T8" fmla="*/ 59 w 237"/>
                <a:gd name="T9" fmla="*/ 32 h 227"/>
                <a:gd name="T10" fmla="*/ 67 w 237"/>
                <a:gd name="T11" fmla="*/ 47 h 227"/>
                <a:gd name="T12" fmla="*/ 94 w 237"/>
                <a:gd name="T13" fmla="*/ 55 h 227"/>
                <a:gd name="T14" fmla="*/ 205 w 237"/>
                <a:gd name="T15" fmla="*/ 15 h 227"/>
                <a:gd name="T16" fmla="*/ 177 w 237"/>
                <a:gd name="T17" fmla="*/ 16 h 227"/>
                <a:gd name="T18" fmla="*/ 112 w 237"/>
                <a:gd name="T19" fmla="*/ 86 h 227"/>
                <a:gd name="T20" fmla="*/ 18 w 237"/>
                <a:gd name="T21" fmla="*/ 104 h 227"/>
                <a:gd name="T22" fmla="*/ 2 w 237"/>
                <a:gd name="T23" fmla="*/ 128 h 227"/>
                <a:gd name="T24" fmla="*/ 25 w 237"/>
                <a:gd name="T25" fmla="*/ 143 h 227"/>
                <a:gd name="T26" fmla="*/ 99 w 237"/>
                <a:gd name="T27" fmla="*/ 129 h 227"/>
                <a:gd name="T28" fmla="*/ 89 w 237"/>
                <a:gd name="T29" fmla="*/ 203 h 227"/>
                <a:gd name="T30" fmla="*/ 107 w 237"/>
                <a:gd name="T31" fmla="*/ 225 h 227"/>
                <a:gd name="T32" fmla="*/ 129 w 237"/>
                <a:gd name="T33" fmla="*/ 208 h 227"/>
                <a:gd name="T34" fmla="*/ 138 w 237"/>
                <a:gd name="T35" fmla="*/ 134 h 227"/>
                <a:gd name="T36" fmla="*/ 206 w 237"/>
                <a:gd name="T37" fmla="*/ 166 h 227"/>
                <a:gd name="T38" fmla="*/ 232 w 237"/>
                <a:gd name="T39" fmla="*/ 156 h 227"/>
                <a:gd name="T40" fmla="*/ 223 w 237"/>
                <a:gd name="T41" fmla="*/ 130 h 227"/>
                <a:gd name="T42" fmla="*/ 155 w 237"/>
                <a:gd name="T43" fmla="*/ 98 h 227"/>
                <a:gd name="T44" fmla="*/ 206 w 237"/>
                <a:gd name="T45" fmla="*/ 43 h 227"/>
                <a:gd name="T46" fmla="*/ 205 w 237"/>
                <a:gd name="T47" fmla="*/ 15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7" h="227">
                  <a:moveTo>
                    <a:pt x="94" y="55"/>
                  </a:moveTo>
                  <a:cubicBezTo>
                    <a:pt x="104" y="50"/>
                    <a:pt x="107" y="38"/>
                    <a:pt x="102" y="28"/>
                  </a:cubicBezTo>
                  <a:cubicBezTo>
                    <a:pt x="93" y="13"/>
                    <a:pt x="93" y="13"/>
                    <a:pt x="93" y="13"/>
                  </a:cubicBezTo>
                  <a:cubicBezTo>
                    <a:pt x="88" y="3"/>
                    <a:pt x="76" y="0"/>
                    <a:pt x="67" y="5"/>
                  </a:cubicBezTo>
                  <a:cubicBezTo>
                    <a:pt x="57" y="10"/>
                    <a:pt x="54" y="23"/>
                    <a:pt x="59" y="32"/>
                  </a:cubicBezTo>
                  <a:cubicBezTo>
                    <a:pt x="67" y="47"/>
                    <a:pt x="67" y="47"/>
                    <a:pt x="67" y="47"/>
                  </a:cubicBezTo>
                  <a:cubicBezTo>
                    <a:pt x="73" y="57"/>
                    <a:pt x="85" y="61"/>
                    <a:pt x="94" y="55"/>
                  </a:cubicBezTo>
                  <a:moveTo>
                    <a:pt x="205" y="15"/>
                  </a:moveTo>
                  <a:cubicBezTo>
                    <a:pt x="197" y="8"/>
                    <a:pt x="184" y="8"/>
                    <a:pt x="177" y="16"/>
                  </a:cubicBezTo>
                  <a:cubicBezTo>
                    <a:pt x="112" y="86"/>
                    <a:pt x="112" y="86"/>
                    <a:pt x="112" y="86"/>
                  </a:cubicBezTo>
                  <a:cubicBezTo>
                    <a:pt x="18" y="104"/>
                    <a:pt x="18" y="104"/>
                    <a:pt x="18" y="104"/>
                  </a:cubicBezTo>
                  <a:cubicBezTo>
                    <a:pt x="7" y="107"/>
                    <a:pt x="0" y="117"/>
                    <a:pt x="2" y="128"/>
                  </a:cubicBezTo>
                  <a:cubicBezTo>
                    <a:pt x="4" y="138"/>
                    <a:pt x="15" y="145"/>
                    <a:pt x="25" y="143"/>
                  </a:cubicBezTo>
                  <a:cubicBezTo>
                    <a:pt x="99" y="129"/>
                    <a:pt x="99" y="129"/>
                    <a:pt x="99" y="129"/>
                  </a:cubicBezTo>
                  <a:cubicBezTo>
                    <a:pt x="89" y="203"/>
                    <a:pt x="89" y="203"/>
                    <a:pt x="89" y="203"/>
                  </a:cubicBezTo>
                  <a:cubicBezTo>
                    <a:pt x="88" y="214"/>
                    <a:pt x="96" y="224"/>
                    <a:pt x="107" y="225"/>
                  </a:cubicBezTo>
                  <a:cubicBezTo>
                    <a:pt x="118" y="227"/>
                    <a:pt x="128" y="219"/>
                    <a:pt x="129" y="208"/>
                  </a:cubicBezTo>
                  <a:cubicBezTo>
                    <a:pt x="138" y="134"/>
                    <a:pt x="138" y="134"/>
                    <a:pt x="138" y="134"/>
                  </a:cubicBezTo>
                  <a:cubicBezTo>
                    <a:pt x="206" y="166"/>
                    <a:pt x="206" y="166"/>
                    <a:pt x="206" y="166"/>
                  </a:cubicBezTo>
                  <a:cubicBezTo>
                    <a:pt x="216" y="170"/>
                    <a:pt x="227" y="166"/>
                    <a:pt x="232" y="156"/>
                  </a:cubicBezTo>
                  <a:cubicBezTo>
                    <a:pt x="237" y="146"/>
                    <a:pt x="232" y="134"/>
                    <a:pt x="223" y="130"/>
                  </a:cubicBezTo>
                  <a:cubicBezTo>
                    <a:pt x="155" y="98"/>
                    <a:pt x="155" y="98"/>
                    <a:pt x="155" y="98"/>
                  </a:cubicBezTo>
                  <a:cubicBezTo>
                    <a:pt x="206" y="43"/>
                    <a:pt x="206" y="43"/>
                    <a:pt x="206" y="43"/>
                  </a:cubicBezTo>
                  <a:cubicBezTo>
                    <a:pt x="213" y="35"/>
                    <a:pt x="213" y="23"/>
                    <a:pt x="205" y="15"/>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dirty="0"/>
            </a:p>
          </p:txBody>
        </p:sp>
        <p:sp>
          <p:nvSpPr>
            <p:cNvPr id="54" name="Freeform 59"/>
            <p:cNvSpPr>
              <a:spLocks noEditPoints="1"/>
            </p:cNvSpPr>
            <p:nvPr userDrawn="1"/>
          </p:nvSpPr>
          <p:spPr bwMode="auto">
            <a:xfrm>
              <a:off x="-2039938" y="4474695"/>
              <a:ext cx="965200" cy="925513"/>
            </a:xfrm>
            <a:custGeom>
              <a:avLst/>
              <a:gdLst>
                <a:gd name="T0" fmla="*/ 137 w 344"/>
                <a:gd name="T1" fmla="*/ 80 h 330"/>
                <a:gd name="T2" fmla="*/ 148 w 344"/>
                <a:gd name="T3" fmla="*/ 41 h 330"/>
                <a:gd name="T4" fmla="*/ 136 w 344"/>
                <a:gd name="T5" fmla="*/ 19 h 330"/>
                <a:gd name="T6" fmla="*/ 97 w 344"/>
                <a:gd name="T7" fmla="*/ 7 h 330"/>
                <a:gd name="T8" fmla="*/ 85 w 344"/>
                <a:gd name="T9" fmla="*/ 47 h 330"/>
                <a:gd name="T10" fmla="*/ 98 w 344"/>
                <a:gd name="T11" fmla="*/ 69 h 330"/>
                <a:gd name="T12" fmla="*/ 137 w 344"/>
                <a:gd name="T13" fmla="*/ 80 h 330"/>
                <a:gd name="T14" fmla="*/ 298 w 344"/>
                <a:gd name="T15" fmla="*/ 22 h 330"/>
                <a:gd name="T16" fmla="*/ 257 w 344"/>
                <a:gd name="T17" fmla="*/ 24 h 330"/>
                <a:gd name="T18" fmla="*/ 163 w 344"/>
                <a:gd name="T19" fmla="*/ 125 h 330"/>
                <a:gd name="T20" fmla="*/ 26 w 344"/>
                <a:gd name="T21" fmla="*/ 152 h 330"/>
                <a:gd name="T22" fmla="*/ 3 w 344"/>
                <a:gd name="T23" fmla="*/ 185 h 330"/>
                <a:gd name="T24" fmla="*/ 37 w 344"/>
                <a:gd name="T25" fmla="*/ 208 h 330"/>
                <a:gd name="T26" fmla="*/ 143 w 344"/>
                <a:gd name="T27" fmla="*/ 187 h 330"/>
                <a:gd name="T28" fmla="*/ 130 w 344"/>
                <a:gd name="T29" fmla="*/ 296 h 330"/>
                <a:gd name="T30" fmla="*/ 155 w 344"/>
                <a:gd name="T31" fmla="*/ 328 h 330"/>
                <a:gd name="T32" fmla="*/ 187 w 344"/>
                <a:gd name="T33" fmla="*/ 303 h 330"/>
                <a:gd name="T34" fmla="*/ 201 w 344"/>
                <a:gd name="T35" fmla="*/ 195 h 330"/>
                <a:gd name="T36" fmla="*/ 299 w 344"/>
                <a:gd name="T37" fmla="*/ 241 h 330"/>
                <a:gd name="T38" fmla="*/ 337 w 344"/>
                <a:gd name="T39" fmla="*/ 227 h 330"/>
                <a:gd name="T40" fmla="*/ 323 w 344"/>
                <a:gd name="T41" fmla="*/ 188 h 330"/>
                <a:gd name="T42" fmla="*/ 225 w 344"/>
                <a:gd name="T43" fmla="*/ 143 h 330"/>
                <a:gd name="T44" fmla="*/ 299 w 344"/>
                <a:gd name="T45" fmla="*/ 63 h 330"/>
                <a:gd name="T46" fmla="*/ 298 w 344"/>
                <a:gd name="T47" fmla="*/ 22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4" h="330">
                  <a:moveTo>
                    <a:pt x="137" y="80"/>
                  </a:moveTo>
                  <a:cubicBezTo>
                    <a:pt x="151" y="72"/>
                    <a:pt x="156" y="55"/>
                    <a:pt x="148" y="41"/>
                  </a:cubicBezTo>
                  <a:cubicBezTo>
                    <a:pt x="136" y="19"/>
                    <a:pt x="136" y="19"/>
                    <a:pt x="136" y="19"/>
                  </a:cubicBezTo>
                  <a:cubicBezTo>
                    <a:pt x="128" y="5"/>
                    <a:pt x="111" y="0"/>
                    <a:pt x="97" y="7"/>
                  </a:cubicBezTo>
                  <a:cubicBezTo>
                    <a:pt x="83" y="15"/>
                    <a:pt x="78" y="33"/>
                    <a:pt x="85" y="47"/>
                  </a:cubicBezTo>
                  <a:cubicBezTo>
                    <a:pt x="98" y="69"/>
                    <a:pt x="98" y="69"/>
                    <a:pt x="98" y="69"/>
                  </a:cubicBezTo>
                  <a:cubicBezTo>
                    <a:pt x="106" y="83"/>
                    <a:pt x="123" y="88"/>
                    <a:pt x="137" y="80"/>
                  </a:cubicBezTo>
                  <a:moveTo>
                    <a:pt x="298" y="22"/>
                  </a:moveTo>
                  <a:cubicBezTo>
                    <a:pt x="286" y="11"/>
                    <a:pt x="268" y="12"/>
                    <a:pt x="257" y="24"/>
                  </a:cubicBezTo>
                  <a:cubicBezTo>
                    <a:pt x="163" y="125"/>
                    <a:pt x="163" y="125"/>
                    <a:pt x="163" y="125"/>
                  </a:cubicBezTo>
                  <a:cubicBezTo>
                    <a:pt x="26" y="152"/>
                    <a:pt x="26" y="152"/>
                    <a:pt x="26" y="152"/>
                  </a:cubicBezTo>
                  <a:cubicBezTo>
                    <a:pt x="10" y="155"/>
                    <a:pt x="0" y="170"/>
                    <a:pt x="3" y="185"/>
                  </a:cubicBezTo>
                  <a:cubicBezTo>
                    <a:pt x="6" y="201"/>
                    <a:pt x="21" y="211"/>
                    <a:pt x="37" y="208"/>
                  </a:cubicBezTo>
                  <a:cubicBezTo>
                    <a:pt x="143" y="187"/>
                    <a:pt x="143" y="187"/>
                    <a:pt x="143" y="187"/>
                  </a:cubicBezTo>
                  <a:cubicBezTo>
                    <a:pt x="130" y="296"/>
                    <a:pt x="130" y="296"/>
                    <a:pt x="130" y="296"/>
                  </a:cubicBezTo>
                  <a:cubicBezTo>
                    <a:pt x="128" y="311"/>
                    <a:pt x="139" y="326"/>
                    <a:pt x="155" y="328"/>
                  </a:cubicBezTo>
                  <a:cubicBezTo>
                    <a:pt x="171" y="330"/>
                    <a:pt x="185" y="318"/>
                    <a:pt x="187" y="303"/>
                  </a:cubicBezTo>
                  <a:cubicBezTo>
                    <a:pt x="201" y="195"/>
                    <a:pt x="201" y="195"/>
                    <a:pt x="201" y="195"/>
                  </a:cubicBezTo>
                  <a:cubicBezTo>
                    <a:pt x="299" y="241"/>
                    <a:pt x="299" y="241"/>
                    <a:pt x="299" y="241"/>
                  </a:cubicBezTo>
                  <a:cubicBezTo>
                    <a:pt x="314" y="247"/>
                    <a:pt x="331" y="241"/>
                    <a:pt x="337" y="227"/>
                  </a:cubicBezTo>
                  <a:cubicBezTo>
                    <a:pt x="344" y="212"/>
                    <a:pt x="338" y="195"/>
                    <a:pt x="323" y="188"/>
                  </a:cubicBezTo>
                  <a:cubicBezTo>
                    <a:pt x="225" y="143"/>
                    <a:pt x="225" y="143"/>
                    <a:pt x="225" y="143"/>
                  </a:cubicBezTo>
                  <a:cubicBezTo>
                    <a:pt x="299" y="63"/>
                    <a:pt x="299" y="63"/>
                    <a:pt x="299" y="63"/>
                  </a:cubicBezTo>
                  <a:cubicBezTo>
                    <a:pt x="310" y="51"/>
                    <a:pt x="309" y="33"/>
                    <a:pt x="298" y="22"/>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dirty="0"/>
            </a:p>
          </p:txBody>
        </p:sp>
        <p:sp>
          <p:nvSpPr>
            <p:cNvPr id="55" name="Freeform 60"/>
            <p:cNvSpPr>
              <a:spLocks noEditPoints="1"/>
            </p:cNvSpPr>
            <p:nvPr userDrawn="1"/>
          </p:nvSpPr>
          <p:spPr bwMode="auto">
            <a:xfrm>
              <a:off x="-1198563" y="4825533"/>
              <a:ext cx="1093788" cy="1082675"/>
            </a:xfrm>
            <a:custGeom>
              <a:avLst/>
              <a:gdLst>
                <a:gd name="T0" fmla="*/ 168 w 390"/>
                <a:gd name="T1" fmla="*/ 96 h 386"/>
                <a:gd name="T2" fmla="*/ 185 w 390"/>
                <a:gd name="T3" fmla="*/ 52 h 386"/>
                <a:gd name="T4" fmla="*/ 174 w 390"/>
                <a:gd name="T5" fmla="*/ 25 h 386"/>
                <a:gd name="T6" fmla="*/ 130 w 390"/>
                <a:gd name="T7" fmla="*/ 8 h 386"/>
                <a:gd name="T8" fmla="*/ 112 w 390"/>
                <a:gd name="T9" fmla="*/ 51 h 386"/>
                <a:gd name="T10" fmla="*/ 124 w 390"/>
                <a:gd name="T11" fmla="*/ 78 h 386"/>
                <a:gd name="T12" fmla="*/ 168 w 390"/>
                <a:gd name="T13" fmla="*/ 96 h 386"/>
                <a:gd name="T14" fmla="*/ 359 w 390"/>
                <a:gd name="T15" fmla="*/ 48 h 386"/>
                <a:gd name="T16" fmla="*/ 312 w 390"/>
                <a:gd name="T17" fmla="*/ 45 h 386"/>
                <a:gd name="T18" fmla="*/ 192 w 390"/>
                <a:gd name="T19" fmla="*/ 150 h 386"/>
                <a:gd name="T20" fmla="*/ 32 w 390"/>
                <a:gd name="T21" fmla="*/ 165 h 386"/>
                <a:gd name="T22" fmla="*/ 2 w 390"/>
                <a:gd name="T23" fmla="*/ 201 h 386"/>
                <a:gd name="T24" fmla="*/ 38 w 390"/>
                <a:gd name="T25" fmla="*/ 231 h 386"/>
                <a:gd name="T26" fmla="*/ 163 w 390"/>
                <a:gd name="T27" fmla="*/ 220 h 386"/>
                <a:gd name="T28" fmla="*/ 135 w 390"/>
                <a:gd name="T29" fmla="*/ 342 h 386"/>
                <a:gd name="T30" fmla="*/ 160 w 390"/>
                <a:gd name="T31" fmla="*/ 382 h 386"/>
                <a:gd name="T32" fmla="*/ 200 w 390"/>
                <a:gd name="T33" fmla="*/ 357 h 386"/>
                <a:gd name="T34" fmla="*/ 227 w 390"/>
                <a:gd name="T35" fmla="*/ 235 h 386"/>
                <a:gd name="T36" fmla="*/ 335 w 390"/>
                <a:gd name="T37" fmla="*/ 299 h 386"/>
                <a:gd name="T38" fmla="*/ 381 w 390"/>
                <a:gd name="T39" fmla="*/ 287 h 386"/>
                <a:gd name="T40" fmla="*/ 369 w 390"/>
                <a:gd name="T41" fmla="*/ 242 h 386"/>
                <a:gd name="T42" fmla="*/ 262 w 390"/>
                <a:gd name="T43" fmla="*/ 178 h 386"/>
                <a:gd name="T44" fmla="*/ 356 w 390"/>
                <a:gd name="T45" fmla="*/ 95 h 386"/>
                <a:gd name="T46" fmla="*/ 359 w 390"/>
                <a:gd name="T47" fmla="*/ 48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0" h="386">
                  <a:moveTo>
                    <a:pt x="168" y="96"/>
                  </a:moveTo>
                  <a:cubicBezTo>
                    <a:pt x="185" y="89"/>
                    <a:pt x="192" y="69"/>
                    <a:pt x="185" y="52"/>
                  </a:cubicBezTo>
                  <a:cubicBezTo>
                    <a:pt x="174" y="25"/>
                    <a:pt x="174" y="25"/>
                    <a:pt x="174" y="25"/>
                  </a:cubicBezTo>
                  <a:cubicBezTo>
                    <a:pt x="166" y="8"/>
                    <a:pt x="147" y="0"/>
                    <a:pt x="130" y="8"/>
                  </a:cubicBezTo>
                  <a:cubicBezTo>
                    <a:pt x="113" y="15"/>
                    <a:pt x="105" y="35"/>
                    <a:pt x="112" y="51"/>
                  </a:cubicBezTo>
                  <a:cubicBezTo>
                    <a:pt x="124" y="78"/>
                    <a:pt x="124" y="78"/>
                    <a:pt x="124" y="78"/>
                  </a:cubicBezTo>
                  <a:cubicBezTo>
                    <a:pt x="131" y="95"/>
                    <a:pt x="151" y="103"/>
                    <a:pt x="168" y="96"/>
                  </a:cubicBezTo>
                  <a:moveTo>
                    <a:pt x="359" y="48"/>
                  </a:moveTo>
                  <a:cubicBezTo>
                    <a:pt x="347" y="34"/>
                    <a:pt x="326" y="33"/>
                    <a:pt x="312" y="45"/>
                  </a:cubicBezTo>
                  <a:cubicBezTo>
                    <a:pt x="192" y="150"/>
                    <a:pt x="192" y="150"/>
                    <a:pt x="192" y="150"/>
                  </a:cubicBezTo>
                  <a:cubicBezTo>
                    <a:pt x="32" y="165"/>
                    <a:pt x="32" y="165"/>
                    <a:pt x="32" y="165"/>
                  </a:cubicBezTo>
                  <a:cubicBezTo>
                    <a:pt x="13" y="167"/>
                    <a:pt x="0" y="183"/>
                    <a:pt x="2" y="201"/>
                  </a:cubicBezTo>
                  <a:cubicBezTo>
                    <a:pt x="3" y="220"/>
                    <a:pt x="19" y="233"/>
                    <a:pt x="38" y="231"/>
                  </a:cubicBezTo>
                  <a:cubicBezTo>
                    <a:pt x="163" y="220"/>
                    <a:pt x="163" y="220"/>
                    <a:pt x="163" y="220"/>
                  </a:cubicBezTo>
                  <a:cubicBezTo>
                    <a:pt x="135" y="342"/>
                    <a:pt x="135" y="342"/>
                    <a:pt x="135" y="342"/>
                  </a:cubicBezTo>
                  <a:cubicBezTo>
                    <a:pt x="131" y="360"/>
                    <a:pt x="142" y="378"/>
                    <a:pt x="160" y="382"/>
                  </a:cubicBezTo>
                  <a:cubicBezTo>
                    <a:pt x="178" y="386"/>
                    <a:pt x="196" y="375"/>
                    <a:pt x="200" y="357"/>
                  </a:cubicBezTo>
                  <a:cubicBezTo>
                    <a:pt x="227" y="235"/>
                    <a:pt x="227" y="235"/>
                    <a:pt x="227" y="235"/>
                  </a:cubicBezTo>
                  <a:cubicBezTo>
                    <a:pt x="335" y="299"/>
                    <a:pt x="335" y="299"/>
                    <a:pt x="335" y="299"/>
                  </a:cubicBezTo>
                  <a:cubicBezTo>
                    <a:pt x="351" y="308"/>
                    <a:pt x="371" y="303"/>
                    <a:pt x="381" y="287"/>
                  </a:cubicBezTo>
                  <a:cubicBezTo>
                    <a:pt x="390" y="272"/>
                    <a:pt x="385" y="251"/>
                    <a:pt x="369" y="242"/>
                  </a:cubicBezTo>
                  <a:cubicBezTo>
                    <a:pt x="262" y="178"/>
                    <a:pt x="262" y="178"/>
                    <a:pt x="262" y="178"/>
                  </a:cubicBezTo>
                  <a:cubicBezTo>
                    <a:pt x="356" y="95"/>
                    <a:pt x="356" y="95"/>
                    <a:pt x="356" y="95"/>
                  </a:cubicBezTo>
                  <a:cubicBezTo>
                    <a:pt x="370" y="83"/>
                    <a:pt x="371" y="62"/>
                    <a:pt x="359" y="48"/>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dirty="0"/>
            </a:p>
          </p:txBody>
        </p:sp>
      </p:grpSp>
      <p:sp>
        <p:nvSpPr>
          <p:cNvPr id="2" name="Title 1"/>
          <p:cNvSpPr>
            <a:spLocks noGrp="1"/>
          </p:cNvSpPr>
          <p:nvPr>
            <p:ph type="title"/>
          </p:nvPr>
        </p:nvSpPr>
        <p:spPr>
          <a:xfrm>
            <a:off x="831850" y="1709738"/>
            <a:ext cx="8742456" cy="2852737"/>
          </a:xfrm>
        </p:spPr>
        <p:txBody>
          <a:bodyPr anchor="b"/>
          <a:lstStyle>
            <a:lvl1pPr>
              <a:defRPr sz="4400">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831850" y="4589463"/>
            <a:ext cx="8437656"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lvl1pPr>
              <a:defRPr>
                <a:solidFill>
                  <a:srgbClr val="221E5B"/>
                </a:solidFill>
              </a:defRPr>
            </a:lvl1pPr>
          </a:lstStyle>
          <a:p>
            <a:r>
              <a:rPr lang="en-GB"/>
              <a:t>NatSIP/HoSS 'Evidencing the impact' Wednesday 2 October 2019</a:t>
            </a:r>
            <a:endParaRPr lang="en-GB" dirty="0"/>
          </a:p>
        </p:txBody>
      </p:sp>
      <p:sp>
        <p:nvSpPr>
          <p:cNvPr id="6" name="Slide Number Placeholder 5"/>
          <p:cNvSpPr>
            <a:spLocks noGrp="1"/>
          </p:cNvSpPr>
          <p:nvPr>
            <p:ph type="sldNum" sz="quarter" idx="12"/>
          </p:nvPr>
        </p:nvSpPr>
        <p:spPr/>
        <p:txBody>
          <a:bodyPr/>
          <a:lstStyle/>
          <a:p>
            <a:r>
              <a:rPr lang="en-GB" dirty="0"/>
              <a:t>Slide </a:t>
            </a:r>
            <a:fld id="{5F4C8201-D8A8-417D-8A18-42E93E6C5D44}" type="slidenum">
              <a:rPr lang="en-GB" b="1" smtClean="0"/>
              <a:pPr/>
              <a:t>‹#›</a:t>
            </a:fld>
            <a:endParaRPr lang="en-GB" b="1" dirty="0"/>
          </a:p>
        </p:txBody>
      </p:sp>
      <p:sp>
        <p:nvSpPr>
          <p:cNvPr id="57" name="Date Placeholder 3"/>
          <p:cNvSpPr>
            <a:spLocks noGrp="1"/>
          </p:cNvSpPr>
          <p:nvPr>
            <p:ph type="dt" sz="half" idx="2"/>
          </p:nvPr>
        </p:nvSpPr>
        <p:spPr>
          <a:xfrm>
            <a:off x="8271434" y="6434038"/>
            <a:ext cx="1945715" cy="365125"/>
          </a:xfrm>
          <a:prstGeom prst="rect">
            <a:avLst/>
          </a:prstGeom>
        </p:spPr>
        <p:txBody>
          <a:bodyPr anchor="ctr"/>
          <a:lstStyle>
            <a:lvl1pPr algn="r">
              <a:defRPr sz="1200">
                <a:solidFill>
                  <a:srgbClr val="221E5B"/>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1447379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lvl1pPr marL="228600" indent="-228600">
              <a:buFont typeface="Wingdings" panose="05000000000000000000" pitchFamily="2" charset="2"/>
              <a:buChar char="§"/>
              <a:defRPr/>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marL="228600" indent="-228600">
              <a:buFont typeface="Wingdings" panose="05000000000000000000" pitchFamily="2" charset="2"/>
              <a:buChar char="§"/>
              <a:defRPr/>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Footer Placeholder 5"/>
          <p:cNvSpPr>
            <a:spLocks noGrp="1"/>
          </p:cNvSpPr>
          <p:nvPr>
            <p:ph type="ftr" sz="quarter" idx="11"/>
          </p:nvPr>
        </p:nvSpPr>
        <p:spPr/>
        <p:txBody>
          <a:bodyPr/>
          <a:lstStyle/>
          <a:p>
            <a:r>
              <a:rPr lang="en-GB"/>
              <a:t>NatSIP/HoSS 'Evidencing the impact' Wednesday 2 October 2019</a:t>
            </a:r>
            <a:endParaRPr lang="en-GB" dirty="0"/>
          </a:p>
        </p:txBody>
      </p:sp>
      <p:sp>
        <p:nvSpPr>
          <p:cNvPr id="7" name="Slide Number Placeholder 6"/>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a:t>
            </a:fld>
            <a:endParaRPr lang="en-GB" b="1" dirty="0"/>
          </a:p>
        </p:txBody>
      </p:sp>
      <p:sp>
        <p:nvSpPr>
          <p:cNvPr id="8" name="Date Placeholder 3"/>
          <p:cNvSpPr>
            <a:spLocks noGrp="1"/>
          </p:cNvSpPr>
          <p:nvPr>
            <p:ph type="dt" sz="half" idx="13"/>
          </p:nvPr>
        </p:nvSpPr>
        <p:spPr>
          <a:xfrm>
            <a:off x="8271434" y="6434038"/>
            <a:ext cx="1945715" cy="365125"/>
          </a:xfrm>
          <a:prstGeom prst="rect">
            <a:avLst/>
          </a:prstGeom>
        </p:spPr>
        <p:txBody>
          <a:bodyPr anchor="ctr"/>
          <a:lstStyle>
            <a:lvl1pPr algn="r">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2768934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marL="228600" indent="-228600">
              <a:buFont typeface="Wingdings" panose="05000000000000000000" pitchFamily="2" charset="2"/>
              <a:buChar char="§"/>
              <a:defRPr/>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marL="228600" indent="-228600">
              <a:buFont typeface="Wingdings" panose="05000000000000000000" pitchFamily="2" charset="2"/>
              <a:buChar char="§"/>
              <a:defRPr/>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Footer Placeholder 7"/>
          <p:cNvSpPr>
            <a:spLocks noGrp="1"/>
          </p:cNvSpPr>
          <p:nvPr>
            <p:ph type="ftr" sz="quarter" idx="11"/>
          </p:nvPr>
        </p:nvSpPr>
        <p:spPr/>
        <p:txBody>
          <a:bodyPr/>
          <a:lstStyle/>
          <a:p>
            <a:r>
              <a:rPr lang="en-GB"/>
              <a:t>NatSIP/HoSS 'Evidencing the impact' Wednesday 2 October 2019</a:t>
            </a:r>
            <a:endParaRPr lang="en-GB" dirty="0"/>
          </a:p>
        </p:txBody>
      </p:sp>
      <p:sp>
        <p:nvSpPr>
          <p:cNvPr id="9" name="Slide Number Placeholder 8"/>
          <p:cNvSpPr>
            <a:spLocks noGrp="1"/>
          </p:cNvSpPr>
          <p:nvPr>
            <p:ph type="sldNum" sz="quarter" idx="12"/>
          </p:nvPr>
        </p:nvSpPr>
        <p:spPr/>
        <p:txBody>
          <a:bodyPr/>
          <a:lstStyle/>
          <a:p>
            <a:fld id="{5F4C8201-D8A8-417D-8A18-42E93E6C5D44}" type="slidenum">
              <a:rPr lang="en-GB" smtClean="0"/>
              <a:t>‹#›</a:t>
            </a:fld>
            <a:endParaRPr lang="en-GB" dirty="0"/>
          </a:p>
        </p:txBody>
      </p:sp>
      <p:sp>
        <p:nvSpPr>
          <p:cNvPr id="10" name="Date Placeholder 3"/>
          <p:cNvSpPr>
            <a:spLocks noGrp="1"/>
          </p:cNvSpPr>
          <p:nvPr>
            <p:ph type="dt" sz="half" idx="13"/>
          </p:nvPr>
        </p:nvSpPr>
        <p:spPr>
          <a:xfrm>
            <a:off x="8271434" y="6434038"/>
            <a:ext cx="1945715" cy="365125"/>
          </a:xfrm>
          <a:prstGeom prst="rect">
            <a:avLst/>
          </a:prstGeom>
        </p:spPr>
        <p:txBody>
          <a:bodyPr anchor="ctr"/>
          <a:lstStyle>
            <a:lvl1pPr algn="r">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1686636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Footer Placeholder 3"/>
          <p:cNvSpPr>
            <a:spLocks noGrp="1"/>
          </p:cNvSpPr>
          <p:nvPr>
            <p:ph type="ftr" sz="quarter" idx="11"/>
          </p:nvPr>
        </p:nvSpPr>
        <p:spPr/>
        <p:txBody>
          <a:bodyPr/>
          <a:lstStyle/>
          <a:p>
            <a:r>
              <a:rPr lang="en-GB"/>
              <a:t>NatSIP/HoSS 'Evidencing the impact' Wednesday 2 October 2019</a:t>
            </a:r>
            <a:endParaRPr lang="en-GB" dirty="0"/>
          </a:p>
        </p:txBody>
      </p:sp>
      <p:sp>
        <p:nvSpPr>
          <p:cNvPr id="5" name="Slide Number Placeholder 4"/>
          <p:cNvSpPr>
            <a:spLocks noGrp="1"/>
          </p:cNvSpPr>
          <p:nvPr>
            <p:ph type="sldNum" sz="quarter" idx="12"/>
          </p:nvPr>
        </p:nvSpPr>
        <p:spPr/>
        <p:txBody>
          <a:bodyPr/>
          <a:lstStyle/>
          <a:p>
            <a:fld id="{5F4C8201-D8A8-417D-8A18-42E93E6C5D44}" type="slidenum">
              <a:rPr lang="en-GB" smtClean="0"/>
              <a:t>‹#›</a:t>
            </a:fld>
            <a:endParaRPr lang="en-GB" dirty="0"/>
          </a:p>
        </p:txBody>
      </p:sp>
      <p:sp>
        <p:nvSpPr>
          <p:cNvPr id="6" name="Date Placeholder 3"/>
          <p:cNvSpPr>
            <a:spLocks noGrp="1"/>
          </p:cNvSpPr>
          <p:nvPr>
            <p:ph type="dt" sz="half" idx="2"/>
          </p:nvPr>
        </p:nvSpPr>
        <p:spPr>
          <a:xfrm>
            <a:off x="8271434" y="6434038"/>
            <a:ext cx="1945715" cy="365125"/>
          </a:xfrm>
          <a:prstGeom prst="rect">
            <a:avLst/>
          </a:prstGeom>
        </p:spPr>
        <p:txBody>
          <a:bodyPr anchor="ctr"/>
          <a:lstStyle>
            <a:lvl1pPr algn="r">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100714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GB"/>
              <a:t>NatSIP/HoSS 'Evidencing the impact' Wednesday 2 October 2019</a:t>
            </a:r>
            <a:endParaRPr lang="en-GB" dirty="0"/>
          </a:p>
        </p:txBody>
      </p:sp>
      <p:sp>
        <p:nvSpPr>
          <p:cNvPr id="4" name="Slide Number Placeholder 3"/>
          <p:cNvSpPr>
            <a:spLocks noGrp="1"/>
          </p:cNvSpPr>
          <p:nvPr>
            <p:ph type="sldNum" sz="quarter" idx="12"/>
          </p:nvPr>
        </p:nvSpPr>
        <p:spPr/>
        <p:txBody>
          <a:bodyPr/>
          <a:lstStyle/>
          <a:p>
            <a:fld id="{5F4C8201-D8A8-417D-8A18-42E93E6C5D44}" type="slidenum">
              <a:rPr lang="en-GB" smtClean="0"/>
              <a:t>‹#›</a:t>
            </a:fld>
            <a:endParaRPr lang="en-GB" dirty="0"/>
          </a:p>
        </p:txBody>
      </p:sp>
      <p:sp>
        <p:nvSpPr>
          <p:cNvPr id="5" name="Date Placeholder 3"/>
          <p:cNvSpPr>
            <a:spLocks noGrp="1"/>
          </p:cNvSpPr>
          <p:nvPr>
            <p:ph type="dt" sz="half" idx="2"/>
          </p:nvPr>
        </p:nvSpPr>
        <p:spPr>
          <a:xfrm>
            <a:off x="8271434" y="6434038"/>
            <a:ext cx="1945715" cy="365125"/>
          </a:xfrm>
          <a:prstGeom prst="rect">
            <a:avLst/>
          </a:prstGeom>
        </p:spPr>
        <p:txBody>
          <a:bodyPr anchor="ctr"/>
          <a:lstStyle>
            <a:lvl1pPr algn="r">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2596125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1467853"/>
            <a:ext cx="6172200" cy="43931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GB"/>
              <a:t>NatSIP/HoSS 'Evidencing the impact' Wednesday 2 October 2019</a:t>
            </a:r>
            <a:endParaRPr lang="en-GB" dirty="0"/>
          </a:p>
        </p:txBody>
      </p:sp>
      <p:sp>
        <p:nvSpPr>
          <p:cNvPr id="7" name="Slide Number Placeholder 6"/>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a:t>
            </a:fld>
            <a:endParaRPr lang="en-GB" b="1" dirty="0"/>
          </a:p>
        </p:txBody>
      </p:sp>
      <p:sp>
        <p:nvSpPr>
          <p:cNvPr id="8" name="Date Placeholder 3"/>
          <p:cNvSpPr>
            <a:spLocks noGrp="1"/>
          </p:cNvSpPr>
          <p:nvPr>
            <p:ph type="dt" sz="half" idx="13"/>
          </p:nvPr>
        </p:nvSpPr>
        <p:spPr>
          <a:xfrm>
            <a:off x="8271434" y="6434038"/>
            <a:ext cx="1945715" cy="365125"/>
          </a:xfrm>
          <a:prstGeom prst="rect">
            <a:avLst/>
          </a:prstGeom>
        </p:spPr>
        <p:txBody>
          <a:bodyPr anchor="ctr"/>
          <a:lstStyle>
            <a:lvl1pPr algn="r">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2124001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1411705"/>
            <a:ext cx="6172200" cy="444934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GB"/>
              <a:t>NatSIP/HoSS 'Evidencing the impact' Wednesday 2 October 2019</a:t>
            </a:r>
            <a:endParaRPr lang="en-GB" dirty="0"/>
          </a:p>
        </p:txBody>
      </p:sp>
      <p:sp>
        <p:nvSpPr>
          <p:cNvPr id="7" name="Slide Number Placeholder 6"/>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a:t>
            </a:fld>
            <a:endParaRPr lang="en-GB" b="1" dirty="0"/>
          </a:p>
        </p:txBody>
      </p:sp>
      <p:sp>
        <p:nvSpPr>
          <p:cNvPr id="8" name="Date Placeholder 3"/>
          <p:cNvSpPr>
            <a:spLocks noGrp="1"/>
          </p:cNvSpPr>
          <p:nvPr>
            <p:ph type="dt" sz="half" idx="13"/>
          </p:nvPr>
        </p:nvSpPr>
        <p:spPr>
          <a:xfrm>
            <a:off x="8271434" y="6434038"/>
            <a:ext cx="1945715" cy="365125"/>
          </a:xfrm>
          <a:prstGeom prst="rect">
            <a:avLst/>
          </a:prstGeom>
        </p:spPr>
        <p:txBody>
          <a:bodyPr anchor="ctr"/>
          <a:lstStyle>
            <a:lvl1pPr algn="r">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3803659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lvl1pPr marL="228600" indent="-228600">
              <a:buFont typeface="Wingdings" panose="05000000000000000000" pitchFamily="2" charset="2"/>
              <a:buChar char="§"/>
              <a:defRPr sz="3200"/>
            </a:lvl1pPr>
            <a:lvl2pPr marL="685800" indent="-228600">
              <a:buFont typeface="Wingdings" panose="05000000000000000000" pitchFamily="2" charset="2"/>
              <a:buChar char="§"/>
              <a:defRPr sz="2800"/>
            </a:lvl2pPr>
            <a:lvl3pPr marL="1143000" indent="-228600">
              <a:buFont typeface="Wingdings" panose="05000000000000000000" pitchFamily="2" charset="2"/>
              <a:buChar char="§"/>
              <a:defRPr sz="2400"/>
            </a:lvl3pPr>
            <a:lvl4pPr marL="1600200" indent="-228600">
              <a:buFont typeface="Wingdings" panose="05000000000000000000" pitchFamily="2" charset="2"/>
              <a:buChar char="§"/>
              <a:defRPr sz="2000"/>
            </a:lvl4pPr>
            <a:lvl5pPr marL="2057400" indent="-228600">
              <a:buFont typeface="Wingdings" panose="05000000000000000000" pitchFamily="2" charset="2"/>
              <a:buChar cha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1"/>
          </p:nvPr>
        </p:nvSpPr>
        <p:spPr/>
        <p:txBody>
          <a:bodyPr/>
          <a:lstStyle/>
          <a:p>
            <a:r>
              <a:rPr lang="en-GB"/>
              <a:t>NatSIP/HoSS 'Evidencing the impact' Wednesday 2 October 2019</a:t>
            </a:r>
            <a:endParaRPr lang="en-GB" dirty="0"/>
          </a:p>
        </p:txBody>
      </p:sp>
      <p:sp>
        <p:nvSpPr>
          <p:cNvPr id="6" name="Slide Number Placeholder 5"/>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a:t>
            </a:fld>
            <a:endParaRPr lang="en-GB" b="1" dirty="0"/>
          </a:p>
        </p:txBody>
      </p:sp>
      <p:sp>
        <p:nvSpPr>
          <p:cNvPr id="7" name="Date Placeholder 3"/>
          <p:cNvSpPr>
            <a:spLocks noGrp="1"/>
          </p:cNvSpPr>
          <p:nvPr>
            <p:ph type="dt" sz="half" idx="2"/>
          </p:nvPr>
        </p:nvSpPr>
        <p:spPr>
          <a:xfrm>
            <a:off x="8271434" y="6434038"/>
            <a:ext cx="1945715" cy="365125"/>
          </a:xfrm>
          <a:prstGeom prst="rect">
            <a:avLst/>
          </a:prstGeom>
        </p:spPr>
        <p:txBody>
          <a:bodyPr anchor="ctr"/>
          <a:lstStyle>
            <a:lvl1pPr algn="r">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699689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1213971" cy="5811838"/>
          </a:xfrm>
        </p:spPr>
        <p:txBody>
          <a:bodyPr vert="eaVert">
            <a:normAutofit/>
          </a:bodyPr>
          <a:lstStyle>
            <a:lvl1pPr>
              <a:defRPr sz="3200"/>
            </a:lvl1pPr>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lvl1pPr marL="228600" indent="-228600">
              <a:buFont typeface="Wingdings" panose="05000000000000000000" pitchFamily="2" charset="2"/>
              <a:buChar char="§"/>
              <a:defRPr/>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1"/>
          </p:nvPr>
        </p:nvSpPr>
        <p:spPr/>
        <p:txBody>
          <a:bodyPr/>
          <a:lstStyle/>
          <a:p>
            <a:r>
              <a:rPr lang="en-GB"/>
              <a:t>NatSIP/HoSS 'Evidencing the impact' Wednesday 2 October 2019</a:t>
            </a:r>
            <a:endParaRPr lang="en-GB" dirty="0"/>
          </a:p>
        </p:txBody>
      </p:sp>
      <p:sp>
        <p:nvSpPr>
          <p:cNvPr id="6" name="Slide Number Placeholder 5"/>
          <p:cNvSpPr>
            <a:spLocks noGrp="1"/>
          </p:cNvSpPr>
          <p:nvPr>
            <p:ph type="sldNum" sz="quarter" idx="12"/>
          </p:nvPr>
        </p:nvSpPr>
        <p:spPr>
          <a:xfrm>
            <a:off x="10285506" y="6434038"/>
            <a:ext cx="1068294" cy="365125"/>
          </a:xfrm>
        </p:spPr>
        <p:txBody>
          <a:bodyPr/>
          <a:lstStyle/>
          <a:p>
            <a:r>
              <a:rPr lang="en-GB" dirty="0">
                <a:solidFill>
                  <a:schemeClr val="bg1"/>
                </a:solidFill>
              </a:rPr>
              <a:t>Slide</a:t>
            </a:r>
            <a:r>
              <a:rPr lang="en-GB" dirty="0"/>
              <a:t> </a:t>
            </a:r>
            <a:fld id="{5F4C8201-D8A8-417D-8A18-42E93E6C5D44}" type="slidenum">
              <a:rPr lang="en-GB" b="1" smtClean="0"/>
              <a:pPr/>
              <a:t>‹#›</a:t>
            </a:fld>
            <a:endParaRPr lang="en-GB" b="1" dirty="0"/>
          </a:p>
        </p:txBody>
      </p:sp>
      <p:sp>
        <p:nvSpPr>
          <p:cNvPr id="7" name="Date Placeholder 3"/>
          <p:cNvSpPr>
            <a:spLocks noGrp="1"/>
          </p:cNvSpPr>
          <p:nvPr>
            <p:ph type="dt" sz="half" idx="2"/>
          </p:nvPr>
        </p:nvSpPr>
        <p:spPr>
          <a:xfrm>
            <a:off x="8271434" y="6434038"/>
            <a:ext cx="1945715" cy="365125"/>
          </a:xfrm>
          <a:prstGeom prst="rect">
            <a:avLst/>
          </a:prstGeom>
        </p:spPr>
        <p:txBody>
          <a:bodyPr anchor="ctr"/>
          <a:lstStyle>
            <a:lvl1pPr algn="r">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1559712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0" name="Freeform 54"/>
          <p:cNvSpPr>
            <a:spLocks/>
          </p:cNvSpPr>
          <p:nvPr userDrawn="1"/>
        </p:nvSpPr>
        <p:spPr bwMode="auto">
          <a:xfrm>
            <a:off x="666001" y="6315812"/>
            <a:ext cx="10924476" cy="542188"/>
          </a:xfrm>
          <a:custGeom>
            <a:avLst/>
            <a:gdLst>
              <a:gd name="T0" fmla="*/ 3000 w 3000"/>
              <a:gd name="T1" fmla="*/ 146 h 146"/>
              <a:gd name="T2" fmla="*/ 3000 w 3000"/>
              <a:gd name="T3" fmla="*/ 49 h 146"/>
              <a:gd name="T4" fmla="*/ 2951 w 3000"/>
              <a:gd name="T5" fmla="*/ 0 h 146"/>
              <a:gd name="T6" fmla="*/ 48 w 3000"/>
              <a:gd name="T7" fmla="*/ 0 h 146"/>
              <a:gd name="T8" fmla="*/ 0 w 3000"/>
              <a:gd name="T9" fmla="*/ 49 h 146"/>
              <a:gd name="T10" fmla="*/ 0 w 3000"/>
              <a:gd name="T11" fmla="*/ 146 h 146"/>
              <a:gd name="T12" fmla="*/ 3000 w 3000"/>
              <a:gd name="T13" fmla="*/ 146 h 146"/>
            </a:gdLst>
            <a:ahLst/>
            <a:cxnLst>
              <a:cxn ang="0">
                <a:pos x="T0" y="T1"/>
              </a:cxn>
              <a:cxn ang="0">
                <a:pos x="T2" y="T3"/>
              </a:cxn>
              <a:cxn ang="0">
                <a:pos x="T4" y="T5"/>
              </a:cxn>
              <a:cxn ang="0">
                <a:pos x="T6" y="T7"/>
              </a:cxn>
              <a:cxn ang="0">
                <a:pos x="T8" y="T9"/>
              </a:cxn>
              <a:cxn ang="0">
                <a:pos x="T10" y="T11"/>
              </a:cxn>
              <a:cxn ang="0">
                <a:pos x="T12" y="T13"/>
              </a:cxn>
            </a:cxnLst>
            <a:rect l="0" t="0" r="r" b="b"/>
            <a:pathLst>
              <a:path w="3000" h="146">
                <a:moveTo>
                  <a:pt x="3000" y="146"/>
                </a:moveTo>
                <a:cubicBezTo>
                  <a:pt x="3000" y="49"/>
                  <a:pt x="3000" y="49"/>
                  <a:pt x="3000" y="49"/>
                </a:cubicBezTo>
                <a:cubicBezTo>
                  <a:pt x="3000" y="22"/>
                  <a:pt x="2978" y="0"/>
                  <a:pt x="2951" y="0"/>
                </a:cubicBezTo>
                <a:cubicBezTo>
                  <a:pt x="48" y="0"/>
                  <a:pt x="48" y="0"/>
                  <a:pt x="48" y="0"/>
                </a:cubicBezTo>
                <a:cubicBezTo>
                  <a:pt x="21" y="0"/>
                  <a:pt x="0" y="22"/>
                  <a:pt x="0" y="49"/>
                </a:cubicBezTo>
                <a:cubicBezTo>
                  <a:pt x="0" y="146"/>
                  <a:pt x="0" y="146"/>
                  <a:pt x="0" y="146"/>
                </a:cubicBezTo>
                <a:lnTo>
                  <a:pt x="3000" y="146"/>
                </a:lnTo>
                <a:close/>
              </a:path>
            </a:pathLst>
          </a:custGeom>
          <a:solidFill>
            <a:srgbClr val="2092B6"/>
          </a:solidFill>
          <a:ln>
            <a:noFill/>
          </a:ln>
        </p:spPr>
        <p:txBody>
          <a:bodyPr vert="horz" wrap="square" lIns="91440" tIns="45720" rIns="91440" bIns="45720" numCol="1" anchor="t" anchorCtr="0" compatLnSpc="1">
            <a:prstTxWarp prst="textNoShape">
              <a:avLst/>
            </a:prstTxWarp>
          </a:bodyPr>
          <a:lstStyle/>
          <a:p>
            <a:endParaRPr lang="en-GB" dirty="0"/>
          </a:p>
        </p:txBody>
      </p:sp>
      <p:sp>
        <p:nvSpPr>
          <p:cNvPr id="2" name="Title Placeholder 1"/>
          <p:cNvSpPr>
            <a:spLocks noGrp="1"/>
          </p:cNvSpPr>
          <p:nvPr>
            <p:ph type="title"/>
          </p:nvPr>
        </p:nvSpPr>
        <p:spPr>
          <a:xfrm>
            <a:off x="838200" y="365125"/>
            <a:ext cx="8994775"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Footer Placeholder 4"/>
          <p:cNvSpPr>
            <a:spLocks noGrp="1"/>
          </p:cNvSpPr>
          <p:nvPr>
            <p:ph type="ftr" sz="quarter" idx="3"/>
          </p:nvPr>
        </p:nvSpPr>
        <p:spPr>
          <a:xfrm>
            <a:off x="838200" y="6434038"/>
            <a:ext cx="7364971" cy="365125"/>
          </a:xfrm>
          <a:prstGeom prst="rect">
            <a:avLst/>
          </a:prstGeom>
        </p:spPr>
        <p:txBody>
          <a:bodyPr vert="horz" lIns="91440" tIns="45720" rIns="91440" bIns="45720" rtlCol="0" anchor="ctr"/>
          <a:lstStyle>
            <a:lvl1pPr algn="l">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r>
              <a:rPr lang="en-GB"/>
              <a:t>NatSIP/HoSS 'Evidencing the impact' Wednesday 2 October 2019</a:t>
            </a:r>
            <a:endParaRPr lang="en-GB" dirty="0"/>
          </a:p>
        </p:txBody>
      </p:sp>
      <p:sp>
        <p:nvSpPr>
          <p:cNvPr id="6" name="Slide Number Placeholder 5"/>
          <p:cNvSpPr>
            <a:spLocks noGrp="1"/>
          </p:cNvSpPr>
          <p:nvPr>
            <p:ph type="sldNum" sz="quarter" idx="4"/>
          </p:nvPr>
        </p:nvSpPr>
        <p:spPr>
          <a:xfrm>
            <a:off x="10285412" y="6434038"/>
            <a:ext cx="1068387" cy="365125"/>
          </a:xfrm>
          <a:prstGeom prst="rect">
            <a:avLst/>
          </a:prstGeom>
        </p:spPr>
        <p:txBody>
          <a:bodyPr vert="horz" lIns="91440" tIns="45720" rIns="91440" bIns="45720" rtlCol="0" anchor="ctr"/>
          <a:lstStyle>
            <a:lvl1pPr algn="r">
              <a:defRPr sz="1200">
                <a:solidFill>
                  <a:srgbClr val="221E5B"/>
                </a:solidFill>
                <a:latin typeface="Tahoma" panose="020B0604030504040204" pitchFamily="34" charset="0"/>
                <a:ea typeface="Tahoma" panose="020B0604030504040204" pitchFamily="34" charset="0"/>
                <a:cs typeface="Tahoma" panose="020B0604030504040204" pitchFamily="34" charset="0"/>
              </a:defRPr>
            </a:lvl1pPr>
          </a:lstStyle>
          <a:p>
            <a:r>
              <a:rPr lang="en-GB" dirty="0">
                <a:solidFill>
                  <a:schemeClr val="bg1"/>
                </a:solidFill>
              </a:rPr>
              <a:t> Slide</a:t>
            </a:r>
            <a:r>
              <a:rPr lang="en-GB" dirty="0"/>
              <a:t> </a:t>
            </a:r>
            <a:fld id="{5F4C8201-D8A8-417D-8A18-42E93E6C5D44}" type="slidenum">
              <a:rPr lang="en-GB" b="1" smtClean="0"/>
              <a:pPr/>
              <a:t>‹#›</a:t>
            </a:fld>
            <a:endParaRPr lang="en-GB" b="1" dirty="0"/>
          </a:p>
        </p:txBody>
      </p:sp>
      <p:sp>
        <p:nvSpPr>
          <p:cNvPr id="8" name="Freeform 9"/>
          <p:cNvSpPr>
            <a:spLocks/>
          </p:cNvSpPr>
          <p:nvPr userDrawn="1"/>
        </p:nvSpPr>
        <p:spPr bwMode="auto">
          <a:xfrm>
            <a:off x="11098213" y="365125"/>
            <a:ext cx="61912" cy="90488"/>
          </a:xfrm>
          <a:custGeom>
            <a:avLst/>
            <a:gdLst>
              <a:gd name="T0" fmla="*/ 0 w 22"/>
              <a:gd name="T1" fmla="*/ 11 h 32"/>
              <a:gd name="T2" fmla="*/ 11 w 22"/>
              <a:gd name="T3" fmla="*/ 0 h 32"/>
              <a:gd name="T4" fmla="*/ 22 w 22"/>
              <a:gd name="T5" fmla="*/ 11 h 32"/>
              <a:gd name="T6" fmla="*/ 22 w 22"/>
              <a:gd name="T7" fmla="*/ 21 h 32"/>
              <a:gd name="T8" fmla="*/ 11 w 22"/>
              <a:gd name="T9" fmla="*/ 32 h 32"/>
              <a:gd name="T10" fmla="*/ 0 w 22"/>
              <a:gd name="T11" fmla="*/ 21 h 32"/>
              <a:gd name="T12" fmla="*/ 0 w 22"/>
              <a:gd name="T13" fmla="*/ 11 h 32"/>
            </a:gdLst>
            <a:ahLst/>
            <a:cxnLst>
              <a:cxn ang="0">
                <a:pos x="T0" y="T1"/>
              </a:cxn>
              <a:cxn ang="0">
                <a:pos x="T2" y="T3"/>
              </a:cxn>
              <a:cxn ang="0">
                <a:pos x="T4" y="T5"/>
              </a:cxn>
              <a:cxn ang="0">
                <a:pos x="T6" y="T7"/>
              </a:cxn>
              <a:cxn ang="0">
                <a:pos x="T8" y="T9"/>
              </a:cxn>
              <a:cxn ang="0">
                <a:pos x="T10" y="T11"/>
              </a:cxn>
              <a:cxn ang="0">
                <a:pos x="T12" y="T13"/>
              </a:cxn>
            </a:cxnLst>
            <a:rect l="0" t="0" r="r" b="b"/>
            <a:pathLst>
              <a:path w="22" h="32">
                <a:moveTo>
                  <a:pt x="0" y="11"/>
                </a:moveTo>
                <a:cubicBezTo>
                  <a:pt x="0" y="5"/>
                  <a:pt x="5" y="0"/>
                  <a:pt x="11" y="0"/>
                </a:cubicBezTo>
                <a:cubicBezTo>
                  <a:pt x="17" y="0"/>
                  <a:pt x="22" y="5"/>
                  <a:pt x="22" y="11"/>
                </a:cubicBezTo>
                <a:cubicBezTo>
                  <a:pt x="22" y="21"/>
                  <a:pt x="22" y="21"/>
                  <a:pt x="22" y="21"/>
                </a:cubicBezTo>
                <a:cubicBezTo>
                  <a:pt x="22" y="27"/>
                  <a:pt x="17" y="32"/>
                  <a:pt x="11" y="32"/>
                </a:cubicBezTo>
                <a:cubicBezTo>
                  <a:pt x="5" y="32"/>
                  <a:pt x="0" y="27"/>
                  <a:pt x="0" y="21"/>
                </a:cubicBezTo>
                <a:lnTo>
                  <a:pt x="0" y="11"/>
                </a:lnTo>
                <a:close/>
              </a:path>
            </a:pathLst>
          </a:custGeom>
          <a:solidFill>
            <a:srgbClr val="339A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9" name="Freeform 10"/>
          <p:cNvSpPr>
            <a:spLocks/>
          </p:cNvSpPr>
          <p:nvPr userDrawn="1"/>
        </p:nvSpPr>
        <p:spPr bwMode="auto">
          <a:xfrm>
            <a:off x="10944225" y="458788"/>
            <a:ext cx="369887" cy="246063"/>
          </a:xfrm>
          <a:custGeom>
            <a:avLst/>
            <a:gdLst>
              <a:gd name="T0" fmla="*/ 130 w 132"/>
              <a:gd name="T1" fmla="*/ 9 h 88"/>
              <a:gd name="T2" fmla="*/ 116 w 132"/>
              <a:gd name="T3" fmla="*/ 2 h 88"/>
              <a:gd name="T4" fmla="*/ 66 w 132"/>
              <a:gd name="T5" fmla="*/ 18 h 88"/>
              <a:gd name="T6" fmla="*/ 16 w 132"/>
              <a:gd name="T7" fmla="*/ 2 h 88"/>
              <a:gd name="T8" fmla="*/ 2 w 132"/>
              <a:gd name="T9" fmla="*/ 9 h 88"/>
              <a:gd name="T10" fmla="*/ 9 w 132"/>
              <a:gd name="T11" fmla="*/ 23 h 88"/>
              <a:gd name="T12" fmla="*/ 48 w 132"/>
              <a:gd name="T13" fmla="*/ 36 h 88"/>
              <a:gd name="T14" fmla="*/ 24 w 132"/>
              <a:gd name="T15" fmla="*/ 69 h 88"/>
              <a:gd name="T16" fmla="*/ 26 w 132"/>
              <a:gd name="T17" fmla="*/ 84 h 88"/>
              <a:gd name="T18" fmla="*/ 42 w 132"/>
              <a:gd name="T19" fmla="*/ 82 h 88"/>
              <a:gd name="T20" fmla="*/ 66 w 132"/>
              <a:gd name="T21" fmla="*/ 48 h 88"/>
              <a:gd name="T22" fmla="*/ 90 w 132"/>
              <a:gd name="T23" fmla="*/ 82 h 88"/>
              <a:gd name="T24" fmla="*/ 105 w 132"/>
              <a:gd name="T25" fmla="*/ 84 h 88"/>
              <a:gd name="T26" fmla="*/ 108 w 132"/>
              <a:gd name="T27" fmla="*/ 69 h 88"/>
              <a:gd name="T28" fmla="*/ 84 w 132"/>
              <a:gd name="T29" fmla="*/ 36 h 88"/>
              <a:gd name="T30" fmla="*/ 123 w 132"/>
              <a:gd name="T31" fmla="*/ 23 h 88"/>
              <a:gd name="T32" fmla="*/ 130 w 132"/>
              <a:gd name="T33" fmla="*/ 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88">
                <a:moveTo>
                  <a:pt x="130" y="9"/>
                </a:moveTo>
                <a:cubicBezTo>
                  <a:pt x="128" y="3"/>
                  <a:pt x="122" y="0"/>
                  <a:pt x="116" y="2"/>
                </a:cubicBezTo>
                <a:cubicBezTo>
                  <a:pt x="66" y="18"/>
                  <a:pt x="66" y="18"/>
                  <a:pt x="66" y="18"/>
                </a:cubicBezTo>
                <a:cubicBezTo>
                  <a:pt x="16" y="2"/>
                  <a:pt x="16" y="2"/>
                  <a:pt x="16" y="2"/>
                </a:cubicBezTo>
                <a:cubicBezTo>
                  <a:pt x="10" y="0"/>
                  <a:pt x="4" y="3"/>
                  <a:pt x="2" y="9"/>
                </a:cubicBezTo>
                <a:cubicBezTo>
                  <a:pt x="0" y="15"/>
                  <a:pt x="3" y="21"/>
                  <a:pt x="9" y="23"/>
                </a:cubicBezTo>
                <a:cubicBezTo>
                  <a:pt x="48" y="36"/>
                  <a:pt x="48" y="36"/>
                  <a:pt x="48" y="36"/>
                </a:cubicBezTo>
                <a:cubicBezTo>
                  <a:pt x="24" y="69"/>
                  <a:pt x="24" y="69"/>
                  <a:pt x="24" y="69"/>
                </a:cubicBezTo>
                <a:cubicBezTo>
                  <a:pt x="20" y="74"/>
                  <a:pt x="21" y="81"/>
                  <a:pt x="26" y="84"/>
                </a:cubicBezTo>
                <a:cubicBezTo>
                  <a:pt x="31" y="88"/>
                  <a:pt x="38" y="87"/>
                  <a:pt x="42" y="82"/>
                </a:cubicBezTo>
                <a:cubicBezTo>
                  <a:pt x="66" y="48"/>
                  <a:pt x="66" y="48"/>
                  <a:pt x="66" y="48"/>
                </a:cubicBezTo>
                <a:cubicBezTo>
                  <a:pt x="90" y="82"/>
                  <a:pt x="90" y="82"/>
                  <a:pt x="90" y="82"/>
                </a:cubicBezTo>
                <a:cubicBezTo>
                  <a:pt x="94" y="87"/>
                  <a:pt x="100" y="88"/>
                  <a:pt x="105" y="84"/>
                </a:cubicBezTo>
                <a:cubicBezTo>
                  <a:pt x="110" y="81"/>
                  <a:pt x="111" y="74"/>
                  <a:pt x="108" y="69"/>
                </a:cubicBezTo>
                <a:cubicBezTo>
                  <a:pt x="84" y="36"/>
                  <a:pt x="84" y="36"/>
                  <a:pt x="84" y="36"/>
                </a:cubicBezTo>
                <a:cubicBezTo>
                  <a:pt x="123" y="23"/>
                  <a:pt x="123" y="23"/>
                  <a:pt x="123" y="23"/>
                </a:cubicBezTo>
                <a:cubicBezTo>
                  <a:pt x="128" y="21"/>
                  <a:pt x="132" y="15"/>
                  <a:pt x="130" y="9"/>
                </a:cubicBezTo>
              </a:path>
            </a:pathLst>
          </a:custGeom>
          <a:solidFill>
            <a:srgbClr val="339A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10" name="Freeform 11"/>
          <p:cNvSpPr>
            <a:spLocks/>
          </p:cNvSpPr>
          <p:nvPr userDrawn="1"/>
        </p:nvSpPr>
        <p:spPr bwMode="auto">
          <a:xfrm>
            <a:off x="10795000" y="444500"/>
            <a:ext cx="47625" cy="69850"/>
          </a:xfrm>
          <a:custGeom>
            <a:avLst/>
            <a:gdLst>
              <a:gd name="T0" fmla="*/ 0 w 17"/>
              <a:gd name="T1" fmla="*/ 9 h 25"/>
              <a:gd name="T2" fmla="*/ 9 w 17"/>
              <a:gd name="T3" fmla="*/ 0 h 25"/>
              <a:gd name="T4" fmla="*/ 17 w 17"/>
              <a:gd name="T5" fmla="*/ 9 h 25"/>
              <a:gd name="T6" fmla="*/ 17 w 17"/>
              <a:gd name="T7" fmla="*/ 16 h 25"/>
              <a:gd name="T8" fmla="*/ 9 w 17"/>
              <a:gd name="T9" fmla="*/ 25 h 25"/>
              <a:gd name="T10" fmla="*/ 0 w 17"/>
              <a:gd name="T11" fmla="*/ 16 h 25"/>
              <a:gd name="T12" fmla="*/ 0 w 17"/>
              <a:gd name="T13" fmla="*/ 9 h 25"/>
            </a:gdLst>
            <a:ahLst/>
            <a:cxnLst>
              <a:cxn ang="0">
                <a:pos x="T0" y="T1"/>
              </a:cxn>
              <a:cxn ang="0">
                <a:pos x="T2" y="T3"/>
              </a:cxn>
              <a:cxn ang="0">
                <a:pos x="T4" y="T5"/>
              </a:cxn>
              <a:cxn ang="0">
                <a:pos x="T6" y="T7"/>
              </a:cxn>
              <a:cxn ang="0">
                <a:pos x="T8" y="T9"/>
              </a:cxn>
              <a:cxn ang="0">
                <a:pos x="T10" y="T11"/>
              </a:cxn>
              <a:cxn ang="0">
                <a:pos x="T12" y="T13"/>
              </a:cxn>
            </a:cxnLst>
            <a:rect l="0" t="0" r="r" b="b"/>
            <a:pathLst>
              <a:path w="17" h="25">
                <a:moveTo>
                  <a:pt x="0" y="9"/>
                </a:moveTo>
                <a:cubicBezTo>
                  <a:pt x="0" y="4"/>
                  <a:pt x="4" y="0"/>
                  <a:pt x="9" y="0"/>
                </a:cubicBezTo>
                <a:cubicBezTo>
                  <a:pt x="13" y="0"/>
                  <a:pt x="17" y="4"/>
                  <a:pt x="17" y="9"/>
                </a:cubicBezTo>
                <a:cubicBezTo>
                  <a:pt x="17" y="16"/>
                  <a:pt x="17" y="16"/>
                  <a:pt x="17" y="16"/>
                </a:cubicBezTo>
                <a:cubicBezTo>
                  <a:pt x="17" y="21"/>
                  <a:pt x="13" y="25"/>
                  <a:pt x="9" y="25"/>
                </a:cubicBezTo>
                <a:cubicBezTo>
                  <a:pt x="4" y="25"/>
                  <a:pt x="0" y="21"/>
                  <a:pt x="0" y="16"/>
                </a:cubicBezTo>
                <a:lnTo>
                  <a:pt x="0" y="9"/>
                </a:lnTo>
                <a:close/>
              </a:path>
            </a:pathLst>
          </a:custGeom>
          <a:solidFill>
            <a:srgbClr val="339A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11" name="Freeform 12"/>
          <p:cNvSpPr>
            <a:spLocks/>
          </p:cNvSpPr>
          <p:nvPr userDrawn="1"/>
        </p:nvSpPr>
        <p:spPr bwMode="auto">
          <a:xfrm>
            <a:off x="10680700" y="517525"/>
            <a:ext cx="280987" cy="185738"/>
          </a:xfrm>
          <a:custGeom>
            <a:avLst/>
            <a:gdLst>
              <a:gd name="T0" fmla="*/ 99 w 100"/>
              <a:gd name="T1" fmla="*/ 6 h 66"/>
              <a:gd name="T2" fmla="*/ 88 w 100"/>
              <a:gd name="T3" fmla="*/ 1 h 66"/>
              <a:gd name="T4" fmla="*/ 50 w 100"/>
              <a:gd name="T5" fmla="*/ 14 h 66"/>
              <a:gd name="T6" fmla="*/ 12 w 100"/>
              <a:gd name="T7" fmla="*/ 1 h 66"/>
              <a:gd name="T8" fmla="*/ 1 w 100"/>
              <a:gd name="T9" fmla="*/ 6 h 66"/>
              <a:gd name="T10" fmla="*/ 6 w 100"/>
              <a:gd name="T11" fmla="*/ 17 h 66"/>
              <a:gd name="T12" fmla="*/ 36 w 100"/>
              <a:gd name="T13" fmla="*/ 27 h 66"/>
              <a:gd name="T14" fmla="*/ 18 w 100"/>
              <a:gd name="T15" fmla="*/ 52 h 66"/>
              <a:gd name="T16" fmla="*/ 20 w 100"/>
              <a:gd name="T17" fmla="*/ 64 h 66"/>
              <a:gd name="T18" fmla="*/ 31 w 100"/>
              <a:gd name="T19" fmla="*/ 62 h 66"/>
              <a:gd name="T20" fmla="*/ 50 w 100"/>
              <a:gd name="T21" fmla="*/ 36 h 66"/>
              <a:gd name="T22" fmla="*/ 68 w 100"/>
              <a:gd name="T23" fmla="*/ 62 h 66"/>
              <a:gd name="T24" fmla="*/ 80 w 100"/>
              <a:gd name="T25" fmla="*/ 64 h 66"/>
              <a:gd name="T26" fmla="*/ 82 w 100"/>
              <a:gd name="T27" fmla="*/ 52 h 66"/>
              <a:gd name="T28" fmla="*/ 63 w 100"/>
              <a:gd name="T29" fmla="*/ 27 h 66"/>
              <a:gd name="T30" fmla="*/ 93 w 100"/>
              <a:gd name="T31" fmla="*/ 17 h 66"/>
              <a:gd name="T32" fmla="*/ 99 w 100"/>
              <a:gd name="T33" fmla="*/ 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66">
                <a:moveTo>
                  <a:pt x="99" y="6"/>
                </a:moveTo>
                <a:cubicBezTo>
                  <a:pt x="97" y="2"/>
                  <a:pt x="92" y="0"/>
                  <a:pt x="88" y="1"/>
                </a:cubicBezTo>
                <a:cubicBezTo>
                  <a:pt x="50" y="14"/>
                  <a:pt x="50" y="14"/>
                  <a:pt x="50" y="14"/>
                </a:cubicBezTo>
                <a:cubicBezTo>
                  <a:pt x="12" y="1"/>
                  <a:pt x="12" y="1"/>
                  <a:pt x="12" y="1"/>
                </a:cubicBezTo>
                <a:cubicBezTo>
                  <a:pt x="7" y="0"/>
                  <a:pt x="2" y="2"/>
                  <a:pt x="1" y="6"/>
                </a:cubicBezTo>
                <a:cubicBezTo>
                  <a:pt x="0" y="11"/>
                  <a:pt x="2" y="15"/>
                  <a:pt x="6" y="17"/>
                </a:cubicBezTo>
                <a:cubicBezTo>
                  <a:pt x="36" y="27"/>
                  <a:pt x="36" y="27"/>
                  <a:pt x="36" y="27"/>
                </a:cubicBezTo>
                <a:cubicBezTo>
                  <a:pt x="18" y="52"/>
                  <a:pt x="18" y="52"/>
                  <a:pt x="18" y="52"/>
                </a:cubicBezTo>
                <a:cubicBezTo>
                  <a:pt x="15" y="56"/>
                  <a:pt x="16" y="61"/>
                  <a:pt x="20" y="64"/>
                </a:cubicBezTo>
                <a:cubicBezTo>
                  <a:pt x="23" y="66"/>
                  <a:pt x="29" y="66"/>
                  <a:pt x="31" y="62"/>
                </a:cubicBezTo>
                <a:cubicBezTo>
                  <a:pt x="50" y="36"/>
                  <a:pt x="50" y="36"/>
                  <a:pt x="50" y="36"/>
                </a:cubicBezTo>
                <a:cubicBezTo>
                  <a:pt x="68" y="62"/>
                  <a:pt x="68" y="62"/>
                  <a:pt x="68" y="62"/>
                </a:cubicBezTo>
                <a:cubicBezTo>
                  <a:pt x="71" y="66"/>
                  <a:pt x="76" y="66"/>
                  <a:pt x="80" y="64"/>
                </a:cubicBezTo>
                <a:cubicBezTo>
                  <a:pt x="84" y="61"/>
                  <a:pt x="84" y="56"/>
                  <a:pt x="82" y="52"/>
                </a:cubicBezTo>
                <a:cubicBezTo>
                  <a:pt x="63" y="27"/>
                  <a:pt x="63" y="27"/>
                  <a:pt x="63" y="27"/>
                </a:cubicBezTo>
                <a:cubicBezTo>
                  <a:pt x="93" y="17"/>
                  <a:pt x="93" y="17"/>
                  <a:pt x="93" y="17"/>
                </a:cubicBezTo>
                <a:cubicBezTo>
                  <a:pt x="98" y="15"/>
                  <a:pt x="100" y="11"/>
                  <a:pt x="99" y="6"/>
                </a:cubicBezTo>
              </a:path>
            </a:pathLst>
          </a:custGeom>
          <a:solidFill>
            <a:srgbClr val="339A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12" name="Freeform 13"/>
          <p:cNvSpPr>
            <a:spLocks/>
          </p:cNvSpPr>
          <p:nvPr userDrawn="1"/>
        </p:nvSpPr>
        <p:spPr bwMode="auto">
          <a:xfrm>
            <a:off x="10571163" y="511175"/>
            <a:ext cx="36512" cy="47625"/>
          </a:xfrm>
          <a:custGeom>
            <a:avLst/>
            <a:gdLst>
              <a:gd name="T0" fmla="*/ 0 w 13"/>
              <a:gd name="T1" fmla="*/ 6 h 17"/>
              <a:gd name="T2" fmla="*/ 7 w 13"/>
              <a:gd name="T3" fmla="*/ 0 h 17"/>
              <a:gd name="T4" fmla="*/ 13 w 13"/>
              <a:gd name="T5" fmla="*/ 6 h 17"/>
              <a:gd name="T6" fmla="*/ 13 w 13"/>
              <a:gd name="T7" fmla="*/ 11 h 17"/>
              <a:gd name="T8" fmla="*/ 7 w 13"/>
              <a:gd name="T9" fmla="*/ 17 h 17"/>
              <a:gd name="T10" fmla="*/ 0 w 13"/>
              <a:gd name="T11" fmla="*/ 11 h 17"/>
              <a:gd name="T12" fmla="*/ 0 w 13"/>
              <a:gd name="T13" fmla="*/ 6 h 17"/>
            </a:gdLst>
            <a:ahLst/>
            <a:cxnLst>
              <a:cxn ang="0">
                <a:pos x="T0" y="T1"/>
              </a:cxn>
              <a:cxn ang="0">
                <a:pos x="T2" y="T3"/>
              </a:cxn>
              <a:cxn ang="0">
                <a:pos x="T4" y="T5"/>
              </a:cxn>
              <a:cxn ang="0">
                <a:pos x="T6" y="T7"/>
              </a:cxn>
              <a:cxn ang="0">
                <a:pos x="T8" y="T9"/>
              </a:cxn>
              <a:cxn ang="0">
                <a:pos x="T10" y="T11"/>
              </a:cxn>
              <a:cxn ang="0">
                <a:pos x="T12" y="T13"/>
              </a:cxn>
            </a:cxnLst>
            <a:rect l="0" t="0" r="r" b="b"/>
            <a:pathLst>
              <a:path w="13" h="17">
                <a:moveTo>
                  <a:pt x="0" y="6"/>
                </a:moveTo>
                <a:cubicBezTo>
                  <a:pt x="0" y="2"/>
                  <a:pt x="3" y="0"/>
                  <a:pt x="7" y="0"/>
                </a:cubicBezTo>
                <a:cubicBezTo>
                  <a:pt x="10" y="0"/>
                  <a:pt x="13" y="2"/>
                  <a:pt x="13" y="6"/>
                </a:cubicBezTo>
                <a:cubicBezTo>
                  <a:pt x="13" y="11"/>
                  <a:pt x="13" y="11"/>
                  <a:pt x="13" y="11"/>
                </a:cubicBezTo>
                <a:cubicBezTo>
                  <a:pt x="13" y="15"/>
                  <a:pt x="10" y="17"/>
                  <a:pt x="7" y="17"/>
                </a:cubicBezTo>
                <a:cubicBezTo>
                  <a:pt x="3" y="17"/>
                  <a:pt x="0" y="15"/>
                  <a:pt x="0" y="11"/>
                </a:cubicBezTo>
                <a:lnTo>
                  <a:pt x="0" y="6"/>
                </a:lnTo>
                <a:close/>
              </a:path>
            </a:pathLst>
          </a:custGeom>
          <a:solidFill>
            <a:srgbClr val="339A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13" name="Freeform 14"/>
          <p:cNvSpPr>
            <a:spLocks/>
          </p:cNvSpPr>
          <p:nvPr userDrawn="1"/>
        </p:nvSpPr>
        <p:spPr bwMode="auto">
          <a:xfrm>
            <a:off x="10483850" y="561975"/>
            <a:ext cx="211137" cy="141288"/>
          </a:xfrm>
          <a:custGeom>
            <a:avLst/>
            <a:gdLst>
              <a:gd name="T0" fmla="*/ 74 w 75"/>
              <a:gd name="T1" fmla="*/ 5 h 50"/>
              <a:gd name="T2" fmla="*/ 66 w 75"/>
              <a:gd name="T3" fmla="*/ 1 h 50"/>
              <a:gd name="T4" fmla="*/ 38 w 75"/>
              <a:gd name="T5" fmla="*/ 11 h 50"/>
              <a:gd name="T6" fmla="*/ 9 w 75"/>
              <a:gd name="T7" fmla="*/ 1 h 50"/>
              <a:gd name="T8" fmla="*/ 1 w 75"/>
              <a:gd name="T9" fmla="*/ 5 h 50"/>
              <a:gd name="T10" fmla="*/ 5 w 75"/>
              <a:gd name="T11" fmla="*/ 13 h 50"/>
              <a:gd name="T12" fmla="*/ 28 w 75"/>
              <a:gd name="T13" fmla="*/ 20 h 50"/>
              <a:gd name="T14" fmla="*/ 14 w 75"/>
              <a:gd name="T15" fmla="*/ 39 h 50"/>
              <a:gd name="T16" fmla="*/ 15 w 75"/>
              <a:gd name="T17" fmla="*/ 48 h 50"/>
              <a:gd name="T18" fmla="*/ 24 w 75"/>
              <a:gd name="T19" fmla="*/ 47 h 50"/>
              <a:gd name="T20" fmla="*/ 38 w 75"/>
              <a:gd name="T21" fmla="*/ 28 h 50"/>
              <a:gd name="T22" fmla="*/ 51 w 75"/>
              <a:gd name="T23" fmla="*/ 47 h 50"/>
              <a:gd name="T24" fmla="*/ 60 w 75"/>
              <a:gd name="T25" fmla="*/ 48 h 50"/>
              <a:gd name="T26" fmla="*/ 62 w 75"/>
              <a:gd name="T27" fmla="*/ 39 h 50"/>
              <a:gd name="T28" fmla="*/ 48 w 75"/>
              <a:gd name="T29" fmla="*/ 20 h 50"/>
              <a:gd name="T30" fmla="*/ 70 w 75"/>
              <a:gd name="T31" fmla="*/ 13 h 50"/>
              <a:gd name="T32" fmla="*/ 74 w 75"/>
              <a:gd name="T33" fmla="*/ 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 h="50">
                <a:moveTo>
                  <a:pt x="74" y="5"/>
                </a:moveTo>
                <a:cubicBezTo>
                  <a:pt x="73" y="2"/>
                  <a:pt x="69" y="0"/>
                  <a:pt x="66" y="1"/>
                </a:cubicBezTo>
                <a:cubicBezTo>
                  <a:pt x="38" y="11"/>
                  <a:pt x="38" y="11"/>
                  <a:pt x="38" y="11"/>
                </a:cubicBezTo>
                <a:cubicBezTo>
                  <a:pt x="9" y="1"/>
                  <a:pt x="9" y="1"/>
                  <a:pt x="9" y="1"/>
                </a:cubicBezTo>
                <a:cubicBezTo>
                  <a:pt x="6" y="0"/>
                  <a:pt x="2" y="2"/>
                  <a:pt x="1" y="5"/>
                </a:cubicBezTo>
                <a:cubicBezTo>
                  <a:pt x="0" y="9"/>
                  <a:pt x="2" y="12"/>
                  <a:pt x="5" y="13"/>
                </a:cubicBezTo>
                <a:cubicBezTo>
                  <a:pt x="28" y="20"/>
                  <a:pt x="28" y="20"/>
                  <a:pt x="28" y="20"/>
                </a:cubicBezTo>
                <a:cubicBezTo>
                  <a:pt x="14" y="39"/>
                  <a:pt x="14" y="39"/>
                  <a:pt x="14" y="39"/>
                </a:cubicBezTo>
                <a:cubicBezTo>
                  <a:pt x="12" y="42"/>
                  <a:pt x="12" y="46"/>
                  <a:pt x="15" y="48"/>
                </a:cubicBezTo>
                <a:cubicBezTo>
                  <a:pt x="18" y="50"/>
                  <a:pt x="22" y="49"/>
                  <a:pt x="24" y="47"/>
                </a:cubicBezTo>
                <a:cubicBezTo>
                  <a:pt x="38" y="28"/>
                  <a:pt x="38" y="28"/>
                  <a:pt x="38" y="28"/>
                </a:cubicBezTo>
                <a:cubicBezTo>
                  <a:pt x="51" y="47"/>
                  <a:pt x="51" y="47"/>
                  <a:pt x="51" y="47"/>
                </a:cubicBezTo>
                <a:cubicBezTo>
                  <a:pt x="53" y="49"/>
                  <a:pt x="57" y="50"/>
                  <a:pt x="60" y="48"/>
                </a:cubicBezTo>
                <a:cubicBezTo>
                  <a:pt x="63" y="46"/>
                  <a:pt x="64" y="42"/>
                  <a:pt x="62" y="39"/>
                </a:cubicBezTo>
                <a:cubicBezTo>
                  <a:pt x="48" y="20"/>
                  <a:pt x="48" y="20"/>
                  <a:pt x="48" y="20"/>
                </a:cubicBezTo>
                <a:cubicBezTo>
                  <a:pt x="70" y="13"/>
                  <a:pt x="70" y="13"/>
                  <a:pt x="70" y="13"/>
                </a:cubicBezTo>
                <a:cubicBezTo>
                  <a:pt x="73" y="12"/>
                  <a:pt x="75" y="9"/>
                  <a:pt x="74" y="5"/>
                </a:cubicBezTo>
              </a:path>
            </a:pathLst>
          </a:custGeom>
          <a:solidFill>
            <a:srgbClr val="339A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14" name="Freeform 15"/>
          <p:cNvSpPr>
            <a:spLocks noEditPoints="1"/>
          </p:cNvSpPr>
          <p:nvPr userDrawn="1"/>
        </p:nvSpPr>
        <p:spPr bwMode="auto">
          <a:xfrm>
            <a:off x="9939338" y="682625"/>
            <a:ext cx="325437" cy="396875"/>
          </a:xfrm>
          <a:custGeom>
            <a:avLst/>
            <a:gdLst>
              <a:gd name="T0" fmla="*/ 58 w 116"/>
              <a:gd name="T1" fmla="*/ 141 h 141"/>
              <a:gd name="T2" fmla="*/ 0 w 116"/>
              <a:gd name="T3" fmla="*/ 71 h 141"/>
              <a:gd name="T4" fmla="*/ 58 w 116"/>
              <a:gd name="T5" fmla="*/ 0 h 141"/>
              <a:gd name="T6" fmla="*/ 116 w 116"/>
              <a:gd name="T7" fmla="*/ 71 h 141"/>
              <a:gd name="T8" fmla="*/ 58 w 116"/>
              <a:gd name="T9" fmla="*/ 141 h 141"/>
              <a:gd name="T10" fmla="*/ 59 w 116"/>
              <a:gd name="T11" fmla="*/ 16 h 141"/>
              <a:gd name="T12" fmla="*/ 22 w 116"/>
              <a:gd name="T13" fmla="*/ 71 h 141"/>
              <a:gd name="T14" fmla="*/ 32 w 116"/>
              <a:gd name="T15" fmla="*/ 113 h 141"/>
              <a:gd name="T16" fmla="*/ 58 w 116"/>
              <a:gd name="T17" fmla="*/ 125 h 141"/>
              <a:gd name="T18" fmla="*/ 94 w 116"/>
              <a:gd name="T19" fmla="*/ 71 h 141"/>
              <a:gd name="T20" fmla="*/ 59 w 116"/>
              <a:gd name="T21" fmla="*/ 16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6" h="141">
                <a:moveTo>
                  <a:pt x="58" y="141"/>
                </a:moveTo>
                <a:cubicBezTo>
                  <a:pt x="20" y="141"/>
                  <a:pt x="0" y="116"/>
                  <a:pt x="0" y="71"/>
                </a:cubicBezTo>
                <a:cubicBezTo>
                  <a:pt x="0" y="25"/>
                  <a:pt x="21" y="0"/>
                  <a:pt x="58" y="0"/>
                </a:cubicBezTo>
                <a:cubicBezTo>
                  <a:pt x="96" y="0"/>
                  <a:pt x="116" y="25"/>
                  <a:pt x="116" y="71"/>
                </a:cubicBezTo>
                <a:cubicBezTo>
                  <a:pt x="116" y="116"/>
                  <a:pt x="96" y="141"/>
                  <a:pt x="58" y="141"/>
                </a:cubicBezTo>
                <a:moveTo>
                  <a:pt x="59" y="16"/>
                </a:moveTo>
                <a:cubicBezTo>
                  <a:pt x="35" y="16"/>
                  <a:pt x="22" y="35"/>
                  <a:pt x="22" y="71"/>
                </a:cubicBezTo>
                <a:cubicBezTo>
                  <a:pt x="22" y="88"/>
                  <a:pt x="26" y="104"/>
                  <a:pt x="32" y="113"/>
                </a:cubicBezTo>
                <a:cubicBezTo>
                  <a:pt x="37" y="121"/>
                  <a:pt x="47" y="125"/>
                  <a:pt x="58" y="125"/>
                </a:cubicBezTo>
                <a:cubicBezTo>
                  <a:pt x="82" y="125"/>
                  <a:pt x="94" y="107"/>
                  <a:pt x="94" y="71"/>
                </a:cubicBezTo>
                <a:cubicBezTo>
                  <a:pt x="94" y="34"/>
                  <a:pt x="82" y="16"/>
                  <a:pt x="59" y="16"/>
                </a:cubicBezTo>
              </a:path>
            </a:pathLst>
          </a:custGeom>
          <a:solidFill>
            <a:srgbClr val="0F2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15" name="Freeform 16"/>
          <p:cNvSpPr>
            <a:spLocks/>
          </p:cNvSpPr>
          <p:nvPr userDrawn="1"/>
        </p:nvSpPr>
        <p:spPr bwMode="auto">
          <a:xfrm>
            <a:off x="10287000" y="655638"/>
            <a:ext cx="193675" cy="417513"/>
          </a:xfrm>
          <a:custGeom>
            <a:avLst/>
            <a:gdLst>
              <a:gd name="T0" fmla="*/ 67 w 69"/>
              <a:gd name="T1" fmla="*/ 16 h 149"/>
              <a:gd name="T2" fmla="*/ 50 w 69"/>
              <a:gd name="T3" fmla="*/ 15 h 149"/>
              <a:gd name="T4" fmla="*/ 37 w 69"/>
              <a:gd name="T5" fmla="*/ 33 h 149"/>
              <a:gd name="T6" fmla="*/ 37 w 69"/>
              <a:gd name="T7" fmla="*/ 52 h 149"/>
              <a:gd name="T8" fmla="*/ 64 w 69"/>
              <a:gd name="T9" fmla="*/ 52 h 149"/>
              <a:gd name="T10" fmla="*/ 64 w 69"/>
              <a:gd name="T11" fmla="*/ 65 h 149"/>
              <a:gd name="T12" fmla="*/ 37 w 69"/>
              <a:gd name="T13" fmla="*/ 65 h 149"/>
              <a:gd name="T14" fmla="*/ 37 w 69"/>
              <a:gd name="T15" fmla="*/ 149 h 149"/>
              <a:gd name="T16" fmla="*/ 17 w 69"/>
              <a:gd name="T17" fmla="*/ 149 h 149"/>
              <a:gd name="T18" fmla="*/ 17 w 69"/>
              <a:gd name="T19" fmla="*/ 65 h 149"/>
              <a:gd name="T20" fmla="*/ 0 w 69"/>
              <a:gd name="T21" fmla="*/ 65 h 149"/>
              <a:gd name="T22" fmla="*/ 0 w 69"/>
              <a:gd name="T23" fmla="*/ 54 h 149"/>
              <a:gd name="T24" fmla="*/ 17 w 69"/>
              <a:gd name="T25" fmla="*/ 51 h 149"/>
              <a:gd name="T26" fmla="*/ 17 w 69"/>
              <a:gd name="T27" fmla="*/ 35 h 149"/>
              <a:gd name="T28" fmla="*/ 22 w 69"/>
              <a:gd name="T29" fmla="*/ 11 h 149"/>
              <a:gd name="T30" fmla="*/ 44 w 69"/>
              <a:gd name="T31" fmla="*/ 0 h 149"/>
              <a:gd name="T32" fmla="*/ 69 w 69"/>
              <a:gd name="T33" fmla="*/ 4 h 149"/>
              <a:gd name="T34" fmla="*/ 67 w 69"/>
              <a:gd name="T35" fmla="*/ 16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149">
                <a:moveTo>
                  <a:pt x="67" y="16"/>
                </a:moveTo>
                <a:cubicBezTo>
                  <a:pt x="65" y="16"/>
                  <a:pt x="59" y="15"/>
                  <a:pt x="50" y="15"/>
                </a:cubicBezTo>
                <a:cubicBezTo>
                  <a:pt x="40" y="15"/>
                  <a:pt x="37" y="19"/>
                  <a:pt x="37" y="33"/>
                </a:cubicBezTo>
                <a:cubicBezTo>
                  <a:pt x="37" y="52"/>
                  <a:pt x="37" y="52"/>
                  <a:pt x="37" y="52"/>
                </a:cubicBezTo>
                <a:cubicBezTo>
                  <a:pt x="64" y="52"/>
                  <a:pt x="64" y="52"/>
                  <a:pt x="64" y="52"/>
                </a:cubicBezTo>
                <a:cubicBezTo>
                  <a:pt x="64" y="65"/>
                  <a:pt x="64" y="65"/>
                  <a:pt x="64" y="65"/>
                </a:cubicBezTo>
                <a:cubicBezTo>
                  <a:pt x="37" y="65"/>
                  <a:pt x="37" y="65"/>
                  <a:pt x="37" y="65"/>
                </a:cubicBezTo>
                <a:cubicBezTo>
                  <a:pt x="37" y="149"/>
                  <a:pt x="37" y="149"/>
                  <a:pt x="37" y="149"/>
                </a:cubicBezTo>
                <a:cubicBezTo>
                  <a:pt x="17" y="149"/>
                  <a:pt x="17" y="149"/>
                  <a:pt x="17" y="149"/>
                </a:cubicBezTo>
                <a:cubicBezTo>
                  <a:pt x="17" y="65"/>
                  <a:pt x="17" y="65"/>
                  <a:pt x="17" y="65"/>
                </a:cubicBezTo>
                <a:cubicBezTo>
                  <a:pt x="0" y="65"/>
                  <a:pt x="0" y="65"/>
                  <a:pt x="0" y="65"/>
                </a:cubicBezTo>
                <a:cubicBezTo>
                  <a:pt x="0" y="54"/>
                  <a:pt x="0" y="54"/>
                  <a:pt x="0" y="54"/>
                </a:cubicBezTo>
                <a:cubicBezTo>
                  <a:pt x="17" y="51"/>
                  <a:pt x="17" y="51"/>
                  <a:pt x="17" y="51"/>
                </a:cubicBezTo>
                <a:cubicBezTo>
                  <a:pt x="17" y="35"/>
                  <a:pt x="17" y="35"/>
                  <a:pt x="17" y="35"/>
                </a:cubicBezTo>
                <a:cubicBezTo>
                  <a:pt x="17" y="21"/>
                  <a:pt x="18" y="16"/>
                  <a:pt x="22" y="11"/>
                </a:cubicBezTo>
                <a:cubicBezTo>
                  <a:pt x="27" y="4"/>
                  <a:pt x="34" y="0"/>
                  <a:pt x="44" y="0"/>
                </a:cubicBezTo>
                <a:cubicBezTo>
                  <a:pt x="54" y="0"/>
                  <a:pt x="66" y="3"/>
                  <a:pt x="69" y="4"/>
                </a:cubicBezTo>
                <a:lnTo>
                  <a:pt x="67" y="16"/>
                </a:lnTo>
                <a:close/>
              </a:path>
            </a:pathLst>
          </a:custGeom>
          <a:solidFill>
            <a:srgbClr val="0F2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16" name="Freeform 17"/>
          <p:cNvSpPr>
            <a:spLocks/>
          </p:cNvSpPr>
          <p:nvPr userDrawn="1"/>
        </p:nvSpPr>
        <p:spPr bwMode="auto">
          <a:xfrm>
            <a:off x="10479088" y="795338"/>
            <a:ext cx="190500" cy="284163"/>
          </a:xfrm>
          <a:custGeom>
            <a:avLst/>
            <a:gdLst>
              <a:gd name="T0" fmla="*/ 31 w 68"/>
              <a:gd name="T1" fmla="*/ 101 h 101"/>
              <a:gd name="T2" fmla="*/ 0 w 68"/>
              <a:gd name="T3" fmla="*/ 96 h 101"/>
              <a:gd name="T4" fmla="*/ 3 w 68"/>
              <a:gd name="T5" fmla="*/ 83 h 101"/>
              <a:gd name="T6" fmla="*/ 27 w 68"/>
              <a:gd name="T7" fmla="*/ 86 h 101"/>
              <a:gd name="T8" fmla="*/ 48 w 68"/>
              <a:gd name="T9" fmla="*/ 72 h 101"/>
              <a:gd name="T10" fmla="*/ 31 w 68"/>
              <a:gd name="T11" fmla="*/ 57 h 101"/>
              <a:gd name="T12" fmla="*/ 1 w 68"/>
              <a:gd name="T13" fmla="*/ 29 h 101"/>
              <a:gd name="T14" fmla="*/ 35 w 68"/>
              <a:gd name="T15" fmla="*/ 0 h 101"/>
              <a:gd name="T16" fmla="*/ 63 w 68"/>
              <a:gd name="T17" fmla="*/ 5 h 101"/>
              <a:gd name="T18" fmla="*/ 60 w 68"/>
              <a:gd name="T19" fmla="*/ 17 h 101"/>
              <a:gd name="T20" fmla="*/ 37 w 68"/>
              <a:gd name="T21" fmla="*/ 14 h 101"/>
              <a:gd name="T22" fmla="*/ 21 w 68"/>
              <a:gd name="T23" fmla="*/ 27 h 101"/>
              <a:gd name="T24" fmla="*/ 68 w 68"/>
              <a:gd name="T25" fmla="*/ 69 h 101"/>
              <a:gd name="T26" fmla="*/ 31 w 68"/>
              <a:gd name="T27"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8" h="101">
                <a:moveTo>
                  <a:pt x="31" y="101"/>
                </a:moveTo>
                <a:cubicBezTo>
                  <a:pt x="21" y="101"/>
                  <a:pt x="12" y="99"/>
                  <a:pt x="0" y="96"/>
                </a:cubicBezTo>
                <a:cubicBezTo>
                  <a:pt x="3" y="83"/>
                  <a:pt x="3" y="83"/>
                  <a:pt x="3" y="83"/>
                </a:cubicBezTo>
                <a:cubicBezTo>
                  <a:pt x="13" y="85"/>
                  <a:pt x="20" y="86"/>
                  <a:pt x="27" y="86"/>
                </a:cubicBezTo>
                <a:cubicBezTo>
                  <a:pt x="41" y="86"/>
                  <a:pt x="48" y="81"/>
                  <a:pt x="48" y="72"/>
                </a:cubicBezTo>
                <a:cubicBezTo>
                  <a:pt x="48" y="64"/>
                  <a:pt x="45" y="61"/>
                  <a:pt x="31" y="57"/>
                </a:cubicBezTo>
                <a:cubicBezTo>
                  <a:pt x="14" y="52"/>
                  <a:pt x="1" y="47"/>
                  <a:pt x="1" y="29"/>
                </a:cubicBezTo>
                <a:cubicBezTo>
                  <a:pt x="1" y="10"/>
                  <a:pt x="14" y="0"/>
                  <a:pt x="35" y="0"/>
                </a:cubicBezTo>
                <a:cubicBezTo>
                  <a:pt x="43" y="0"/>
                  <a:pt x="52" y="1"/>
                  <a:pt x="63" y="5"/>
                </a:cubicBezTo>
                <a:cubicBezTo>
                  <a:pt x="60" y="17"/>
                  <a:pt x="60" y="17"/>
                  <a:pt x="60" y="17"/>
                </a:cubicBezTo>
                <a:cubicBezTo>
                  <a:pt x="53" y="16"/>
                  <a:pt x="45" y="14"/>
                  <a:pt x="37" y="14"/>
                </a:cubicBezTo>
                <a:cubicBezTo>
                  <a:pt x="27" y="14"/>
                  <a:pt x="21" y="19"/>
                  <a:pt x="21" y="27"/>
                </a:cubicBezTo>
                <a:cubicBezTo>
                  <a:pt x="21" y="47"/>
                  <a:pt x="68" y="34"/>
                  <a:pt x="68" y="69"/>
                </a:cubicBezTo>
                <a:cubicBezTo>
                  <a:pt x="68" y="89"/>
                  <a:pt x="54" y="101"/>
                  <a:pt x="31" y="101"/>
                </a:cubicBezTo>
              </a:path>
            </a:pathLst>
          </a:custGeom>
          <a:solidFill>
            <a:srgbClr val="0F2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17" name="Freeform 18"/>
          <p:cNvSpPr>
            <a:spLocks/>
          </p:cNvSpPr>
          <p:nvPr userDrawn="1"/>
        </p:nvSpPr>
        <p:spPr bwMode="auto">
          <a:xfrm>
            <a:off x="10672763" y="725488"/>
            <a:ext cx="187325" cy="354013"/>
          </a:xfrm>
          <a:custGeom>
            <a:avLst/>
            <a:gdLst>
              <a:gd name="T0" fmla="*/ 39 w 67"/>
              <a:gd name="T1" fmla="*/ 126 h 126"/>
              <a:gd name="T2" fmla="*/ 19 w 67"/>
              <a:gd name="T3" fmla="*/ 115 h 126"/>
              <a:gd name="T4" fmla="*/ 17 w 67"/>
              <a:gd name="T5" fmla="*/ 93 h 126"/>
              <a:gd name="T6" fmla="*/ 17 w 67"/>
              <a:gd name="T7" fmla="*/ 40 h 126"/>
              <a:gd name="T8" fmla="*/ 0 w 67"/>
              <a:gd name="T9" fmla="*/ 40 h 126"/>
              <a:gd name="T10" fmla="*/ 0 w 67"/>
              <a:gd name="T11" fmla="*/ 29 h 126"/>
              <a:gd name="T12" fmla="*/ 17 w 67"/>
              <a:gd name="T13" fmla="*/ 27 h 126"/>
              <a:gd name="T14" fmla="*/ 17 w 67"/>
              <a:gd name="T15" fmla="*/ 0 h 126"/>
              <a:gd name="T16" fmla="*/ 37 w 67"/>
              <a:gd name="T17" fmla="*/ 0 h 126"/>
              <a:gd name="T18" fmla="*/ 37 w 67"/>
              <a:gd name="T19" fmla="*/ 27 h 126"/>
              <a:gd name="T20" fmla="*/ 63 w 67"/>
              <a:gd name="T21" fmla="*/ 27 h 126"/>
              <a:gd name="T22" fmla="*/ 63 w 67"/>
              <a:gd name="T23" fmla="*/ 40 h 126"/>
              <a:gd name="T24" fmla="*/ 37 w 67"/>
              <a:gd name="T25" fmla="*/ 40 h 126"/>
              <a:gd name="T26" fmla="*/ 37 w 67"/>
              <a:gd name="T27" fmla="*/ 87 h 126"/>
              <a:gd name="T28" fmla="*/ 38 w 67"/>
              <a:gd name="T29" fmla="*/ 106 h 126"/>
              <a:gd name="T30" fmla="*/ 47 w 67"/>
              <a:gd name="T31" fmla="*/ 110 h 126"/>
              <a:gd name="T32" fmla="*/ 64 w 67"/>
              <a:gd name="T33" fmla="*/ 107 h 126"/>
              <a:gd name="T34" fmla="*/ 67 w 67"/>
              <a:gd name="T35" fmla="*/ 120 h 126"/>
              <a:gd name="T36" fmla="*/ 39 w 67"/>
              <a:gd name="T37"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 h="126">
                <a:moveTo>
                  <a:pt x="39" y="126"/>
                </a:moveTo>
                <a:cubicBezTo>
                  <a:pt x="30" y="126"/>
                  <a:pt x="23" y="122"/>
                  <a:pt x="19" y="115"/>
                </a:cubicBezTo>
                <a:cubicBezTo>
                  <a:pt x="17" y="111"/>
                  <a:pt x="17" y="106"/>
                  <a:pt x="17" y="93"/>
                </a:cubicBezTo>
                <a:cubicBezTo>
                  <a:pt x="17" y="40"/>
                  <a:pt x="17" y="40"/>
                  <a:pt x="17" y="40"/>
                </a:cubicBezTo>
                <a:cubicBezTo>
                  <a:pt x="0" y="40"/>
                  <a:pt x="0" y="40"/>
                  <a:pt x="0" y="40"/>
                </a:cubicBezTo>
                <a:cubicBezTo>
                  <a:pt x="0" y="29"/>
                  <a:pt x="0" y="29"/>
                  <a:pt x="0" y="29"/>
                </a:cubicBezTo>
                <a:cubicBezTo>
                  <a:pt x="17" y="27"/>
                  <a:pt x="17" y="27"/>
                  <a:pt x="17" y="27"/>
                </a:cubicBezTo>
                <a:cubicBezTo>
                  <a:pt x="17" y="0"/>
                  <a:pt x="17" y="0"/>
                  <a:pt x="17" y="0"/>
                </a:cubicBezTo>
                <a:cubicBezTo>
                  <a:pt x="37" y="0"/>
                  <a:pt x="37" y="0"/>
                  <a:pt x="37" y="0"/>
                </a:cubicBezTo>
                <a:cubicBezTo>
                  <a:pt x="37" y="27"/>
                  <a:pt x="37" y="27"/>
                  <a:pt x="37" y="27"/>
                </a:cubicBezTo>
                <a:cubicBezTo>
                  <a:pt x="63" y="27"/>
                  <a:pt x="63" y="27"/>
                  <a:pt x="63" y="27"/>
                </a:cubicBezTo>
                <a:cubicBezTo>
                  <a:pt x="63" y="40"/>
                  <a:pt x="63" y="40"/>
                  <a:pt x="63" y="40"/>
                </a:cubicBezTo>
                <a:cubicBezTo>
                  <a:pt x="37" y="40"/>
                  <a:pt x="37" y="40"/>
                  <a:pt x="37" y="40"/>
                </a:cubicBezTo>
                <a:cubicBezTo>
                  <a:pt x="37" y="87"/>
                  <a:pt x="37" y="87"/>
                  <a:pt x="37" y="87"/>
                </a:cubicBezTo>
                <a:cubicBezTo>
                  <a:pt x="37" y="104"/>
                  <a:pt x="37" y="104"/>
                  <a:pt x="38" y="106"/>
                </a:cubicBezTo>
                <a:cubicBezTo>
                  <a:pt x="40" y="109"/>
                  <a:pt x="43" y="110"/>
                  <a:pt x="47" y="110"/>
                </a:cubicBezTo>
                <a:cubicBezTo>
                  <a:pt x="52" y="110"/>
                  <a:pt x="56" y="109"/>
                  <a:pt x="64" y="107"/>
                </a:cubicBezTo>
                <a:cubicBezTo>
                  <a:pt x="67" y="120"/>
                  <a:pt x="67" y="120"/>
                  <a:pt x="67" y="120"/>
                </a:cubicBezTo>
                <a:cubicBezTo>
                  <a:pt x="55" y="124"/>
                  <a:pt x="47" y="126"/>
                  <a:pt x="39" y="126"/>
                </a:cubicBezTo>
              </a:path>
            </a:pathLst>
          </a:custGeom>
          <a:solidFill>
            <a:srgbClr val="0F2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18" name="Freeform 19"/>
          <p:cNvSpPr>
            <a:spLocks noEditPoints="1"/>
          </p:cNvSpPr>
          <p:nvPr userDrawn="1"/>
        </p:nvSpPr>
        <p:spPr bwMode="auto">
          <a:xfrm>
            <a:off x="10863263" y="792163"/>
            <a:ext cx="230187" cy="287338"/>
          </a:xfrm>
          <a:custGeom>
            <a:avLst/>
            <a:gdLst>
              <a:gd name="T0" fmla="*/ 21 w 82"/>
              <a:gd name="T1" fmla="*/ 54 h 102"/>
              <a:gd name="T2" fmla="*/ 21 w 82"/>
              <a:gd name="T3" fmla="*/ 57 h 102"/>
              <a:gd name="T4" fmla="*/ 45 w 82"/>
              <a:gd name="T5" fmla="*/ 85 h 102"/>
              <a:gd name="T6" fmla="*/ 77 w 82"/>
              <a:gd name="T7" fmla="*/ 79 h 102"/>
              <a:gd name="T8" fmla="*/ 81 w 82"/>
              <a:gd name="T9" fmla="*/ 90 h 102"/>
              <a:gd name="T10" fmla="*/ 39 w 82"/>
              <a:gd name="T11" fmla="*/ 102 h 102"/>
              <a:gd name="T12" fmla="*/ 0 w 82"/>
              <a:gd name="T13" fmla="*/ 54 h 102"/>
              <a:gd name="T14" fmla="*/ 43 w 82"/>
              <a:gd name="T15" fmla="*/ 0 h 102"/>
              <a:gd name="T16" fmla="*/ 82 w 82"/>
              <a:gd name="T17" fmla="*/ 49 h 102"/>
              <a:gd name="T18" fmla="*/ 82 w 82"/>
              <a:gd name="T19" fmla="*/ 54 h 102"/>
              <a:gd name="T20" fmla="*/ 21 w 82"/>
              <a:gd name="T21" fmla="*/ 54 h 102"/>
              <a:gd name="T22" fmla="*/ 44 w 82"/>
              <a:gd name="T23" fmla="*/ 14 h 102"/>
              <a:gd name="T24" fmla="*/ 22 w 82"/>
              <a:gd name="T25" fmla="*/ 42 h 102"/>
              <a:gd name="T26" fmla="*/ 63 w 82"/>
              <a:gd name="T27" fmla="*/ 40 h 102"/>
              <a:gd name="T28" fmla="*/ 44 w 82"/>
              <a:gd name="T29" fmla="*/ 1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2" h="102">
                <a:moveTo>
                  <a:pt x="21" y="54"/>
                </a:moveTo>
                <a:cubicBezTo>
                  <a:pt x="21" y="57"/>
                  <a:pt x="21" y="57"/>
                  <a:pt x="21" y="57"/>
                </a:cubicBezTo>
                <a:cubicBezTo>
                  <a:pt x="21" y="76"/>
                  <a:pt x="29" y="85"/>
                  <a:pt x="45" y="85"/>
                </a:cubicBezTo>
                <a:cubicBezTo>
                  <a:pt x="53" y="85"/>
                  <a:pt x="61" y="84"/>
                  <a:pt x="77" y="79"/>
                </a:cubicBezTo>
                <a:cubicBezTo>
                  <a:pt x="81" y="90"/>
                  <a:pt x="81" y="90"/>
                  <a:pt x="81" y="90"/>
                </a:cubicBezTo>
                <a:cubicBezTo>
                  <a:pt x="61" y="99"/>
                  <a:pt x="51" y="102"/>
                  <a:pt x="39" y="102"/>
                </a:cubicBezTo>
                <a:cubicBezTo>
                  <a:pt x="15" y="102"/>
                  <a:pt x="0" y="84"/>
                  <a:pt x="0" y="54"/>
                </a:cubicBezTo>
                <a:cubicBezTo>
                  <a:pt x="0" y="22"/>
                  <a:pt x="16" y="0"/>
                  <a:pt x="43" y="0"/>
                </a:cubicBezTo>
                <a:cubicBezTo>
                  <a:pt x="69" y="0"/>
                  <a:pt x="82" y="16"/>
                  <a:pt x="82" y="49"/>
                </a:cubicBezTo>
                <a:cubicBezTo>
                  <a:pt x="82" y="54"/>
                  <a:pt x="82" y="54"/>
                  <a:pt x="82" y="54"/>
                </a:cubicBezTo>
                <a:lnTo>
                  <a:pt x="21" y="54"/>
                </a:lnTo>
                <a:close/>
                <a:moveTo>
                  <a:pt x="44" y="14"/>
                </a:moveTo>
                <a:cubicBezTo>
                  <a:pt x="31" y="14"/>
                  <a:pt x="24" y="24"/>
                  <a:pt x="22" y="42"/>
                </a:cubicBezTo>
                <a:cubicBezTo>
                  <a:pt x="63" y="40"/>
                  <a:pt x="63" y="40"/>
                  <a:pt x="63" y="40"/>
                </a:cubicBezTo>
                <a:cubicBezTo>
                  <a:pt x="63" y="23"/>
                  <a:pt x="57" y="14"/>
                  <a:pt x="44" y="14"/>
                </a:cubicBezTo>
              </a:path>
            </a:pathLst>
          </a:custGeom>
          <a:solidFill>
            <a:srgbClr val="0F2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19" name="Freeform 20"/>
          <p:cNvSpPr>
            <a:spLocks noEditPoints="1"/>
          </p:cNvSpPr>
          <p:nvPr userDrawn="1"/>
        </p:nvSpPr>
        <p:spPr bwMode="auto">
          <a:xfrm>
            <a:off x="11118850" y="663575"/>
            <a:ext cx="234950" cy="415925"/>
          </a:xfrm>
          <a:custGeom>
            <a:avLst/>
            <a:gdLst>
              <a:gd name="T0" fmla="*/ 65 w 84"/>
              <a:gd name="T1" fmla="*/ 146 h 148"/>
              <a:gd name="T2" fmla="*/ 65 w 84"/>
              <a:gd name="T3" fmla="*/ 137 h 148"/>
              <a:gd name="T4" fmla="*/ 33 w 84"/>
              <a:gd name="T5" fmla="*/ 148 h 148"/>
              <a:gd name="T6" fmla="*/ 0 w 84"/>
              <a:gd name="T7" fmla="*/ 97 h 148"/>
              <a:gd name="T8" fmla="*/ 35 w 84"/>
              <a:gd name="T9" fmla="*/ 46 h 148"/>
              <a:gd name="T10" fmla="*/ 64 w 84"/>
              <a:gd name="T11" fmla="*/ 57 h 148"/>
              <a:gd name="T12" fmla="*/ 64 w 84"/>
              <a:gd name="T13" fmla="*/ 0 h 148"/>
              <a:gd name="T14" fmla="*/ 84 w 84"/>
              <a:gd name="T15" fmla="*/ 0 h 148"/>
              <a:gd name="T16" fmla="*/ 84 w 84"/>
              <a:gd name="T17" fmla="*/ 146 h 148"/>
              <a:gd name="T18" fmla="*/ 65 w 84"/>
              <a:gd name="T19" fmla="*/ 146 h 148"/>
              <a:gd name="T20" fmla="*/ 64 w 84"/>
              <a:gd name="T21" fmla="*/ 69 h 148"/>
              <a:gd name="T22" fmla="*/ 42 w 84"/>
              <a:gd name="T23" fmla="*/ 64 h 148"/>
              <a:gd name="T24" fmla="*/ 21 w 84"/>
              <a:gd name="T25" fmla="*/ 97 h 148"/>
              <a:gd name="T26" fmla="*/ 41 w 84"/>
              <a:gd name="T27" fmla="*/ 131 h 148"/>
              <a:gd name="T28" fmla="*/ 64 w 84"/>
              <a:gd name="T29" fmla="*/ 125 h 148"/>
              <a:gd name="T30" fmla="*/ 64 w 84"/>
              <a:gd name="T31" fmla="*/ 6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148">
                <a:moveTo>
                  <a:pt x="65" y="146"/>
                </a:moveTo>
                <a:cubicBezTo>
                  <a:pt x="65" y="137"/>
                  <a:pt x="65" y="137"/>
                  <a:pt x="65" y="137"/>
                </a:cubicBezTo>
                <a:cubicBezTo>
                  <a:pt x="54" y="143"/>
                  <a:pt x="43" y="148"/>
                  <a:pt x="33" y="148"/>
                </a:cubicBezTo>
                <a:cubicBezTo>
                  <a:pt x="12" y="148"/>
                  <a:pt x="0" y="129"/>
                  <a:pt x="0" y="97"/>
                </a:cubicBezTo>
                <a:cubicBezTo>
                  <a:pt x="0" y="66"/>
                  <a:pt x="14" y="46"/>
                  <a:pt x="35" y="46"/>
                </a:cubicBezTo>
                <a:cubicBezTo>
                  <a:pt x="46" y="46"/>
                  <a:pt x="55" y="52"/>
                  <a:pt x="64" y="57"/>
                </a:cubicBezTo>
                <a:cubicBezTo>
                  <a:pt x="64" y="0"/>
                  <a:pt x="64" y="0"/>
                  <a:pt x="64" y="0"/>
                </a:cubicBezTo>
                <a:cubicBezTo>
                  <a:pt x="84" y="0"/>
                  <a:pt x="84" y="0"/>
                  <a:pt x="84" y="0"/>
                </a:cubicBezTo>
                <a:cubicBezTo>
                  <a:pt x="84" y="146"/>
                  <a:pt x="84" y="146"/>
                  <a:pt x="84" y="146"/>
                </a:cubicBezTo>
                <a:lnTo>
                  <a:pt x="65" y="146"/>
                </a:lnTo>
                <a:close/>
                <a:moveTo>
                  <a:pt x="64" y="69"/>
                </a:moveTo>
                <a:cubicBezTo>
                  <a:pt x="52" y="65"/>
                  <a:pt x="48" y="64"/>
                  <a:pt x="42" y="64"/>
                </a:cubicBezTo>
                <a:cubicBezTo>
                  <a:pt x="28" y="64"/>
                  <a:pt x="21" y="75"/>
                  <a:pt x="21" y="97"/>
                </a:cubicBezTo>
                <a:cubicBezTo>
                  <a:pt x="21" y="120"/>
                  <a:pt x="28" y="131"/>
                  <a:pt x="41" y="131"/>
                </a:cubicBezTo>
                <a:cubicBezTo>
                  <a:pt x="47" y="131"/>
                  <a:pt x="52" y="129"/>
                  <a:pt x="64" y="125"/>
                </a:cubicBezTo>
                <a:lnTo>
                  <a:pt x="64" y="69"/>
                </a:lnTo>
                <a:close/>
              </a:path>
            </a:pathLst>
          </a:custGeom>
          <a:solidFill>
            <a:srgbClr val="0F2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57" name="Date Placeholder 3"/>
          <p:cNvSpPr>
            <a:spLocks noGrp="1"/>
          </p:cNvSpPr>
          <p:nvPr userDrawn="1">
            <p:ph type="dt" sz="half" idx="2"/>
          </p:nvPr>
        </p:nvSpPr>
        <p:spPr>
          <a:xfrm>
            <a:off x="8271434" y="6434038"/>
            <a:ext cx="1945715" cy="365125"/>
          </a:xfrm>
          <a:prstGeom prst="rect">
            <a:avLst/>
          </a:prstGeom>
        </p:spPr>
        <p:txBody>
          <a:bodyPr anchor="ctr"/>
          <a:lstStyle>
            <a:lvl1pPr algn="r">
              <a:defRPr sz="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endParaRPr lang="en-GB" dirty="0"/>
          </a:p>
        </p:txBody>
      </p:sp>
    </p:spTree>
    <p:extLst>
      <p:ext uri="{BB962C8B-B14F-4D97-AF65-F5344CB8AC3E}">
        <p14:creationId xmlns:p14="http://schemas.microsoft.com/office/powerpoint/2010/main" val="9742257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3600" kern="1200">
          <a:solidFill>
            <a:srgbClr val="221E5B"/>
          </a:solidFill>
          <a:latin typeface="Tahoma" panose="020B0604030504040204" pitchFamily="34" charset="0"/>
          <a:ea typeface="Tahoma" panose="020B0604030504040204" pitchFamily="34" charset="0"/>
          <a:cs typeface="Tahoma" panose="020B0604030504040204" pitchFamily="34" charset="0"/>
        </a:defRPr>
      </a:lvl1pPr>
    </p:titleStyle>
    <p:bodyStyle>
      <a:lvl1pPr marL="228600" indent="-228600" algn="l" defTabSz="914400" rtl="0" eaLnBrk="1" latinLnBrk="0" hangingPunct="1">
        <a:lnSpc>
          <a:spcPct val="90000"/>
        </a:lnSpc>
        <a:spcBef>
          <a:spcPts val="1000"/>
        </a:spcBef>
        <a:buClr>
          <a:srgbClr val="2092B6"/>
        </a:buClr>
        <a:buFont typeface="Wingdings" panose="05000000000000000000" pitchFamily="2" charset="2"/>
        <a:buChar char="§"/>
        <a:defRPr sz="2800" kern="1200">
          <a:solidFill>
            <a:srgbClr val="221E5B"/>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Clr>
          <a:srgbClr val="2092B6"/>
        </a:buClr>
        <a:buFont typeface="Wingdings" panose="05000000000000000000" pitchFamily="2" charset="2"/>
        <a:buChar char="§"/>
        <a:defRPr sz="2400" kern="1200">
          <a:solidFill>
            <a:srgbClr val="221E5B"/>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Clr>
          <a:srgbClr val="2092B6"/>
        </a:buClr>
        <a:buFont typeface="Wingdings" panose="05000000000000000000" pitchFamily="2" charset="2"/>
        <a:buChar char="§"/>
        <a:defRPr sz="2000" kern="1200">
          <a:solidFill>
            <a:srgbClr val="221E5B"/>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Clr>
          <a:srgbClr val="2092B6"/>
        </a:buClr>
        <a:buFont typeface="Wingdings" panose="05000000000000000000" pitchFamily="2" charset="2"/>
        <a:buChar char="§"/>
        <a:defRPr sz="1800" kern="1200">
          <a:solidFill>
            <a:srgbClr val="221E5B"/>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Clr>
          <a:srgbClr val="2092B6"/>
        </a:buClr>
        <a:buFont typeface="Wingdings" panose="05000000000000000000" pitchFamily="2" charset="2"/>
        <a:buChar char="§"/>
        <a:defRPr sz="1800" kern="1200">
          <a:solidFill>
            <a:srgbClr val="221E5B"/>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www.twitter.com/ofstednews" TargetMode="External"/><Relationship Id="rId3" Type="http://schemas.openxmlformats.org/officeDocument/2006/relationships/hyperlink" Target="http://www.gov.uk/ofsted" TargetMode="External"/><Relationship Id="rId7" Type="http://schemas.openxmlformats.org/officeDocument/2006/relationships/hyperlink" Target="http://www.slideshare.net/ofstednews" TargetMode="External"/><Relationship Id="rId12"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www.youtube.com/ofstednews" TargetMode="External"/><Relationship Id="rId11" Type="http://schemas.openxmlformats.org/officeDocument/2006/relationships/image" Target="../media/image10.png"/><Relationship Id="rId5" Type="http://schemas.openxmlformats.org/officeDocument/2006/relationships/hyperlink" Target="http://www.linkedin.com/company/ofsted" TargetMode="External"/><Relationship Id="rId10" Type="http://schemas.openxmlformats.org/officeDocument/2006/relationships/image" Target="../media/image9.png"/><Relationship Id="rId4" Type="http://schemas.openxmlformats.org/officeDocument/2006/relationships/hyperlink" Target="http://reports.ofsted.gov.uk/" TargetMode="External"/><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1652405"/>
            <a:ext cx="9734550" cy="2216149"/>
          </a:xfrm>
        </p:spPr>
        <p:txBody>
          <a:bodyPr>
            <a:normAutofit fontScale="90000"/>
          </a:bodyPr>
          <a:lstStyle/>
          <a:p>
            <a:pPr>
              <a:lnSpc>
                <a:spcPct val="100000"/>
              </a:lnSpc>
              <a:spcAft>
                <a:spcPts val="600"/>
              </a:spcAft>
            </a:pPr>
            <a:r>
              <a:rPr lang="en-GB" dirty="0"/>
              <a:t>Education inspection framework 2019: </a:t>
            </a:r>
            <a:br>
              <a:rPr lang="en-GB" sz="5300" dirty="0"/>
            </a:br>
            <a:r>
              <a:rPr lang="en-GB" sz="4800" dirty="0"/>
              <a:t>Inspecting the substance of education </a:t>
            </a:r>
            <a:br>
              <a:rPr lang="en-GB" dirty="0"/>
            </a:br>
            <a:r>
              <a:rPr lang="en-GB" sz="3100" dirty="0"/>
              <a:t>Nick Whittaker HMI, Specialist Adviser SEND</a:t>
            </a:r>
          </a:p>
        </p:txBody>
      </p:sp>
      <p:sp>
        <p:nvSpPr>
          <p:cNvPr id="4" name="Footer Placeholder 3"/>
          <p:cNvSpPr>
            <a:spLocks noGrp="1"/>
          </p:cNvSpPr>
          <p:nvPr>
            <p:ph type="ftr" sz="quarter" idx="11"/>
          </p:nvPr>
        </p:nvSpPr>
        <p:spPr/>
        <p:txBody>
          <a:bodyPr/>
          <a:lstStyle/>
          <a:p>
            <a:r>
              <a:rPr lang="en-GB"/>
              <a:t>NatSIP/HoSS 'Evidencing the impact' Wednesday 2 October 2019</a:t>
            </a:r>
            <a:endParaRPr lang="en-GB" dirty="0"/>
          </a:p>
        </p:txBody>
      </p:sp>
      <p:sp>
        <p:nvSpPr>
          <p:cNvPr id="5" name="Slide Number Placeholder 4"/>
          <p:cNvSpPr>
            <a:spLocks noGrp="1"/>
          </p:cNvSpPr>
          <p:nvPr>
            <p:ph type="sldNum" sz="quarter" idx="12"/>
          </p:nvPr>
        </p:nvSpPr>
        <p:spPr/>
        <p:txBody>
          <a:bodyPr/>
          <a:lstStyle/>
          <a:p>
            <a:r>
              <a:rPr lang="en-GB" b="0" dirty="0"/>
              <a:t>Slide </a:t>
            </a:r>
            <a:fld id="{5F4C8201-D8A8-417D-8A18-42E93E6C5D44}" type="slidenum">
              <a:rPr lang="en-GB" smtClean="0"/>
              <a:pPr/>
              <a:t>1</a:t>
            </a:fld>
            <a:endParaRPr lang="en-GB" dirty="0"/>
          </a:p>
        </p:txBody>
      </p:sp>
    </p:spTree>
    <p:extLst>
      <p:ext uri="{BB962C8B-B14F-4D97-AF65-F5344CB8AC3E}">
        <p14:creationId xmlns:p14="http://schemas.microsoft.com/office/powerpoint/2010/main" val="2282855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GB"/>
              <a:t>NatSIP/HoSS 'Evidencing the impact' Wednesday 2 October 2019</a:t>
            </a:r>
            <a:endParaRPr lang="en-GB" dirty="0"/>
          </a:p>
        </p:txBody>
      </p:sp>
      <p:sp>
        <p:nvSpPr>
          <p:cNvPr id="5" name="Slide Number Placeholder 4"/>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2</a:t>
            </a:fld>
            <a:endParaRPr lang="en-GB" b="1" dirty="0"/>
          </a:p>
        </p:txBody>
      </p:sp>
      <p:grpSp>
        <p:nvGrpSpPr>
          <p:cNvPr id="13" name="Group 12"/>
          <p:cNvGrpSpPr/>
          <p:nvPr/>
        </p:nvGrpSpPr>
        <p:grpSpPr>
          <a:xfrm>
            <a:off x="946768" y="593956"/>
            <a:ext cx="10201719" cy="4583273"/>
            <a:chOff x="916022" y="1125183"/>
            <a:chExt cx="10179456" cy="4130040"/>
          </a:xfrm>
          <a:solidFill>
            <a:schemeClr val="bg1"/>
          </a:solidFill>
        </p:grpSpPr>
        <p:pic>
          <p:nvPicPr>
            <p:cNvPr id="6" name="Picture 5"/>
            <p:cNvPicPr>
              <a:picLocks noChangeAspect="1"/>
            </p:cNvPicPr>
            <p:nvPr/>
          </p:nvPicPr>
          <p:blipFill>
            <a:blip r:embed="rId3"/>
            <a:stretch>
              <a:fillRect/>
            </a:stretch>
          </p:blipFill>
          <p:spPr>
            <a:xfrm>
              <a:off x="916022" y="1166380"/>
              <a:ext cx="10179456" cy="4088843"/>
            </a:xfrm>
            <a:prstGeom prst="rect">
              <a:avLst/>
            </a:prstGeom>
            <a:grpFill/>
          </p:spPr>
        </p:pic>
        <p:sp>
          <p:nvSpPr>
            <p:cNvPr id="7" name="Rectangle 6"/>
            <p:cNvSpPr/>
            <p:nvPr/>
          </p:nvSpPr>
          <p:spPr>
            <a:xfrm>
              <a:off x="3272810" y="1125183"/>
              <a:ext cx="7278966" cy="6314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1" name="Rectangular Callout 13">
            <a:extLst>
              <a:ext uri="{FF2B5EF4-FFF2-40B4-BE49-F238E27FC236}">
                <a16:creationId xmlns:a16="http://schemas.microsoft.com/office/drawing/2014/main" id="{CABC959E-A399-462F-847F-A91A722308B2}"/>
              </a:ext>
            </a:extLst>
          </p:cNvPr>
          <p:cNvSpPr/>
          <p:nvPr/>
        </p:nvSpPr>
        <p:spPr>
          <a:xfrm>
            <a:off x="1964440" y="5245810"/>
            <a:ext cx="2616740" cy="924128"/>
          </a:xfrm>
          <a:prstGeom prst="wedgeRectCallout">
            <a:avLst>
              <a:gd name="adj1" fmla="val -4726"/>
              <a:gd name="adj2" fmla="val -83827"/>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latin typeface="Tahoma" panose="020B0604030504040204" pitchFamily="34" charset="0"/>
                <a:ea typeface="Tahoma" panose="020B0604030504040204" pitchFamily="34" charset="0"/>
                <a:cs typeface="Tahoma" panose="020B0604030504040204" pitchFamily="34" charset="0"/>
              </a:rPr>
              <a:t>The new framework is based on a solid evidence base relating to educational effectiveness and valid inspection practice.</a:t>
            </a:r>
          </a:p>
        </p:txBody>
      </p:sp>
      <p:sp>
        <p:nvSpPr>
          <p:cNvPr id="12" name="Rectangular Callout 14">
            <a:extLst>
              <a:ext uri="{FF2B5EF4-FFF2-40B4-BE49-F238E27FC236}">
                <a16:creationId xmlns:a16="http://schemas.microsoft.com/office/drawing/2014/main" id="{F860CA9E-19B0-40AE-AF2E-07065729C7E9}"/>
              </a:ext>
            </a:extLst>
          </p:cNvPr>
          <p:cNvSpPr/>
          <p:nvPr/>
        </p:nvSpPr>
        <p:spPr>
          <a:xfrm>
            <a:off x="4951828" y="5245810"/>
            <a:ext cx="2820571" cy="924128"/>
          </a:xfrm>
          <a:prstGeom prst="wedgeRectCallout">
            <a:avLst>
              <a:gd name="adj1" fmla="val -1239"/>
              <a:gd name="adj2" fmla="val -79717"/>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latin typeface="Tahoma" panose="020B0604030504040204" pitchFamily="34" charset="0"/>
                <a:ea typeface="Tahoma" panose="020B0604030504040204" pitchFamily="34" charset="0"/>
                <a:cs typeface="Tahoma" panose="020B0604030504040204" pitchFamily="34" charset="0"/>
              </a:rPr>
              <a:t>We continue to be clear about our expectations and fight misconceptions. </a:t>
            </a:r>
          </a:p>
        </p:txBody>
      </p:sp>
      <p:sp>
        <p:nvSpPr>
          <p:cNvPr id="16" name="Rectangular Callout 9">
            <a:extLst>
              <a:ext uri="{FF2B5EF4-FFF2-40B4-BE49-F238E27FC236}">
                <a16:creationId xmlns:a16="http://schemas.microsoft.com/office/drawing/2014/main" id="{A82D2D2E-C2FC-4376-A136-C86EADC2AAC5}"/>
              </a:ext>
            </a:extLst>
          </p:cNvPr>
          <p:cNvSpPr/>
          <p:nvPr/>
        </p:nvSpPr>
        <p:spPr>
          <a:xfrm>
            <a:off x="7935035" y="5245810"/>
            <a:ext cx="2820571" cy="924128"/>
          </a:xfrm>
          <a:prstGeom prst="wedgeRectCallout">
            <a:avLst>
              <a:gd name="adj1" fmla="val 968"/>
              <a:gd name="adj2" fmla="val -77813"/>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latin typeface="Tahoma" panose="020B0604030504040204" pitchFamily="34" charset="0"/>
                <a:ea typeface="Tahoma" panose="020B0604030504040204" pitchFamily="34" charset="0"/>
                <a:cs typeface="Tahoma" panose="020B0604030504040204" pitchFamily="34" charset="0"/>
              </a:rPr>
              <a:t>We have removed any measures that do not genuinely assess quality of education and training. We will prioritise weaker provision and observe more outstanding practice. </a:t>
            </a:r>
          </a:p>
        </p:txBody>
      </p:sp>
      <p:sp>
        <p:nvSpPr>
          <p:cNvPr id="3" name="Rectangle 2">
            <a:extLst>
              <a:ext uri="{FF2B5EF4-FFF2-40B4-BE49-F238E27FC236}">
                <a16:creationId xmlns:a16="http://schemas.microsoft.com/office/drawing/2014/main" id="{B4D3C6FD-53DF-4763-86E8-366ED09F73A4}"/>
              </a:ext>
            </a:extLst>
          </p:cNvPr>
          <p:cNvSpPr/>
          <p:nvPr/>
        </p:nvSpPr>
        <p:spPr>
          <a:xfrm>
            <a:off x="9823731" y="299405"/>
            <a:ext cx="1963047" cy="9953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a:xfrm>
            <a:off x="1043513" y="209955"/>
            <a:ext cx="10104974" cy="1325563"/>
          </a:xfrm>
        </p:spPr>
        <p:txBody>
          <a:bodyPr>
            <a:normAutofit/>
          </a:bodyPr>
          <a:lstStyle/>
          <a:p>
            <a:r>
              <a:rPr lang="en-GB" dirty="0"/>
              <a:t>Ofsted’s five-year strategy:</a:t>
            </a:r>
          </a:p>
        </p:txBody>
      </p:sp>
    </p:spTree>
    <p:extLst>
      <p:ext uri="{BB962C8B-B14F-4D97-AF65-F5344CB8AC3E}">
        <p14:creationId xmlns:p14="http://schemas.microsoft.com/office/powerpoint/2010/main" val="14963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a:t>The EIF judgement areas:</a:t>
            </a:r>
          </a:p>
        </p:txBody>
      </p:sp>
      <p:sp>
        <p:nvSpPr>
          <p:cNvPr id="4" name="Footer Placeholder 3"/>
          <p:cNvSpPr>
            <a:spLocks noGrp="1"/>
          </p:cNvSpPr>
          <p:nvPr>
            <p:ph type="ftr" sz="quarter" idx="11"/>
          </p:nvPr>
        </p:nvSpPr>
        <p:spPr/>
        <p:txBody>
          <a:bodyPr/>
          <a:lstStyle/>
          <a:p>
            <a:r>
              <a:rPr lang="en-GB"/>
              <a:t>NatSIP/HoSS 'Evidencing the impact' Wednesday 2 October 2019</a:t>
            </a:r>
            <a:endParaRPr lang="en-GB" dirty="0"/>
          </a:p>
        </p:txBody>
      </p:sp>
      <p:sp>
        <p:nvSpPr>
          <p:cNvPr id="5" name="Slide Number Placeholder 4"/>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3</a:t>
            </a:fld>
            <a:endParaRPr lang="en-GB" b="1" dirty="0"/>
          </a:p>
        </p:txBody>
      </p:sp>
      <p:grpSp>
        <p:nvGrpSpPr>
          <p:cNvPr id="9" name="Group 8">
            <a:extLst>
              <a:ext uri="{FF2B5EF4-FFF2-40B4-BE49-F238E27FC236}">
                <a16:creationId xmlns:a16="http://schemas.microsoft.com/office/drawing/2014/main" id="{D002248C-B00E-4709-B0B5-6F7939C720F3}"/>
              </a:ext>
            </a:extLst>
          </p:cNvPr>
          <p:cNvGrpSpPr/>
          <p:nvPr/>
        </p:nvGrpSpPr>
        <p:grpSpPr>
          <a:xfrm>
            <a:off x="503375" y="1515908"/>
            <a:ext cx="11103460" cy="4642745"/>
            <a:chOff x="503375" y="1498975"/>
            <a:chExt cx="11103460" cy="4642745"/>
          </a:xfrm>
        </p:grpSpPr>
        <p:sp>
          <p:nvSpPr>
            <p:cNvPr id="10" name="Rectangle 9">
              <a:extLst>
                <a:ext uri="{FF2B5EF4-FFF2-40B4-BE49-F238E27FC236}">
                  <a16:creationId xmlns:a16="http://schemas.microsoft.com/office/drawing/2014/main" id="{E50BE4AA-80A4-4421-874E-01AAB009F720}"/>
                </a:ext>
              </a:extLst>
            </p:cNvPr>
            <p:cNvSpPr/>
            <p:nvPr/>
          </p:nvSpPr>
          <p:spPr>
            <a:xfrm>
              <a:off x="7030157" y="2068205"/>
              <a:ext cx="4308402" cy="865688"/>
            </a:xfrm>
            <a:prstGeom prst="rect">
              <a:avLst/>
            </a:prstGeom>
            <a:solidFill>
              <a:srgbClr val="2092B6"/>
            </a:solidFill>
            <a:ln w="38100">
              <a:no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bg1"/>
                  </a:solidFill>
                  <a:latin typeface="Tahoma" panose="020B0604030504040204" pitchFamily="34" charset="0"/>
                  <a:ea typeface="Tahoma" panose="020B0604030504040204" pitchFamily="34" charset="0"/>
                  <a:cs typeface="Tahoma" panose="020B0604030504040204" pitchFamily="34" charset="0"/>
                </a:rPr>
                <a:t>Quality of education</a:t>
              </a:r>
            </a:p>
          </p:txBody>
        </p:sp>
        <p:sp>
          <p:nvSpPr>
            <p:cNvPr id="11" name="Rectangle 10">
              <a:extLst>
                <a:ext uri="{FF2B5EF4-FFF2-40B4-BE49-F238E27FC236}">
                  <a16:creationId xmlns:a16="http://schemas.microsoft.com/office/drawing/2014/main" id="{ECE5B24B-4375-4523-93F4-94429AA1F4B4}"/>
                </a:ext>
              </a:extLst>
            </p:cNvPr>
            <p:cNvSpPr/>
            <p:nvPr/>
          </p:nvSpPr>
          <p:spPr>
            <a:xfrm>
              <a:off x="7030157" y="4084040"/>
              <a:ext cx="4308402" cy="863704"/>
            </a:xfrm>
            <a:prstGeom prst="rect">
              <a:avLst/>
            </a:prstGeom>
            <a:solidFill>
              <a:srgbClr val="D13D6A"/>
            </a:solidFill>
            <a:ln w="38100">
              <a:no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bg1"/>
                  </a:solidFill>
                  <a:latin typeface="Tahoma" panose="020B0604030504040204" pitchFamily="34" charset="0"/>
                  <a:ea typeface="Tahoma" panose="020B0604030504040204" pitchFamily="34" charset="0"/>
                  <a:cs typeface="Tahoma" panose="020B0604030504040204" pitchFamily="34" charset="0"/>
                </a:rPr>
                <a:t>Personal development</a:t>
              </a:r>
            </a:p>
          </p:txBody>
        </p:sp>
        <p:sp>
          <p:nvSpPr>
            <p:cNvPr id="12" name="Rectangle 11">
              <a:extLst>
                <a:ext uri="{FF2B5EF4-FFF2-40B4-BE49-F238E27FC236}">
                  <a16:creationId xmlns:a16="http://schemas.microsoft.com/office/drawing/2014/main" id="{22679774-62CC-49DD-BC2F-A4BF34C8BFD5}"/>
                </a:ext>
              </a:extLst>
            </p:cNvPr>
            <p:cNvSpPr/>
            <p:nvPr/>
          </p:nvSpPr>
          <p:spPr>
            <a:xfrm>
              <a:off x="7030157" y="5089973"/>
              <a:ext cx="4308403" cy="865688"/>
            </a:xfrm>
            <a:prstGeom prst="rect">
              <a:avLst/>
            </a:prstGeom>
            <a:solidFill>
              <a:srgbClr val="8AB23E"/>
            </a:solidFill>
            <a:ln w="38100">
              <a:no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bg1"/>
                  </a:solidFill>
                  <a:latin typeface="Tahoma" panose="020B0604030504040204" pitchFamily="34" charset="0"/>
                  <a:ea typeface="Tahoma" panose="020B0604030504040204" pitchFamily="34" charset="0"/>
                  <a:cs typeface="Tahoma" panose="020B0604030504040204" pitchFamily="34" charset="0"/>
                </a:rPr>
                <a:t>Leadership and management</a:t>
              </a:r>
            </a:p>
          </p:txBody>
        </p:sp>
        <p:sp>
          <p:nvSpPr>
            <p:cNvPr id="13" name="Rectangle 12">
              <a:extLst>
                <a:ext uri="{FF2B5EF4-FFF2-40B4-BE49-F238E27FC236}">
                  <a16:creationId xmlns:a16="http://schemas.microsoft.com/office/drawing/2014/main" id="{EDC82E63-267E-4E46-B410-111A07D983B4}"/>
                </a:ext>
              </a:extLst>
            </p:cNvPr>
            <p:cNvSpPr/>
            <p:nvPr/>
          </p:nvSpPr>
          <p:spPr>
            <a:xfrm>
              <a:off x="7030157" y="3076122"/>
              <a:ext cx="4308402" cy="865689"/>
            </a:xfrm>
            <a:prstGeom prst="rect">
              <a:avLst/>
            </a:prstGeom>
            <a:solidFill>
              <a:srgbClr val="9B5BA5"/>
            </a:solidFill>
            <a:ln w="38100">
              <a:no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bg1"/>
                  </a:solidFill>
                  <a:latin typeface="Tahoma" panose="020B0604030504040204" pitchFamily="34" charset="0"/>
                  <a:ea typeface="Tahoma" panose="020B0604030504040204" pitchFamily="34" charset="0"/>
                  <a:cs typeface="Tahoma" panose="020B0604030504040204" pitchFamily="34" charset="0"/>
                </a:rPr>
                <a:t>Behaviour and attitudes</a:t>
              </a:r>
            </a:p>
          </p:txBody>
        </p:sp>
        <p:sp>
          <p:nvSpPr>
            <p:cNvPr id="14" name="Rectangle 13">
              <a:extLst>
                <a:ext uri="{FF2B5EF4-FFF2-40B4-BE49-F238E27FC236}">
                  <a16:creationId xmlns:a16="http://schemas.microsoft.com/office/drawing/2014/main" id="{FB65DCD6-D840-4E8D-8A73-1A926386DA58}"/>
                </a:ext>
              </a:extLst>
            </p:cNvPr>
            <p:cNvSpPr/>
            <p:nvPr/>
          </p:nvSpPr>
          <p:spPr>
            <a:xfrm>
              <a:off x="733492" y="2135988"/>
              <a:ext cx="4337536" cy="860607"/>
            </a:xfrm>
            <a:prstGeom prst="rect">
              <a:avLst/>
            </a:prstGeom>
            <a:noFill/>
            <a:ln w="38100">
              <a:solidFill>
                <a:srgbClr val="002060"/>
              </a:solidFill>
            </a:ln>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221E5B"/>
                  </a:solidFill>
                  <a:latin typeface="Tahoma" panose="020B0604030504040204" pitchFamily="34" charset="0"/>
                  <a:ea typeface="Tahoma" panose="020B0604030504040204" pitchFamily="34" charset="0"/>
                  <a:cs typeface="Tahoma" panose="020B0604030504040204" pitchFamily="34" charset="0"/>
                </a:rPr>
                <a:t>Teaching, learning and assessment</a:t>
              </a:r>
            </a:p>
          </p:txBody>
        </p:sp>
        <p:sp>
          <p:nvSpPr>
            <p:cNvPr id="15" name="Rectangle 14">
              <a:extLst>
                <a:ext uri="{FF2B5EF4-FFF2-40B4-BE49-F238E27FC236}">
                  <a16:creationId xmlns:a16="http://schemas.microsoft.com/office/drawing/2014/main" id="{96CB7FEC-ADEF-4C95-AAB7-BE1B6864566F}"/>
                </a:ext>
              </a:extLst>
            </p:cNvPr>
            <p:cNvSpPr/>
            <p:nvPr/>
          </p:nvSpPr>
          <p:spPr>
            <a:xfrm>
              <a:off x="733493" y="4040159"/>
              <a:ext cx="4337536" cy="858634"/>
            </a:xfrm>
            <a:prstGeom prst="rect">
              <a:avLst/>
            </a:prstGeom>
            <a:noFill/>
            <a:ln w="38100">
              <a:solidFill>
                <a:srgbClr val="002060"/>
              </a:solidFill>
            </a:ln>
            <a:effectLst>
              <a:glow rad="101600">
                <a:srgbClr val="FFCCCC">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221E5B"/>
                  </a:solidFill>
                  <a:latin typeface="Tahoma" panose="020B0604030504040204" pitchFamily="34" charset="0"/>
                  <a:ea typeface="Tahoma" panose="020B0604030504040204" pitchFamily="34" charset="0"/>
                  <a:cs typeface="Tahoma" panose="020B0604030504040204" pitchFamily="34" charset="0"/>
                </a:rPr>
                <a:t>Personal development, behaviour and welfare</a:t>
              </a:r>
            </a:p>
          </p:txBody>
        </p:sp>
        <p:sp>
          <p:nvSpPr>
            <p:cNvPr id="16" name="Rectangle 15">
              <a:extLst>
                <a:ext uri="{FF2B5EF4-FFF2-40B4-BE49-F238E27FC236}">
                  <a16:creationId xmlns:a16="http://schemas.microsoft.com/office/drawing/2014/main" id="{9F8F8008-F7E1-4016-AD6A-E3A0EED46E60}"/>
                </a:ext>
              </a:extLst>
            </p:cNvPr>
            <p:cNvSpPr/>
            <p:nvPr/>
          </p:nvSpPr>
          <p:spPr>
            <a:xfrm>
              <a:off x="733492" y="5075675"/>
              <a:ext cx="4337537" cy="860607"/>
            </a:xfrm>
            <a:prstGeom prst="rect">
              <a:avLst/>
            </a:prstGeom>
            <a:noFill/>
            <a:ln w="38100">
              <a:solidFill>
                <a:srgbClr val="002060"/>
              </a:solidFill>
            </a:ln>
            <a:effectLst>
              <a:glow rad="1397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221E5B"/>
                  </a:solidFill>
                  <a:latin typeface="Tahoma" panose="020B0604030504040204" pitchFamily="34" charset="0"/>
                  <a:ea typeface="Tahoma" panose="020B0604030504040204" pitchFamily="34" charset="0"/>
                  <a:cs typeface="Tahoma" panose="020B0604030504040204" pitchFamily="34" charset="0"/>
                </a:rPr>
                <a:t>Leadership and management</a:t>
              </a:r>
            </a:p>
          </p:txBody>
        </p:sp>
        <p:sp>
          <p:nvSpPr>
            <p:cNvPr id="17" name="Rectangle 16">
              <a:extLst>
                <a:ext uri="{FF2B5EF4-FFF2-40B4-BE49-F238E27FC236}">
                  <a16:creationId xmlns:a16="http://schemas.microsoft.com/office/drawing/2014/main" id="{9AA26A5B-0284-45CB-8B98-8FD946E0A51C}"/>
                </a:ext>
              </a:extLst>
            </p:cNvPr>
            <p:cNvSpPr/>
            <p:nvPr/>
          </p:nvSpPr>
          <p:spPr>
            <a:xfrm>
              <a:off x="733492" y="3173477"/>
              <a:ext cx="4337537" cy="689800"/>
            </a:xfrm>
            <a:prstGeom prst="rect">
              <a:avLst/>
            </a:prstGeom>
            <a:noFill/>
            <a:ln w="38100">
              <a:solidFill>
                <a:srgbClr val="002060"/>
              </a:solidFill>
            </a:ln>
            <a:effectLst>
              <a:glow rad="1397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221E5B"/>
                  </a:solidFill>
                  <a:latin typeface="Tahoma" panose="020B0604030504040204" pitchFamily="34" charset="0"/>
                  <a:ea typeface="Tahoma" panose="020B0604030504040204" pitchFamily="34" charset="0"/>
                  <a:cs typeface="Tahoma" panose="020B0604030504040204" pitchFamily="34" charset="0"/>
                </a:rPr>
                <a:t>Outcomes</a:t>
              </a:r>
            </a:p>
          </p:txBody>
        </p:sp>
        <p:sp>
          <p:nvSpPr>
            <p:cNvPr id="18" name="Rectangle 17">
              <a:extLst>
                <a:ext uri="{FF2B5EF4-FFF2-40B4-BE49-F238E27FC236}">
                  <a16:creationId xmlns:a16="http://schemas.microsoft.com/office/drawing/2014/main" id="{F2D8E320-5B05-489A-BCAF-D721629861C4}"/>
                </a:ext>
              </a:extLst>
            </p:cNvPr>
            <p:cNvSpPr/>
            <p:nvPr/>
          </p:nvSpPr>
          <p:spPr>
            <a:xfrm>
              <a:off x="503375" y="1919211"/>
              <a:ext cx="4844955" cy="4222509"/>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a:extLst>
                <a:ext uri="{FF2B5EF4-FFF2-40B4-BE49-F238E27FC236}">
                  <a16:creationId xmlns:a16="http://schemas.microsoft.com/office/drawing/2014/main" id="{2374B478-25F8-4AC4-A442-52B6896D3933}"/>
                </a:ext>
              </a:extLst>
            </p:cNvPr>
            <p:cNvSpPr/>
            <p:nvPr/>
          </p:nvSpPr>
          <p:spPr>
            <a:xfrm>
              <a:off x="6761880" y="1919211"/>
              <a:ext cx="4844955" cy="4222509"/>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id="{900C8A52-1B9E-4EDA-B301-152BC4381548}"/>
                </a:ext>
              </a:extLst>
            </p:cNvPr>
            <p:cNvSpPr/>
            <p:nvPr/>
          </p:nvSpPr>
          <p:spPr>
            <a:xfrm>
              <a:off x="940102" y="1509235"/>
              <a:ext cx="3971499" cy="494733"/>
            </a:xfrm>
            <a:prstGeom prst="rect">
              <a:avLst/>
            </a:prstGeom>
            <a:solidFill>
              <a:schemeClr val="bg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002060"/>
                  </a:solidFill>
                  <a:latin typeface="Tahoma" panose="020B0604030504040204" pitchFamily="34" charset="0"/>
                  <a:ea typeface="Tahoma" panose="020B0604030504040204" pitchFamily="34" charset="0"/>
                  <a:cs typeface="Tahoma" panose="020B0604030504040204" pitchFamily="34" charset="0"/>
                </a:rPr>
                <a:t>Overall effectiveness</a:t>
              </a:r>
            </a:p>
          </p:txBody>
        </p:sp>
        <p:sp>
          <p:nvSpPr>
            <p:cNvPr id="21" name="Rectangle 20">
              <a:extLst>
                <a:ext uri="{FF2B5EF4-FFF2-40B4-BE49-F238E27FC236}">
                  <a16:creationId xmlns:a16="http://schemas.microsoft.com/office/drawing/2014/main" id="{13247BF1-7269-4A01-AF0F-738CA3B8527B}"/>
                </a:ext>
              </a:extLst>
            </p:cNvPr>
            <p:cNvSpPr/>
            <p:nvPr/>
          </p:nvSpPr>
          <p:spPr>
            <a:xfrm>
              <a:off x="7198607" y="1498975"/>
              <a:ext cx="3971499" cy="494733"/>
            </a:xfrm>
            <a:prstGeom prst="rect">
              <a:avLst/>
            </a:prstGeom>
            <a:solidFill>
              <a:schemeClr val="bg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002060"/>
                  </a:solidFill>
                  <a:latin typeface="Tahoma" panose="020B0604030504040204" pitchFamily="34" charset="0"/>
                  <a:ea typeface="Tahoma" panose="020B0604030504040204" pitchFamily="34" charset="0"/>
                  <a:cs typeface="Tahoma" panose="020B0604030504040204" pitchFamily="34" charset="0"/>
                </a:rPr>
                <a:t>Overall effectiveness</a:t>
              </a:r>
            </a:p>
          </p:txBody>
        </p:sp>
        <p:cxnSp>
          <p:nvCxnSpPr>
            <p:cNvPr id="22" name="Straight Arrow Connector 21">
              <a:extLst>
                <a:ext uri="{FF2B5EF4-FFF2-40B4-BE49-F238E27FC236}">
                  <a16:creationId xmlns:a16="http://schemas.microsoft.com/office/drawing/2014/main" id="{662C62EE-219B-4C41-8714-12AE2E32EDAB}"/>
                </a:ext>
              </a:extLst>
            </p:cNvPr>
            <p:cNvCxnSpPr>
              <a:stCxn id="14" idx="3"/>
            </p:cNvCxnSpPr>
            <p:nvPr/>
          </p:nvCxnSpPr>
          <p:spPr>
            <a:xfrm flipV="1">
              <a:off x="5071028" y="2501049"/>
              <a:ext cx="1959129" cy="65243"/>
            </a:xfrm>
            <a:prstGeom prst="straightConnector1">
              <a:avLst/>
            </a:prstGeom>
            <a:ln w="412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A97376F0-AA7C-4E7E-A63A-F474FADD0571}"/>
                </a:ext>
              </a:extLst>
            </p:cNvPr>
            <p:cNvCxnSpPr>
              <a:stCxn id="17" idx="3"/>
            </p:cNvCxnSpPr>
            <p:nvPr/>
          </p:nvCxnSpPr>
          <p:spPr>
            <a:xfrm flipV="1">
              <a:off x="5071029" y="2612481"/>
              <a:ext cx="1959128" cy="905896"/>
            </a:xfrm>
            <a:prstGeom prst="straightConnector1">
              <a:avLst/>
            </a:prstGeom>
            <a:ln w="412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EAC3A776-F9CE-421B-8248-4E3E11062303}"/>
                </a:ext>
              </a:extLst>
            </p:cNvPr>
            <p:cNvCxnSpPr>
              <a:stCxn id="15" idx="3"/>
              <a:endCxn id="13" idx="1"/>
            </p:cNvCxnSpPr>
            <p:nvPr/>
          </p:nvCxnSpPr>
          <p:spPr>
            <a:xfrm flipV="1">
              <a:off x="5071029" y="3508967"/>
              <a:ext cx="1959128" cy="960509"/>
            </a:xfrm>
            <a:prstGeom prst="straightConnector1">
              <a:avLst/>
            </a:prstGeom>
            <a:ln w="412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868C5949-07A7-45B8-A353-D40BCC32E3CB}"/>
                </a:ext>
              </a:extLst>
            </p:cNvPr>
            <p:cNvCxnSpPr>
              <a:stCxn id="15" idx="3"/>
              <a:endCxn id="11" idx="1"/>
            </p:cNvCxnSpPr>
            <p:nvPr/>
          </p:nvCxnSpPr>
          <p:spPr>
            <a:xfrm>
              <a:off x="5071029" y="4469476"/>
              <a:ext cx="1959128" cy="46416"/>
            </a:xfrm>
            <a:prstGeom prst="straightConnector1">
              <a:avLst/>
            </a:prstGeom>
            <a:ln w="412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8603F2AB-28E2-4B50-8AD9-9C8F26F81585}"/>
                </a:ext>
              </a:extLst>
            </p:cNvPr>
            <p:cNvCxnSpPr>
              <a:stCxn id="16" idx="3"/>
              <a:endCxn id="12" idx="1"/>
            </p:cNvCxnSpPr>
            <p:nvPr/>
          </p:nvCxnSpPr>
          <p:spPr>
            <a:xfrm>
              <a:off x="5071029" y="5505979"/>
              <a:ext cx="1959128" cy="16838"/>
            </a:xfrm>
            <a:prstGeom prst="straightConnector1">
              <a:avLst/>
            </a:prstGeom>
            <a:ln w="41275">
              <a:solidFill>
                <a:srgbClr val="00206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88233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8592" y="285271"/>
            <a:ext cx="8994775" cy="1325563"/>
          </a:xfrm>
        </p:spPr>
        <p:txBody>
          <a:bodyPr>
            <a:normAutofit/>
          </a:bodyPr>
          <a:lstStyle/>
          <a:p>
            <a:r>
              <a:rPr lang="en-GB" dirty="0"/>
              <a:t>EIF and Inclusion:</a:t>
            </a:r>
          </a:p>
        </p:txBody>
      </p:sp>
      <p:sp>
        <p:nvSpPr>
          <p:cNvPr id="3" name="Content Placeholder 2"/>
          <p:cNvSpPr>
            <a:spLocks noGrp="1"/>
          </p:cNvSpPr>
          <p:nvPr>
            <p:ph idx="1"/>
          </p:nvPr>
        </p:nvSpPr>
        <p:spPr>
          <a:xfrm>
            <a:off x="1048593" y="1322129"/>
            <a:ext cx="7364971" cy="5535871"/>
          </a:xfrm>
        </p:spPr>
        <p:txBody>
          <a:bodyPr>
            <a:noAutofit/>
          </a:bodyPr>
          <a:lstStyle/>
          <a:p>
            <a:r>
              <a:rPr lang="en-GB" dirty="0"/>
              <a:t>Schools should have an inclusive culture that supports arrangements to identify early those pupils who may be disadvantaged or have additional needs or barriers to learning.</a:t>
            </a:r>
          </a:p>
          <a:p>
            <a:r>
              <a:rPr lang="en-GB" dirty="0"/>
              <a:t>Inspectors will take a rounded view of the quality of education that a school provides to all its pupils, including disadvantaged pupils, the most able pupils and pupils with SEND.</a:t>
            </a:r>
          </a:p>
          <a:p>
            <a:pPr marL="0" indent="0">
              <a:lnSpc>
                <a:spcPct val="100000"/>
              </a:lnSpc>
              <a:spcBef>
                <a:spcPts val="300"/>
              </a:spcBef>
              <a:buNone/>
            </a:pPr>
            <a:endParaRPr lang="en-GB" sz="2500" dirty="0"/>
          </a:p>
        </p:txBody>
      </p:sp>
      <p:sp>
        <p:nvSpPr>
          <p:cNvPr id="4" name="Footer Placeholder 3"/>
          <p:cNvSpPr>
            <a:spLocks noGrp="1"/>
          </p:cNvSpPr>
          <p:nvPr>
            <p:ph type="ftr" sz="quarter" idx="11"/>
          </p:nvPr>
        </p:nvSpPr>
        <p:spPr/>
        <p:txBody>
          <a:bodyPr/>
          <a:lstStyle/>
          <a:p>
            <a:r>
              <a:rPr lang="en-GB">
                <a:solidFill>
                  <a:prstClr val="white"/>
                </a:solidFill>
              </a:rPr>
              <a:t>NatSIP/HoSS 'Evidencing the impact' Wednesday 2 October 2019</a:t>
            </a:r>
            <a:endParaRPr lang="en-GB" dirty="0">
              <a:solidFill>
                <a:prstClr val="white"/>
              </a:solidFill>
            </a:endParaRPr>
          </a:p>
        </p:txBody>
      </p:sp>
      <p:sp>
        <p:nvSpPr>
          <p:cNvPr id="5" name="Slide Number Placeholder 4"/>
          <p:cNvSpPr>
            <a:spLocks noGrp="1"/>
          </p:cNvSpPr>
          <p:nvPr>
            <p:ph type="sldNum" sz="quarter" idx="12"/>
          </p:nvPr>
        </p:nvSpPr>
        <p:spPr/>
        <p:txBody>
          <a:bodyPr/>
          <a:lstStyle/>
          <a:p>
            <a:r>
              <a:rPr lang="en-GB" dirty="0">
                <a:solidFill>
                  <a:prstClr val="white"/>
                </a:solidFill>
              </a:rPr>
              <a:t>Slide</a:t>
            </a:r>
            <a:r>
              <a:rPr lang="en-GB" dirty="0"/>
              <a:t> </a:t>
            </a:r>
            <a:fld id="{5F4C8201-D8A8-417D-8A18-42E93E6C5D44}" type="slidenum">
              <a:rPr lang="en-GB" b="1" smtClean="0"/>
              <a:pPr/>
              <a:t>4</a:t>
            </a:fld>
            <a:endParaRPr lang="en-GB" b="1" dirty="0"/>
          </a:p>
        </p:txBody>
      </p:sp>
      <p:pic>
        <p:nvPicPr>
          <p:cNvPr id="7" name="Picture 6">
            <a:extLst>
              <a:ext uri="{FF2B5EF4-FFF2-40B4-BE49-F238E27FC236}">
                <a16:creationId xmlns:a16="http://schemas.microsoft.com/office/drawing/2014/main" id="{3EBBC454-9C48-4A6A-8F0D-B89ED04511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6074" y="1864832"/>
            <a:ext cx="3545579" cy="3598498"/>
          </a:xfrm>
          <a:prstGeom prst="rect">
            <a:avLst/>
          </a:prstGeom>
        </p:spPr>
      </p:pic>
    </p:spTree>
    <p:extLst>
      <p:ext uri="{BB962C8B-B14F-4D97-AF65-F5344CB8AC3E}">
        <p14:creationId xmlns:p14="http://schemas.microsoft.com/office/powerpoint/2010/main" val="41085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F041317-5BE9-4FA3-B4E4-730585D81C7F}"/>
              </a:ext>
            </a:extLst>
          </p:cNvPr>
          <p:cNvPicPr>
            <a:picLocks noChangeAspect="1"/>
          </p:cNvPicPr>
          <p:nvPr/>
        </p:nvPicPr>
        <p:blipFill rotWithShape="1">
          <a:blip r:embed="rId3">
            <a:extLst>
              <a:ext uri="{28A0092B-C50C-407E-A947-70E740481C1C}">
                <a14:useLocalDpi xmlns:a14="http://schemas.microsoft.com/office/drawing/2010/main" val="0"/>
              </a:ext>
            </a:extLst>
          </a:blip>
          <a:srcRect l="5035" t="4130" r="3908" b="4187"/>
          <a:stretch/>
        </p:blipFill>
        <p:spPr>
          <a:xfrm>
            <a:off x="8349538" y="-17585"/>
            <a:ext cx="3819019" cy="3845306"/>
          </a:xfrm>
          <a:prstGeom prst="rect">
            <a:avLst/>
          </a:prstGeom>
        </p:spPr>
      </p:pic>
      <p:sp>
        <p:nvSpPr>
          <p:cNvPr id="6" name="Title 5"/>
          <p:cNvSpPr>
            <a:spLocks noGrp="1"/>
          </p:cNvSpPr>
          <p:nvPr>
            <p:ph type="title"/>
          </p:nvPr>
        </p:nvSpPr>
        <p:spPr>
          <a:xfrm>
            <a:off x="1112348" y="377939"/>
            <a:ext cx="8994775" cy="1325563"/>
          </a:xfrm>
        </p:spPr>
        <p:txBody>
          <a:bodyPr/>
          <a:lstStyle/>
          <a:p>
            <a:r>
              <a:rPr lang="en-GB" dirty="0"/>
              <a:t>Components and composites:</a:t>
            </a:r>
          </a:p>
        </p:txBody>
      </p:sp>
      <p:sp>
        <p:nvSpPr>
          <p:cNvPr id="7" name="Content Placeholder 6"/>
          <p:cNvSpPr>
            <a:spLocks noGrp="1"/>
          </p:cNvSpPr>
          <p:nvPr>
            <p:ph idx="1"/>
          </p:nvPr>
        </p:nvSpPr>
        <p:spPr>
          <a:xfrm>
            <a:off x="1112348" y="1498916"/>
            <a:ext cx="8223038" cy="4351338"/>
          </a:xfrm>
        </p:spPr>
        <p:txBody>
          <a:bodyPr>
            <a:normAutofit lnSpcReduction="10000"/>
          </a:bodyPr>
          <a:lstStyle/>
          <a:p>
            <a:pPr>
              <a:lnSpc>
                <a:spcPct val="100000"/>
              </a:lnSpc>
              <a:spcBef>
                <a:spcPts val="600"/>
              </a:spcBef>
              <a:buSzPct val="140000"/>
            </a:pPr>
            <a:r>
              <a:rPr lang="en-GB" b="1" dirty="0"/>
              <a:t>Components</a:t>
            </a:r>
            <a:r>
              <a:rPr lang="en-GB" dirty="0"/>
              <a:t> are the building blocks that together, when known, enable successful performance of a complex task.</a:t>
            </a:r>
          </a:p>
          <a:p>
            <a:pPr>
              <a:lnSpc>
                <a:spcPct val="100000"/>
              </a:lnSpc>
              <a:spcBef>
                <a:spcPts val="600"/>
              </a:spcBef>
              <a:buSzPct val="140000"/>
            </a:pPr>
            <a:r>
              <a:rPr lang="en-GB" b="1" dirty="0"/>
              <a:t>Composites</a:t>
            </a:r>
            <a:r>
              <a:rPr lang="en-GB" dirty="0"/>
              <a:t> are tasks that require several building blocks or components.</a:t>
            </a:r>
          </a:p>
          <a:p>
            <a:pPr>
              <a:lnSpc>
                <a:spcPct val="100000"/>
              </a:lnSpc>
              <a:spcBef>
                <a:spcPts val="600"/>
              </a:spcBef>
              <a:buSzPct val="140000"/>
            </a:pPr>
            <a:r>
              <a:rPr lang="en-GB" dirty="0"/>
              <a:t>Knowledge deficits accumulate when ‘layered’ on top of one another in a curriculum sequence. This accumulation of gaps limits and may even prevent acquisition of complex skills that depend on them. This is called </a:t>
            </a:r>
            <a:r>
              <a:rPr lang="en-GB" b="1" dirty="0"/>
              <a:t>cumulative dysfluency</a:t>
            </a:r>
            <a:r>
              <a:rPr lang="en-GB" dirty="0"/>
              <a:t>.</a:t>
            </a:r>
          </a:p>
          <a:p>
            <a:pPr>
              <a:lnSpc>
                <a:spcPct val="100000"/>
              </a:lnSpc>
              <a:spcBef>
                <a:spcPts val="600"/>
              </a:spcBef>
              <a:buSzPct val="140000"/>
            </a:pPr>
            <a:endParaRPr lang="en-GB" dirty="0"/>
          </a:p>
        </p:txBody>
      </p:sp>
      <p:sp>
        <p:nvSpPr>
          <p:cNvPr id="4" name="Footer Placeholder 3"/>
          <p:cNvSpPr>
            <a:spLocks noGrp="1"/>
          </p:cNvSpPr>
          <p:nvPr>
            <p:ph type="ftr" sz="quarter" idx="11"/>
          </p:nvPr>
        </p:nvSpPr>
        <p:spPr/>
        <p:txBody>
          <a:bodyPr/>
          <a:lstStyle/>
          <a:p>
            <a:r>
              <a:rPr lang="en-GB"/>
              <a:t>NatSIP/HoSS 'Evidencing the impact' Wednesday 2 October 2019</a:t>
            </a:r>
            <a:endParaRPr lang="en-GB" dirty="0"/>
          </a:p>
        </p:txBody>
      </p:sp>
      <p:sp>
        <p:nvSpPr>
          <p:cNvPr id="5" name="Slide Number Placeholder 4"/>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5</a:t>
            </a:fld>
            <a:endParaRPr lang="en-GB" b="1" dirty="0"/>
          </a:p>
        </p:txBody>
      </p:sp>
    </p:spTree>
    <p:extLst>
      <p:ext uri="{BB962C8B-B14F-4D97-AF65-F5344CB8AC3E}">
        <p14:creationId xmlns:p14="http://schemas.microsoft.com/office/powerpoint/2010/main" val="4288597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GB"/>
              <a:t>NatSIP/HoSS 'Evidencing the impact' Wednesday 2 October 2019</a:t>
            </a:r>
            <a:endParaRPr lang="en-GB" dirty="0"/>
          </a:p>
        </p:txBody>
      </p:sp>
      <p:sp>
        <p:nvSpPr>
          <p:cNvPr id="5" name="Slide Number Placeholder 4"/>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6</a:t>
            </a:fld>
            <a:endParaRPr lang="en-GB" b="1" dirty="0"/>
          </a:p>
        </p:txBody>
      </p:sp>
      <p:pic>
        <p:nvPicPr>
          <p:cNvPr id="1026" name="5304318C-BDC2-4894-9909-405B21F7A1CC" descr="Image">
            <a:extLst>
              <a:ext uri="{FF2B5EF4-FFF2-40B4-BE49-F238E27FC236}">
                <a16:creationId xmlns:a16="http://schemas.microsoft.com/office/drawing/2014/main" id="{6F65442F-C844-4D84-B8D3-B36C99066841}"/>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1000"/>
                    </a14:imgEffect>
                    <a14:imgEffect>
                      <a14:colorTemperature colorTemp="4408"/>
                    </a14:imgEffect>
                    <a14:imgEffect>
                      <a14:saturation sat="99000"/>
                    </a14:imgEffect>
                    <a14:imgEffect>
                      <a14:brightnessContrast bright="4000" contrast="-27000"/>
                    </a14:imgEffect>
                  </a14:imgLayer>
                </a14:imgProps>
              </a:ext>
              <a:ext uri="{28A0092B-C50C-407E-A947-70E740481C1C}">
                <a14:useLocalDpi xmlns:a14="http://schemas.microsoft.com/office/drawing/2010/main" val="0"/>
              </a:ext>
            </a:extLst>
          </a:blip>
          <a:srcRect/>
          <a:stretch>
            <a:fillRect/>
          </a:stretch>
        </p:blipFill>
        <p:spPr bwMode="auto">
          <a:xfrm>
            <a:off x="0" y="-486019"/>
            <a:ext cx="12338050" cy="915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2682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4415" y="1415362"/>
            <a:ext cx="7832554" cy="4572001"/>
          </a:xfrm>
        </p:spPr>
        <p:txBody>
          <a:bodyPr>
            <a:noAutofit/>
          </a:bodyPr>
          <a:lstStyle/>
          <a:p>
            <a:r>
              <a:rPr lang="en-GB" dirty="0"/>
              <a:t>The knowledge and skills that pupils will gain at each stage ‘</a:t>
            </a:r>
            <a:r>
              <a:rPr lang="en-GB" b="1" dirty="0"/>
              <a:t>intent</a:t>
            </a:r>
            <a:r>
              <a:rPr lang="en-GB" dirty="0"/>
              <a:t>’. </a:t>
            </a:r>
          </a:p>
          <a:p>
            <a:r>
              <a:rPr lang="en-GB" dirty="0"/>
              <a:t>The way that the curriculum developed or adopted by the school is taught and assessed in order to support pupils to build their knowledge and to apply that knowledge as skills ‘</a:t>
            </a:r>
            <a:r>
              <a:rPr lang="en-GB" b="1" dirty="0"/>
              <a:t>implementation</a:t>
            </a:r>
            <a:r>
              <a:rPr lang="en-GB" dirty="0"/>
              <a:t>’. </a:t>
            </a:r>
          </a:p>
          <a:p>
            <a:r>
              <a:rPr lang="en-GB" dirty="0"/>
              <a:t>The outcomes that pupils achieve as a result of the education they have received ‘</a:t>
            </a:r>
            <a:r>
              <a:rPr lang="en-GB" b="1" dirty="0"/>
              <a:t>impact</a:t>
            </a:r>
            <a:r>
              <a:rPr lang="en-GB" dirty="0"/>
              <a:t>’.</a:t>
            </a:r>
          </a:p>
          <a:p>
            <a:pPr marL="266700" indent="-266700">
              <a:lnSpc>
                <a:spcPct val="100000"/>
              </a:lnSpc>
              <a:spcBef>
                <a:spcPts val="600"/>
              </a:spcBef>
              <a:buSzPct val="140000"/>
            </a:pPr>
            <a:endParaRPr lang="en-GB" dirty="0"/>
          </a:p>
        </p:txBody>
      </p:sp>
      <p:sp>
        <p:nvSpPr>
          <p:cNvPr id="4" name="Footer Placeholder 3"/>
          <p:cNvSpPr>
            <a:spLocks noGrp="1"/>
          </p:cNvSpPr>
          <p:nvPr>
            <p:ph type="ftr" sz="quarter" idx="11"/>
          </p:nvPr>
        </p:nvSpPr>
        <p:spPr/>
        <p:txBody>
          <a:bodyPr/>
          <a:lstStyle/>
          <a:p>
            <a:r>
              <a:rPr lang="en-GB"/>
              <a:t>NatSIP/HoSS 'Evidencing the impact' Wednesday 2 October 2019</a:t>
            </a:r>
            <a:endParaRPr lang="en-GB" dirty="0"/>
          </a:p>
        </p:txBody>
      </p:sp>
      <p:sp>
        <p:nvSpPr>
          <p:cNvPr id="5" name="Slide Number Placeholder 4"/>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7</a:t>
            </a:fld>
            <a:endParaRPr lang="en-GB" b="1" dirty="0"/>
          </a:p>
        </p:txBody>
      </p:sp>
      <p:sp>
        <p:nvSpPr>
          <p:cNvPr id="8" name="Rectangle 7">
            <a:extLst>
              <a:ext uri="{FF2B5EF4-FFF2-40B4-BE49-F238E27FC236}">
                <a16:creationId xmlns:a16="http://schemas.microsoft.com/office/drawing/2014/main" id="{7DB3C0C3-7600-4949-9668-C21D19F97BB9}"/>
              </a:ext>
            </a:extLst>
          </p:cNvPr>
          <p:cNvSpPr/>
          <p:nvPr/>
        </p:nvSpPr>
        <p:spPr>
          <a:xfrm>
            <a:off x="9912743" y="283221"/>
            <a:ext cx="1634592" cy="11976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a:xfrm>
            <a:off x="1108610" y="530027"/>
            <a:ext cx="10115044" cy="1325563"/>
          </a:xfrm>
        </p:spPr>
        <p:txBody>
          <a:bodyPr>
            <a:normAutofit/>
          </a:bodyPr>
          <a:lstStyle/>
          <a:p>
            <a:r>
              <a:rPr lang="en-GB" sz="4000" dirty="0"/>
              <a:t>Quality of education and curriculum:</a:t>
            </a:r>
            <a:br>
              <a:rPr lang="en-GB" dirty="0"/>
            </a:br>
            <a:endParaRPr lang="en-GB" dirty="0"/>
          </a:p>
        </p:txBody>
      </p:sp>
      <p:grpSp>
        <p:nvGrpSpPr>
          <p:cNvPr id="12" name="Group 11">
            <a:extLst>
              <a:ext uri="{FF2B5EF4-FFF2-40B4-BE49-F238E27FC236}">
                <a16:creationId xmlns:a16="http://schemas.microsoft.com/office/drawing/2014/main" id="{6D0A65EE-250D-4B81-B664-E22CE1F0CE38}"/>
              </a:ext>
            </a:extLst>
          </p:cNvPr>
          <p:cNvGrpSpPr/>
          <p:nvPr/>
        </p:nvGrpSpPr>
        <p:grpSpPr>
          <a:xfrm>
            <a:off x="8799290" y="1347268"/>
            <a:ext cx="603690" cy="4014467"/>
            <a:chOff x="8799290" y="1815120"/>
            <a:chExt cx="603690" cy="4014467"/>
          </a:xfrm>
        </p:grpSpPr>
        <p:sp>
          <p:nvSpPr>
            <p:cNvPr id="7" name="Right Arrow 6"/>
            <p:cNvSpPr/>
            <p:nvPr/>
          </p:nvSpPr>
          <p:spPr>
            <a:xfrm>
              <a:off x="8799290" y="3404724"/>
              <a:ext cx="603690" cy="827176"/>
            </a:xfrm>
            <a:prstGeom prst="rightArrow">
              <a:avLst/>
            </a:prstGeom>
            <a:solidFill>
              <a:srgbClr val="009ABC"/>
            </a:solidFill>
            <a:ln w="38100">
              <a:no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ight Arrow 6">
              <a:extLst>
                <a:ext uri="{FF2B5EF4-FFF2-40B4-BE49-F238E27FC236}">
                  <a16:creationId xmlns:a16="http://schemas.microsoft.com/office/drawing/2014/main" id="{76831BEB-41BB-4B6A-923C-192D04704834}"/>
                </a:ext>
              </a:extLst>
            </p:cNvPr>
            <p:cNvSpPr/>
            <p:nvPr/>
          </p:nvSpPr>
          <p:spPr>
            <a:xfrm>
              <a:off x="8799290" y="5002411"/>
              <a:ext cx="603690" cy="827176"/>
            </a:xfrm>
            <a:prstGeom prst="rightArrow">
              <a:avLst/>
            </a:prstGeom>
            <a:solidFill>
              <a:srgbClr val="009ABC"/>
            </a:solidFill>
            <a:ln w="38100">
              <a:no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Right Arrow 6">
              <a:extLst>
                <a:ext uri="{FF2B5EF4-FFF2-40B4-BE49-F238E27FC236}">
                  <a16:creationId xmlns:a16="http://schemas.microsoft.com/office/drawing/2014/main" id="{A69B06D1-FE74-4224-975C-D5D928DDDBDC}"/>
                </a:ext>
              </a:extLst>
            </p:cNvPr>
            <p:cNvSpPr/>
            <p:nvPr/>
          </p:nvSpPr>
          <p:spPr>
            <a:xfrm>
              <a:off x="8799290" y="1815120"/>
              <a:ext cx="603690" cy="827176"/>
            </a:xfrm>
            <a:prstGeom prst="rightArrow">
              <a:avLst/>
            </a:prstGeom>
            <a:solidFill>
              <a:srgbClr val="009ABC"/>
            </a:solidFill>
            <a:ln w="38100">
              <a:no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6" name="Rectangle 5"/>
          <p:cNvSpPr/>
          <p:nvPr/>
        </p:nvSpPr>
        <p:spPr>
          <a:xfrm rot="5400000">
            <a:off x="8209106" y="2484919"/>
            <a:ext cx="4394504" cy="1634591"/>
          </a:xfrm>
          <a:prstGeom prst="rect">
            <a:avLst/>
          </a:prstGeom>
          <a:solidFill>
            <a:srgbClr val="009ABC"/>
          </a:solidFill>
          <a:ln w="38100">
            <a:no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bg1"/>
                </a:solidFill>
                <a:latin typeface="Tahoma" panose="020B0604030504040204" pitchFamily="34" charset="0"/>
                <a:ea typeface="Tahoma" panose="020B0604030504040204" pitchFamily="34" charset="0"/>
                <a:cs typeface="Tahoma" panose="020B0604030504040204" pitchFamily="34" charset="0"/>
              </a:rPr>
              <a:t>Quality of education</a:t>
            </a:r>
          </a:p>
        </p:txBody>
      </p:sp>
    </p:spTree>
    <p:extLst>
      <p:ext uri="{BB962C8B-B14F-4D97-AF65-F5344CB8AC3E}">
        <p14:creationId xmlns:p14="http://schemas.microsoft.com/office/powerpoint/2010/main" val="2320959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4777" y="437954"/>
            <a:ext cx="8994775" cy="1325563"/>
          </a:xfrm>
        </p:spPr>
        <p:txBody>
          <a:bodyPr>
            <a:normAutofit/>
          </a:bodyPr>
          <a:lstStyle/>
          <a:p>
            <a:r>
              <a:rPr lang="en-GB" dirty="0"/>
              <a:t>Applying the EIF in schools:</a:t>
            </a:r>
          </a:p>
        </p:txBody>
      </p:sp>
      <p:sp>
        <p:nvSpPr>
          <p:cNvPr id="3" name="Content Placeholder 2"/>
          <p:cNvSpPr>
            <a:spLocks noGrp="1"/>
          </p:cNvSpPr>
          <p:nvPr>
            <p:ph idx="1"/>
          </p:nvPr>
        </p:nvSpPr>
        <p:spPr>
          <a:xfrm>
            <a:off x="1064777" y="1493851"/>
            <a:ext cx="10062446" cy="4785567"/>
          </a:xfrm>
        </p:spPr>
        <p:txBody>
          <a:bodyPr>
            <a:normAutofit/>
          </a:bodyPr>
          <a:lstStyle/>
          <a:p>
            <a:pPr marL="0" indent="0">
              <a:buSzPct val="140000"/>
              <a:buNone/>
            </a:pPr>
            <a:r>
              <a:rPr lang="en-GB" b="1" dirty="0"/>
              <a:t>Inspectors will gather and evaluate evidence about:</a:t>
            </a:r>
          </a:p>
          <a:p>
            <a:pPr>
              <a:buSzPct val="140000"/>
            </a:pPr>
            <a:r>
              <a:rPr lang="en-GB" dirty="0"/>
              <a:t>Whether leaders are </a:t>
            </a:r>
            <a:r>
              <a:rPr lang="en-GB" b="1" dirty="0"/>
              <a:t>ambitious</a:t>
            </a:r>
            <a:r>
              <a:rPr lang="en-GB" dirty="0"/>
              <a:t> for all pupils with SEND</a:t>
            </a:r>
          </a:p>
          <a:p>
            <a:pPr>
              <a:buSzPct val="140000"/>
            </a:pPr>
            <a:r>
              <a:rPr lang="en-GB" dirty="0"/>
              <a:t>How successfully leaders </a:t>
            </a:r>
            <a:r>
              <a:rPr lang="en-GB" b="1" dirty="0"/>
              <a:t>involve</a:t>
            </a:r>
            <a:r>
              <a:rPr lang="en-GB" dirty="0"/>
              <a:t> parents, carers and, as necessary, other professionals/specialist services in deciding how best to support pupils</a:t>
            </a:r>
          </a:p>
          <a:p>
            <a:pPr>
              <a:buSzPct val="140000"/>
            </a:pPr>
            <a:r>
              <a:rPr lang="en-GB" dirty="0"/>
              <a:t>How well leaders </a:t>
            </a:r>
            <a:r>
              <a:rPr lang="en-GB" b="1" dirty="0"/>
              <a:t>develop and adapt the curriculum </a:t>
            </a:r>
            <a:r>
              <a:rPr lang="en-GB" dirty="0"/>
              <a:t>so that it is </a:t>
            </a:r>
            <a:r>
              <a:rPr lang="en-GB" b="1" dirty="0"/>
              <a:t>coherently sequenced </a:t>
            </a:r>
            <a:r>
              <a:rPr lang="en-GB" dirty="0"/>
              <a:t>to all pupils’ needs, starting points and </a:t>
            </a:r>
            <a:r>
              <a:rPr lang="en-GB" b="1" dirty="0"/>
              <a:t>aspirations</a:t>
            </a:r>
          </a:p>
          <a:p>
            <a:pPr>
              <a:buSzPct val="140000"/>
            </a:pPr>
            <a:r>
              <a:rPr lang="en-GB" dirty="0"/>
              <a:t>How well the learning and development of pupils with SEND are </a:t>
            </a:r>
            <a:r>
              <a:rPr lang="en-GB" b="1" dirty="0"/>
              <a:t>assessed</a:t>
            </a:r>
            <a:r>
              <a:rPr lang="en-GB" dirty="0"/>
              <a:t> and whether their </a:t>
            </a:r>
            <a:r>
              <a:rPr lang="en-GB" b="1" dirty="0"/>
              <a:t>outcomes </a:t>
            </a:r>
            <a:r>
              <a:rPr lang="en-GB" dirty="0"/>
              <a:t>are improving.</a:t>
            </a:r>
          </a:p>
        </p:txBody>
      </p:sp>
      <p:sp>
        <p:nvSpPr>
          <p:cNvPr id="4" name="Footer Placeholder 3"/>
          <p:cNvSpPr>
            <a:spLocks noGrp="1"/>
          </p:cNvSpPr>
          <p:nvPr>
            <p:ph type="ftr" sz="quarter" idx="11"/>
          </p:nvPr>
        </p:nvSpPr>
        <p:spPr/>
        <p:txBody>
          <a:bodyPr/>
          <a:lstStyle/>
          <a:p>
            <a:r>
              <a:rPr lang="en-GB"/>
              <a:t>NatSIP/HoSS 'Evidencing the impact' Wednesday 2 October 2019</a:t>
            </a:r>
            <a:endParaRPr lang="en-GB" dirty="0"/>
          </a:p>
        </p:txBody>
      </p:sp>
      <p:sp>
        <p:nvSpPr>
          <p:cNvPr id="5" name="Slide Number Placeholder 4"/>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8</a:t>
            </a:fld>
            <a:endParaRPr lang="en-GB" b="1" dirty="0"/>
          </a:p>
        </p:txBody>
      </p:sp>
    </p:spTree>
    <p:extLst>
      <p:ext uri="{BB962C8B-B14F-4D97-AF65-F5344CB8AC3E}">
        <p14:creationId xmlns:p14="http://schemas.microsoft.com/office/powerpoint/2010/main" val="890686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8592" y="285271"/>
            <a:ext cx="8994775" cy="1325563"/>
          </a:xfrm>
        </p:spPr>
        <p:txBody>
          <a:bodyPr>
            <a:normAutofit/>
          </a:bodyPr>
          <a:lstStyle/>
          <a:p>
            <a:r>
              <a:rPr lang="en-GB" dirty="0"/>
              <a:t>Inspecting the curriculum:</a:t>
            </a:r>
          </a:p>
        </p:txBody>
      </p:sp>
      <p:sp>
        <p:nvSpPr>
          <p:cNvPr id="3" name="Content Placeholder 2"/>
          <p:cNvSpPr>
            <a:spLocks noGrp="1"/>
          </p:cNvSpPr>
          <p:nvPr>
            <p:ph idx="1"/>
          </p:nvPr>
        </p:nvSpPr>
        <p:spPr>
          <a:xfrm>
            <a:off x="1048593" y="1322129"/>
            <a:ext cx="8078474" cy="5535871"/>
          </a:xfrm>
        </p:spPr>
        <p:txBody>
          <a:bodyPr>
            <a:noAutofit/>
          </a:bodyPr>
          <a:lstStyle/>
          <a:p>
            <a:r>
              <a:rPr lang="en-GB" dirty="0"/>
              <a:t>A </a:t>
            </a:r>
            <a:r>
              <a:rPr lang="en-GB" b="1" dirty="0"/>
              <a:t>top-level view </a:t>
            </a:r>
            <a:r>
              <a:rPr lang="en-GB" dirty="0"/>
              <a:t>about the school’s curriculum, exploring what is on offer, to whom and when, and why these choices were made.</a:t>
            </a:r>
          </a:p>
          <a:p>
            <a:r>
              <a:rPr lang="en-GB" dirty="0"/>
              <a:t>A </a:t>
            </a:r>
            <a:r>
              <a:rPr lang="en-GB" b="1" dirty="0"/>
              <a:t>deep dive</a:t>
            </a:r>
            <a:r>
              <a:rPr lang="en-GB" dirty="0"/>
              <a:t>, gathering evidence on curriculum intent, implementation and impact in a sample of subjects or ‘curricular units’.</a:t>
            </a:r>
          </a:p>
          <a:p>
            <a:r>
              <a:rPr lang="en-GB" b="1" dirty="0"/>
              <a:t>Bringing evidence together </a:t>
            </a:r>
            <a:r>
              <a:rPr lang="en-GB" dirty="0"/>
              <a:t>and </a:t>
            </a:r>
            <a:r>
              <a:rPr lang="en-GB" b="1" dirty="0"/>
              <a:t>planning day 2 inspection </a:t>
            </a:r>
            <a:r>
              <a:rPr lang="en-GB" dirty="0"/>
              <a:t>activities to test whether the features of the quality of education identified in deep dives are systemic.</a:t>
            </a:r>
          </a:p>
          <a:p>
            <a:pPr marL="0" indent="0">
              <a:lnSpc>
                <a:spcPct val="100000"/>
              </a:lnSpc>
              <a:spcBef>
                <a:spcPts val="300"/>
              </a:spcBef>
              <a:buNone/>
            </a:pPr>
            <a:endParaRPr lang="en-GB" sz="2500" dirty="0"/>
          </a:p>
        </p:txBody>
      </p:sp>
      <p:sp>
        <p:nvSpPr>
          <p:cNvPr id="4" name="Footer Placeholder 3"/>
          <p:cNvSpPr>
            <a:spLocks noGrp="1"/>
          </p:cNvSpPr>
          <p:nvPr>
            <p:ph type="ftr" sz="quarter" idx="11"/>
          </p:nvPr>
        </p:nvSpPr>
        <p:spPr/>
        <p:txBody>
          <a:bodyPr/>
          <a:lstStyle/>
          <a:p>
            <a:r>
              <a:rPr lang="en-GB">
                <a:solidFill>
                  <a:prstClr val="white"/>
                </a:solidFill>
              </a:rPr>
              <a:t>NatSIP/HoSS 'Evidencing the impact' Wednesday 2 October 2019</a:t>
            </a:r>
            <a:endParaRPr lang="en-GB" dirty="0">
              <a:solidFill>
                <a:prstClr val="white"/>
              </a:solidFill>
            </a:endParaRPr>
          </a:p>
        </p:txBody>
      </p:sp>
      <p:sp>
        <p:nvSpPr>
          <p:cNvPr id="5" name="Slide Number Placeholder 4"/>
          <p:cNvSpPr>
            <a:spLocks noGrp="1"/>
          </p:cNvSpPr>
          <p:nvPr>
            <p:ph type="sldNum" sz="quarter" idx="12"/>
          </p:nvPr>
        </p:nvSpPr>
        <p:spPr/>
        <p:txBody>
          <a:bodyPr/>
          <a:lstStyle/>
          <a:p>
            <a:r>
              <a:rPr lang="en-GB" dirty="0">
                <a:solidFill>
                  <a:prstClr val="white"/>
                </a:solidFill>
              </a:rPr>
              <a:t>Slide</a:t>
            </a:r>
            <a:r>
              <a:rPr lang="en-GB" dirty="0"/>
              <a:t> </a:t>
            </a:r>
            <a:fld id="{5F4C8201-D8A8-417D-8A18-42E93E6C5D44}" type="slidenum">
              <a:rPr lang="en-GB" b="1" smtClean="0"/>
              <a:pPr/>
              <a:t>9</a:t>
            </a:fld>
            <a:endParaRPr lang="en-GB" b="1" dirty="0"/>
          </a:p>
        </p:txBody>
      </p:sp>
      <p:pic>
        <p:nvPicPr>
          <p:cNvPr id="7" name="Picture 6">
            <a:extLst>
              <a:ext uri="{FF2B5EF4-FFF2-40B4-BE49-F238E27FC236}">
                <a16:creationId xmlns:a16="http://schemas.microsoft.com/office/drawing/2014/main" id="{97637DE5-A69C-419A-832B-AD29C481A112}"/>
              </a:ext>
            </a:extLst>
          </p:cNvPr>
          <p:cNvPicPr>
            <a:picLocks noChangeAspect="1"/>
          </p:cNvPicPr>
          <p:nvPr/>
        </p:nvPicPr>
        <p:blipFill rotWithShape="1">
          <a:blip r:embed="rId3">
            <a:extLst>
              <a:ext uri="{28A0092B-C50C-407E-A947-70E740481C1C}">
                <a14:useLocalDpi xmlns:a14="http://schemas.microsoft.com/office/drawing/2010/main" val="0"/>
              </a:ext>
            </a:extLst>
          </a:blip>
          <a:srcRect l="34255" t="3542" r="32755" b="4039"/>
          <a:stretch/>
        </p:blipFill>
        <p:spPr>
          <a:xfrm>
            <a:off x="9313337" y="369935"/>
            <a:ext cx="2050039" cy="5742997"/>
          </a:xfrm>
          <a:prstGeom prst="rect">
            <a:avLst/>
          </a:prstGeom>
        </p:spPr>
      </p:pic>
    </p:spTree>
    <p:extLst>
      <p:ext uri="{BB962C8B-B14F-4D97-AF65-F5344CB8AC3E}">
        <p14:creationId xmlns:p14="http://schemas.microsoft.com/office/powerpoint/2010/main" val="352577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8592" y="285271"/>
            <a:ext cx="8994775" cy="1325563"/>
          </a:xfrm>
        </p:spPr>
        <p:txBody>
          <a:bodyPr>
            <a:normAutofit/>
          </a:bodyPr>
          <a:lstStyle/>
          <a:p>
            <a:r>
              <a:rPr lang="en-GB" dirty="0"/>
              <a:t>A continued sharp focus on safeguarding:</a:t>
            </a:r>
          </a:p>
        </p:txBody>
      </p:sp>
      <p:sp>
        <p:nvSpPr>
          <p:cNvPr id="3" name="Content Placeholder 2"/>
          <p:cNvSpPr>
            <a:spLocks noGrp="1"/>
          </p:cNvSpPr>
          <p:nvPr>
            <p:ph idx="1"/>
          </p:nvPr>
        </p:nvSpPr>
        <p:spPr>
          <a:xfrm>
            <a:off x="1048593" y="1322129"/>
            <a:ext cx="10516874" cy="5535871"/>
          </a:xfrm>
        </p:spPr>
        <p:txBody>
          <a:bodyPr>
            <a:noAutofit/>
          </a:bodyPr>
          <a:lstStyle/>
          <a:p>
            <a:pPr marL="0" indent="0">
              <a:lnSpc>
                <a:spcPct val="100000"/>
              </a:lnSpc>
              <a:spcBef>
                <a:spcPts val="300"/>
              </a:spcBef>
              <a:buNone/>
            </a:pPr>
            <a:r>
              <a:rPr lang="en-GB" dirty="0"/>
              <a:t>Our inspection of safeguarding will continue to be built around three core areas.</a:t>
            </a:r>
          </a:p>
          <a:p>
            <a:pPr marL="450850" lvl="1" indent="-271463">
              <a:lnSpc>
                <a:spcPct val="100000"/>
              </a:lnSpc>
              <a:spcBef>
                <a:spcPts val="300"/>
              </a:spcBef>
              <a:buSzPct val="140000"/>
            </a:pPr>
            <a:r>
              <a:rPr lang="en-GB" sz="2800" b="1" dirty="0"/>
              <a:t>Identify</a:t>
            </a:r>
            <a:r>
              <a:rPr lang="en-GB" sz="2800" dirty="0"/>
              <a:t>: how do leaders and other staff identify learners who may need early help or who are at risk of abuse?</a:t>
            </a:r>
          </a:p>
          <a:p>
            <a:pPr marL="450850" lvl="1" indent="-271463">
              <a:lnSpc>
                <a:spcPct val="100000"/>
              </a:lnSpc>
              <a:spcBef>
                <a:spcPts val="300"/>
              </a:spcBef>
              <a:buSzPct val="140000"/>
            </a:pPr>
            <a:r>
              <a:rPr lang="en-GB" sz="2800" b="1" dirty="0"/>
              <a:t>Help</a:t>
            </a:r>
            <a:r>
              <a:rPr lang="en-GB" sz="2800" dirty="0"/>
              <a:t>: what timely action do staff take to ensure that learners get the right support when they need it, including preventative work, and how well do they work with other agencies?</a:t>
            </a:r>
          </a:p>
          <a:p>
            <a:pPr marL="450850" lvl="1" indent="-271463">
              <a:lnSpc>
                <a:spcPct val="100000"/>
              </a:lnSpc>
              <a:spcBef>
                <a:spcPts val="300"/>
              </a:spcBef>
              <a:buSzPct val="140000"/>
            </a:pPr>
            <a:r>
              <a:rPr lang="en-GB" sz="2800" b="1" dirty="0"/>
              <a:t>Manage</a:t>
            </a:r>
            <a:r>
              <a:rPr lang="en-GB" sz="2800" dirty="0"/>
              <a:t>: how do responsible bodies and staff manage their statutory responsibilities and, in particular, how do they manage safe recruitment and respond to allegations about staff/other adults?</a:t>
            </a:r>
          </a:p>
        </p:txBody>
      </p:sp>
      <p:sp>
        <p:nvSpPr>
          <p:cNvPr id="4" name="Footer Placeholder 3"/>
          <p:cNvSpPr>
            <a:spLocks noGrp="1"/>
          </p:cNvSpPr>
          <p:nvPr>
            <p:ph type="ftr" sz="quarter" idx="11"/>
          </p:nvPr>
        </p:nvSpPr>
        <p:spPr/>
        <p:txBody>
          <a:bodyPr/>
          <a:lstStyle/>
          <a:p>
            <a:r>
              <a:rPr lang="en-GB">
                <a:solidFill>
                  <a:prstClr val="white"/>
                </a:solidFill>
              </a:rPr>
              <a:t>NatSIP/HoSS 'Evidencing the impact' Wednesday 2 October 2019</a:t>
            </a:r>
            <a:endParaRPr lang="en-GB" dirty="0">
              <a:solidFill>
                <a:prstClr val="white"/>
              </a:solidFill>
            </a:endParaRPr>
          </a:p>
        </p:txBody>
      </p:sp>
      <p:sp>
        <p:nvSpPr>
          <p:cNvPr id="5" name="Slide Number Placeholder 4"/>
          <p:cNvSpPr>
            <a:spLocks noGrp="1"/>
          </p:cNvSpPr>
          <p:nvPr>
            <p:ph type="sldNum" sz="quarter" idx="12"/>
          </p:nvPr>
        </p:nvSpPr>
        <p:spPr/>
        <p:txBody>
          <a:bodyPr/>
          <a:lstStyle/>
          <a:p>
            <a:r>
              <a:rPr lang="en-GB" dirty="0">
                <a:solidFill>
                  <a:prstClr val="white"/>
                </a:solidFill>
              </a:rPr>
              <a:t>Slide</a:t>
            </a:r>
            <a:r>
              <a:rPr lang="en-GB" dirty="0"/>
              <a:t> </a:t>
            </a:r>
            <a:fld id="{5F4C8201-D8A8-417D-8A18-42E93E6C5D44}" type="slidenum">
              <a:rPr lang="en-GB" b="1" smtClean="0"/>
              <a:pPr/>
              <a:t>10</a:t>
            </a:fld>
            <a:endParaRPr lang="en-GB" b="1" dirty="0"/>
          </a:p>
        </p:txBody>
      </p:sp>
    </p:spTree>
    <p:extLst>
      <p:ext uri="{BB962C8B-B14F-4D97-AF65-F5344CB8AC3E}">
        <p14:creationId xmlns:p14="http://schemas.microsoft.com/office/powerpoint/2010/main" val="451661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5210" y="456869"/>
            <a:ext cx="8994775" cy="1325563"/>
          </a:xfrm>
        </p:spPr>
        <p:txBody>
          <a:bodyPr/>
          <a:lstStyle/>
          <a:p>
            <a:r>
              <a:rPr lang="en-GB" dirty="0"/>
              <a:t>Changes to section 8</a:t>
            </a:r>
          </a:p>
        </p:txBody>
      </p:sp>
      <p:sp>
        <p:nvSpPr>
          <p:cNvPr id="3" name="Content Placeholder 2"/>
          <p:cNvSpPr>
            <a:spLocks noGrp="1"/>
          </p:cNvSpPr>
          <p:nvPr>
            <p:ph idx="1"/>
          </p:nvPr>
        </p:nvSpPr>
        <p:spPr>
          <a:xfrm>
            <a:off x="1065210" y="1527505"/>
            <a:ext cx="9397636" cy="4768099"/>
          </a:xfrm>
        </p:spPr>
        <p:txBody>
          <a:bodyPr>
            <a:normAutofit/>
          </a:bodyPr>
          <a:lstStyle/>
          <a:p>
            <a:pPr>
              <a:lnSpc>
                <a:spcPct val="100000"/>
              </a:lnSpc>
              <a:spcBef>
                <a:spcPts val="600"/>
              </a:spcBef>
              <a:buSzPct val="140000"/>
            </a:pPr>
            <a:r>
              <a:rPr lang="en-GB" dirty="0"/>
              <a:t>Inspectors will focus primarily on the quality of education during a section 8 inspection of a good or non-exempt outstanding school.</a:t>
            </a:r>
          </a:p>
          <a:p>
            <a:pPr>
              <a:lnSpc>
                <a:spcPct val="100000"/>
              </a:lnSpc>
              <a:spcBef>
                <a:spcPts val="600"/>
              </a:spcBef>
              <a:buSzPct val="140000"/>
            </a:pPr>
            <a:r>
              <a:rPr lang="en-GB" dirty="0"/>
              <a:t>Inspectors will consider key factors relating to pupils’ behaviour, gaming and off-rolling, pupils’ wider development and workload.</a:t>
            </a:r>
          </a:p>
          <a:p>
            <a:pPr>
              <a:lnSpc>
                <a:spcPct val="100000"/>
              </a:lnSpc>
              <a:spcBef>
                <a:spcPts val="600"/>
              </a:spcBef>
              <a:buSzPct val="140000"/>
            </a:pPr>
            <a:r>
              <a:rPr lang="en-GB" dirty="0"/>
              <a:t>Inspectors will always make a written judgement in the report about whether the arrangements for safeguarding pupils are effective.</a:t>
            </a:r>
          </a:p>
          <a:p>
            <a:pPr>
              <a:lnSpc>
                <a:spcPct val="100000"/>
              </a:lnSpc>
              <a:spcBef>
                <a:spcPts val="600"/>
              </a:spcBef>
              <a:buSzPct val="140000"/>
            </a:pPr>
            <a:endParaRPr lang="en-GB" dirty="0"/>
          </a:p>
          <a:p>
            <a:pPr marL="0" indent="0">
              <a:buNone/>
            </a:pPr>
            <a:endParaRPr lang="en-GB" dirty="0">
              <a:highlight>
                <a:srgbClr val="FFFF00"/>
              </a:highlight>
            </a:endParaRPr>
          </a:p>
        </p:txBody>
      </p:sp>
      <p:sp>
        <p:nvSpPr>
          <p:cNvPr id="4" name="Footer Placeholder 3"/>
          <p:cNvSpPr>
            <a:spLocks noGrp="1"/>
          </p:cNvSpPr>
          <p:nvPr>
            <p:ph type="ftr" sz="quarter" idx="11"/>
          </p:nvPr>
        </p:nvSpPr>
        <p:spPr/>
        <p:txBody>
          <a:bodyPr/>
          <a:lstStyle/>
          <a:p>
            <a:r>
              <a:rPr lang="en-GB"/>
              <a:t>NatSIP/HoSS 'Evidencing the impact' Wednesday 2 October 2019</a:t>
            </a:r>
            <a:endParaRPr lang="en-GB" dirty="0"/>
          </a:p>
        </p:txBody>
      </p:sp>
      <p:sp>
        <p:nvSpPr>
          <p:cNvPr id="5" name="Slide Number Placeholder 4"/>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11</a:t>
            </a:fld>
            <a:endParaRPr lang="en-GB" b="1" dirty="0"/>
          </a:p>
        </p:txBody>
      </p:sp>
      <p:pic>
        <p:nvPicPr>
          <p:cNvPr id="1028" name="Picture 4" descr="Tick, Asterisk, Cross, Red, Green, Yellow, Check">
            <a:extLst>
              <a:ext uri="{FF2B5EF4-FFF2-40B4-BE49-F238E27FC236}">
                <a16:creationId xmlns:a16="http://schemas.microsoft.com/office/drawing/2014/main" id="{2059D79C-7507-49E1-B935-71D28150F73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4985"/>
          <a:stretch/>
        </p:blipFill>
        <p:spPr bwMode="auto">
          <a:xfrm>
            <a:off x="9332379" y="-681033"/>
            <a:ext cx="2522018" cy="3601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427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262A6AA-FBF7-4428-9C44-BFD00FEA54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8789" y="285272"/>
            <a:ext cx="5707243" cy="5732719"/>
          </a:xfrm>
          <a:prstGeom prst="rect">
            <a:avLst/>
          </a:prstGeom>
        </p:spPr>
      </p:pic>
      <p:sp>
        <p:nvSpPr>
          <p:cNvPr id="3" name="Content Placeholder 2"/>
          <p:cNvSpPr>
            <a:spLocks noGrp="1"/>
          </p:cNvSpPr>
          <p:nvPr>
            <p:ph idx="1"/>
          </p:nvPr>
        </p:nvSpPr>
        <p:spPr>
          <a:xfrm>
            <a:off x="1048593" y="992517"/>
            <a:ext cx="6798235" cy="1686885"/>
          </a:xfrm>
        </p:spPr>
        <p:txBody>
          <a:bodyPr>
            <a:noAutofit/>
          </a:bodyPr>
          <a:lstStyle/>
          <a:p>
            <a:pPr marL="0" indent="0">
              <a:lnSpc>
                <a:spcPct val="100000"/>
              </a:lnSpc>
              <a:spcBef>
                <a:spcPts val="600"/>
              </a:spcBef>
              <a:buSzPct val="140000"/>
              <a:buNone/>
            </a:pPr>
            <a:r>
              <a:rPr lang="en-GB" sz="3600" dirty="0"/>
              <a:t>‘Social justice requires that we provide an education which gives the less privileged access to the knowledge they need to succeed’.</a:t>
            </a:r>
          </a:p>
        </p:txBody>
      </p:sp>
      <p:sp>
        <p:nvSpPr>
          <p:cNvPr id="4" name="Footer Placeholder 3"/>
          <p:cNvSpPr>
            <a:spLocks noGrp="1"/>
          </p:cNvSpPr>
          <p:nvPr>
            <p:ph type="ftr" sz="quarter" idx="11"/>
          </p:nvPr>
        </p:nvSpPr>
        <p:spPr/>
        <p:txBody>
          <a:bodyPr/>
          <a:lstStyle/>
          <a:p>
            <a:r>
              <a:rPr lang="en-GB">
                <a:solidFill>
                  <a:prstClr val="white"/>
                </a:solidFill>
              </a:rPr>
              <a:t>NatSIP/HoSS 'Evidencing the impact' Wednesday 2 October 2019</a:t>
            </a:r>
            <a:endParaRPr lang="en-GB" dirty="0">
              <a:solidFill>
                <a:prstClr val="white"/>
              </a:solidFill>
            </a:endParaRPr>
          </a:p>
        </p:txBody>
      </p:sp>
      <p:sp>
        <p:nvSpPr>
          <p:cNvPr id="5" name="Slide Number Placeholder 4"/>
          <p:cNvSpPr>
            <a:spLocks noGrp="1"/>
          </p:cNvSpPr>
          <p:nvPr>
            <p:ph type="sldNum" sz="quarter" idx="12"/>
          </p:nvPr>
        </p:nvSpPr>
        <p:spPr/>
        <p:txBody>
          <a:bodyPr/>
          <a:lstStyle/>
          <a:p>
            <a:r>
              <a:rPr lang="en-GB" dirty="0">
                <a:solidFill>
                  <a:prstClr val="white"/>
                </a:solidFill>
              </a:rPr>
              <a:t>Slide</a:t>
            </a:r>
            <a:r>
              <a:rPr lang="en-GB" dirty="0"/>
              <a:t> </a:t>
            </a:r>
            <a:fld id="{5F4C8201-D8A8-417D-8A18-42E93E6C5D44}" type="slidenum">
              <a:rPr lang="en-GB" b="1" smtClean="0"/>
              <a:pPr/>
              <a:t>12</a:t>
            </a:fld>
            <a:endParaRPr lang="en-GB" b="1" dirty="0"/>
          </a:p>
        </p:txBody>
      </p:sp>
    </p:spTree>
    <p:extLst>
      <p:ext uri="{BB962C8B-B14F-4D97-AF65-F5344CB8AC3E}">
        <p14:creationId xmlns:p14="http://schemas.microsoft.com/office/powerpoint/2010/main" val="20556158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Ofsted on the web and on social media</a:t>
            </a:r>
          </a:p>
        </p:txBody>
      </p:sp>
      <p:sp>
        <p:nvSpPr>
          <p:cNvPr id="3" name="Content Placeholder 2"/>
          <p:cNvSpPr>
            <a:spLocks noGrp="1"/>
          </p:cNvSpPr>
          <p:nvPr>
            <p:ph idx="1"/>
          </p:nvPr>
        </p:nvSpPr>
        <p:spPr/>
        <p:txBody>
          <a:bodyPr/>
          <a:lstStyle/>
          <a:p>
            <a:pPr>
              <a:buNone/>
            </a:pPr>
            <a:r>
              <a:rPr lang="en-GB" altLang="en-US" sz="2400" u="sng" dirty="0">
                <a:hlinkClick r:id="rId3"/>
              </a:rPr>
              <a:t>www.gov.uk/ofsted</a:t>
            </a:r>
            <a:endParaRPr lang="en-GB" altLang="en-US" sz="2400" u="sng" dirty="0"/>
          </a:p>
          <a:p>
            <a:pPr>
              <a:buNone/>
            </a:pPr>
            <a:r>
              <a:rPr lang="en-GB" altLang="en-US" sz="2400" u="sng" dirty="0">
                <a:hlinkClick r:id="rId4"/>
              </a:rPr>
              <a:t>https://reports.ofsted.gov.uk</a:t>
            </a:r>
            <a:endParaRPr lang="en-GB" altLang="en-US" sz="2400" u="sng" dirty="0"/>
          </a:p>
          <a:p>
            <a:pPr lvl="1">
              <a:spcBef>
                <a:spcPts val="1500"/>
              </a:spcBef>
              <a:buNone/>
            </a:pPr>
            <a:r>
              <a:rPr lang="en-GB" altLang="en-US" u="sng" dirty="0">
                <a:hlinkClick r:id="rId5"/>
              </a:rPr>
              <a:t>www.linkedin.com/company/ofsted</a:t>
            </a:r>
            <a:r>
              <a:rPr lang="en-GB" altLang="en-US" u="sng" dirty="0"/>
              <a:t> </a:t>
            </a:r>
          </a:p>
          <a:p>
            <a:pPr lvl="1">
              <a:spcBef>
                <a:spcPts val="1500"/>
              </a:spcBef>
              <a:buNone/>
            </a:pPr>
            <a:r>
              <a:rPr lang="en-GB" altLang="en-US" u="sng" dirty="0">
                <a:hlinkClick r:id="rId6"/>
              </a:rPr>
              <a:t>www.youtube.com/ofstednews</a:t>
            </a:r>
            <a:r>
              <a:rPr lang="en-GB" altLang="en-US" u="sng" dirty="0"/>
              <a:t> </a:t>
            </a:r>
          </a:p>
          <a:p>
            <a:pPr lvl="1">
              <a:spcBef>
                <a:spcPts val="1500"/>
              </a:spcBef>
              <a:buNone/>
            </a:pPr>
            <a:r>
              <a:rPr lang="en-GB" altLang="en-US" u="sng" dirty="0">
                <a:hlinkClick r:id="rId7"/>
              </a:rPr>
              <a:t>www.slideshare.net/ofstednews</a:t>
            </a:r>
            <a:r>
              <a:rPr lang="en-GB" altLang="en-US" u="sng" dirty="0"/>
              <a:t> </a:t>
            </a:r>
          </a:p>
          <a:p>
            <a:pPr lvl="1">
              <a:spcBef>
                <a:spcPts val="1500"/>
              </a:spcBef>
              <a:buNone/>
            </a:pPr>
            <a:r>
              <a:rPr lang="en-GB" altLang="en-US" u="sng" dirty="0">
                <a:hlinkClick r:id="rId8"/>
              </a:rPr>
              <a:t>www.twitter.com/ofstednews</a:t>
            </a:r>
            <a:r>
              <a:rPr lang="en-GB" altLang="en-US" u="sng" dirty="0"/>
              <a:t> </a:t>
            </a:r>
          </a:p>
        </p:txBody>
      </p:sp>
      <p:sp>
        <p:nvSpPr>
          <p:cNvPr id="4" name="Footer Placeholder 3"/>
          <p:cNvSpPr>
            <a:spLocks noGrp="1"/>
          </p:cNvSpPr>
          <p:nvPr>
            <p:ph type="ftr" sz="quarter" idx="11"/>
          </p:nvPr>
        </p:nvSpPr>
        <p:spPr/>
        <p:txBody>
          <a:bodyPr/>
          <a:lstStyle/>
          <a:p>
            <a:r>
              <a:rPr lang="en-GB"/>
              <a:t>NatSIP/HoSS 'Evidencing the impact' Wednesday 2 October 2019</a:t>
            </a:r>
            <a:endParaRPr lang="en-GB" dirty="0"/>
          </a:p>
        </p:txBody>
      </p:sp>
      <p:sp>
        <p:nvSpPr>
          <p:cNvPr id="5" name="Slide Number Placeholder 4"/>
          <p:cNvSpPr>
            <a:spLocks noGrp="1"/>
          </p:cNvSpPr>
          <p:nvPr>
            <p:ph type="sldNum" sz="quarter" idx="12"/>
          </p:nvPr>
        </p:nvSpPr>
        <p:spPr/>
        <p:txBody>
          <a:bodyPr/>
          <a:lstStyle/>
          <a:p>
            <a:r>
              <a:rPr lang="en-GB" dirty="0">
                <a:solidFill>
                  <a:schemeClr val="bg1"/>
                </a:solidFill>
              </a:rPr>
              <a:t>Slide</a:t>
            </a:r>
            <a:r>
              <a:rPr lang="en-GB" dirty="0"/>
              <a:t> </a:t>
            </a:r>
            <a:fld id="{5F4C8201-D8A8-417D-8A18-42E93E6C5D44}" type="slidenum">
              <a:rPr lang="en-GB" b="1" smtClean="0"/>
              <a:pPr/>
              <a:t>13</a:t>
            </a:fld>
            <a:endParaRPr lang="en-GB" b="1" dirty="0"/>
          </a:p>
        </p:txBody>
      </p:sp>
      <p:pic>
        <p:nvPicPr>
          <p:cNvPr id="6" name="Picture 2" descr="C:\Users\crowe\Downloads\1469543308_slideshare.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21167" y="3863255"/>
            <a:ext cx="3968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Users\crowe\Downloads\1469543276_twitter.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21167" y="4393480"/>
            <a:ext cx="396875" cy="39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descr="C:\Users\crowe\Downloads\1469543271_linkedin.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21167" y="2783755"/>
            <a:ext cx="404813"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C:\Users\crowe\Downloads\1469543262_youtube_v2.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16405" y="3286992"/>
            <a:ext cx="406400" cy="4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9"/>
          <p:cNvGrpSpPr/>
          <p:nvPr/>
        </p:nvGrpSpPr>
        <p:grpSpPr>
          <a:xfrm>
            <a:off x="9362272" y="3637244"/>
            <a:ext cx="2247909" cy="2201807"/>
            <a:chOff x="-2039938" y="4012733"/>
            <a:chExt cx="1935163" cy="1895475"/>
          </a:xfrm>
          <a:solidFill>
            <a:srgbClr val="2092B6">
              <a:alpha val="25098"/>
            </a:srgbClr>
          </a:solidFill>
        </p:grpSpPr>
        <p:sp>
          <p:nvSpPr>
            <p:cNvPr id="11" name="Freeform 58"/>
            <p:cNvSpPr>
              <a:spLocks noEditPoints="1"/>
            </p:cNvSpPr>
            <p:nvPr userDrawn="1"/>
          </p:nvSpPr>
          <p:spPr bwMode="auto">
            <a:xfrm>
              <a:off x="-1189038" y="4012733"/>
              <a:ext cx="663575" cy="636588"/>
            </a:xfrm>
            <a:custGeom>
              <a:avLst/>
              <a:gdLst>
                <a:gd name="T0" fmla="*/ 94 w 237"/>
                <a:gd name="T1" fmla="*/ 55 h 227"/>
                <a:gd name="T2" fmla="*/ 102 w 237"/>
                <a:gd name="T3" fmla="*/ 28 h 227"/>
                <a:gd name="T4" fmla="*/ 93 w 237"/>
                <a:gd name="T5" fmla="*/ 13 h 227"/>
                <a:gd name="T6" fmla="*/ 67 w 237"/>
                <a:gd name="T7" fmla="*/ 5 h 227"/>
                <a:gd name="T8" fmla="*/ 59 w 237"/>
                <a:gd name="T9" fmla="*/ 32 h 227"/>
                <a:gd name="T10" fmla="*/ 67 w 237"/>
                <a:gd name="T11" fmla="*/ 47 h 227"/>
                <a:gd name="T12" fmla="*/ 94 w 237"/>
                <a:gd name="T13" fmla="*/ 55 h 227"/>
                <a:gd name="T14" fmla="*/ 205 w 237"/>
                <a:gd name="T15" fmla="*/ 15 h 227"/>
                <a:gd name="T16" fmla="*/ 177 w 237"/>
                <a:gd name="T17" fmla="*/ 16 h 227"/>
                <a:gd name="T18" fmla="*/ 112 w 237"/>
                <a:gd name="T19" fmla="*/ 86 h 227"/>
                <a:gd name="T20" fmla="*/ 18 w 237"/>
                <a:gd name="T21" fmla="*/ 104 h 227"/>
                <a:gd name="T22" fmla="*/ 2 w 237"/>
                <a:gd name="T23" fmla="*/ 128 h 227"/>
                <a:gd name="T24" fmla="*/ 25 w 237"/>
                <a:gd name="T25" fmla="*/ 143 h 227"/>
                <a:gd name="T26" fmla="*/ 99 w 237"/>
                <a:gd name="T27" fmla="*/ 129 h 227"/>
                <a:gd name="T28" fmla="*/ 89 w 237"/>
                <a:gd name="T29" fmla="*/ 203 h 227"/>
                <a:gd name="T30" fmla="*/ 107 w 237"/>
                <a:gd name="T31" fmla="*/ 225 h 227"/>
                <a:gd name="T32" fmla="*/ 129 w 237"/>
                <a:gd name="T33" fmla="*/ 208 h 227"/>
                <a:gd name="T34" fmla="*/ 138 w 237"/>
                <a:gd name="T35" fmla="*/ 134 h 227"/>
                <a:gd name="T36" fmla="*/ 206 w 237"/>
                <a:gd name="T37" fmla="*/ 166 h 227"/>
                <a:gd name="T38" fmla="*/ 232 w 237"/>
                <a:gd name="T39" fmla="*/ 156 h 227"/>
                <a:gd name="T40" fmla="*/ 223 w 237"/>
                <a:gd name="T41" fmla="*/ 130 h 227"/>
                <a:gd name="T42" fmla="*/ 155 w 237"/>
                <a:gd name="T43" fmla="*/ 98 h 227"/>
                <a:gd name="T44" fmla="*/ 206 w 237"/>
                <a:gd name="T45" fmla="*/ 43 h 227"/>
                <a:gd name="T46" fmla="*/ 205 w 237"/>
                <a:gd name="T47" fmla="*/ 15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7" h="227">
                  <a:moveTo>
                    <a:pt x="94" y="55"/>
                  </a:moveTo>
                  <a:cubicBezTo>
                    <a:pt x="104" y="50"/>
                    <a:pt x="107" y="38"/>
                    <a:pt x="102" y="28"/>
                  </a:cubicBezTo>
                  <a:cubicBezTo>
                    <a:pt x="93" y="13"/>
                    <a:pt x="93" y="13"/>
                    <a:pt x="93" y="13"/>
                  </a:cubicBezTo>
                  <a:cubicBezTo>
                    <a:pt x="88" y="3"/>
                    <a:pt x="76" y="0"/>
                    <a:pt x="67" y="5"/>
                  </a:cubicBezTo>
                  <a:cubicBezTo>
                    <a:pt x="57" y="10"/>
                    <a:pt x="54" y="23"/>
                    <a:pt x="59" y="32"/>
                  </a:cubicBezTo>
                  <a:cubicBezTo>
                    <a:pt x="67" y="47"/>
                    <a:pt x="67" y="47"/>
                    <a:pt x="67" y="47"/>
                  </a:cubicBezTo>
                  <a:cubicBezTo>
                    <a:pt x="73" y="57"/>
                    <a:pt x="85" y="61"/>
                    <a:pt x="94" y="55"/>
                  </a:cubicBezTo>
                  <a:moveTo>
                    <a:pt x="205" y="15"/>
                  </a:moveTo>
                  <a:cubicBezTo>
                    <a:pt x="197" y="8"/>
                    <a:pt x="184" y="8"/>
                    <a:pt x="177" y="16"/>
                  </a:cubicBezTo>
                  <a:cubicBezTo>
                    <a:pt x="112" y="86"/>
                    <a:pt x="112" y="86"/>
                    <a:pt x="112" y="86"/>
                  </a:cubicBezTo>
                  <a:cubicBezTo>
                    <a:pt x="18" y="104"/>
                    <a:pt x="18" y="104"/>
                    <a:pt x="18" y="104"/>
                  </a:cubicBezTo>
                  <a:cubicBezTo>
                    <a:pt x="7" y="107"/>
                    <a:pt x="0" y="117"/>
                    <a:pt x="2" y="128"/>
                  </a:cubicBezTo>
                  <a:cubicBezTo>
                    <a:pt x="4" y="138"/>
                    <a:pt x="15" y="145"/>
                    <a:pt x="25" y="143"/>
                  </a:cubicBezTo>
                  <a:cubicBezTo>
                    <a:pt x="99" y="129"/>
                    <a:pt x="99" y="129"/>
                    <a:pt x="99" y="129"/>
                  </a:cubicBezTo>
                  <a:cubicBezTo>
                    <a:pt x="89" y="203"/>
                    <a:pt x="89" y="203"/>
                    <a:pt x="89" y="203"/>
                  </a:cubicBezTo>
                  <a:cubicBezTo>
                    <a:pt x="88" y="214"/>
                    <a:pt x="96" y="224"/>
                    <a:pt x="107" y="225"/>
                  </a:cubicBezTo>
                  <a:cubicBezTo>
                    <a:pt x="118" y="227"/>
                    <a:pt x="128" y="219"/>
                    <a:pt x="129" y="208"/>
                  </a:cubicBezTo>
                  <a:cubicBezTo>
                    <a:pt x="138" y="134"/>
                    <a:pt x="138" y="134"/>
                    <a:pt x="138" y="134"/>
                  </a:cubicBezTo>
                  <a:cubicBezTo>
                    <a:pt x="206" y="166"/>
                    <a:pt x="206" y="166"/>
                    <a:pt x="206" y="166"/>
                  </a:cubicBezTo>
                  <a:cubicBezTo>
                    <a:pt x="216" y="170"/>
                    <a:pt x="227" y="166"/>
                    <a:pt x="232" y="156"/>
                  </a:cubicBezTo>
                  <a:cubicBezTo>
                    <a:pt x="237" y="146"/>
                    <a:pt x="232" y="134"/>
                    <a:pt x="223" y="130"/>
                  </a:cubicBezTo>
                  <a:cubicBezTo>
                    <a:pt x="155" y="98"/>
                    <a:pt x="155" y="98"/>
                    <a:pt x="155" y="98"/>
                  </a:cubicBezTo>
                  <a:cubicBezTo>
                    <a:pt x="206" y="43"/>
                    <a:pt x="206" y="43"/>
                    <a:pt x="206" y="43"/>
                  </a:cubicBezTo>
                  <a:cubicBezTo>
                    <a:pt x="213" y="35"/>
                    <a:pt x="213" y="23"/>
                    <a:pt x="205" y="15"/>
                  </a:cubicBezTo>
                </a:path>
              </a:pathLst>
            </a:custGeom>
            <a:grpFill/>
            <a:ln>
              <a:noFill/>
            </a:ln>
          </p:spPr>
          <p:txBody>
            <a:bodyPr vert="horz" wrap="square" lIns="91440" tIns="45720" rIns="91440" bIns="45720" numCol="1" anchor="t" anchorCtr="0" compatLnSpc="1">
              <a:prstTxWarp prst="textNoShape">
                <a:avLst/>
              </a:prstTxWarp>
            </a:bodyPr>
            <a:lstStyle/>
            <a:p>
              <a:endParaRPr lang="en-GB" dirty="0"/>
            </a:p>
          </p:txBody>
        </p:sp>
        <p:sp>
          <p:nvSpPr>
            <p:cNvPr id="12" name="Freeform 59"/>
            <p:cNvSpPr>
              <a:spLocks noEditPoints="1"/>
            </p:cNvSpPr>
            <p:nvPr userDrawn="1"/>
          </p:nvSpPr>
          <p:spPr bwMode="auto">
            <a:xfrm>
              <a:off x="-2039938" y="4474695"/>
              <a:ext cx="965200" cy="925513"/>
            </a:xfrm>
            <a:custGeom>
              <a:avLst/>
              <a:gdLst>
                <a:gd name="T0" fmla="*/ 137 w 344"/>
                <a:gd name="T1" fmla="*/ 80 h 330"/>
                <a:gd name="T2" fmla="*/ 148 w 344"/>
                <a:gd name="T3" fmla="*/ 41 h 330"/>
                <a:gd name="T4" fmla="*/ 136 w 344"/>
                <a:gd name="T5" fmla="*/ 19 h 330"/>
                <a:gd name="T6" fmla="*/ 97 w 344"/>
                <a:gd name="T7" fmla="*/ 7 h 330"/>
                <a:gd name="T8" fmla="*/ 85 w 344"/>
                <a:gd name="T9" fmla="*/ 47 h 330"/>
                <a:gd name="T10" fmla="*/ 98 w 344"/>
                <a:gd name="T11" fmla="*/ 69 h 330"/>
                <a:gd name="T12" fmla="*/ 137 w 344"/>
                <a:gd name="T13" fmla="*/ 80 h 330"/>
                <a:gd name="T14" fmla="*/ 298 w 344"/>
                <a:gd name="T15" fmla="*/ 22 h 330"/>
                <a:gd name="T16" fmla="*/ 257 w 344"/>
                <a:gd name="T17" fmla="*/ 24 h 330"/>
                <a:gd name="T18" fmla="*/ 163 w 344"/>
                <a:gd name="T19" fmla="*/ 125 h 330"/>
                <a:gd name="T20" fmla="*/ 26 w 344"/>
                <a:gd name="T21" fmla="*/ 152 h 330"/>
                <a:gd name="T22" fmla="*/ 3 w 344"/>
                <a:gd name="T23" fmla="*/ 185 h 330"/>
                <a:gd name="T24" fmla="*/ 37 w 344"/>
                <a:gd name="T25" fmla="*/ 208 h 330"/>
                <a:gd name="T26" fmla="*/ 143 w 344"/>
                <a:gd name="T27" fmla="*/ 187 h 330"/>
                <a:gd name="T28" fmla="*/ 130 w 344"/>
                <a:gd name="T29" fmla="*/ 296 h 330"/>
                <a:gd name="T30" fmla="*/ 155 w 344"/>
                <a:gd name="T31" fmla="*/ 328 h 330"/>
                <a:gd name="T32" fmla="*/ 187 w 344"/>
                <a:gd name="T33" fmla="*/ 303 h 330"/>
                <a:gd name="T34" fmla="*/ 201 w 344"/>
                <a:gd name="T35" fmla="*/ 195 h 330"/>
                <a:gd name="T36" fmla="*/ 299 w 344"/>
                <a:gd name="T37" fmla="*/ 241 h 330"/>
                <a:gd name="T38" fmla="*/ 337 w 344"/>
                <a:gd name="T39" fmla="*/ 227 h 330"/>
                <a:gd name="T40" fmla="*/ 323 w 344"/>
                <a:gd name="T41" fmla="*/ 188 h 330"/>
                <a:gd name="T42" fmla="*/ 225 w 344"/>
                <a:gd name="T43" fmla="*/ 143 h 330"/>
                <a:gd name="T44" fmla="*/ 299 w 344"/>
                <a:gd name="T45" fmla="*/ 63 h 330"/>
                <a:gd name="T46" fmla="*/ 298 w 344"/>
                <a:gd name="T47" fmla="*/ 22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4" h="330">
                  <a:moveTo>
                    <a:pt x="137" y="80"/>
                  </a:moveTo>
                  <a:cubicBezTo>
                    <a:pt x="151" y="72"/>
                    <a:pt x="156" y="55"/>
                    <a:pt x="148" y="41"/>
                  </a:cubicBezTo>
                  <a:cubicBezTo>
                    <a:pt x="136" y="19"/>
                    <a:pt x="136" y="19"/>
                    <a:pt x="136" y="19"/>
                  </a:cubicBezTo>
                  <a:cubicBezTo>
                    <a:pt x="128" y="5"/>
                    <a:pt x="111" y="0"/>
                    <a:pt x="97" y="7"/>
                  </a:cubicBezTo>
                  <a:cubicBezTo>
                    <a:pt x="83" y="15"/>
                    <a:pt x="78" y="33"/>
                    <a:pt x="85" y="47"/>
                  </a:cubicBezTo>
                  <a:cubicBezTo>
                    <a:pt x="98" y="69"/>
                    <a:pt x="98" y="69"/>
                    <a:pt x="98" y="69"/>
                  </a:cubicBezTo>
                  <a:cubicBezTo>
                    <a:pt x="106" y="83"/>
                    <a:pt x="123" y="88"/>
                    <a:pt x="137" y="80"/>
                  </a:cubicBezTo>
                  <a:moveTo>
                    <a:pt x="298" y="22"/>
                  </a:moveTo>
                  <a:cubicBezTo>
                    <a:pt x="286" y="11"/>
                    <a:pt x="268" y="12"/>
                    <a:pt x="257" y="24"/>
                  </a:cubicBezTo>
                  <a:cubicBezTo>
                    <a:pt x="163" y="125"/>
                    <a:pt x="163" y="125"/>
                    <a:pt x="163" y="125"/>
                  </a:cubicBezTo>
                  <a:cubicBezTo>
                    <a:pt x="26" y="152"/>
                    <a:pt x="26" y="152"/>
                    <a:pt x="26" y="152"/>
                  </a:cubicBezTo>
                  <a:cubicBezTo>
                    <a:pt x="10" y="155"/>
                    <a:pt x="0" y="170"/>
                    <a:pt x="3" y="185"/>
                  </a:cubicBezTo>
                  <a:cubicBezTo>
                    <a:pt x="6" y="201"/>
                    <a:pt x="21" y="211"/>
                    <a:pt x="37" y="208"/>
                  </a:cubicBezTo>
                  <a:cubicBezTo>
                    <a:pt x="143" y="187"/>
                    <a:pt x="143" y="187"/>
                    <a:pt x="143" y="187"/>
                  </a:cubicBezTo>
                  <a:cubicBezTo>
                    <a:pt x="130" y="296"/>
                    <a:pt x="130" y="296"/>
                    <a:pt x="130" y="296"/>
                  </a:cubicBezTo>
                  <a:cubicBezTo>
                    <a:pt x="128" y="311"/>
                    <a:pt x="139" y="326"/>
                    <a:pt x="155" y="328"/>
                  </a:cubicBezTo>
                  <a:cubicBezTo>
                    <a:pt x="171" y="330"/>
                    <a:pt x="185" y="318"/>
                    <a:pt x="187" y="303"/>
                  </a:cubicBezTo>
                  <a:cubicBezTo>
                    <a:pt x="201" y="195"/>
                    <a:pt x="201" y="195"/>
                    <a:pt x="201" y="195"/>
                  </a:cubicBezTo>
                  <a:cubicBezTo>
                    <a:pt x="299" y="241"/>
                    <a:pt x="299" y="241"/>
                    <a:pt x="299" y="241"/>
                  </a:cubicBezTo>
                  <a:cubicBezTo>
                    <a:pt x="314" y="247"/>
                    <a:pt x="331" y="241"/>
                    <a:pt x="337" y="227"/>
                  </a:cubicBezTo>
                  <a:cubicBezTo>
                    <a:pt x="344" y="212"/>
                    <a:pt x="338" y="195"/>
                    <a:pt x="323" y="188"/>
                  </a:cubicBezTo>
                  <a:cubicBezTo>
                    <a:pt x="225" y="143"/>
                    <a:pt x="225" y="143"/>
                    <a:pt x="225" y="143"/>
                  </a:cubicBezTo>
                  <a:cubicBezTo>
                    <a:pt x="299" y="63"/>
                    <a:pt x="299" y="63"/>
                    <a:pt x="299" y="63"/>
                  </a:cubicBezTo>
                  <a:cubicBezTo>
                    <a:pt x="310" y="51"/>
                    <a:pt x="309" y="33"/>
                    <a:pt x="298" y="22"/>
                  </a:cubicBezTo>
                </a:path>
              </a:pathLst>
            </a:custGeom>
            <a:grpFill/>
            <a:ln>
              <a:noFill/>
            </a:ln>
          </p:spPr>
          <p:txBody>
            <a:bodyPr vert="horz" wrap="square" lIns="91440" tIns="45720" rIns="91440" bIns="45720" numCol="1" anchor="t" anchorCtr="0" compatLnSpc="1">
              <a:prstTxWarp prst="textNoShape">
                <a:avLst/>
              </a:prstTxWarp>
            </a:bodyPr>
            <a:lstStyle/>
            <a:p>
              <a:endParaRPr lang="en-GB" dirty="0"/>
            </a:p>
          </p:txBody>
        </p:sp>
        <p:sp>
          <p:nvSpPr>
            <p:cNvPr id="13" name="Freeform 60"/>
            <p:cNvSpPr>
              <a:spLocks noEditPoints="1"/>
            </p:cNvSpPr>
            <p:nvPr userDrawn="1"/>
          </p:nvSpPr>
          <p:spPr bwMode="auto">
            <a:xfrm>
              <a:off x="-1198563" y="4825533"/>
              <a:ext cx="1093788" cy="1082675"/>
            </a:xfrm>
            <a:custGeom>
              <a:avLst/>
              <a:gdLst>
                <a:gd name="T0" fmla="*/ 168 w 390"/>
                <a:gd name="T1" fmla="*/ 96 h 386"/>
                <a:gd name="T2" fmla="*/ 185 w 390"/>
                <a:gd name="T3" fmla="*/ 52 h 386"/>
                <a:gd name="T4" fmla="*/ 174 w 390"/>
                <a:gd name="T5" fmla="*/ 25 h 386"/>
                <a:gd name="T6" fmla="*/ 130 w 390"/>
                <a:gd name="T7" fmla="*/ 8 h 386"/>
                <a:gd name="T8" fmla="*/ 112 w 390"/>
                <a:gd name="T9" fmla="*/ 51 h 386"/>
                <a:gd name="T10" fmla="*/ 124 w 390"/>
                <a:gd name="T11" fmla="*/ 78 h 386"/>
                <a:gd name="T12" fmla="*/ 168 w 390"/>
                <a:gd name="T13" fmla="*/ 96 h 386"/>
                <a:gd name="T14" fmla="*/ 359 w 390"/>
                <a:gd name="T15" fmla="*/ 48 h 386"/>
                <a:gd name="T16" fmla="*/ 312 w 390"/>
                <a:gd name="T17" fmla="*/ 45 h 386"/>
                <a:gd name="T18" fmla="*/ 192 w 390"/>
                <a:gd name="T19" fmla="*/ 150 h 386"/>
                <a:gd name="T20" fmla="*/ 32 w 390"/>
                <a:gd name="T21" fmla="*/ 165 h 386"/>
                <a:gd name="T22" fmla="*/ 2 w 390"/>
                <a:gd name="T23" fmla="*/ 201 h 386"/>
                <a:gd name="T24" fmla="*/ 38 w 390"/>
                <a:gd name="T25" fmla="*/ 231 h 386"/>
                <a:gd name="T26" fmla="*/ 163 w 390"/>
                <a:gd name="T27" fmla="*/ 220 h 386"/>
                <a:gd name="T28" fmla="*/ 135 w 390"/>
                <a:gd name="T29" fmla="*/ 342 h 386"/>
                <a:gd name="T30" fmla="*/ 160 w 390"/>
                <a:gd name="T31" fmla="*/ 382 h 386"/>
                <a:gd name="T32" fmla="*/ 200 w 390"/>
                <a:gd name="T33" fmla="*/ 357 h 386"/>
                <a:gd name="T34" fmla="*/ 227 w 390"/>
                <a:gd name="T35" fmla="*/ 235 h 386"/>
                <a:gd name="T36" fmla="*/ 335 w 390"/>
                <a:gd name="T37" fmla="*/ 299 h 386"/>
                <a:gd name="T38" fmla="*/ 381 w 390"/>
                <a:gd name="T39" fmla="*/ 287 h 386"/>
                <a:gd name="T40" fmla="*/ 369 w 390"/>
                <a:gd name="T41" fmla="*/ 242 h 386"/>
                <a:gd name="T42" fmla="*/ 262 w 390"/>
                <a:gd name="T43" fmla="*/ 178 h 386"/>
                <a:gd name="T44" fmla="*/ 356 w 390"/>
                <a:gd name="T45" fmla="*/ 95 h 386"/>
                <a:gd name="T46" fmla="*/ 359 w 390"/>
                <a:gd name="T47" fmla="*/ 48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0" h="386">
                  <a:moveTo>
                    <a:pt x="168" y="96"/>
                  </a:moveTo>
                  <a:cubicBezTo>
                    <a:pt x="185" y="89"/>
                    <a:pt x="192" y="69"/>
                    <a:pt x="185" y="52"/>
                  </a:cubicBezTo>
                  <a:cubicBezTo>
                    <a:pt x="174" y="25"/>
                    <a:pt x="174" y="25"/>
                    <a:pt x="174" y="25"/>
                  </a:cubicBezTo>
                  <a:cubicBezTo>
                    <a:pt x="166" y="8"/>
                    <a:pt x="147" y="0"/>
                    <a:pt x="130" y="8"/>
                  </a:cubicBezTo>
                  <a:cubicBezTo>
                    <a:pt x="113" y="15"/>
                    <a:pt x="105" y="35"/>
                    <a:pt x="112" y="51"/>
                  </a:cubicBezTo>
                  <a:cubicBezTo>
                    <a:pt x="124" y="78"/>
                    <a:pt x="124" y="78"/>
                    <a:pt x="124" y="78"/>
                  </a:cubicBezTo>
                  <a:cubicBezTo>
                    <a:pt x="131" y="95"/>
                    <a:pt x="151" y="103"/>
                    <a:pt x="168" y="96"/>
                  </a:cubicBezTo>
                  <a:moveTo>
                    <a:pt x="359" y="48"/>
                  </a:moveTo>
                  <a:cubicBezTo>
                    <a:pt x="347" y="34"/>
                    <a:pt x="326" y="33"/>
                    <a:pt x="312" y="45"/>
                  </a:cubicBezTo>
                  <a:cubicBezTo>
                    <a:pt x="192" y="150"/>
                    <a:pt x="192" y="150"/>
                    <a:pt x="192" y="150"/>
                  </a:cubicBezTo>
                  <a:cubicBezTo>
                    <a:pt x="32" y="165"/>
                    <a:pt x="32" y="165"/>
                    <a:pt x="32" y="165"/>
                  </a:cubicBezTo>
                  <a:cubicBezTo>
                    <a:pt x="13" y="167"/>
                    <a:pt x="0" y="183"/>
                    <a:pt x="2" y="201"/>
                  </a:cubicBezTo>
                  <a:cubicBezTo>
                    <a:pt x="3" y="220"/>
                    <a:pt x="19" y="233"/>
                    <a:pt x="38" y="231"/>
                  </a:cubicBezTo>
                  <a:cubicBezTo>
                    <a:pt x="163" y="220"/>
                    <a:pt x="163" y="220"/>
                    <a:pt x="163" y="220"/>
                  </a:cubicBezTo>
                  <a:cubicBezTo>
                    <a:pt x="135" y="342"/>
                    <a:pt x="135" y="342"/>
                    <a:pt x="135" y="342"/>
                  </a:cubicBezTo>
                  <a:cubicBezTo>
                    <a:pt x="131" y="360"/>
                    <a:pt x="142" y="378"/>
                    <a:pt x="160" y="382"/>
                  </a:cubicBezTo>
                  <a:cubicBezTo>
                    <a:pt x="178" y="386"/>
                    <a:pt x="196" y="375"/>
                    <a:pt x="200" y="357"/>
                  </a:cubicBezTo>
                  <a:cubicBezTo>
                    <a:pt x="227" y="235"/>
                    <a:pt x="227" y="235"/>
                    <a:pt x="227" y="235"/>
                  </a:cubicBezTo>
                  <a:cubicBezTo>
                    <a:pt x="335" y="299"/>
                    <a:pt x="335" y="299"/>
                    <a:pt x="335" y="299"/>
                  </a:cubicBezTo>
                  <a:cubicBezTo>
                    <a:pt x="351" y="308"/>
                    <a:pt x="371" y="303"/>
                    <a:pt x="381" y="287"/>
                  </a:cubicBezTo>
                  <a:cubicBezTo>
                    <a:pt x="390" y="272"/>
                    <a:pt x="385" y="251"/>
                    <a:pt x="369" y="242"/>
                  </a:cubicBezTo>
                  <a:cubicBezTo>
                    <a:pt x="262" y="178"/>
                    <a:pt x="262" y="178"/>
                    <a:pt x="262" y="178"/>
                  </a:cubicBezTo>
                  <a:cubicBezTo>
                    <a:pt x="356" y="95"/>
                    <a:pt x="356" y="95"/>
                    <a:pt x="356" y="95"/>
                  </a:cubicBezTo>
                  <a:cubicBezTo>
                    <a:pt x="370" y="83"/>
                    <a:pt x="371" y="62"/>
                    <a:pt x="359" y="48"/>
                  </a:cubicBezTo>
                </a:path>
              </a:pathLst>
            </a:custGeom>
            <a:grpFill/>
            <a:ln>
              <a:noFill/>
            </a:ln>
          </p:spPr>
          <p:txBody>
            <a:bodyPr vert="horz" wrap="square" lIns="91440" tIns="45720" rIns="91440" bIns="45720" numCol="1" anchor="t" anchorCtr="0" compatLnSpc="1">
              <a:prstTxWarp prst="textNoShape">
                <a:avLst/>
              </a:prstTxWarp>
            </a:bodyPr>
            <a:lstStyle/>
            <a:p>
              <a:endParaRPr lang="en-GB" dirty="0"/>
            </a:p>
          </p:txBody>
        </p:sp>
      </p:grpSp>
    </p:spTree>
    <p:extLst>
      <p:ext uri="{BB962C8B-B14F-4D97-AF65-F5344CB8AC3E}">
        <p14:creationId xmlns:p14="http://schemas.microsoft.com/office/powerpoint/2010/main" val="481639250"/>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ED7D3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 id="{B706EACD-EA6B-4E7B-95B6-07E411A3DD26}" vid="{96BCBDBA-7755-4F72-92EE-F736C6CD048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blank</Template>
  <TotalTime>9099</TotalTime>
  <Words>910</Words>
  <Application>Microsoft Office PowerPoint</Application>
  <PresentationFormat>Widescreen</PresentationFormat>
  <Paragraphs>81</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Tahoma</vt:lpstr>
      <vt:lpstr>Wingdings</vt:lpstr>
      <vt:lpstr>Office Theme</vt:lpstr>
      <vt:lpstr>Education inspection framework 2019:  Inspecting the substance of education  Nick Whittaker HMI, Specialist Adviser SEND</vt:lpstr>
      <vt:lpstr>Ofsted’s five-year strategy:</vt:lpstr>
      <vt:lpstr>The EIF judgement areas:</vt:lpstr>
      <vt:lpstr>EIF and Inclusion:</vt:lpstr>
      <vt:lpstr>Components and composites:</vt:lpstr>
      <vt:lpstr>PowerPoint Presentation</vt:lpstr>
      <vt:lpstr>Quality of education and curriculum: </vt:lpstr>
      <vt:lpstr>Applying the EIF in schools:</vt:lpstr>
      <vt:lpstr>Inspecting the curriculum:</vt:lpstr>
      <vt:lpstr>A continued sharp focus on safeguarding:</vt:lpstr>
      <vt:lpstr>Changes to section 8</vt:lpstr>
      <vt:lpstr>PowerPoint Presentation</vt:lpstr>
      <vt:lpstr>Ofsted on the web and on social media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 inspection framework 2019: inspecting the substance of education</dc:title>
  <dc:creator>Raksha Mistry</dc:creator>
  <cp:lastModifiedBy>Nicholas Whittaker</cp:lastModifiedBy>
  <cp:revision>210</cp:revision>
  <cp:lastPrinted>2019-07-04T19:27:52Z</cp:lastPrinted>
  <dcterms:created xsi:type="dcterms:W3CDTF">2019-01-04T10:23:38Z</dcterms:created>
  <dcterms:modified xsi:type="dcterms:W3CDTF">2019-09-29T14:32:11Z</dcterms:modified>
</cp:coreProperties>
</file>