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6" r:id="rId3"/>
    <p:sldId id="257" r:id="rId4"/>
    <p:sldId id="258" r:id="rId5"/>
    <p:sldId id="259" r:id="rId6"/>
    <p:sldId id="260" r:id="rId7"/>
    <p:sldId id="262" r:id="rId8"/>
    <p:sldId id="263" r:id="rId9"/>
    <p:sldId id="264" r:id="rId10"/>
    <p:sldId id="283" r:id="rId11"/>
    <p:sldId id="284" r:id="rId12"/>
    <p:sldId id="285" r:id="rId13"/>
    <p:sldId id="265" r:id="rId14"/>
    <p:sldId id="274" r:id="rId15"/>
    <p:sldId id="266" r:id="rId16"/>
    <p:sldId id="275" r:id="rId17"/>
    <p:sldId id="267" r:id="rId18"/>
    <p:sldId id="268" r:id="rId19"/>
    <p:sldId id="269" r:id="rId20"/>
    <p:sldId id="270" r:id="rId21"/>
    <p:sldId id="276" r:id="rId22"/>
    <p:sldId id="279" r:id="rId23"/>
    <p:sldId id="281" r:id="rId24"/>
    <p:sldId id="273" r:id="rId25"/>
    <p:sldId id="27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C8DF27-F3D2-4794-B80F-1C8AB8FB5478}" type="datetimeFigureOut">
              <a:rPr lang="en-GB" smtClean="0"/>
              <a:t>03/04/2019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9D0711-FE2D-456C-BC74-1FE6F33A5371}" type="slidenum">
              <a:rPr lang="en-GB" smtClean="0"/>
              <a:t>‹#›</a:t>
            </a:fld>
            <a:endParaRPr lang="en-GB"/>
          </a:p>
        </p:txBody>
      </p:sp>
    </p:spTree>
    <p:extLst>
      <p:ext uri="{BB962C8B-B14F-4D97-AF65-F5344CB8AC3E}">
        <p14:creationId xmlns:p14="http://schemas.microsoft.com/office/powerpoint/2010/main" val="2449927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6FC9C8-E14B-44AA-8D4A-909D0583201F}" type="slidenum">
              <a:rPr lang="en-GB" smtClean="0"/>
              <a:t>9</a:t>
            </a:fld>
            <a:endParaRPr lang="en-GB"/>
          </a:p>
        </p:txBody>
      </p:sp>
    </p:spTree>
    <p:extLst>
      <p:ext uri="{BB962C8B-B14F-4D97-AF65-F5344CB8AC3E}">
        <p14:creationId xmlns:p14="http://schemas.microsoft.com/office/powerpoint/2010/main" val="1636765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APPS </a:t>
            </a:r>
          </a:p>
          <a:p>
            <a:endParaRPr lang="en-GB" dirty="0"/>
          </a:p>
          <a:p>
            <a:r>
              <a:rPr lang="en-GB" dirty="0"/>
              <a:t>iPad</a:t>
            </a:r>
          </a:p>
          <a:p>
            <a:endParaRPr lang="en-GB" dirty="0"/>
          </a:p>
          <a:p>
            <a:r>
              <a:rPr lang="en-GB" dirty="0"/>
              <a:t>QR codes </a:t>
            </a:r>
          </a:p>
          <a:p>
            <a:endParaRPr lang="en-GB" dirty="0"/>
          </a:p>
          <a:p>
            <a:endParaRPr lang="en-GB" dirty="0"/>
          </a:p>
        </p:txBody>
      </p:sp>
      <p:sp>
        <p:nvSpPr>
          <p:cNvPr id="4" name="Slide Number Placeholder 3"/>
          <p:cNvSpPr>
            <a:spLocks noGrp="1"/>
          </p:cNvSpPr>
          <p:nvPr>
            <p:ph type="sldNum" sz="quarter" idx="5"/>
          </p:nvPr>
        </p:nvSpPr>
        <p:spPr/>
        <p:txBody>
          <a:bodyPr/>
          <a:lstStyle/>
          <a:p>
            <a:fld id="{CF6FC9C8-E14B-44AA-8D4A-909D0583201F}" type="slidenum">
              <a:rPr lang="en-GB" smtClean="0"/>
              <a:t>10</a:t>
            </a:fld>
            <a:endParaRPr lang="en-GB"/>
          </a:p>
        </p:txBody>
      </p:sp>
    </p:spTree>
    <p:extLst>
      <p:ext uri="{BB962C8B-B14F-4D97-AF65-F5344CB8AC3E}">
        <p14:creationId xmlns:p14="http://schemas.microsoft.com/office/powerpoint/2010/main" val="2238085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53E5561-36C8-41A0-BDFC-6F141399E864}"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1734206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3E5561-36C8-41A0-BDFC-6F141399E864}"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2938955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3E5561-36C8-41A0-BDFC-6F141399E864}"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3856224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53E5561-36C8-41A0-BDFC-6F141399E864}" type="datetimeFigureOut">
              <a:rPr lang="en-GB" smtClean="0"/>
              <a:t>03/04/2019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2497777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53E5561-36C8-41A0-BDFC-6F141399E864}" type="datetimeFigureOut">
              <a:rPr lang="en-GB" smtClean="0"/>
              <a:t>03/04/2019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360865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53E5561-36C8-41A0-BDFC-6F141399E864}" type="datetimeFigureOut">
              <a:rPr lang="en-GB" smtClean="0"/>
              <a:t>03/04/2019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237843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E5561-36C8-41A0-BDFC-6F141399E864}" type="datetimeFigureOut">
              <a:rPr lang="en-GB" smtClean="0"/>
              <a:t>03/04/2019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982111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3E5561-36C8-41A0-BDFC-6F141399E864}" type="datetimeFigureOut">
              <a:rPr lang="en-GB" smtClean="0"/>
              <a:t>03/04/2019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3773713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3E5561-36C8-41A0-BDFC-6F141399E864}" type="datetimeFigureOut">
              <a:rPr lang="en-GB" smtClean="0"/>
              <a:t>03/04/2019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1216745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3E5561-36C8-41A0-BDFC-6F141399E864}"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836483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3E5561-36C8-41A0-BDFC-6F141399E864}"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D7E19D-8E05-4545-8AA6-B10DD1B8BE65}" type="slidenum">
              <a:rPr lang="en-GB" smtClean="0"/>
              <a:t>‹#›</a:t>
            </a:fld>
            <a:endParaRPr lang="en-GB"/>
          </a:p>
        </p:txBody>
      </p:sp>
    </p:spTree>
    <p:extLst>
      <p:ext uri="{BB962C8B-B14F-4D97-AF65-F5344CB8AC3E}">
        <p14:creationId xmlns:p14="http://schemas.microsoft.com/office/powerpoint/2010/main" val="9272357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770888" y="1295401"/>
            <a:ext cx="8650224"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763895" y="1524000"/>
            <a:ext cx="8664211"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3" name="Subtitle 2"/>
          <p:cNvSpPr>
            <a:spLocks noGrp="1"/>
          </p:cNvSpPr>
          <p:nvPr>
            <p:ph type="subTitle" idx="1"/>
          </p:nvPr>
        </p:nvSpPr>
        <p:spPr>
          <a:xfrm>
            <a:off x="1763895" y="3299013"/>
            <a:ext cx="8664212"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extLst>
      <p:ext uri="{BB962C8B-B14F-4D97-AF65-F5344CB8AC3E}">
        <p14:creationId xmlns:p14="http://schemas.microsoft.com/office/powerpoint/2010/main" val="26906681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342900" indent="-342900">
              <a:spcAft>
                <a:spcPts val="150"/>
              </a:spcAft>
              <a:buFont typeface="Arial" panose="020B0604020202020204" pitchFamily="34" charset="0"/>
              <a:buChar char="•"/>
              <a:defRPr sz="2400">
                <a:solidFill>
                  <a:srgbClr val="92B3B9"/>
                </a:solidFill>
                <a:latin typeface="Arial" panose="020B0604020202020204" pitchFamily="34" charset="0"/>
                <a:cs typeface="Arial" panose="020B0604020202020204" pitchFamily="34" charset="0"/>
              </a:defRPr>
            </a:lvl1pPr>
            <a:lvl2pPr marL="685800" indent="-336550">
              <a:spcAft>
                <a:spcPts val="150"/>
              </a:spcAft>
              <a:buFont typeface="Arial" panose="020B0604020202020204" pitchFamily="34" charset="0"/>
              <a:buChar char="•"/>
              <a:defRPr sz="2200">
                <a:solidFill>
                  <a:srgbClr val="92B3B9"/>
                </a:solidFill>
                <a:latin typeface="Arial" panose="020B0604020202020204" pitchFamily="34" charset="0"/>
                <a:cs typeface="Arial" panose="020B0604020202020204" pitchFamily="34" charset="0"/>
              </a:defRPr>
            </a:lvl2pPr>
            <a:lvl3pPr marL="968375" indent="-282575">
              <a:spcAft>
                <a:spcPts val="150"/>
              </a:spcAft>
              <a:buFont typeface="Arial" panose="020B0604020202020204" pitchFamily="34" charset="0"/>
              <a:buChar char="•"/>
              <a:defRPr>
                <a:solidFill>
                  <a:srgbClr val="92B3B9"/>
                </a:solidFill>
              </a:defRPr>
            </a:lvl3pPr>
            <a:lvl4pPr marL="1263650" indent="-295275">
              <a:spcAft>
                <a:spcPts val="150"/>
              </a:spcAft>
              <a:buFont typeface="Arial" panose="020B0604020202020204" pitchFamily="34" charset="0"/>
              <a:buChar char="•"/>
              <a:defRPr>
                <a:solidFill>
                  <a:srgbClr val="92B3B9"/>
                </a:solidFill>
              </a:defRPr>
            </a:lvl4pPr>
            <a:lvl5pPr marL="1546225" indent="-282575">
              <a:spcAft>
                <a:spcPts val="150"/>
              </a:spcAft>
              <a:buFont typeface="Arial" panose="020B0604020202020204" pitchFamily="34" charset="0"/>
              <a:buChar char="•"/>
              <a:defRPr>
                <a:solidFill>
                  <a:srgbClr val="92B3B9"/>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p:cNvSpPr>
            <a:spLocks noGrp="1"/>
          </p:cNvSpPr>
          <p:nvPr>
            <p:ph type="title"/>
          </p:nvPr>
        </p:nvSpPr>
        <p:spPr>
          <a:xfrm>
            <a:off x="732367" y="107576"/>
            <a:ext cx="8398933"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extLst>
      <p:ext uri="{BB962C8B-B14F-4D97-AF65-F5344CB8AC3E}">
        <p14:creationId xmlns:p14="http://schemas.microsoft.com/office/powerpoint/2010/main" val="8570739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474794" y="3533776"/>
            <a:ext cx="11222567" cy="1822451"/>
          </a:xfrm>
        </p:spPr>
        <p:txBody>
          <a:bodyPr anchor="t"/>
          <a:lstStyle>
            <a:lvl1pPr algn="ctr">
              <a:defRPr sz="4800"/>
            </a:lvl1pPr>
          </a:lstStyle>
          <a:p>
            <a:r>
              <a:rPr lang="en-US"/>
              <a:t>Click to edit Master title style</a:t>
            </a:r>
            <a:endParaRPr dirty="0"/>
          </a:p>
        </p:txBody>
      </p:sp>
      <p:sp>
        <p:nvSpPr>
          <p:cNvPr id="3" name="Subtitle 2"/>
          <p:cNvSpPr>
            <a:spLocks noGrp="1"/>
          </p:cNvSpPr>
          <p:nvPr>
            <p:ph type="subTitle" idx="1"/>
          </p:nvPr>
        </p:nvSpPr>
        <p:spPr>
          <a:xfrm>
            <a:off x="474794" y="5356227"/>
            <a:ext cx="11222567"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9" name="Picture Placeholder 2"/>
          <p:cNvSpPr>
            <a:spLocks noGrp="1"/>
          </p:cNvSpPr>
          <p:nvPr>
            <p:ph type="pic" idx="13"/>
          </p:nvPr>
        </p:nvSpPr>
        <p:spPr>
          <a:xfrm>
            <a:off x="494640" y="1009649"/>
            <a:ext cx="11202720" cy="2524126"/>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Tree>
    <p:extLst>
      <p:ext uri="{BB962C8B-B14F-4D97-AF65-F5344CB8AC3E}">
        <p14:creationId xmlns:p14="http://schemas.microsoft.com/office/powerpoint/2010/main" val="19844922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1770888" y="1295401"/>
            <a:ext cx="8650224"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8" name="Title 1"/>
          <p:cNvSpPr>
            <a:spLocks noGrp="1"/>
          </p:cNvSpPr>
          <p:nvPr>
            <p:ph type="ctrTitle"/>
          </p:nvPr>
        </p:nvSpPr>
        <p:spPr>
          <a:xfrm>
            <a:off x="1763895" y="1524000"/>
            <a:ext cx="8664211"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9" name="Subtitle 2"/>
          <p:cNvSpPr>
            <a:spLocks noGrp="1"/>
          </p:cNvSpPr>
          <p:nvPr>
            <p:ph type="subTitle" idx="1"/>
          </p:nvPr>
        </p:nvSpPr>
        <p:spPr>
          <a:xfrm>
            <a:off x="1763895" y="3299013"/>
            <a:ext cx="8664212"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extLst>
      <p:ext uri="{BB962C8B-B14F-4D97-AF65-F5344CB8AC3E}">
        <p14:creationId xmlns:p14="http://schemas.microsoft.com/office/powerpoint/2010/main" val="39584938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32367" y="1600201"/>
            <a:ext cx="5120640" cy="4343400"/>
          </a:xfrm>
        </p:spPr>
        <p:txBody>
          <a:bodyPr>
            <a:normAutofit/>
          </a:bodyPr>
          <a:lstStyle>
            <a:lvl1pPr>
              <a:spcBef>
                <a:spcPts val="1600"/>
              </a:spcBef>
              <a:defRPr sz="2000">
                <a:solidFill>
                  <a:srgbClr val="92B3B9"/>
                </a:solidFill>
                <a:latin typeface="Arial" panose="020B0604020202020204" pitchFamily="34" charset="0"/>
                <a:cs typeface="Arial" panose="020B0604020202020204" pitchFamily="34" charset="0"/>
              </a:defRPr>
            </a:lvl1pPr>
            <a:lvl2pPr>
              <a:defRPr sz="1800">
                <a:solidFill>
                  <a:srgbClr val="92B3B9"/>
                </a:solidFill>
                <a:latin typeface="Arial" panose="020B0604020202020204" pitchFamily="34" charset="0"/>
                <a:cs typeface="Arial" panose="020B0604020202020204" pitchFamily="34" charset="0"/>
              </a:defRPr>
            </a:lvl2pPr>
            <a:lvl3pPr>
              <a:defRPr sz="1800">
                <a:solidFill>
                  <a:srgbClr val="92B3B9"/>
                </a:solidFill>
                <a:latin typeface="Arial" panose="020B0604020202020204" pitchFamily="34" charset="0"/>
                <a:cs typeface="Arial" panose="020B0604020202020204" pitchFamily="34" charset="0"/>
              </a:defRPr>
            </a:lvl3pPr>
            <a:lvl4pPr>
              <a:defRPr sz="1800">
                <a:solidFill>
                  <a:srgbClr val="92B3B9"/>
                </a:solidFill>
                <a:latin typeface="Arial" panose="020B0604020202020204" pitchFamily="34" charset="0"/>
                <a:cs typeface="Arial" panose="020B0604020202020204" pitchFamily="34" charset="0"/>
              </a:defRPr>
            </a:lvl4pPr>
            <a:lvl5pPr>
              <a:defRPr sz="1800">
                <a:solidFill>
                  <a:srgbClr val="92B3B9"/>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334761" y="1600201"/>
            <a:ext cx="5120640" cy="4343400"/>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Title Placeholder 1"/>
          <p:cNvSpPr>
            <a:spLocks noGrp="1"/>
          </p:cNvSpPr>
          <p:nvPr>
            <p:ph type="title"/>
          </p:nvPr>
        </p:nvSpPr>
        <p:spPr>
          <a:xfrm>
            <a:off x="732367" y="107576"/>
            <a:ext cx="8398933"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extLst>
      <p:ext uri="{BB962C8B-B14F-4D97-AF65-F5344CB8AC3E}">
        <p14:creationId xmlns:p14="http://schemas.microsoft.com/office/powerpoint/2010/main" val="2582440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32365" y="1453225"/>
            <a:ext cx="512064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32365" y="2347416"/>
            <a:ext cx="512064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334760" y="1453225"/>
            <a:ext cx="512064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34760" y="2347416"/>
            <a:ext cx="512064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Title Placeholder 1"/>
          <p:cNvSpPr>
            <a:spLocks noGrp="1"/>
          </p:cNvSpPr>
          <p:nvPr>
            <p:ph type="title"/>
          </p:nvPr>
        </p:nvSpPr>
        <p:spPr>
          <a:xfrm>
            <a:off x="732367" y="107576"/>
            <a:ext cx="8398933"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extLst>
      <p:ext uri="{BB962C8B-B14F-4D97-AF65-F5344CB8AC3E}">
        <p14:creationId xmlns:p14="http://schemas.microsoft.com/office/powerpoint/2010/main" val="3993570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14155066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2697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2.jpe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3E5561-36C8-41A0-BDFC-6F141399E864}" type="datetimeFigureOut">
              <a:rPr lang="en-GB" smtClean="0"/>
              <a:t>03/04/2019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D7E19D-8E05-4545-8AA6-B10DD1B8BE65}" type="slidenum">
              <a:rPr lang="en-GB" smtClean="0"/>
              <a:t>‹#›</a:t>
            </a:fld>
            <a:endParaRPr lang="en-GB"/>
          </a:p>
        </p:txBody>
      </p:sp>
    </p:spTree>
    <p:extLst>
      <p:ext uri="{BB962C8B-B14F-4D97-AF65-F5344CB8AC3E}">
        <p14:creationId xmlns:p14="http://schemas.microsoft.com/office/powerpoint/2010/main" val="13634136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2367" y="107576"/>
            <a:ext cx="8398933" cy="1336956"/>
          </a:xfrm>
          <a:prstGeom prst="rect">
            <a:avLst/>
          </a:prstGeom>
        </p:spPr>
        <p:txBody>
          <a:bodyPr vert="horz" lIns="91440" tIns="45720" rIns="91440" bIns="45720" rtlCol="0" anchor="ctr" anchorCtr="0">
            <a:noAutofit/>
          </a:bodyPr>
          <a:lstStyle/>
          <a:p>
            <a:r>
              <a:rPr lang="en-GB" dirty="0"/>
              <a:t>Click to edit Master title</a:t>
            </a:r>
            <a:endParaRPr dirty="0"/>
          </a:p>
        </p:txBody>
      </p:sp>
      <p:sp>
        <p:nvSpPr>
          <p:cNvPr id="3" name="Text Placeholder 2"/>
          <p:cNvSpPr>
            <a:spLocks noGrp="1"/>
          </p:cNvSpPr>
          <p:nvPr>
            <p:ph type="body" idx="1"/>
          </p:nvPr>
        </p:nvSpPr>
        <p:spPr>
          <a:xfrm>
            <a:off x="732367" y="1600201"/>
            <a:ext cx="10723035"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pic>
        <p:nvPicPr>
          <p:cNvPr id="9" name="Picture 8"/>
          <p:cNvPicPr>
            <a:picLocks noChangeAspect="1"/>
          </p:cNvPicPr>
          <p:nvPr/>
        </p:nvPicPr>
        <p:blipFill>
          <a:blip r:embed="rId10"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9023813" y="131424"/>
            <a:ext cx="3013456" cy="864418"/>
          </a:xfrm>
          <a:prstGeom prst="rect">
            <a:avLst/>
          </a:prstGeom>
        </p:spPr>
      </p:pic>
    </p:spTree>
    <p:extLst>
      <p:ext uri="{BB962C8B-B14F-4D97-AF65-F5344CB8AC3E}">
        <p14:creationId xmlns:p14="http://schemas.microsoft.com/office/powerpoint/2010/main" val="2731732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xStyles>
    <p:titleStyle>
      <a:lvl1pPr algn="l" defTabSz="914400" rtl="0" eaLnBrk="1" latinLnBrk="0" hangingPunct="1">
        <a:spcBef>
          <a:spcPct val="0"/>
        </a:spcBef>
        <a:buNone/>
        <a:defRPr sz="4400" b="1" kern="1200">
          <a:solidFill>
            <a:srgbClr val="B4C96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4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22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hyperlink" Target="http://www.inclusive.co.uk/articles/switch-progression-road-map" TargetMode="Externa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Case study</a:t>
            </a:r>
            <a:endParaRPr lang="en-GB" dirty="0"/>
          </a:p>
        </p:txBody>
      </p:sp>
      <p:sp>
        <p:nvSpPr>
          <p:cNvPr id="5" name="Content Placeholder 4"/>
          <p:cNvSpPr>
            <a:spLocks noGrp="1"/>
          </p:cNvSpPr>
          <p:nvPr>
            <p:ph idx="1"/>
          </p:nvPr>
        </p:nvSpPr>
        <p:spPr>
          <a:xfrm>
            <a:off x="838200" y="1825624"/>
            <a:ext cx="10515600" cy="4595957"/>
          </a:xfrm>
        </p:spPr>
        <p:txBody>
          <a:bodyPr>
            <a:normAutofit fontScale="92500" lnSpcReduction="10000"/>
          </a:bodyPr>
          <a:lstStyle/>
          <a:p>
            <a:r>
              <a:rPr lang="en-GB" dirty="0">
                <a:solidFill>
                  <a:schemeClr val="tx1"/>
                </a:solidFill>
              </a:rPr>
              <a:t>Mid teens</a:t>
            </a:r>
          </a:p>
          <a:p>
            <a:r>
              <a:rPr lang="en-GB" dirty="0">
                <a:solidFill>
                  <a:schemeClr val="tx1"/>
                </a:solidFill>
              </a:rPr>
              <a:t>Diagnosis of MSI</a:t>
            </a:r>
          </a:p>
          <a:p>
            <a:r>
              <a:rPr lang="en-GB" dirty="0">
                <a:solidFill>
                  <a:schemeClr val="tx1"/>
                </a:solidFill>
              </a:rPr>
              <a:t>Cerebral Visual Impairment (CVI) – unable to see photo’s, symbols or screens (2d)</a:t>
            </a:r>
          </a:p>
          <a:p>
            <a:r>
              <a:rPr lang="en-GB" dirty="0">
                <a:solidFill>
                  <a:schemeClr val="tx1"/>
                </a:solidFill>
              </a:rPr>
              <a:t>Auditory Processing Disorder</a:t>
            </a:r>
          </a:p>
          <a:p>
            <a:r>
              <a:rPr lang="en-GB" dirty="0">
                <a:solidFill>
                  <a:schemeClr val="tx1"/>
                </a:solidFill>
              </a:rPr>
              <a:t>Social &amp; Communication Difficulties</a:t>
            </a:r>
          </a:p>
          <a:p>
            <a:endParaRPr lang="en-GB" dirty="0">
              <a:solidFill>
                <a:schemeClr val="tx1"/>
              </a:solidFill>
            </a:endParaRPr>
          </a:p>
          <a:p>
            <a:r>
              <a:rPr lang="en-GB" dirty="0">
                <a:solidFill>
                  <a:schemeClr val="tx1"/>
                </a:solidFill>
              </a:rPr>
              <a:t>Main form of communication:</a:t>
            </a:r>
          </a:p>
          <a:p>
            <a:r>
              <a:rPr lang="en-GB" dirty="0">
                <a:solidFill>
                  <a:schemeClr val="tx1"/>
                </a:solidFill>
              </a:rPr>
              <a:t>Objects of Reference for receptive &amp; expressive communication</a:t>
            </a:r>
          </a:p>
          <a:p>
            <a:r>
              <a:rPr lang="en-GB" dirty="0">
                <a:solidFill>
                  <a:schemeClr val="tx1"/>
                </a:solidFill>
              </a:rPr>
              <a:t>Repertoire of 2 signs</a:t>
            </a:r>
          </a:p>
          <a:p>
            <a:endParaRPr lang="en-GB" dirty="0"/>
          </a:p>
        </p:txBody>
      </p:sp>
    </p:spTree>
    <p:extLst>
      <p:ext uri="{BB962C8B-B14F-4D97-AF65-F5344CB8AC3E}">
        <p14:creationId xmlns:p14="http://schemas.microsoft.com/office/powerpoint/2010/main" val="1680424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could support his communication?</a:t>
            </a:r>
            <a:br>
              <a:rPr lang="en-US" dirty="0"/>
            </a:br>
            <a:r>
              <a:rPr lang="en-US" dirty="0"/>
              <a:t>What would you assess? How?</a:t>
            </a:r>
            <a:endParaRPr lang="en-GB" dirty="0"/>
          </a:p>
        </p:txBody>
      </p:sp>
      <p:sp>
        <p:nvSpPr>
          <p:cNvPr id="3" name="Content Placeholder 2"/>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822629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study</a:t>
            </a:r>
            <a:endParaRPr lang="en-GB" dirty="0"/>
          </a:p>
        </p:txBody>
      </p:sp>
      <p:sp>
        <p:nvSpPr>
          <p:cNvPr id="3" name="Content Placeholder 2"/>
          <p:cNvSpPr>
            <a:spLocks noGrp="1"/>
          </p:cNvSpPr>
          <p:nvPr>
            <p:ph idx="1"/>
          </p:nvPr>
        </p:nvSpPr>
        <p:spPr/>
        <p:txBody>
          <a:bodyPr>
            <a:normAutofit lnSpcReduction="10000"/>
          </a:bodyPr>
          <a:lstStyle/>
          <a:p>
            <a:r>
              <a:rPr lang="en-US" dirty="0"/>
              <a:t>Age 6</a:t>
            </a:r>
          </a:p>
          <a:p>
            <a:r>
              <a:rPr lang="en-US" dirty="0" err="1"/>
              <a:t>Coloboma</a:t>
            </a:r>
            <a:r>
              <a:rPr lang="en-US" dirty="0"/>
              <a:t> in both left and right eyes</a:t>
            </a:r>
          </a:p>
          <a:p>
            <a:r>
              <a:rPr lang="en-US" dirty="0"/>
              <a:t>Profound hearing loss due to absent auditory nerve</a:t>
            </a:r>
          </a:p>
          <a:p>
            <a:r>
              <a:rPr lang="en-US" dirty="0"/>
              <a:t>Started to walk at age 5/6</a:t>
            </a:r>
          </a:p>
          <a:p>
            <a:r>
              <a:rPr lang="en-US" dirty="0"/>
              <a:t>Appears to understand some symbols</a:t>
            </a:r>
          </a:p>
          <a:p>
            <a:r>
              <a:rPr lang="en-US" dirty="0"/>
              <a:t>Can navigate </a:t>
            </a:r>
            <a:r>
              <a:rPr lang="en-US" dirty="0" err="1"/>
              <a:t>youtube</a:t>
            </a:r>
            <a:endParaRPr lang="en-US" dirty="0"/>
          </a:p>
          <a:p>
            <a:endParaRPr lang="en-US" dirty="0"/>
          </a:p>
          <a:p>
            <a:r>
              <a:rPr lang="en-US" dirty="0"/>
              <a:t>Main form of communication:</a:t>
            </a:r>
          </a:p>
          <a:p>
            <a:r>
              <a:rPr lang="en-US" dirty="0"/>
              <a:t>Gesture and </a:t>
            </a:r>
            <a:r>
              <a:rPr lang="en-US" dirty="0" err="1"/>
              <a:t>behaviour</a:t>
            </a:r>
            <a:endParaRPr lang="en-GB" dirty="0"/>
          </a:p>
        </p:txBody>
      </p:sp>
    </p:spTree>
    <p:extLst>
      <p:ext uri="{BB962C8B-B14F-4D97-AF65-F5344CB8AC3E}">
        <p14:creationId xmlns:p14="http://schemas.microsoft.com/office/powerpoint/2010/main" val="1111709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could support his communication?</a:t>
            </a:r>
            <a:br>
              <a:rPr lang="en-US" dirty="0"/>
            </a:br>
            <a:r>
              <a:rPr lang="en-US" dirty="0"/>
              <a:t>What would you assess? How?</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163720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study</a:t>
            </a:r>
            <a:endParaRPr lang="en-GB" dirty="0"/>
          </a:p>
        </p:txBody>
      </p:sp>
      <p:sp>
        <p:nvSpPr>
          <p:cNvPr id="3" name="Content Placeholder 2"/>
          <p:cNvSpPr>
            <a:spLocks noGrp="1"/>
          </p:cNvSpPr>
          <p:nvPr>
            <p:ph idx="1"/>
          </p:nvPr>
        </p:nvSpPr>
        <p:spPr/>
        <p:txBody>
          <a:bodyPr/>
          <a:lstStyle/>
          <a:p>
            <a:r>
              <a:rPr lang="en-US" dirty="0"/>
              <a:t>Age 17</a:t>
            </a:r>
          </a:p>
          <a:p>
            <a:r>
              <a:rPr lang="en-US" dirty="0"/>
              <a:t>No useful vision, only light perception</a:t>
            </a:r>
          </a:p>
          <a:p>
            <a:r>
              <a:rPr lang="en-US" dirty="0"/>
              <a:t>Profound hearing loss but can access sound when aided</a:t>
            </a:r>
          </a:p>
          <a:p>
            <a:endParaRPr lang="en-US" dirty="0"/>
          </a:p>
          <a:p>
            <a:pPr marL="0" indent="0">
              <a:buNone/>
            </a:pPr>
            <a:r>
              <a:rPr lang="en-US" dirty="0"/>
              <a:t>Communication in place:</a:t>
            </a:r>
          </a:p>
          <a:p>
            <a:r>
              <a:rPr lang="en-US" dirty="0"/>
              <a:t>Objects of Reference</a:t>
            </a:r>
          </a:p>
          <a:p>
            <a:r>
              <a:rPr lang="en-US" dirty="0"/>
              <a:t>Hand under hand signing</a:t>
            </a:r>
          </a:p>
          <a:p>
            <a:r>
              <a:rPr lang="en-US" dirty="0"/>
              <a:t>Appears to respond to some spoken words</a:t>
            </a:r>
          </a:p>
          <a:p>
            <a:endParaRPr lang="en-US" dirty="0"/>
          </a:p>
          <a:p>
            <a:endParaRPr lang="en-GB" dirty="0"/>
          </a:p>
        </p:txBody>
      </p:sp>
    </p:spTree>
    <p:extLst>
      <p:ext uri="{BB962C8B-B14F-4D97-AF65-F5344CB8AC3E}">
        <p14:creationId xmlns:p14="http://schemas.microsoft.com/office/powerpoint/2010/main" val="3772539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could support his communication?</a:t>
            </a:r>
            <a:br>
              <a:rPr lang="en-US" dirty="0"/>
            </a:br>
            <a:r>
              <a:rPr lang="en-US" dirty="0"/>
              <a:t>What would you assess? How?</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489652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study</a:t>
            </a:r>
            <a:endParaRPr lang="en-GB" dirty="0"/>
          </a:p>
        </p:txBody>
      </p:sp>
      <p:sp>
        <p:nvSpPr>
          <p:cNvPr id="3" name="Content Placeholder 2"/>
          <p:cNvSpPr>
            <a:spLocks noGrp="1"/>
          </p:cNvSpPr>
          <p:nvPr>
            <p:ph idx="1"/>
          </p:nvPr>
        </p:nvSpPr>
        <p:spPr/>
        <p:txBody>
          <a:bodyPr/>
          <a:lstStyle/>
          <a:p>
            <a:r>
              <a:rPr lang="en-US" dirty="0"/>
              <a:t>16 years old</a:t>
            </a:r>
          </a:p>
          <a:p>
            <a:r>
              <a:rPr lang="en-US" dirty="0"/>
              <a:t>Degenerative condition that affects vision and hearing.</a:t>
            </a:r>
          </a:p>
          <a:p>
            <a:r>
              <a:rPr lang="en-US" dirty="0"/>
              <a:t>Profound hearing loss, refuses aids</a:t>
            </a:r>
          </a:p>
          <a:p>
            <a:r>
              <a:rPr lang="en-US" dirty="0"/>
              <a:t>Visual impairment that could deteriorate over time</a:t>
            </a:r>
          </a:p>
          <a:p>
            <a:r>
              <a:rPr lang="en-US" dirty="0"/>
              <a:t>Tactile defensive</a:t>
            </a:r>
          </a:p>
          <a:p>
            <a:pPr marL="0" indent="0">
              <a:buNone/>
            </a:pPr>
            <a:r>
              <a:rPr lang="en-US" dirty="0"/>
              <a:t>Main form of communication:</a:t>
            </a:r>
          </a:p>
          <a:p>
            <a:r>
              <a:rPr lang="en-US" dirty="0"/>
              <a:t>Picture Exchange Communication System (PECS)</a:t>
            </a:r>
          </a:p>
          <a:p>
            <a:r>
              <a:rPr lang="en-US" dirty="0"/>
              <a:t>Visual schedules</a:t>
            </a:r>
          </a:p>
          <a:p>
            <a:pPr marL="0" indent="0">
              <a:buNone/>
            </a:pPr>
            <a:endParaRPr lang="en-GB" dirty="0"/>
          </a:p>
        </p:txBody>
      </p:sp>
    </p:spTree>
    <p:extLst>
      <p:ext uri="{BB962C8B-B14F-4D97-AF65-F5344CB8AC3E}">
        <p14:creationId xmlns:p14="http://schemas.microsoft.com/office/powerpoint/2010/main" val="3154846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could support his communication?</a:t>
            </a:r>
            <a:br>
              <a:rPr lang="en-US" dirty="0"/>
            </a:br>
            <a:r>
              <a:rPr lang="en-US" dirty="0"/>
              <a:t>What would you assess? How?</a:t>
            </a:r>
            <a:endParaRPr lang="en-GB" dirty="0"/>
          </a:p>
        </p:txBody>
      </p:sp>
      <p:sp>
        <p:nvSpPr>
          <p:cNvPr id="3" name="Content Placeholder 2"/>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943424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Study</a:t>
            </a:r>
          </a:p>
        </p:txBody>
      </p:sp>
      <p:sp>
        <p:nvSpPr>
          <p:cNvPr id="6" name="Content Placeholder 5"/>
          <p:cNvSpPr>
            <a:spLocks noGrp="1"/>
          </p:cNvSpPr>
          <p:nvPr>
            <p:ph idx="1"/>
          </p:nvPr>
        </p:nvSpPr>
        <p:spPr/>
        <p:txBody>
          <a:bodyPr/>
          <a:lstStyle/>
          <a:p>
            <a:r>
              <a:rPr lang="en-GB" dirty="0"/>
              <a:t>15 year old young man with Wolframs Syndrome</a:t>
            </a:r>
          </a:p>
          <a:p>
            <a:r>
              <a:rPr lang="en-GB" dirty="0"/>
              <a:t>Profound Hearing Loss, with Hearing Aid on Left Side only</a:t>
            </a:r>
          </a:p>
          <a:p>
            <a:r>
              <a:rPr lang="en-GB" dirty="0"/>
              <a:t>Severe Vision Impairment</a:t>
            </a:r>
          </a:p>
          <a:p>
            <a:pPr lvl="1"/>
            <a:r>
              <a:rPr lang="en-GB" dirty="0"/>
              <a:t>Recent deterioration to 1/60</a:t>
            </a:r>
          </a:p>
          <a:p>
            <a:r>
              <a:rPr lang="en-GB" dirty="0"/>
              <a:t>Attends Mainstream School</a:t>
            </a:r>
          </a:p>
          <a:p>
            <a:r>
              <a:rPr lang="en-GB" dirty="0"/>
              <a:t>Sitting GCSE exams in core subjects next summer</a:t>
            </a:r>
          </a:p>
          <a:p>
            <a:r>
              <a:rPr lang="en-GB" dirty="0"/>
              <a:t>Large print and speech user until recent deterioration in vision</a:t>
            </a:r>
          </a:p>
          <a:p>
            <a:endParaRPr lang="en-GB" dirty="0"/>
          </a:p>
        </p:txBody>
      </p:sp>
    </p:spTree>
    <p:extLst>
      <p:ext uri="{BB962C8B-B14F-4D97-AF65-F5344CB8AC3E}">
        <p14:creationId xmlns:p14="http://schemas.microsoft.com/office/powerpoint/2010/main" val="3585076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Study</a:t>
            </a:r>
          </a:p>
        </p:txBody>
      </p:sp>
      <p:sp>
        <p:nvSpPr>
          <p:cNvPr id="6" name="Content Placeholder 5"/>
          <p:cNvSpPr>
            <a:spLocks noGrp="1"/>
          </p:cNvSpPr>
          <p:nvPr>
            <p:ph idx="1"/>
          </p:nvPr>
        </p:nvSpPr>
        <p:spPr/>
        <p:txBody>
          <a:bodyPr/>
          <a:lstStyle/>
          <a:p>
            <a:pPr marL="0" indent="0">
              <a:buNone/>
            </a:pPr>
            <a:r>
              <a:rPr lang="en-GB" dirty="0"/>
              <a:t>To provide student with a range of tools and skills to improve access to learning and independence. </a:t>
            </a:r>
          </a:p>
          <a:p>
            <a:pPr marL="0" indent="0">
              <a:buNone/>
            </a:pPr>
            <a:endParaRPr lang="en-GB" dirty="0"/>
          </a:p>
          <a:p>
            <a:pPr marL="0" indent="0">
              <a:buNone/>
            </a:pPr>
            <a:r>
              <a:rPr lang="en-GB" dirty="0"/>
              <a:t>To provide short term access strategies to enable access to exams. </a:t>
            </a:r>
          </a:p>
          <a:p>
            <a:pPr marL="0" indent="0">
              <a:buNone/>
            </a:pPr>
            <a:endParaRPr lang="en-GB" dirty="0"/>
          </a:p>
          <a:p>
            <a:pPr marL="0" indent="0">
              <a:buNone/>
            </a:pPr>
            <a:r>
              <a:rPr lang="en-GB" dirty="0"/>
              <a:t>To provide short term strategies to aid transition to college.  </a:t>
            </a:r>
          </a:p>
        </p:txBody>
      </p:sp>
    </p:spTree>
    <p:extLst>
      <p:ext uri="{BB962C8B-B14F-4D97-AF65-F5344CB8AC3E}">
        <p14:creationId xmlns:p14="http://schemas.microsoft.com/office/powerpoint/2010/main" val="718299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Caireen\Pictures\Work\iOS.JPG">
            <a:extLst>
              <a:ext uri="{FF2B5EF4-FFF2-40B4-BE49-F238E27FC236}">
                <a16:creationId xmlns:a16="http://schemas.microsoft.com/office/drawing/2014/main" id="{D08BAD27-7CC6-4182-92C4-88D0A0FC94D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6026710" y="2304056"/>
            <a:ext cx="3798570" cy="2802981"/>
          </a:xfrm>
          <a:prstGeom prst="rect">
            <a:avLst/>
          </a:prstGeom>
          <a:noFill/>
          <a:ln>
            <a:noFill/>
          </a:ln>
        </p:spPr>
      </p:pic>
      <p:sp>
        <p:nvSpPr>
          <p:cNvPr id="3" name="Rectangle 2">
            <a:extLst>
              <a:ext uri="{FF2B5EF4-FFF2-40B4-BE49-F238E27FC236}">
                <a16:creationId xmlns:a16="http://schemas.microsoft.com/office/drawing/2014/main" id="{D01B82E0-BF3E-4520-A7D2-B1E3B2514CAA}"/>
              </a:ext>
            </a:extLst>
          </p:cNvPr>
          <p:cNvSpPr/>
          <p:nvPr/>
        </p:nvSpPr>
        <p:spPr>
          <a:xfrm>
            <a:off x="1002383" y="844130"/>
            <a:ext cx="6096000" cy="4524315"/>
          </a:xfrm>
          <a:prstGeom prst="rect">
            <a:avLst/>
          </a:prstGeom>
        </p:spPr>
        <p:txBody>
          <a:bodyPr>
            <a:spAutoFit/>
          </a:bodyPr>
          <a:lstStyle/>
          <a:p>
            <a:r>
              <a:rPr lang="en-GB" sz="3200" dirty="0"/>
              <a:t>Inbuilt features:</a:t>
            </a:r>
          </a:p>
          <a:p>
            <a:pPr lvl="1">
              <a:buFont typeface="Courier New" panose="02070309020205020404" pitchFamily="49" charset="0"/>
              <a:buChar char="o"/>
            </a:pPr>
            <a:r>
              <a:rPr lang="en-GB" sz="3200" dirty="0"/>
              <a:t>Voiceover</a:t>
            </a:r>
          </a:p>
          <a:p>
            <a:pPr lvl="1">
              <a:buFont typeface="Courier New" panose="02070309020205020404" pitchFamily="49" charset="0"/>
              <a:buChar char="o"/>
            </a:pPr>
            <a:r>
              <a:rPr lang="en-GB" sz="3200" dirty="0"/>
              <a:t>Zoom</a:t>
            </a:r>
          </a:p>
          <a:p>
            <a:pPr lvl="1">
              <a:buFont typeface="Courier New" panose="02070309020205020404" pitchFamily="49" charset="0"/>
              <a:buChar char="o"/>
            </a:pPr>
            <a:r>
              <a:rPr lang="en-GB" sz="3200" dirty="0"/>
              <a:t>Magnifier</a:t>
            </a:r>
          </a:p>
          <a:p>
            <a:pPr lvl="1">
              <a:buFont typeface="Courier New" panose="02070309020205020404" pitchFamily="49" charset="0"/>
              <a:buChar char="o"/>
            </a:pPr>
            <a:r>
              <a:rPr lang="en-GB" sz="3200" dirty="0"/>
              <a:t>Display</a:t>
            </a:r>
          </a:p>
          <a:p>
            <a:pPr lvl="1">
              <a:buFont typeface="Courier New" panose="02070309020205020404" pitchFamily="49" charset="0"/>
              <a:buChar char="o"/>
            </a:pPr>
            <a:r>
              <a:rPr lang="en-GB" sz="3200" dirty="0"/>
              <a:t>Facetime</a:t>
            </a:r>
          </a:p>
          <a:p>
            <a:pPr lvl="1">
              <a:buFont typeface="Courier New" panose="02070309020205020404" pitchFamily="49" charset="0"/>
              <a:buChar char="o"/>
            </a:pPr>
            <a:r>
              <a:rPr lang="en-GB" sz="3200" dirty="0"/>
              <a:t>Photos, Camera, Video</a:t>
            </a:r>
          </a:p>
          <a:p>
            <a:pPr lvl="1">
              <a:buFont typeface="Courier New" panose="02070309020205020404" pitchFamily="49" charset="0"/>
              <a:buChar char="o"/>
            </a:pPr>
            <a:r>
              <a:rPr lang="en-GB" sz="3200" dirty="0"/>
              <a:t>Bluetooth</a:t>
            </a:r>
          </a:p>
          <a:p>
            <a:pPr lvl="1">
              <a:buFont typeface="Courier New" panose="02070309020205020404" pitchFamily="49" charset="0"/>
              <a:buChar char="o"/>
            </a:pPr>
            <a:r>
              <a:rPr lang="en-GB" sz="3200" dirty="0"/>
              <a:t>Calculator</a:t>
            </a:r>
          </a:p>
        </p:txBody>
      </p:sp>
    </p:spTree>
    <p:extLst>
      <p:ext uri="{BB962C8B-B14F-4D97-AF65-F5344CB8AC3E}">
        <p14:creationId xmlns:p14="http://schemas.microsoft.com/office/powerpoint/2010/main" val="1193076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tx1"/>
                </a:solidFill>
              </a:rPr>
              <a:t>Talking board</a:t>
            </a:r>
          </a:p>
        </p:txBody>
      </p:sp>
      <p:pic>
        <p:nvPicPr>
          <p:cNvPr id="3074" name="Picture 2" descr="O:\Student Folders\Bird, Dylan\2012 2013\Communication\PICT001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0856" t="9416" b="-1"/>
          <a:stretch/>
        </p:blipFill>
        <p:spPr bwMode="auto">
          <a:xfrm>
            <a:off x="5290457" y="1933303"/>
            <a:ext cx="4405942" cy="4520032"/>
          </a:xfrm>
          <a:prstGeom prst="rect">
            <a:avLst/>
          </a:prstGeom>
          <a:noFill/>
          <a:extLst>
            <a:ext uri="{909E8E84-426E-40DD-AFC4-6F175D3DCCD1}">
              <a14:hiddenFill xmlns:a14="http://schemas.microsoft.com/office/drawing/2010/main">
                <a:solidFill>
                  <a:srgbClr val="FFFFFF"/>
                </a:solidFill>
              </a14:hiddenFill>
            </a:ext>
          </a:extLst>
        </p:spPr>
      </p:pic>
      <p:sp>
        <p:nvSpPr>
          <p:cNvPr id="3" name="Oval 2"/>
          <p:cNvSpPr/>
          <p:nvPr/>
        </p:nvSpPr>
        <p:spPr>
          <a:xfrm>
            <a:off x="4295800" y="2132856"/>
            <a:ext cx="1224136" cy="151216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91725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8657"/>
          </a:xfrm>
        </p:spPr>
        <p:txBody>
          <a:bodyPr/>
          <a:lstStyle/>
          <a:p>
            <a:r>
              <a:rPr lang="en-US" dirty="0"/>
              <a:t>Talking board</a:t>
            </a:r>
            <a:endParaRPr lang="en-GB" dirty="0"/>
          </a:p>
        </p:txBody>
      </p:sp>
      <p:sp>
        <p:nvSpPr>
          <p:cNvPr id="3" name="Content Placeholder 2"/>
          <p:cNvSpPr txBox="1">
            <a:spLocks/>
          </p:cNvSpPr>
          <p:nvPr/>
        </p:nvSpPr>
        <p:spPr>
          <a:xfrm>
            <a:off x="549275" y="1600201"/>
            <a:ext cx="8042276" cy="43434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a:t>Textured switches</a:t>
            </a:r>
          </a:p>
          <a:p>
            <a:r>
              <a:rPr lang="en-GB" sz="3200"/>
              <a:t>Switches added through Intensive Interaction/Developing interests</a:t>
            </a:r>
          </a:p>
          <a:p>
            <a:r>
              <a:rPr lang="en-GB" sz="3200"/>
              <a:t>Gradually moved board further away giving a verbal prompt ‘choose’</a:t>
            </a:r>
          </a:p>
          <a:p>
            <a:r>
              <a:rPr lang="en-GB" sz="3200"/>
              <a:t>Quickly started to problem solve, when water spray ran out, he would find board and press’water spray’ and pass empty bottle. </a:t>
            </a:r>
            <a:endParaRPr lang="en-GB" sz="3200" dirty="0"/>
          </a:p>
        </p:txBody>
      </p:sp>
    </p:spTree>
    <p:extLst>
      <p:ext uri="{BB962C8B-B14F-4D97-AF65-F5344CB8AC3E}">
        <p14:creationId xmlns:p14="http://schemas.microsoft.com/office/powerpoint/2010/main" val="4186962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73276" y="2492896"/>
            <a:ext cx="6831037" cy="3450705"/>
          </a:xfrm>
        </p:spPr>
        <p:txBody>
          <a:bodyPr/>
          <a:lstStyle/>
          <a:p>
            <a:pPr marL="0" indent="0">
              <a:buNone/>
            </a:pPr>
            <a:endParaRPr lang="en-GB" dirty="0"/>
          </a:p>
          <a:p>
            <a:endParaRPr lang="en-GB" dirty="0"/>
          </a:p>
        </p:txBody>
      </p:sp>
      <p:sp>
        <p:nvSpPr>
          <p:cNvPr id="3" name="Title 2"/>
          <p:cNvSpPr>
            <a:spLocks noGrp="1"/>
          </p:cNvSpPr>
          <p:nvPr>
            <p:ph type="title"/>
          </p:nvPr>
        </p:nvSpPr>
        <p:spPr>
          <a:xfrm>
            <a:off x="2073275" y="107576"/>
            <a:ext cx="6299200" cy="2385319"/>
          </a:xfrm>
        </p:spPr>
        <p:txBody>
          <a:bodyPr/>
          <a:lstStyle/>
          <a:p>
            <a:r>
              <a:rPr lang="en-GB" sz="3600" dirty="0"/>
              <a:t>Simple switches can be used to develop communication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05744" y="789694"/>
            <a:ext cx="7479820" cy="5153908"/>
          </a:xfrm>
          <a:prstGeom prst="rect">
            <a:avLst/>
          </a:prstGeom>
        </p:spPr>
      </p:pic>
    </p:spTree>
    <p:extLst>
      <p:ext uri="{BB962C8B-B14F-4D97-AF65-F5344CB8AC3E}">
        <p14:creationId xmlns:p14="http://schemas.microsoft.com/office/powerpoint/2010/main" val="1599968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3200" dirty="0"/>
              <a:t>Language Acquisition and Motor Planning (LAMP)</a:t>
            </a:r>
          </a:p>
        </p:txBody>
      </p:sp>
      <p:sp>
        <p:nvSpPr>
          <p:cNvPr id="4" name="Content Placeholder 3"/>
          <p:cNvSpPr>
            <a:spLocks noGrp="1"/>
          </p:cNvSpPr>
          <p:nvPr>
            <p:ph idx="1"/>
          </p:nvPr>
        </p:nvSpPr>
        <p:spPr>
          <a:xfrm>
            <a:off x="2073275" y="1600200"/>
            <a:ext cx="8042276" cy="5069160"/>
          </a:xfrm>
        </p:spPr>
        <p:txBody>
          <a:bodyPr>
            <a:normAutofit fontScale="92500" lnSpcReduction="20000"/>
          </a:bodyPr>
          <a:lstStyle/>
          <a:p>
            <a:r>
              <a:rPr lang="en-GB" b="1" dirty="0">
                <a:solidFill>
                  <a:schemeClr val="tx1"/>
                </a:solidFill>
              </a:rPr>
              <a:t>What is LAMP?</a:t>
            </a:r>
          </a:p>
          <a:p>
            <a:r>
              <a:rPr lang="en-GB" dirty="0">
                <a:solidFill>
                  <a:schemeClr val="tx1"/>
                </a:solidFill>
              </a:rPr>
              <a:t>Language Acquisition through Motor Planning (LAMP) is a therapeutic approach based on neurological and motor learning principles. The goal is to give individuals who are nonverbal or have limited verbal abilities a method of independently and spontaneously expressing themselves in any setting. </a:t>
            </a:r>
          </a:p>
          <a:p>
            <a:r>
              <a:rPr lang="en-GB" dirty="0">
                <a:solidFill>
                  <a:schemeClr val="tx1"/>
                </a:solidFill>
              </a:rPr>
              <a:t>LAMP focuses on giving the individual independent access to vocabulary on voice output AAC devices that use consistent motor plans for accessing vocabulary. Teaching of the vocabulary happens across environments, with multisensory input to enhance meaning, with the child's interests and desires determining the vocabulary to be taught.</a:t>
            </a:r>
            <a:endParaRPr lang="en-GB" dirty="0">
              <a:solidFill>
                <a:srgbClr val="FF0000"/>
              </a:solidFill>
            </a:endParaRPr>
          </a:p>
          <a:p>
            <a:pPr marL="0" indent="0">
              <a:buNone/>
            </a:pPr>
            <a:r>
              <a:rPr lang="en-GB" b="1" dirty="0"/>
              <a:t>https://www.aacandautism.com/lamp</a:t>
            </a:r>
          </a:p>
        </p:txBody>
      </p:sp>
    </p:spTree>
    <p:extLst>
      <p:ext uri="{BB962C8B-B14F-4D97-AF65-F5344CB8AC3E}">
        <p14:creationId xmlns:p14="http://schemas.microsoft.com/office/powerpoint/2010/main" val="3369435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Transferring skills to other activities</a:t>
            </a:r>
          </a:p>
        </p:txBody>
      </p:sp>
      <p:sp>
        <p:nvSpPr>
          <p:cNvPr id="3" name="Oval 2"/>
          <p:cNvSpPr/>
          <p:nvPr/>
        </p:nvSpPr>
        <p:spPr>
          <a:xfrm>
            <a:off x="5087888" y="1556792"/>
            <a:ext cx="2088232" cy="187220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94343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014937" y="813319"/>
            <a:ext cx="6406550" cy="5301208"/>
          </a:xfrm>
          <a:prstGeom prst="rect">
            <a:avLst/>
          </a:prstGeom>
        </p:spPr>
      </p:pic>
    </p:spTree>
    <p:extLst>
      <p:ext uri="{BB962C8B-B14F-4D97-AF65-F5344CB8AC3E}">
        <p14:creationId xmlns:p14="http://schemas.microsoft.com/office/powerpoint/2010/main" val="3448847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544" y="476672"/>
            <a:ext cx="6381328" cy="6381328"/>
          </a:xfrm>
          <a:prstGeom prst="rect">
            <a:avLst/>
          </a:prstGeom>
        </p:spPr>
      </p:pic>
    </p:spTree>
    <p:extLst>
      <p:ext uri="{BB962C8B-B14F-4D97-AF65-F5344CB8AC3E}">
        <p14:creationId xmlns:p14="http://schemas.microsoft.com/office/powerpoint/2010/main" val="3228316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5520" y="260648"/>
            <a:ext cx="4437112" cy="443711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0817" y="2408385"/>
            <a:ext cx="4437112" cy="4437112"/>
          </a:xfrm>
          <a:prstGeom prst="rect">
            <a:avLst/>
          </a:prstGeom>
        </p:spPr>
      </p:pic>
    </p:spTree>
    <p:extLst>
      <p:ext uri="{BB962C8B-B14F-4D97-AF65-F5344CB8AC3E}">
        <p14:creationId xmlns:p14="http://schemas.microsoft.com/office/powerpoint/2010/main" val="3213290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Auditory scanning</a:t>
            </a:r>
          </a:p>
        </p:txBody>
      </p:sp>
      <p:sp>
        <p:nvSpPr>
          <p:cNvPr id="3" name="TextBox 2"/>
          <p:cNvSpPr txBox="1"/>
          <p:nvPr/>
        </p:nvSpPr>
        <p:spPr>
          <a:xfrm>
            <a:off x="2423592" y="1444532"/>
            <a:ext cx="7560840" cy="4801314"/>
          </a:xfrm>
          <a:prstGeom prst="rect">
            <a:avLst/>
          </a:prstGeom>
          <a:noFill/>
        </p:spPr>
        <p:txBody>
          <a:bodyPr wrap="square" rtlCol="0">
            <a:spAutoFit/>
          </a:bodyPr>
          <a:lstStyle/>
          <a:p>
            <a:endParaRPr lang="en-GB" dirty="0"/>
          </a:p>
          <a:p>
            <a:r>
              <a:rPr lang="en-GB" dirty="0"/>
              <a:t>Auditory scanning can be introduced using switches.</a:t>
            </a:r>
          </a:p>
          <a:p>
            <a:endParaRPr lang="en-GB" dirty="0"/>
          </a:p>
          <a:p>
            <a:r>
              <a:rPr lang="en-GB" dirty="0"/>
              <a:t>Development of switch skills and teaching is required.</a:t>
            </a:r>
          </a:p>
          <a:p>
            <a:r>
              <a:rPr lang="en-GB" dirty="0"/>
              <a:t>There are ideas to develop these in Switch Progression Map</a:t>
            </a:r>
          </a:p>
          <a:p>
            <a:endParaRPr lang="en-GB" dirty="0"/>
          </a:p>
          <a:p>
            <a:r>
              <a:rPr lang="en-GB" dirty="0">
                <a:hlinkClick r:id="rId2"/>
              </a:rPr>
              <a:t>http://www.inclusive.co.uk/articles/switch-progression-road-map</a:t>
            </a:r>
            <a:endParaRPr lang="en-GB" dirty="0"/>
          </a:p>
          <a:p>
            <a:endParaRPr lang="en-GB" dirty="0"/>
          </a:p>
          <a:p>
            <a:endParaRPr lang="en-GB" dirty="0"/>
          </a:p>
          <a:p>
            <a:r>
              <a:rPr lang="en-GB" dirty="0"/>
              <a:t>Can be 1, or 2 switches can be used</a:t>
            </a:r>
          </a:p>
          <a:p>
            <a:r>
              <a:rPr lang="en-GB" dirty="0"/>
              <a:t>	1 to scan along the vocabulary when pressed</a:t>
            </a:r>
          </a:p>
          <a:p>
            <a:r>
              <a:rPr lang="en-GB" dirty="0"/>
              <a:t>	2 to select the item when it is spoken </a:t>
            </a:r>
          </a:p>
          <a:p>
            <a:endParaRPr lang="en-GB" dirty="0"/>
          </a:p>
          <a:p>
            <a:r>
              <a:rPr lang="en-GB" dirty="0"/>
              <a:t>Can be a difficult system to teach, however it may be something to consider with someone who has a significant visual impairment and direct access (touch screen) is not appropriate.</a:t>
            </a:r>
          </a:p>
          <a:p>
            <a:r>
              <a:rPr lang="en-GB" dirty="0"/>
              <a:t>	</a:t>
            </a:r>
          </a:p>
        </p:txBody>
      </p:sp>
    </p:spTree>
    <p:extLst>
      <p:ext uri="{BB962C8B-B14F-4D97-AF65-F5344CB8AC3E}">
        <p14:creationId xmlns:p14="http://schemas.microsoft.com/office/powerpoint/2010/main" val="13197404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Auditory schedules</a:t>
            </a:r>
            <a:br>
              <a:rPr lang="en-GB" sz="2800" dirty="0"/>
            </a:br>
            <a:r>
              <a:rPr lang="en-GB" sz="2800" dirty="0"/>
              <a:t>These can be used to promote independence in tasks by creating worklists</a:t>
            </a: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53331" y="1825625"/>
            <a:ext cx="4351338" cy="4351338"/>
          </a:xfrm>
          <a:prstGeom prst="rect">
            <a:avLst/>
          </a:prstGeo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42364" y="1868519"/>
            <a:ext cx="4634345" cy="4259183"/>
          </a:xfrm>
          <a:prstGeom prst="rect">
            <a:avLst/>
          </a:prstGeom>
        </p:spPr>
      </p:pic>
    </p:spTree>
    <p:extLst>
      <p:ext uri="{BB962C8B-B14F-4D97-AF65-F5344CB8AC3E}">
        <p14:creationId xmlns:p14="http://schemas.microsoft.com/office/powerpoint/2010/main" val="1405750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Wowee</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6818" y="969818"/>
            <a:ext cx="5634182" cy="5634182"/>
          </a:xfrm>
          <a:prstGeom prst="rect">
            <a:avLst/>
          </a:prstGeom>
        </p:spPr>
      </p:pic>
    </p:spTree>
    <p:extLst>
      <p:ext uri="{BB962C8B-B14F-4D97-AF65-F5344CB8AC3E}">
        <p14:creationId xmlns:p14="http://schemas.microsoft.com/office/powerpoint/2010/main" val="6955032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9862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35415" t="17516" r="37800" b="10625"/>
          <a:stretch/>
        </p:blipFill>
        <p:spPr>
          <a:xfrm rot="5400000">
            <a:off x="3088585" y="-2578068"/>
            <a:ext cx="6472030" cy="11734800"/>
          </a:xfrm>
          <a:prstGeom prst="rect">
            <a:avLst/>
          </a:prstGeom>
        </p:spPr>
      </p:pic>
    </p:spTree>
    <p:extLst>
      <p:ext uri="{BB962C8B-B14F-4D97-AF65-F5344CB8AC3E}">
        <p14:creationId xmlns:p14="http://schemas.microsoft.com/office/powerpoint/2010/main" val="3218862197"/>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owerpoint Them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527</Words>
  <Application>Microsoft Office PowerPoint</Application>
  <PresentationFormat>Widescreen</PresentationFormat>
  <Paragraphs>103</Paragraphs>
  <Slides>24</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24</vt:i4>
      </vt:variant>
    </vt:vector>
  </HeadingPairs>
  <TitlesOfParts>
    <vt:vector size="32" baseType="lpstr">
      <vt:lpstr>Arial</vt:lpstr>
      <vt:lpstr>Calibri</vt:lpstr>
      <vt:lpstr>Calibri Light</vt:lpstr>
      <vt:lpstr>Courier New</vt:lpstr>
      <vt:lpstr>News Gothic MT</vt:lpstr>
      <vt:lpstr>Wingdings 2</vt:lpstr>
      <vt:lpstr>Office Theme</vt:lpstr>
      <vt:lpstr>Powerpoint Theme</vt:lpstr>
      <vt:lpstr>Case study</vt:lpstr>
      <vt:lpstr>What could support his communication? What would you assess? How?</vt:lpstr>
      <vt:lpstr>Case study</vt:lpstr>
      <vt:lpstr>What could support his communication? What would you assess? How?</vt:lpstr>
      <vt:lpstr>Case study</vt:lpstr>
      <vt:lpstr>What could support his communication? What would you assess? How?</vt:lpstr>
      <vt:lpstr>Case study</vt:lpstr>
      <vt:lpstr>What could support his communication? What would you assess? How?</vt:lpstr>
      <vt:lpstr>Case Study</vt:lpstr>
      <vt:lpstr>Case Study</vt:lpstr>
      <vt:lpstr>PowerPoint Presentation</vt:lpstr>
      <vt:lpstr>Talking board</vt:lpstr>
      <vt:lpstr>Talking board</vt:lpstr>
      <vt:lpstr>Simple switches can be used to develop communication</vt:lpstr>
      <vt:lpstr>Language Acquisition and Motor Planning (LAMP)</vt:lpstr>
      <vt:lpstr>Transferring skills to other activities</vt:lpstr>
      <vt:lpstr>PowerPoint Presentation</vt:lpstr>
      <vt:lpstr>PowerPoint Presentation</vt:lpstr>
      <vt:lpstr>PowerPoint Presentation</vt:lpstr>
      <vt:lpstr>Auditory scanning</vt:lpstr>
      <vt:lpstr>Auditory schedules These can be used to promote independence in tasks by creating worklists</vt:lpstr>
      <vt:lpstr>Wowee</vt:lpstr>
      <vt:lpstr>PowerPoint Presentation</vt:lpstr>
      <vt:lpstr>PowerPoint Presentation</vt:lpstr>
    </vt:vector>
  </TitlesOfParts>
  <Company>Seashell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study</dc:title>
  <dc:creator>Beccy Timbers</dc:creator>
  <cp:lastModifiedBy>Beccy Timbers</cp:lastModifiedBy>
  <cp:revision>10</cp:revision>
  <dcterms:created xsi:type="dcterms:W3CDTF">2019-04-01T09:00:07Z</dcterms:created>
  <dcterms:modified xsi:type="dcterms:W3CDTF">2019-04-03T10:11:14Z</dcterms:modified>
</cp:coreProperties>
</file>