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7" r:id="rId4"/>
    <p:sldId id="266" r:id="rId5"/>
    <p:sldId id="263" r:id="rId6"/>
    <p:sldId id="268" r:id="rId7"/>
    <p:sldId id="269" r:id="rId8"/>
    <p:sldId id="272" r:id="rId9"/>
    <p:sldId id="260" r:id="rId10"/>
    <p:sldId id="261" r:id="rId11"/>
    <p:sldId id="264"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63" d="100"/>
          <a:sy n="63" d="100"/>
        </p:scale>
        <p:origin x="80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E981DC67-DD16-4973-872C-9B50CA5A3E88}"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5383EFE0-9640-4291-B2CE-C65218DEB764}">
      <dgm:prSet/>
      <dgm:spPr/>
      <dgm:t>
        <a:bodyPr/>
        <a:lstStyle/>
        <a:p>
          <a:r>
            <a:rPr lang="en-GB" dirty="0"/>
            <a:t>Is it a different picture for those working in settings to those working for the local authority ?</a:t>
          </a:r>
          <a:endParaRPr lang="en-US" dirty="0"/>
        </a:p>
      </dgm:t>
    </dgm:pt>
    <dgm:pt modelId="{6042809C-412D-4096-9AC0-2B7C0D8EDB7E}" type="parTrans" cxnId="{0B0F7338-1531-421C-880B-5D0FD30D39DB}">
      <dgm:prSet/>
      <dgm:spPr/>
      <dgm:t>
        <a:bodyPr/>
        <a:lstStyle/>
        <a:p>
          <a:endParaRPr lang="en-US"/>
        </a:p>
      </dgm:t>
    </dgm:pt>
    <dgm:pt modelId="{F4DBE83C-8EFB-41D4-8528-90FE643D616C}" type="sibTrans" cxnId="{0B0F7338-1531-421C-880B-5D0FD30D39DB}">
      <dgm:prSet/>
      <dgm:spPr/>
      <dgm:t>
        <a:bodyPr/>
        <a:lstStyle/>
        <a:p>
          <a:endParaRPr lang="en-US"/>
        </a:p>
      </dgm:t>
    </dgm:pt>
    <dgm:pt modelId="{F4F6B115-ABB7-43D9-B8CA-64F605E6E2A1}">
      <dgm:prSet/>
      <dgm:spPr/>
      <dgm:t>
        <a:bodyPr/>
        <a:lstStyle/>
        <a:p>
          <a:r>
            <a:rPr lang="en-GB" dirty="0"/>
            <a:t>How do we balance support versa independence –success all about collaboration at a settings level ?</a:t>
          </a:r>
          <a:endParaRPr lang="en-US" dirty="0"/>
        </a:p>
      </dgm:t>
    </dgm:pt>
    <dgm:pt modelId="{3F8C6B7C-BD98-4371-B91E-360AFC2D9A76}" type="parTrans" cxnId="{55169C2C-FACF-416F-876D-58056A7D71B1}">
      <dgm:prSet/>
      <dgm:spPr/>
      <dgm:t>
        <a:bodyPr/>
        <a:lstStyle/>
        <a:p>
          <a:endParaRPr lang="en-US"/>
        </a:p>
      </dgm:t>
    </dgm:pt>
    <dgm:pt modelId="{DA060EF3-6D76-4048-AFD4-74C1A63D79BB}" type="sibTrans" cxnId="{55169C2C-FACF-416F-876D-58056A7D71B1}">
      <dgm:prSet/>
      <dgm:spPr/>
      <dgm:t>
        <a:bodyPr/>
        <a:lstStyle/>
        <a:p>
          <a:endParaRPr lang="en-US"/>
        </a:p>
      </dgm:t>
    </dgm:pt>
    <dgm:pt modelId="{6144546E-EEBD-471D-884A-2F8C67D49B9A}">
      <dgm:prSet/>
      <dgm:spPr/>
      <dgm:t>
        <a:bodyPr/>
        <a:lstStyle/>
        <a:p>
          <a:r>
            <a:rPr lang="en-GB" dirty="0"/>
            <a:t>LA QTMIS how do we support early intervention when often it is the schools that get the funding – e.g. intervenor service</a:t>
          </a:r>
          <a:endParaRPr lang="en-US" dirty="0"/>
        </a:p>
      </dgm:t>
    </dgm:pt>
    <dgm:pt modelId="{8FDF1AFF-0B26-481E-B5B6-AC50E0D940B1}" type="parTrans" cxnId="{05C5334E-4733-452E-B5C0-76A89EE7948B}">
      <dgm:prSet/>
      <dgm:spPr/>
      <dgm:t>
        <a:bodyPr/>
        <a:lstStyle/>
        <a:p>
          <a:endParaRPr lang="en-US"/>
        </a:p>
      </dgm:t>
    </dgm:pt>
    <dgm:pt modelId="{E9D24D90-DB36-4DA7-B649-BED00A494649}" type="sibTrans" cxnId="{05C5334E-4733-452E-B5C0-76A89EE7948B}">
      <dgm:prSet/>
      <dgm:spPr/>
      <dgm:t>
        <a:bodyPr/>
        <a:lstStyle/>
        <a:p>
          <a:endParaRPr lang="en-US"/>
        </a:p>
      </dgm:t>
    </dgm:pt>
    <dgm:pt modelId="{EBA8110F-908F-4E1C-91AC-9918ACA60DE2}">
      <dgm:prSet/>
      <dgm:spPr/>
      <dgm:t>
        <a:bodyPr/>
        <a:lstStyle/>
        <a:p>
          <a:r>
            <a:rPr lang="en-GB" dirty="0"/>
            <a:t>How can we prevent this being a lonely place for parents/carers of MSI children and young people ?</a:t>
          </a:r>
          <a:endParaRPr lang="en-US" dirty="0"/>
        </a:p>
      </dgm:t>
    </dgm:pt>
    <dgm:pt modelId="{6FD4B92A-3FDD-4141-B303-DDE9EF5978EA}" type="parTrans" cxnId="{D29C8B41-F542-44B6-8800-5E2C0E59FA55}">
      <dgm:prSet/>
      <dgm:spPr/>
      <dgm:t>
        <a:bodyPr/>
        <a:lstStyle/>
        <a:p>
          <a:endParaRPr lang="en-US"/>
        </a:p>
      </dgm:t>
    </dgm:pt>
    <dgm:pt modelId="{F62556FB-D1A9-4930-BF9C-D1CF7B60D393}" type="sibTrans" cxnId="{D29C8B41-F542-44B6-8800-5E2C0E59FA55}">
      <dgm:prSet/>
      <dgm:spPr/>
      <dgm:t>
        <a:bodyPr/>
        <a:lstStyle/>
        <a:p>
          <a:endParaRPr lang="en-US"/>
        </a:p>
      </dgm:t>
    </dgm:pt>
    <dgm:pt modelId="{7224BD0E-A0CF-417E-AFBF-B85E8228475C}">
      <dgm:prSet/>
      <dgm:spPr/>
      <dgm:t>
        <a:bodyPr/>
        <a:lstStyle/>
        <a:p>
          <a:r>
            <a:rPr lang="en-GB" dirty="0"/>
            <a:t>Collaboration at point of transition e.g. post 16 can be a challenge  - is this a capacity issue?</a:t>
          </a:r>
          <a:endParaRPr lang="en-US" dirty="0"/>
        </a:p>
      </dgm:t>
    </dgm:pt>
    <dgm:pt modelId="{E2AC8667-6825-4A90-AC79-8206BF89DF1F}" type="parTrans" cxnId="{9996A850-D476-4BB3-ADA6-0D1F39035389}">
      <dgm:prSet/>
      <dgm:spPr/>
      <dgm:t>
        <a:bodyPr/>
        <a:lstStyle/>
        <a:p>
          <a:endParaRPr lang="en-US"/>
        </a:p>
      </dgm:t>
    </dgm:pt>
    <dgm:pt modelId="{4993AFDE-233A-4E44-A4BD-75BEFD9BEB58}" type="sibTrans" cxnId="{9996A850-D476-4BB3-ADA6-0D1F39035389}">
      <dgm:prSet/>
      <dgm:spPr/>
      <dgm:t>
        <a:bodyPr/>
        <a:lstStyle/>
        <a:p>
          <a:endParaRPr lang="en-US"/>
        </a:p>
      </dgm:t>
    </dgm:pt>
    <dgm:pt modelId="{39EAD3FA-FB3F-4726-9E71-35C8A103D074}" type="pres">
      <dgm:prSet presAssocID="{E981DC67-DD16-4973-872C-9B50CA5A3E88}" presName="root" presStyleCnt="0">
        <dgm:presLayoutVars>
          <dgm:dir/>
          <dgm:resizeHandles val="exact"/>
        </dgm:presLayoutVars>
      </dgm:prSet>
      <dgm:spPr/>
    </dgm:pt>
    <dgm:pt modelId="{63DF7990-9202-4D97-9DC2-6F410960EA5D}" type="pres">
      <dgm:prSet presAssocID="{E981DC67-DD16-4973-872C-9B50CA5A3E88}" presName="container" presStyleCnt="0">
        <dgm:presLayoutVars>
          <dgm:dir/>
          <dgm:resizeHandles val="exact"/>
        </dgm:presLayoutVars>
      </dgm:prSet>
      <dgm:spPr/>
    </dgm:pt>
    <dgm:pt modelId="{1C5D1E57-1EFF-42B9-9078-D4C0DDA6D50A}" type="pres">
      <dgm:prSet presAssocID="{5383EFE0-9640-4291-B2CE-C65218DEB764}" presName="compNode" presStyleCnt="0"/>
      <dgm:spPr/>
    </dgm:pt>
    <dgm:pt modelId="{0C951E02-657B-4593-A3C3-EB55FF303070}" type="pres">
      <dgm:prSet presAssocID="{5383EFE0-9640-4291-B2CE-C65218DEB764}" presName="iconBgRect" presStyleLbl="bgShp" presStyleIdx="0" presStyleCnt="5"/>
      <dgm:spPr/>
    </dgm:pt>
    <dgm:pt modelId="{4AC8E60F-4992-400C-81DD-995F316FC17C}" type="pres">
      <dgm:prSet presAssocID="{5383EFE0-9640-4291-B2CE-C65218DEB76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a:ext>
      </dgm:extLst>
    </dgm:pt>
    <dgm:pt modelId="{05345033-842A-4BFB-B34E-6F8A4537DF43}" type="pres">
      <dgm:prSet presAssocID="{5383EFE0-9640-4291-B2CE-C65218DEB764}" presName="spaceRect" presStyleCnt="0"/>
      <dgm:spPr/>
    </dgm:pt>
    <dgm:pt modelId="{89C1741F-C74C-4A0D-BCCC-1A7E1449E0D4}" type="pres">
      <dgm:prSet presAssocID="{5383EFE0-9640-4291-B2CE-C65218DEB764}" presName="textRect" presStyleLbl="revTx" presStyleIdx="0" presStyleCnt="5">
        <dgm:presLayoutVars>
          <dgm:chMax val="1"/>
          <dgm:chPref val="1"/>
        </dgm:presLayoutVars>
      </dgm:prSet>
      <dgm:spPr/>
    </dgm:pt>
    <dgm:pt modelId="{2D85C3E8-73A1-45C2-A235-3800862C923B}" type="pres">
      <dgm:prSet presAssocID="{F4DBE83C-8EFB-41D4-8528-90FE643D616C}" presName="sibTrans" presStyleLbl="sibTrans2D1" presStyleIdx="0" presStyleCnt="0"/>
      <dgm:spPr/>
    </dgm:pt>
    <dgm:pt modelId="{3A93433A-AB90-41BA-8AB6-338D08C42453}" type="pres">
      <dgm:prSet presAssocID="{F4F6B115-ABB7-43D9-B8CA-64F605E6E2A1}" presName="compNode" presStyleCnt="0"/>
      <dgm:spPr/>
    </dgm:pt>
    <dgm:pt modelId="{AD65F0D3-49BE-4AE3-BE3D-F4BC8E2D0EB5}" type="pres">
      <dgm:prSet presAssocID="{F4F6B115-ABB7-43D9-B8CA-64F605E6E2A1}" presName="iconBgRect" presStyleLbl="bgShp" presStyleIdx="1" presStyleCnt="5"/>
      <dgm:spPr/>
    </dgm:pt>
    <dgm:pt modelId="{CC737CEF-2046-401E-B9E9-DBC1286D5D6F}" type="pres">
      <dgm:prSet presAssocID="{F4F6B115-ABB7-43D9-B8CA-64F605E6E2A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B6B1EBFA-695B-45DE-9900-1BC683B1E202}" type="pres">
      <dgm:prSet presAssocID="{F4F6B115-ABB7-43D9-B8CA-64F605E6E2A1}" presName="spaceRect" presStyleCnt="0"/>
      <dgm:spPr/>
    </dgm:pt>
    <dgm:pt modelId="{0858BDBD-39B1-4D7C-BCE3-5A5EBEFA4264}" type="pres">
      <dgm:prSet presAssocID="{F4F6B115-ABB7-43D9-B8CA-64F605E6E2A1}" presName="textRect" presStyleLbl="revTx" presStyleIdx="1" presStyleCnt="5">
        <dgm:presLayoutVars>
          <dgm:chMax val="1"/>
          <dgm:chPref val="1"/>
        </dgm:presLayoutVars>
      </dgm:prSet>
      <dgm:spPr/>
    </dgm:pt>
    <dgm:pt modelId="{7DD27635-652E-46F5-A4FC-A09DC86920EB}" type="pres">
      <dgm:prSet presAssocID="{DA060EF3-6D76-4048-AFD4-74C1A63D79BB}" presName="sibTrans" presStyleLbl="sibTrans2D1" presStyleIdx="0" presStyleCnt="0"/>
      <dgm:spPr/>
    </dgm:pt>
    <dgm:pt modelId="{CDEF3A1D-A4B0-465D-B362-E4EF54B7AEF4}" type="pres">
      <dgm:prSet presAssocID="{6144546E-EEBD-471D-884A-2F8C67D49B9A}" presName="compNode" presStyleCnt="0"/>
      <dgm:spPr/>
    </dgm:pt>
    <dgm:pt modelId="{4AFCFC52-9793-416F-A0BB-33B96638D4E4}" type="pres">
      <dgm:prSet presAssocID="{6144546E-EEBD-471D-884A-2F8C67D49B9A}" presName="iconBgRect" presStyleLbl="bgShp" presStyleIdx="2" presStyleCnt="5"/>
      <dgm:spPr/>
    </dgm:pt>
    <dgm:pt modelId="{2E5B68D6-3E53-439C-84C9-C7B511B90DFC}" type="pres">
      <dgm:prSet presAssocID="{6144546E-EEBD-471D-884A-2F8C67D49B9A}"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5675C1B0-1BDF-4354-94E8-D053285E5204}" type="pres">
      <dgm:prSet presAssocID="{6144546E-EEBD-471D-884A-2F8C67D49B9A}" presName="spaceRect" presStyleCnt="0"/>
      <dgm:spPr/>
    </dgm:pt>
    <dgm:pt modelId="{A942246C-E39F-476F-B758-07191ED6A48E}" type="pres">
      <dgm:prSet presAssocID="{6144546E-EEBD-471D-884A-2F8C67D49B9A}" presName="textRect" presStyleLbl="revTx" presStyleIdx="2" presStyleCnt="5">
        <dgm:presLayoutVars>
          <dgm:chMax val="1"/>
          <dgm:chPref val="1"/>
        </dgm:presLayoutVars>
      </dgm:prSet>
      <dgm:spPr/>
    </dgm:pt>
    <dgm:pt modelId="{537839DE-C26B-4857-9BC0-BDA2DF06CD77}" type="pres">
      <dgm:prSet presAssocID="{E9D24D90-DB36-4DA7-B649-BED00A494649}" presName="sibTrans" presStyleLbl="sibTrans2D1" presStyleIdx="0" presStyleCnt="0"/>
      <dgm:spPr/>
    </dgm:pt>
    <dgm:pt modelId="{92B94CEA-778C-4296-A16E-258557C229F4}" type="pres">
      <dgm:prSet presAssocID="{EBA8110F-908F-4E1C-91AC-9918ACA60DE2}" presName="compNode" presStyleCnt="0"/>
      <dgm:spPr/>
    </dgm:pt>
    <dgm:pt modelId="{BE081663-5CC9-4857-9AD6-C028AD37FEB5}" type="pres">
      <dgm:prSet presAssocID="{EBA8110F-908F-4E1C-91AC-9918ACA60DE2}" presName="iconBgRect" presStyleLbl="bgShp" presStyleIdx="3" presStyleCnt="5"/>
      <dgm:spPr/>
    </dgm:pt>
    <dgm:pt modelId="{6052CACD-88DC-4272-BDEF-71B8B9C9E450}" type="pres">
      <dgm:prSet presAssocID="{EBA8110F-908F-4E1C-91AC-9918ACA60DE2}"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ouse"/>
        </a:ext>
      </dgm:extLst>
    </dgm:pt>
    <dgm:pt modelId="{ACC9B435-8131-45FC-A428-7EBF605AC94A}" type="pres">
      <dgm:prSet presAssocID="{EBA8110F-908F-4E1C-91AC-9918ACA60DE2}" presName="spaceRect" presStyleCnt="0"/>
      <dgm:spPr/>
    </dgm:pt>
    <dgm:pt modelId="{4B18C3F3-2D75-4EFE-A6BA-928D63E683CD}" type="pres">
      <dgm:prSet presAssocID="{EBA8110F-908F-4E1C-91AC-9918ACA60DE2}" presName="textRect" presStyleLbl="revTx" presStyleIdx="3" presStyleCnt="5">
        <dgm:presLayoutVars>
          <dgm:chMax val="1"/>
          <dgm:chPref val="1"/>
        </dgm:presLayoutVars>
      </dgm:prSet>
      <dgm:spPr/>
    </dgm:pt>
    <dgm:pt modelId="{A4DFD8E0-EE60-45FB-958D-DEBBC0B917C3}" type="pres">
      <dgm:prSet presAssocID="{F62556FB-D1A9-4930-BF9C-D1CF7B60D393}" presName="sibTrans" presStyleLbl="sibTrans2D1" presStyleIdx="0" presStyleCnt="0"/>
      <dgm:spPr/>
    </dgm:pt>
    <dgm:pt modelId="{95758741-33E1-4B6C-8DF1-2CFE68C729FF}" type="pres">
      <dgm:prSet presAssocID="{7224BD0E-A0CF-417E-AFBF-B85E8228475C}" presName="compNode" presStyleCnt="0"/>
      <dgm:spPr/>
    </dgm:pt>
    <dgm:pt modelId="{969E561F-47B1-47A3-8A16-0C55863FC0F5}" type="pres">
      <dgm:prSet presAssocID="{7224BD0E-A0CF-417E-AFBF-B85E8228475C}" presName="iconBgRect" presStyleLbl="bgShp" presStyleIdx="4" presStyleCnt="5"/>
      <dgm:spPr/>
    </dgm:pt>
    <dgm:pt modelId="{07863997-2C77-4AF2-AF75-7442C787CCCA}" type="pres">
      <dgm:prSet presAssocID="{7224BD0E-A0CF-417E-AFBF-B85E8228475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1E8E710E-30C7-4B83-A5D4-62DB50D55F2C}" type="pres">
      <dgm:prSet presAssocID="{7224BD0E-A0CF-417E-AFBF-B85E8228475C}" presName="spaceRect" presStyleCnt="0"/>
      <dgm:spPr/>
    </dgm:pt>
    <dgm:pt modelId="{2632F26E-832F-4B13-9F4E-794AB4B0DA64}" type="pres">
      <dgm:prSet presAssocID="{7224BD0E-A0CF-417E-AFBF-B85E8228475C}" presName="textRect" presStyleLbl="revTx" presStyleIdx="4" presStyleCnt="5">
        <dgm:presLayoutVars>
          <dgm:chMax val="1"/>
          <dgm:chPref val="1"/>
        </dgm:presLayoutVars>
      </dgm:prSet>
      <dgm:spPr/>
    </dgm:pt>
  </dgm:ptLst>
  <dgm:cxnLst>
    <dgm:cxn modelId="{70255613-9CBF-4FAF-BD33-A3EB447E49B3}" type="presOf" srcId="{EBA8110F-908F-4E1C-91AC-9918ACA60DE2}" destId="{4B18C3F3-2D75-4EFE-A6BA-928D63E683CD}" srcOrd="0" destOrd="0" presId="urn:microsoft.com/office/officeart/2018/2/layout/IconCircleList"/>
    <dgm:cxn modelId="{94CD6424-093B-4351-9703-97CA2942AD95}" type="presOf" srcId="{F4DBE83C-8EFB-41D4-8528-90FE643D616C}" destId="{2D85C3E8-73A1-45C2-A235-3800862C923B}" srcOrd="0" destOrd="0" presId="urn:microsoft.com/office/officeart/2018/2/layout/IconCircleList"/>
    <dgm:cxn modelId="{55169C2C-FACF-416F-876D-58056A7D71B1}" srcId="{E981DC67-DD16-4973-872C-9B50CA5A3E88}" destId="{F4F6B115-ABB7-43D9-B8CA-64F605E6E2A1}" srcOrd="1" destOrd="0" parTransId="{3F8C6B7C-BD98-4371-B91E-360AFC2D9A76}" sibTransId="{DA060EF3-6D76-4048-AFD4-74C1A63D79BB}"/>
    <dgm:cxn modelId="{FF65D22E-E4BD-46C9-9D9C-49A7EB10FEA4}" type="presOf" srcId="{E9D24D90-DB36-4DA7-B649-BED00A494649}" destId="{537839DE-C26B-4857-9BC0-BDA2DF06CD77}" srcOrd="0" destOrd="0" presId="urn:microsoft.com/office/officeart/2018/2/layout/IconCircleList"/>
    <dgm:cxn modelId="{0B0F7338-1531-421C-880B-5D0FD30D39DB}" srcId="{E981DC67-DD16-4973-872C-9B50CA5A3E88}" destId="{5383EFE0-9640-4291-B2CE-C65218DEB764}" srcOrd="0" destOrd="0" parTransId="{6042809C-412D-4096-9AC0-2B7C0D8EDB7E}" sibTransId="{F4DBE83C-8EFB-41D4-8528-90FE643D616C}"/>
    <dgm:cxn modelId="{D29C8B41-F542-44B6-8800-5E2C0E59FA55}" srcId="{E981DC67-DD16-4973-872C-9B50CA5A3E88}" destId="{EBA8110F-908F-4E1C-91AC-9918ACA60DE2}" srcOrd="3" destOrd="0" parTransId="{6FD4B92A-3FDD-4141-B303-DDE9EF5978EA}" sibTransId="{F62556FB-D1A9-4930-BF9C-D1CF7B60D393}"/>
    <dgm:cxn modelId="{17D7D148-5EFB-452E-BDF7-646950AA2E40}" type="presOf" srcId="{DA060EF3-6D76-4048-AFD4-74C1A63D79BB}" destId="{7DD27635-652E-46F5-A4FC-A09DC86920EB}" srcOrd="0" destOrd="0" presId="urn:microsoft.com/office/officeart/2018/2/layout/IconCircleList"/>
    <dgm:cxn modelId="{CB852B49-5ACB-4EDE-8BBA-39ADDE355F98}" type="presOf" srcId="{6144546E-EEBD-471D-884A-2F8C67D49B9A}" destId="{A942246C-E39F-476F-B758-07191ED6A48E}" srcOrd="0" destOrd="0" presId="urn:microsoft.com/office/officeart/2018/2/layout/IconCircleList"/>
    <dgm:cxn modelId="{05C5334E-4733-452E-B5C0-76A89EE7948B}" srcId="{E981DC67-DD16-4973-872C-9B50CA5A3E88}" destId="{6144546E-EEBD-471D-884A-2F8C67D49B9A}" srcOrd="2" destOrd="0" parTransId="{8FDF1AFF-0B26-481E-B5B6-AC50E0D940B1}" sibTransId="{E9D24D90-DB36-4DA7-B649-BED00A494649}"/>
    <dgm:cxn modelId="{9996A850-D476-4BB3-ADA6-0D1F39035389}" srcId="{E981DC67-DD16-4973-872C-9B50CA5A3E88}" destId="{7224BD0E-A0CF-417E-AFBF-B85E8228475C}" srcOrd="4" destOrd="0" parTransId="{E2AC8667-6825-4A90-AC79-8206BF89DF1F}" sibTransId="{4993AFDE-233A-4E44-A4BD-75BEFD9BEB58}"/>
    <dgm:cxn modelId="{70F37155-DE53-420B-9AE5-C08341461D18}" type="presOf" srcId="{F62556FB-D1A9-4930-BF9C-D1CF7B60D393}" destId="{A4DFD8E0-EE60-45FB-958D-DEBBC0B917C3}" srcOrd="0" destOrd="0" presId="urn:microsoft.com/office/officeart/2018/2/layout/IconCircleList"/>
    <dgm:cxn modelId="{C9E7AB7A-F6D0-49DD-9921-816D0CBAF6C6}" type="presOf" srcId="{5383EFE0-9640-4291-B2CE-C65218DEB764}" destId="{89C1741F-C74C-4A0D-BCCC-1A7E1449E0D4}" srcOrd="0" destOrd="0" presId="urn:microsoft.com/office/officeart/2018/2/layout/IconCircleList"/>
    <dgm:cxn modelId="{A4D04B88-FA26-4C15-8C14-D97C7CDED898}" type="presOf" srcId="{F4F6B115-ABB7-43D9-B8CA-64F605E6E2A1}" destId="{0858BDBD-39B1-4D7C-BCE3-5A5EBEFA4264}" srcOrd="0" destOrd="0" presId="urn:microsoft.com/office/officeart/2018/2/layout/IconCircleList"/>
    <dgm:cxn modelId="{AC4AAA96-3D43-465A-A0EC-A1C865CE070D}" type="presOf" srcId="{E981DC67-DD16-4973-872C-9B50CA5A3E88}" destId="{39EAD3FA-FB3F-4726-9E71-35C8A103D074}" srcOrd="0" destOrd="0" presId="urn:microsoft.com/office/officeart/2018/2/layout/IconCircleList"/>
    <dgm:cxn modelId="{86298F98-C09B-4A86-BF62-B74E1F806B09}" type="presOf" srcId="{7224BD0E-A0CF-417E-AFBF-B85E8228475C}" destId="{2632F26E-832F-4B13-9F4E-794AB4B0DA64}" srcOrd="0" destOrd="0" presId="urn:microsoft.com/office/officeart/2018/2/layout/IconCircleList"/>
    <dgm:cxn modelId="{4DDD8C63-8742-471C-984F-CF5EA70FE257}" type="presParOf" srcId="{39EAD3FA-FB3F-4726-9E71-35C8A103D074}" destId="{63DF7990-9202-4D97-9DC2-6F410960EA5D}" srcOrd="0" destOrd="0" presId="urn:microsoft.com/office/officeart/2018/2/layout/IconCircleList"/>
    <dgm:cxn modelId="{14574B09-2D0F-41B2-AD8B-47127928D246}" type="presParOf" srcId="{63DF7990-9202-4D97-9DC2-6F410960EA5D}" destId="{1C5D1E57-1EFF-42B9-9078-D4C0DDA6D50A}" srcOrd="0" destOrd="0" presId="urn:microsoft.com/office/officeart/2018/2/layout/IconCircleList"/>
    <dgm:cxn modelId="{76764765-1837-4327-9E1F-79F12B9EE637}" type="presParOf" srcId="{1C5D1E57-1EFF-42B9-9078-D4C0DDA6D50A}" destId="{0C951E02-657B-4593-A3C3-EB55FF303070}" srcOrd="0" destOrd="0" presId="urn:microsoft.com/office/officeart/2018/2/layout/IconCircleList"/>
    <dgm:cxn modelId="{8459BF74-EEFF-495B-966B-9709E32C9595}" type="presParOf" srcId="{1C5D1E57-1EFF-42B9-9078-D4C0DDA6D50A}" destId="{4AC8E60F-4992-400C-81DD-995F316FC17C}" srcOrd="1" destOrd="0" presId="urn:microsoft.com/office/officeart/2018/2/layout/IconCircleList"/>
    <dgm:cxn modelId="{16C6A5A4-7F00-4483-98B7-B7A5D508428D}" type="presParOf" srcId="{1C5D1E57-1EFF-42B9-9078-D4C0DDA6D50A}" destId="{05345033-842A-4BFB-B34E-6F8A4537DF43}" srcOrd="2" destOrd="0" presId="urn:microsoft.com/office/officeart/2018/2/layout/IconCircleList"/>
    <dgm:cxn modelId="{7DBEAD9B-AC74-448C-A00C-716BEC93B310}" type="presParOf" srcId="{1C5D1E57-1EFF-42B9-9078-D4C0DDA6D50A}" destId="{89C1741F-C74C-4A0D-BCCC-1A7E1449E0D4}" srcOrd="3" destOrd="0" presId="urn:microsoft.com/office/officeart/2018/2/layout/IconCircleList"/>
    <dgm:cxn modelId="{0BD24329-E0C6-4AF6-A61F-5CD3A4AB3210}" type="presParOf" srcId="{63DF7990-9202-4D97-9DC2-6F410960EA5D}" destId="{2D85C3E8-73A1-45C2-A235-3800862C923B}" srcOrd="1" destOrd="0" presId="urn:microsoft.com/office/officeart/2018/2/layout/IconCircleList"/>
    <dgm:cxn modelId="{E7321B03-3610-495B-8F89-B024F31B92BE}" type="presParOf" srcId="{63DF7990-9202-4D97-9DC2-6F410960EA5D}" destId="{3A93433A-AB90-41BA-8AB6-338D08C42453}" srcOrd="2" destOrd="0" presId="urn:microsoft.com/office/officeart/2018/2/layout/IconCircleList"/>
    <dgm:cxn modelId="{EBA927CC-3792-4F73-A0F2-D863BFEC2B2E}" type="presParOf" srcId="{3A93433A-AB90-41BA-8AB6-338D08C42453}" destId="{AD65F0D3-49BE-4AE3-BE3D-F4BC8E2D0EB5}" srcOrd="0" destOrd="0" presId="urn:microsoft.com/office/officeart/2018/2/layout/IconCircleList"/>
    <dgm:cxn modelId="{27A67C31-C13C-4B44-8280-B4B9C2926A48}" type="presParOf" srcId="{3A93433A-AB90-41BA-8AB6-338D08C42453}" destId="{CC737CEF-2046-401E-B9E9-DBC1286D5D6F}" srcOrd="1" destOrd="0" presId="urn:microsoft.com/office/officeart/2018/2/layout/IconCircleList"/>
    <dgm:cxn modelId="{D540C3EF-C3D5-4AEC-AACF-13EF90E0579C}" type="presParOf" srcId="{3A93433A-AB90-41BA-8AB6-338D08C42453}" destId="{B6B1EBFA-695B-45DE-9900-1BC683B1E202}" srcOrd="2" destOrd="0" presId="urn:microsoft.com/office/officeart/2018/2/layout/IconCircleList"/>
    <dgm:cxn modelId="{E6ADEC99-5933-4E47-9CC0-FB08F9952065}" type="presParOf" srcId="{3A93433A-AB90-41BA-8AB6-338D08C42453}" destId="{0858BDBD-39B1-4D7C-BCE3-5A5EBEFA4264}" srcOrd="3" destOrd="0" presId="urn:microsoft.com/office/officeart/2018/2/layout/IconCircleList"/>
    <dgm:cxn modelId="{C3B4F8CE-41EB-4D1B-827D-5E2673936C22}" type="presParOf" srcId="{63DF7990-9202-4D97-9DC2-6F410960EA5D}" destId="{7DD27635-652E-46F5-A4FC-A09DC86920EB}" srcOrd="3" destOrd="0" presId="urn:microsoft.com/office/officeart/2018/2/layout/IconCircleList"/>
    <dgm:cxn modelId="{6EAA0D06-FAC9-4C3B-8689-FDDF5B1D7C9B}" type="presParOf" srcId="{63DF7990-9202-4D97-9DC2-6F410960EA5D}" destId="{CDEF3A1D-A4B0-465D-B362-E4EF54B7AEF4}" srcOrd="4" destOrd="0" presId="urn:microsoft.com/office/officeart/2018/2/layout/IconCircleList"/>
    <dgm:cxn modelId="{C7982AEC-C0B5-4E2F-A858-A7A882AF16EA}" type="presParOf" srcId="{CDEF3A1D-A4B0-465D-B362-E4EF54B7AEF4}" destId="{4AFCFC52-9793-416F-A0BB-33B96638D4E4}" srcOrd="0" destOrd="0" presId="urn:microsoft.com/office/officeart/2018/2/layout/IconCircleList"/>
    <dgm:cxn modelId="{4B1EE92D-CEBE-4CC1-B2A4-BEE543501DBD}" type="presParOf" srcId="{CDEF3A1D-A4B0-465D-B362-E4EF54B7AEF4}" destId="{2E5B68D6-3E53-439C-84C9-C7B511B90DFC}" srcOrd="1" destOrd="0" presId="urn:microsoft.com/office/officeart/2018/2/layout/IconCircleList"/>
    <dgm:cxn modelId="{85A05057-EBD0-4F8A-A6FC-D0897E96F797}" type="presParOf" srcId="{CDEF3A1D-A4B0-465D-B362-E4EF54B7AEF4}" destId="{5675C1B0-1BDF-4354-94E8-D053285E5204}" srcOrd="2" destOrd="0" presId="urn:microsoft.com/office/officeart/2018/2/layout/IconCircleList"/>
    <dgm:cxn modelId="{23CBA238-863D-4A9E-A44A-B4985382E9B3}" type="presParOf" srcId="{CDEF3A1D-A4B0-465D-B362-E4EF54B7AEF4}" destId="{A942246C-E39F-476F-B758-07191ED6A48E}" srcOrd="3" destOrd="0" presId="urn:microsoft.com/office/officeart/2018/2/layout/IconCircleList"/>
    <dgm:cxn modelId="{AF844883-4BC6-484C-82B4-F61E53DCB96F}" type="presParOf" srcId="{63DF7990-9202-4D97-9DC2-6F410960EA5D}" destId="{537839DE-C26B-4857-9BC0-BDA2DF06CD77}" srcOrd="5" destOrd="0" presId="urn:microsoft.com/office/officeart/2018/2/layout/IconCircleList"/>
    <dgm:cxn modelId="{B415EDD8-3262-48B0-A1AA-D5963EFC3651}" type="presParOf" srcId="{63DF7990-9202-4D97-9DC2-6F410960EA5D}" destId="{92B94CEA-778C-4296-A16E-258557C229F4}" srcOrd="6" destOrd="0" presId="urn:microsoft.com/office/officeart/2018/2/layout/IconCircleList"/>
    <dgm:cxn modelId="{4277232E-1021-437F-9547-2E2DBA409925}" type="presParOf" srcId="{92B94CEA-778C-4296-A16E-258557C229F4}" destId="{BE081663-5CC9-4857-9AD6-C028AD37FEB5}" srcOrd="0" destOrd="0" presId="urn:microsoft.com/office/officeart/2018/2/layout/IconCircleList"/>
    <dgm:cxn modelId="{D0309AE2-FB00-4275-8633-ADA1529B5960}" type="presParOf" srcId="{92B94CEA-778C-4296-A16E-258557C229F4}" destId="{6052CACD-88DC-4272-BDEF-71B8B9C9E450}" srcOrd="1" destOrd="0" presId="urn:microsoft.com/office/officeart/2018/2/layout/IconCircleList"/>
    <dgm:cxn modelId="{75E906B1-9FB6-49B9-A292-F4F2F05BBE51}" type="presParOf" srcId="{92B94CEA-778C-4296-A16E-258557C229F4}" destId="{ACC9B435-8131-45FC-A428-7EBF605AC94A}" srcOrd="2" destOrd="0" presId="urn:microsoft.com/office/officeart/2018/2/layout/IconCircleList"/>
    <dgm:cxn modelId="{EAEC42C1-B5E9-4640-8BF8-499F09D33FCE}" type="presParOf" srcId="{92B94CEA-778C-4296-A16E-258557C229F4}" destId="{4B18C3F3-2D75-4EFE-A6BA-928D63E683CD}" srcOrd="3" destOrd="0" presId="urn:microsoft.com/office/officeart/2018/2/layout/IconCircleList"/>
    <dgm:cxn modelId="{9276C1C8-B982-4513-AD79-70AFDF4BF12F}" type="presParOf" srcId="{63DF7990-9202-4D97-9DC2-6F410960EA5D}" destId="{A4DFD8E0-EE60-45FB-958D-DEBBC0B917C3}" srcOrd="7" destOrd="0" presId="urn:microsoft.com/office/officeart/2018/2/layout/IconCircleList"/>
    <dgm:cxn modelId="{1E12DA04-BDB8-4F20-B6AB-7ACC2007E24A}" type="presParOf" srcId="{63DF7990-9202-4D97-9DC2-6F410960EA5D}" destId="{95758741-33E1-4B6C-8DF1-2CFE68C729FF}" srcOrd="8" destOrd="0" presId="urn:microsoft.com/office/officeart/2018/2/layout/IconCircleList"/>
    <dgm:cxn modelId="{8E8EA6C3-5995-4981-ADB0-FA13B6079CA2}" type="presParOf" srcId="{95758741-33E1-4B6C-8DF1-2CFE68C729FF}" destId="{969E561F-47B1-47A3-8A16-0C55863FC0F5}" srcOrd="0" destOrd="0" presId="urn:microsoft.com/office/officeart/2018/2/layout/IconCircleList"/>
    <dgm:cxn modelId="{37DFEFBD-0103-4BB0-84D7-952725A698D2}" type="presParOf" srcId="{95758741-33E1-4B6C-8DF1-2CFE68C729FF}" destId="{07863997-2C77-4AF2-AF75-7442C787CCCA}" srcOrd="1" destOrd="0" presId="urn:microsoft.com/office/officeart/2018/2/layout/IconCircleList"/>
    <dgm:cxn modelId="{DB2DCA6E-91C5-491F-9110-74CCB762859E}" type="presParOf" srcId="{95758741-33E1-4B6C-8DF1-2CFE68C729FF}" destId="{1E8E710E-30C7-4B83-A5D4-62DB50D55F2C}" srcOrd="2" destOrd="0" presId="urn:microsoft.com/office/officeart/2018/2/layout/IconCircleList"/>
    <dgm:cxn modelId="{5A8446B3-2AA9-482B-87E5-5DA9A7AFA74C}" type="presParOf" srcId="{95758741-33E1-4B6C-8DF1-2CFE68C729FF}" destId="{2632F26E-832F-4B13-9F4E-794AB4B0DA64}"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951E02-657B-4593-A3C3-EB55FF303070}">
      <dsp:nvSpPr>
        <dsp:cNvPr id="0" name=""/>
        <dsp:cNvSpPr/>
      </dsp:nvSpPr>
      <dsp:spPr>
        <a:xfrm>
          <a:off x="1576559" y="23385"/>
          <a:ext cx="869409" cy="869409"/>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C8E60F-4992-400C-81DD-995F316FC17C}">
      <dsp:nvSpPr>
        <dsp:cNvPr id="0" name=""/>
        <dsp:cNvSpPr/>
      </dsp:nvSpPr>
      <dsp:spPr>
        <a:xfrm>
          <a:off x="1759135" y="205961"/>
          <a:ext cx="504257" cy="5042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9C1741F-C74C-4A0D-BCCC-1A7E1449E0D4}">
      <dsp:nvSpPr>
        <dsp:cNvPr id="0" name=""/>
        <dsp:cNvSpPr/>
      </dsp:nvSpPr>
      <dsp:spPr>
        <a:xfrm>
          <a:off x="2632270" y="23385"/>
          <a:ext cx="2049321" cy="869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GB" sz="1300" kern="1200" dirty="0"/>
            <a:t>Is it a different picture for those working in settings to those working for the local authority ?</a:t>
          </a:r>
          <a:endParaRPr lang="en-US" sz="1300" kern="1200" dirty="0"/>
        </a:p>
      </dsp:txBody>
      <dsp:txXfrm>
        <a:off x="2632270" y="23385"/>
        <a:ext cx="2049321" cy="869409"/>
      </dsp:txXfrm>
    </dsp:sp>
    <dsp:sp modelId="{AD65F0D3-49BE-4AE3-BE3D-F4BC8E2D0EB5}">
      <dsp:nvSpPr>
        <dsp:cNvPr id="0" name=""/>
        <dsp:cNvSpPr/>
      </dsp:nvSpPr>
      <dsp:spPr>
        <a:xfrm>
          <a:off x="5038670" y="23385"/>
          <a:ext cx="869409" cy="869409"/>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737CEF-2046-401E-B9E9-DBC1286D5D6F}">
      <dsp:nvSpPr>
        <dsp:cNvPr id="0" name=""/>
        <dsp:cNvSpPr/>
      </dsp:nvSpPr>
      <dsp:spPr>
        <a:xfrm>
          <a:off x="5221246" y="205961"/>
          <a:ext cx="504257" cy="5042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858BDBD-39B1-4D7C-BCE3-5A5EBEFA4264}">
      <dsp:nvSpPr>
        <dsp:cNvPr id="0" name=""/>
        <dsp:cNvSpPr/>
      </dsp:nvSpPr>
      <dsp:spPr>
        <a:xfrm>
          <a:off x="6094382" y="23385"/>
          <a:ext cx="2049321" cy="869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GB" sz="1300" kern="1200" dirty="0"/>
            <a:t>How do we balance support versa independence –success all about collaboration at a settings level ?</a:t>
          </a:r>
          <a:endParaRPr lang="en-US" sz="1300" kern="1200" dirty="0"/>
        </a:p>
      </dsp:txBody>
      <dsp:txXfrm>
        <a:off x="6094382" y="23385"/>
        <a:ext cx="2049321" cy="869409"/>
      </dsp:txXfrm>
    </dsp:sp>
    <dsp:sp modelId="{4AFCFC52-9793-416F-A0BB-33B96638D4E4}">
      <dsp:nvSpPr>
        <dsp:cNvPr id="0" name=""/>
        <dsp:cNvSpPr/>
      </dsp:nvSpPr>
      <dsp:spPr>
        <a:xfrm>
          <a:off x="1576559" y="1576657"/>
          <a:ext cx="869409" cy="869409"/>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5B68D6-3E53-439C-84C9-C7B511B90DFC}">
      <dsp:nvSpPr>
        <dsp:cNvPr id="0" name=""/>
        <dsp:cNvSpPr/>
      </dsp:nvSpPr>
      <dsp:spPr>
        <a:xfrm>
          <a:off x="1759135" y="1759233"/>
          <a:ext cx="504257" cy="5042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942246C-E39F-476F-B758-07191ED6A48E}">
      <dsp:nvSpPr>
        <dsp:cNvPr id="0" name=""/>
        <dsp:cNvSpPr/>
      </dsp:nvSpPr>
      <dsp:spPr>
        <a:xfrm>
          <a:off x="2632270" y="1576657"/>
          <a:ext cx="2049321" cy="869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GB" sz="1300" kern="1200" dirty="0"/>
            <a:t>LA QTMIS how do we support early intervention when often it is the schools that get the funding – e.g. intervenor service</a:t>
          </a:r>
          <a:endParaRPr lang="en-US" sz="1300" kern="1200" dirty="0"/>
        </a:p>
      </dsp:txBody>
      <dsp:txXfrm>
        <a:off x="2632270" y="1576657"/>
        <a:ext cx="2049321" cy="869409"/>
      </dsp:txXfrm>
    </dsp:sp>
    <dsp:sp modelId="{BE081663-5CC9-4857-9AD6-C028AD37FEB5}">
      <dsp:nvSpPr>
        <dsp:cNvPr id="0" name=""/>
        <dsp:cNvSpPr/>
      </dsp:nvSpPr>
      <dsp:spPr>
        <a:xfrm>
          <a:off x="5038670" y="1576657"/>
          <a:ext cx="869409" cy="869409"/>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52CACD-88DC-4272-BDEF-71B8B9C9E450}">
      <dsp:nvSpPr>
        <dsp:cNvPr id="0" name=""/>
        <dsp:cNvSpPr/>
      </dsp:nvSpPr>
      <dsp:spPr>
        <a:xfrm>
          <a:off x="5221246" y="1759233"/>
          <a:ext cx="504257" cy="50425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B18C3F3-2D75-4EFE-A6BA-928D63E683CD}">
      <dsp:nvSpPr>
        <dsp:cNvPr id="0" name=""/>
        <dsp:cNvSpPr/>
      </dsp:nvSpPr>
      <dsp:spPr>
        <a:xfrm>
          <a:off x="6094382" y="1576657"/>
          <a:ext cx="2049321" cy="869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GB" sz="1300" kern="1200" dirty="0"/>
            <a:t>How can we prevent this being a lonely place for parents/carers of MSI children and young people ?</a:t>
          </a:r>
          <a:endParaRPr lang="en-US" sz="1300" kern="1200" dirty="0"/>
        </a:p>
      </dsp:txBody>
      <dsp:txXfrm>
        <a:off x="6094382" y="1576657"/>
        <a:ext cx="2049321" cy="869409"/>
      </dsp:txXfrm>
    </dsp:sp>
    <dsp:sp modelId="{969E561F-47B1-47A3-8A16-0C55863FC0F5}">
      <dsp:nvSpPr>
        <dsp:cNvPr id="0" name=""/>
        <dsp:cNvSpPr/>
      </dsp:nvSpPr>
      <dsp:spPr>
        <a:xfrm>
          <a:off x="1576559" y="3129930"/>
          <a:ext cx="869409" cy="869409"/>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863997-2C77-4AF2-AF75-7442C787CCCA}">
      <dsp:nvSpPr>
        <dsp:cNvPr id="0" name=""/>
        <dsp:cNvSpPr/>
      </dsp:nvSpPr>
      <dsp:spPr>
        <a:xfrm>
          <a:off x="1759135" y="3312506"/>
          <a:ext cx="504257" cy="50425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632F26E-832F-4B13-9F4E-794AB4B0DA64}">
      <dsp:nvSpPr>
        <dsp:cNvPr id="0" name=""/>
        <dsp:cNvSpPr/>
      </dsp:nvSpPr>
      <dsp:spPr>
        <a:xfrm>
          <a:off x="2632270" y="3129930"/>
          <a:ext cx="2049321" cy="8694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GB" sz="1300" kern="1200" dirty="0"/>
            <a:t>Collaboration at point of transition e.g. post 16 can be a challenge  - is this a capacity issue?</a:t>
          </a:r>
          <a:endParaRPr lang="en-US" sz="1300" kern="1200" dirty="0"/>
        </a:p>
      </dsp:txBody>
      <dsp:txXfrm>
        <a:off x="2632270" y="3129930"/>
        <a:ext cx="2049321" cy="869409"/>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2"/>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2"/>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189" indent="0" algn="ctr">
              <a:buNone/>
              <a:defRPr sz="1800"/>
            </a:lvl2pPr>
            <a:lvl3pPr marL="914377" indent="0" algn="ctr">
              <a:buNone/>
              <a:defRPr sz="1800"/>
            </a:lvl3pPr>
            <a:lvl4pPr marL="1371566" indent="0" algn="ctr">
              <a:buNone/>
              <a:defRPr sz="1800"/>
            </a:lvl4pPr>
            <a:lvl5pPr marL="1828754" indent="0" algn="ctr">
              <a:buNone/>
              <a:defRPr sz="1800"/>
            </a:lvl5pPr>
            <a:lvl6pPr marL="2285943" indent="0" algn="ctr">
              <a:buNone/>
              <a:defRPr sz="1800"/>
            </a:lvl6pPr>
            <a:lvl7pPr marL="2743131" indent="0" algn="ctr">
              <a:buNone/>
              <a:defRPr sz="1800"/>
            </a:lvl7pPr>
            <a:lvl8pPr marL="3200320" indent="0" algn="ctr">
              <a:buNone/>
              <a:defRPr sz="1800"/>
            </a:lvl8pPr>
            <a:lvl9pPr marL="3657509"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8571B119-4351-4104-96D2-5EFB9AA70AD5}" type="datetimeFigureOut">
              <a:rPr lang="en-GB" smtClean="0"/>
              <a:t>03/04/2019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C502224-7F59-4138-A3B3-D3BA1BA39536}" type="slidenum">
              <a:rPr lang="en-GB" smtClean="0"/>
              <a:t>‹#›</a:t>
            </a:fld>
            <a:endParaRPr lang="en-GB"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9530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71B119-4351-4104-96D2-5EFB9AA70AD5}" type="datetimeFigureOut">
              <a:rPr lang="en-GB" smtClean="0"/>
              <a:t>03/04/2019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C502224-7F59-4138-A3B3-D3BA1BA39536}" type="slidenum">
              <a:rPr lang="en-GB" smtClean="0"/>
              <a:t>‹#›</a:t>
            </a:fld>
            <a:endParaRPr lang="en-GB" dirty="0"/>
          </a:p>
        </p:txBody>
      </p:sp>
    </p:spTree>
    <p:extLst>
      <p:ext uri="{BB962C8B-B14F-4D97-AF65-F5344CB8AC3E}">
        <p14:creationId xmlns:p14="http://schemas.microsoft.com/office/powerpoint/2010/main" val="998515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2"/>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2"/>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71B119-4351-4104-96D2-5EFB9AA70AD5}" type="datetimeFigureOut">
              <a:rPr lang="en-GB" smtClean="0"/>
              <a:t>03/04/2019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C502224-7F59-4138-A3B3-D3BA1BA39536}" type="slidenum">
              <a:rPr lang="en-GB" smtClean="0"/>
              <a:t>‹#›</a:t>
            </a:fld>
            <a:endParaRPr lang="en-GB" dirty="0"/>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1823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571B119-4351-4104-96D2-5EFB9AA70AD5}" type="datetimeFigureOut">
              <a:rPr lang="en-GB" smtClean="0"/>
              <a:t>03/04/2019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C502224-7F59-4138-A3B3-D3BA1BA39536}" type="slidenum">
              <a:rPr lang="en-GB" smtClean="0"/>
              <a:t>‹#›</a:t>
            </a:fld>
            <a:endParaRPr lang="en-GB" dirty="0"/>
          </a:p>
        </p:txBody>
      </p:sp>
    </p:spTree>
    <p:extLst>
      <p:ext uri="{BB962C8B-B14F-4D97-AF65-F5344CB8AC3E}">
        <p14:creationId xmlns:p14="http://schemas.microsoft.com/office/powerpoint/2010/main" val="718121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marL="0" lvl="0" indent="0" algn="l" defTabSz="914377"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571B119-4351-4104-96D2-5EFB9AA70AD5}" type="datetimeFigureOut">
              <a:rPr lang="en-GB" smtClean="0"/>
              <a:t>03/04/2019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C502224-7F59-4138-A3B3-D3BA1BA39536}" type="slidenum">
              <a:rPr lang="en-GB" smtClean="0"/>
              <a:t>‹#›</a:t>
            </a:fld>
            <a:endParaRPr lang="en-GB" dirty="0"/>
          </a:p>
        </p:txBody>
      </p:sp>
    </p:spTree>
    <p:extLst>
      <p:ext uri="{BB962C8B-B14F-4D97-AF65-F5344CB8AC3E}">
        <p14:creationId xmlns:p14="http://schemas.microsoft.com/office/powerpoint/2010/main" val="32286297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571B119-4351-4104-96D2-5EFB9AA70AD5}" type="datetimeFigureOut">
              <a:rPr lang="en-GB" smtClean="0"/>
              <a:t>03/04/2019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C502224-7F59-4138-A3B3-D3BA1BA39536}" type="slidenum">
              <a:rPr lang="en-GB" smtClean="0"/>
              <a:t>‹#›</a:t>
            </a:fld>
            <a:endParaRPr lang="en-GB" dirty="0"/>
          </a:p>
        </p:txBody>
      </p:sp>
    </p:spTree>
    <p:extLst>
      <p:ext uri="{BB962C8B-B14F-4D97-AF65-F5344CB8AC3E}">
        <p14:creationId xmlns:p14="http://schemas.microsoft.com/office/powerpoint/2010/main" val="46066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71B119-4351-4104-96D2-5EFB9AA70AD5}" type="datetimeFigureOut">
              <a:rPr lang="en-GB" smtClean="0"/>
              <a:t>03/04/2019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C502224-7F59-4138-A3B3-D3BA1BA39536}" type="slidenum">
              <a:rPr lang="en-GB" smtClean="0"/>
              <a:t>‹#›</a:t>
            </a:fld>
            <a:endParaRPr lang="en-GB" dirty="0"/>
          </a:p>
        </p:txBody>
      </p:sp>
    </p:spTree>
    <p:extLst>
      <p:ext uri="{BB962C8B-B14F-4D97-AF65-F5344CB8AC3E}">
        <p14:creationId xmlns:p14="http://schemas.microsoft.com/office/powerpoint/2010/main" val="32941467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571B119-4351-4104-96D2-5EFB9AA70AD5}" type="datetimeFigureOut">
              <a:rPr lang="en-GB" smtClean="0"/>
              <a:t>03/04/2019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C502224-7F59-4138-A3B3-D3BA1BA39536}" type="slidenum">
              <a:rPr lang="en-GB" smtClean="0"/>
              <a:t>‹#›</a:t>
            </a:fld>
            <a:endParaRPr lang="en-GB" dirty="0"/>
          </a:p>
        </p:txBody>
      </p:sp>
    </p:spTree>
    <p:extLst>
      <p:ext uri="{BB962C8B-B14F-4D97-AF65-F5344CB8AC3E}">
        <p14:creationId xmlns:p14="http://schemas.microsoft.com/office/powerpoint/2010/main" val="3762290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dirty="0"/>
              <a:t>Click icon to add picture</a:t>
            </a:r>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571B119-4351-4104-96D2-5EFB9AA70AD5}" type="datetimeFigureOut">
              <a:rPr lang="en-GB" smtClean="0"/>
              <a:t>03/04/2019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C502224-7F59-4138-A3B3-D3BA1BA39536}" type="slidenum">
              <a:rPr lang="en-GB" smtClean="0"/>
              <a:t>‹#›</a:t>
            </a:fld>
            <a:endParaRPr lang="en-GB" dirty="0"/>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6707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71B119-4351-4104-96D2-5EFB9AA70AD5}" type="datetimeFigureOut">
              <a:rPr lang="en-GB" smtClean="0"/>
              <a:t>03/04/2019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C502224-7F59-4138-A3B3-D3BA1BA39536}" type="slidenum">
              <a:rPr lang="en-GB" smtClean="0"/>
              <a:t>‹#›</a:t>
            </a:fld>
            <a:endParaRPr lang="en-GB" dirty="0"/>
          </a:p>
        </p:txBody>
      </p:sp>
    </p:spTree>
    <p:extLst>
      <p:ext uri="{BB962C8B-B14F-4D97-AF65-F5344CB8AC3E}">
        <p14:creationId xmlns:p14="http://schemas.microsoft.com/office/powerpoint/2010/main" val="1172696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2"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71B119-4351-4104-96D2-5EFB9AA70AD5}" type="datetimeFigureOut">
              <a:rPr lang="en-GB" smtClean="0"/>
              <a:t>03/04/2019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C502224-7F59-4138-A3B3-D3BA1BA39536}" type="slidenum">
              <a:rPr lang="en-GB" smtClean="0"/>
              <a:t>‹#›</a:t>
            </a:fld>
            <a:endParaRPr lang="en-GB" dirty="0"/>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2869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9"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30"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8571B119-4351-4104-96D2-5EFB9AA70AD5}" type="datetimeFigureOut">
              <a:rPr lang="en-GB" smtClean="0"/>
              <a:t>03/04/2019</a:t>
            </a:fld>
            <a:endParaRPr lang="en-GB" dirty="0"/>
          </a:p>
        </p:txBody>
      </p:sp>
      <p:sp>
        <p:nvSpPr>
          <p:cNvPr id="5" name="Footer Placeholder 4"/>
          <p:cNvSpPr>
            <a:spLocks noGrp="1"/>
          </p:cNvSpPr>
          <p:nvPr>
            <p:ph type="ftr" sz="quarter" idx="3"/>
          </p:nvPr>
        </p:nvSpPr>
        <p:spPr>
          <a:xfrm>
            <a:off x="4842933"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dirty="0"/>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FC502224-7F59-4138-A3B3-D3BA1BA39536}" type="slidenum">
              <a:rPr lang="en-GB" smtClean="0"/>
              <a:t>‹#›</a:t>
            </a:fld>
            <a:endParaRPr lang="en-GB" dirty="0"/>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16300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377"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38" indent="-91438" algn="l" defTabSz="914377"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69" indent="-137157" algn="l" defTabSz="914377"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45" indent="-137157" algn="l" defTabSz="914377"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45" indent="-137157" algn="l" defTabSz="914377"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21" indent="-137157" algn="l" defTabSz="914377"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377" indent="-137157" algn="l" defTabSz="914377"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677" indent="-137157" algn="l" defTabSz="914377"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22" indent="-137157" algn="l" defTabSz="914377"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22" indent="-137157" algn="l" defTabSz="914377"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6DC2B03A-99C8-41EC-9E10-848CC09465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5F20A13-CAC8-4D76-AD70-E86E4BF31F9F}"/>
              </a:ext>
            </a:extLst>
          </p:cNvPr>
          <p:cNvSpPr>
            <a:spLocks noGrp="1"/>
          </p:cNvSpPr>
          <p:nvPr>
            <p:ph type="ctrTitle"/>
          </p:nvPr>
        </p:nvSpPr>
        <p:spPr>
          <a:xfrm>
            <a:off x="634276" y="640081"/>
            <a:ext cx="4973819" cy="3034857"/>
          </a:xfrm>
        </p:spPr>
        <p:txBody>
          <a:bodyPr vert="horz" lIns="91440" tIns="45720" rIns="91440" bIns="45720" rtlCol="0" anchor="b">
            <a:normAutofit/>
          </a:bodyPr>
          <a:lstStyle/>
          <a:p>
            <a:pPr algn="ctr"/>
            <a:r>
              <a:rPr lang="en-GB" dirty="0"/>
              <a:t>Joined‐up working: How it works in practice</a:t>
            </a:r>
            <a:endParaRPr lang="en-US" b="1" u="sng" kern="1200" dirty="0">
              <a:solidFill>
                <a:schemeClr val="tx1"/>
              </a:solidFill>
              <a:latin typeface="+mj-lt"/>
              <a:ea typeface="+mj-ea"/>
              <a:cs typeface="+mj-cs"/>
            </a:endParaRPr>
          </a:p>
        </p:txBody>
      </p:sp>
      <p:sp>
        <p:nvSpPr>
          <p:cNvPr id="3" name="Subtitle 2">
            <a:extLst>
              <a:ext uri="{FF2B5EF4-FFF2-40B4-BE49-F238E27FC236}">
                <a16:creationId xmlns:a16="http://schemas.microsoft.com/office/drawing/2014/main" id="{46284AC6-AA8A-408E-B727-AE0BBF256A12}"/>
              </a:ext>
            </a:extLst>
          </p:cNvPr>
          <p:cNvSpPr>
            <a:spLocks noGrp="1"/>
          </p:cNvSpPr>
          <p:nvPr>
            <p:ph type="subTitle" idx="1"/>
          </p:nvPr>
        </p:nvSpPr>
        <p:spPr>
          <a:xfrm>
            <a:off x="638922" y="3849541"/>
            <a:ext cx="4969173" cy="2359417"/>
          </a:xfrm>
        </p:spPr>
        <p:txBody>
          <a:bodyPr vert="horz" lIns="91440" tIns="45720" rIns="91440" bIns="45720" rtlCol="0" anchor="t">
            <a:normAutofit/>
          </a:bodyPr>
          <a:lstStyle/>
          <a:p>
            <a:pPr algn="ctr"/>
            <a:r>
              <a:rPr lang="en-US" dirty="0">
                <a:solidFill>
                  <a:schemeClr val="tx1"/>
                </a:solidFill>
              </a:rPr>
              <a:t>Kim Hodge     </a:t>
            </a:r>
          </a:p>
          <a:p>
            <a:pPr indent="-228594" algn="ctr">
              <a:buFont typeface="Arial" panose="020B0604020202020204" pitchFamily="34" charset="0"/>
              <a:buChar char="•"/>
            </a:pPr>
            <a:endParaRPr lang="en-US" dirty="0">
              <a:solidFill>
                <a:schemeClr val="tx1"/>
              </a:solidFill>
            </a:endParaRPr>
          </a:p>
          <a:p>
            <a:pPr algn="ctr"/>
            <a:r>
              <a:rPr lang="en-US" dirty="0">
                <a:solidFill>
                  <a:schemeClr val="tx1"/>
                </a:solidFill>
              </a:rPr>
              <a:t>Lead Deafblind Consultant QTMSI </a:t>
            </a:r>
          </a:p>
          <a:p>
            <a:pPr algn="ctr"/>
            <a:r>
              <a:rPr lang="en-US" dirty="0">
                <a:solidFill>
                  <a:schemeClr val="tx1"/>
                </a:solidFill>
              </a:rPr>
              <a:t>Sensory and Communication Team </a:t>
            </a:r>
          </a:p>
          <a:p>
            <a:pPr algn="ctr"/>
            <a:r>
              <a:rPr lang="en-US" dirty="0">
                <a:solidFill>
                  <a:schemeClr val="tx1"/>
                </a:solidFill>
              </a:rPr>
              <a:t>Inclusion Services Suffolk County Council</a:t>
            </a:r>
          </a:p>
        </p:txBody>
      </p:sp>
      <p:cxnSp>
        <p:nvCxnSpPr>
          <p:cNvPr id="73" name="Straight Connector 72">
            <a:extLst>
              <a:ext uri="{FF2B5EF4-FFF2-40B4-BE49-F238E27FC236}">
                <a16:creationId xmlns:a16="http://schemas.microsoft.com/office/drawing/2014/main" id="{11E9621E-D18D-45F5-8B91-2FA8EBB096A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4609" y="3765315"/>
            <a:ext cx="4663440" cy="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75" name="Rectangle 74">
            <a:extLst>
              <a:ext uri="{FF2B5EF4-FFF2-40B4-BE49-F238E27FC236}">
                <a16:creationId xmlns:a16="http://schemas.microsoft.com/office/drawing/2014/main" id="{DF395312-E11B-4CEE-B99D-1C6A091C07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3276" y="0"/>
            <a:ext cx="610545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a:extLst>
              <a:ext uri="{FF2B5EF4-FFF2-40B4-BE49-F238E27FC236}">
                <a16:creationId xmlns:a16="http://schemas.microsoft.com/office/drawing/2014/main" id="{CA277E21-4A22-4F4B-A859-7EC231AEA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5009" y="321732"/>
            <a:ext cx="3932507" cy="366223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8" descr="Image result for cartoon characters">
            <a:extLst>
              <a:ext uri="{FF2B5EF4-FFF2-40B4-BE49-F238E27FC236}">
                <a16:creationId xmlns:a16="http://schemas.microsoft.com/office/drawing/2014/main" id="{796E4A9E-2DBA-43AB-AC53-B76A3573D45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46113"/>
          <a:stretch/>
        </p:blipFill>
        <p:spPr bwMode="auto">
          <a:xfrm>
            <a:off x="6569895" y="1133390"/>
            <a:ext cx="3602736" cy="2038919"/>
          </a:xfrm>
          <a:prstGeom prst="rect">
            <a:avLst/>
          </a:prstGeom>
          <a:noFill/>
          <a:extLst>
            <a:ext uri="{909E8E84-426E-40DD-AFC4-6F175D3DCCD1}">
              <a14:hiddenFill xmlns:a14="http://schemas.microsoft.com/office/drawing/2010/main">
                <a:solidFill>
                  <a:srgbClr val="FFFFFF"/>
                </a:solidFill>
              </a14:hiddenFill>
            </a:ext>
          </a:extLst>
        </p:spPr>
      </p:pic>
      <p:sp>
        <p:nvSpPr>
          <p:cNvPr id="79" name="Rectangle 78">
            <a:extLst>
              <a:ext uri="{FF2B5EF4-FFF2-40B4-BE49-F238E27FC236}">
                <a16:creationId xmlns:a16="http://schemas.microsoft.com/office/drawing/2014/main" id="{54C05C7E-2D18-45A2-93F7-CDDC4526FB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09130" y="321733"/>
            <a:ext cx="1352695" cy="3668543"/>
          </a:xfrm>
          <a:prstGeom prst="rect">
            <a:avLst/>
          </a:prstGeom>
          <a:solidFill>
            <a:srgbClr val="FFFFFF">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extLst>
              <a:ext uri="{FF2B5EF4-FFF2-40B4-BE49-F238E27FC236}">
                <a16:creationId xmlns:a16="http://schemas.microsoft.com/office/drawing/2014/main" id="{F920AD80-D6EE-4F0C-8E89-B6263C2F25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5009" y="4157447"/>
            <a:ext cx="2104751" cy="2312283"/>
          </a:xfrm>
          <a:prstGeom prst="rect">
            <a:avLst/>
          </a:prstGeom>
          <a:solidFill>
            <a:schemeClr val="accent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a:extLst>
              <a:ext uri="{FF2B5EF4-FFF2-40B4-BE49-F238E27FC236}">
                <a16:creationId xmlns:a16="http://schemas.microsoft.com/office/drawing/2014/main" id="{6A045B26-F98C-4031-BC85-36A5A9E93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0626" y="4157447"/>
            <a:ext cx="3206709" cy="231228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image.png">
            <a:extLst>
              <a:ext uri="{FF2B5EF4-FFF2-40B4-BE49-F238E27FC236}">
                <a16:creationId xmlns:a16="http://schemas.microsoft.com/office/drawing/2014/main" id="{709F08FD-4684-42EB-82A2-2C3742F898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6541" b="2"/>
          <a:stretch/>
        </p:blipFill>
        <p:spPr bwMode="auto">
          <a:xfrm>
            <a:off x="9014769" y="4321464"/>
            <a:ext cx="2518419" cy="198424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60036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10D53-63B8-4E9D-9CA3-6AE082015343}"/>
              </a:ext>
            </a:extLst>
          </p:cNvPr>
          <p:cNvSpPr>
            <a:spLocks noGrp="1"/>
          </p:cNvSpPr>
          <p:nvPr>
            <p:ph type="title"/>
          </p:nvPr>
        </p:nvSpPr>
        <p:spPr>
          <a:xfrm>
            <a:off x="6094105" y="802956"/>
            <a:ext cx="4977976" cy="1454051"/>
          </a:xfrm>
        </p:spPr>
        <p:txBody>
          <a:bodyPr>
            <a:normAutofit/>
          </a:bodyPr>
          <a:lstStyle/>
          <a:p>
            <a:r>
              <a:rPr lang="en-GB" dirty="0">
                <a:solidFill>
                  <a:srgbClr val="000000"/>
                </a:solidFill>
              </a:rPr>
              <a:t>SEND Code of Practice</a:t>
            </a:r>
          </a:p>
        </p:txBody>
      </p:sp>
      <p:sp>
        <p:nvSpPr>
          <p:cNvPr id="3" name="Content Placeholder 2">
            <a:extLst>
              <a:ext uri="{FF2B5EF4-FFF2-40B4-BE49-F238E27FC236}">
                <a16:creationId xmlns:a16="http://schemas.microsoft.com/office/drawing/2014/main" id="{4DAA9189-B92C-478D-8837-C6356F5C9E2B}"/>
              </a:ext>
            </a:extLst>
          </p:cNvPr>
          <p:cNvSpPr>
            <a:spLocks noGrp="1"/>
          </p:cNvSpPr>
          <p:nvPr>
            <p:ph idx="1"/>
          </p:nvPr>
        </p:nvSpPr>
        <p:spPr>
          <a:xfrm>
            <a:off x="6090573" y="2421684"/>
            <a:ext cx="4977579" cy="3639289"/>
          </a:xfrm>
        </p:spPr>
        <p:txBody>
          <a:bodyPr anchor="ctr">
            <a:normAutofit/>
          </a:bodyPr>
          <a:lstStyle/>
          <a:p>
            <a:pPr marL="0" indent="0" algn="ctr">
              <a:buNone/>
            </a:pPr>
            <a:r>
              <a:rPr lang="en-GB" sz="2400" dirty="0">
                <a:solidFill>
                  <a:srgbClr val="000000"/>
                </a:solidFill>
              </a:rPr>
              <a:t>Collaboration /Joined up working</a:t>
            </a:r>
          </a:p>
          <a:p>
            <a:pPr marL="0" indent="0">
              <a:buNone/>
            </a:pPr>
            <a:r>
              <a:rPr lang="en-GB" sz="1600" dirty="0">
                <a:solidFill>
                  <a:srgbClr val="000000"/>
                </a:solidFill>
              </a:rPr>
              <a:t>Pg. 24, point 1.22 states the need for</a:t>
            </a:r>
          </a:p>
          <a:p>
            <a:pPr marL="0" indent="0">
              <a:buNone/>
            </a:pPr>
            <a:r>
              <a:rPr lang="en-GB" sz="1600" dirty="0">
                <a:solidFill>
                  <a:srgbClr val="000000"/>
                </a:solidFill>
              </a:rPr>
              <a:t>“Collaboration between education, health and social care services to provide support if children and young people with SEN or disabilities are to achieve their ambitions and the best possible educational and other outcomes, including getting a job and living as independently as possible. Local education, health and social care services </a:t>
            </a:r>
            <a:r>
              <a:rPr lang="en-GB" sz="1600" b="1" dirty="0">
                <a:solidFill>
                  <a:srgbClr val="000000"/>
                </a:solidFill>
              </a:rPr>
              <a:t>should work together </a:t>
            </a:r>
            <a:r>
              <a:rPr lang="en-GB" sz="1600" dirty="0">
                <a:solidFill>
                  <a:srgbClr val="000000"/>
                </a:solidFill>
              </a:rPr>
              <a:t>to ensure they get the right support”.</a:t>
            </a:r>
          </a:p>
          <a:p>
            <a:pPr marL="0" indent="0">
              <a:buNone/>
            </a:pPr>
            <a:r>
              <a:rPr lang="en-GB" sz="1600" dirty="0">
                <a:solidFill>
                  <a:srgbClr val="000000"/>
                </a:solidFill>
              </a:rPr>
              <a:t>N.B</a:t>
            </a:r>
          </a:p>
          <a:p>
            <a:pPr marL="0" indent="0">
              <a:buNone/>
            </a:pPr>
            <a:r>
              <a:rPr lang="en-GB" sz="1600" dirty="0">
                <a:solidFill>
                  <a:srgbClr val="000000"/>
                </a:solidFill>
              </a:rPr>
              <a:t>The Send reforms reiterated the parental right to mainstream placement”</a:t>
            </a:r>
          </a:p>
        </p:txBody>
      </p:sp>
      <p:pic>
        <p:nvPicPr>
          <p:cNvPr id="16" name="Graphic 15" descr="Handshake">
            <a:extLst>
              <a:ext uri="{FF2B5EF4-FFF2-40B4-BE49-F238E27FC236}">
                <a16:creationId xmlns:a16="http://schemas.microsoft.com/office/drawing/2014/main" id="{75B76CF8-5DA1-41B3-BC2F-773ED6EFFFE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50255" y="1629090"/>
            <a:ext cx="3620021" cy="3620021"/>
          </a:xfrm>
          <a:prstGeom prst="rect">
            <a:avLst/>
          </a:prstGeom>
        </p:spPr>
      </p:pic>
    </p:spTree>
    <p:extLst>
      <p:ext uri="{BB962C8B-B14F-4D97-AF65-F5344CB8AC3E}">
        <p14:creationId xmlns:p14="http://schemas.microsoft.com/office/powerpoint/2010/main" val="1426447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42DB-6371-40A3-BAF5-D83DB2B1ADB5}"/>
              </a:ext>
            </a:extLst>
          </p:cNvPr>
          <p:cNvSpPr>
            <a:spLocks noGrp="1"/>
          </p:cNvSpPr>
          <p:nvPr>
            <p:ph type="title"/>
          </p:nvPr>
        </p:nvSpPr>
        <p:spPr/>
        <p:txBody>
          <a:bodyPr/>
          <a:lstStyle/>
          <a:p>
            <a:r>
              <a:rPr lang="en-GB" dirty="0"/>
              <a:t>Using A business model states …..</a:t>
            </a:r>
          </a:p>
        </p:txBody>
      </p:sp>
      <p:sp>
        <p:nvSpPr>
          <p:cNvPr id="3" name="Content Placeholder 2">
            <a:extLst>
              <a:ext uri="{FF2B5EF4-FFF2-40B4-BE49-F238E27FC236}">
                <a16:creationId xmlns:a16="http://schemas.microsoft.com/office/drawing/2014/main" id="{ABFF2547-3DDD-46A7-B6B9-0616431FF2B0}"/>
              </a:ext>
            </a:extLst>
          </p:cNvPr>
          <p:cNvSpPr>
            <a:spLocks noGrp="1"/>
          </p:cNvSpPr>
          <p:nvPr>
            <p:ph idx="1"/>
          </p:nvPr>
        </p:nvSpPr>
        <p:spPr/>
        <p:txBody>
          <a:bodyPr>
            <a:normAutofit fontScale="85000" lnSpcReduction="20000"/>
          </a:bodyPr>
          <a:lstStyle/>
          <a:p>
            <a:pPr marL="0" indent="0">
              <a:buNone/>
            </a:pPr>
            <a:r>
              <a:rPr lang="en-GB" dirty="0"/>
              <a:t>With a collaborative culture, you gain the ability to bring products to the market faster.</a:t>
            </a:r>
          </a:p>
          <a:p>
            <a:pPr marL="0" indent="0">
              <a:buNone/>
            </a:pPr>
            <a:r>
              <a:rPr lang="en-GB" b="1" dirty="0"/>
              <a:t>Teamwork</a:t>
            </a:r>
            <a:r>
              <a:rPr lang="en-GB" dirty="0"/>
              <a:t> and communication </a:t>
            </a:r>
            <a:r>
              <a:rPr lang="en-GB" b="1" dirty="0"/>
              <a:t>speed</a:t>
            </a:r>
            <a:r>
              <a:rPr lang="en-GB" dirty="0"/>
              <a:t> up the entire process and make it easier to produce anything. </a:t>
            </a:r>
          </a:p>
          <a:p>
            <a:pPr marL="0" indent="0">
              <a:buNone/>
            </a:pPr>
            <a:r>
              <a:rPr lang="en-GB" dirty="0"/>
              <a:t>The entire organisations ability to create value accelerates as a result. </a:t>
            </a:r>
          </a:p>
          <a:p>
            <a:pPr marL="0" indent="0">
              <a:buNone/>
            </a:pPr>
            <a:endParaRPr lang="en-GB" dirty="0"/>
          </a:p>
          <a:p>
            <a:pPr marL="0" indent="0">
              <a:buNone/>
            </a:pPr>
            <a:r>
              <a:rPr lang="en-GB" dirty="0">
                <a:solidFill>
                  <a:srgbClr val="0070C0"/>
                </a:solidFill>
              </a:rPr>
              <a:t>Applying this to our children and young people </a:t>
            </a:r>
          </a:p>
          <a:p>
            <a:pPr marL="0" indent="0">
              <a:buNone/>
            </a:pPr>
            <a:r>
              <a:rPr lang="en-GB" dirty="0"/>
              <a:t>You have the ability to ensure needs are understood, met and services are put into place in a timely fashion with outcomes that are measurable and achievable </a:t>
            </a:r>
          </a:p>
          <a:p>
            <a:pPr marL="0" indent="0">
              <a:buNone/>
            </a:pPr>
            <a:r>
              <a:rPr lang="en-GB" dirty="0"/>
              <a:t>Parents, families, young people and children are central to the process, have a voice and are involved in a transparent process.</a:t>
            </a:r>
          </a:p>
          <a:p>
            <a:pPr marL="0" indent="0">
              <a:buNone/>
            </a:pPr>
            <a:r>
              <a:rPr lang="en-GB" dirty="0"/>
              <a:t>Currently we are all striving to prove progress, value added and outcomes that demonstrate that correct intervention make a significant difference. Therefore working together raises the profile for this group </a:t>
            </a:r>
          </a:p>
          <a:p>
            <a:endParaRPr lang="en-GB" dirty="0"/>
          </a:p>
          <a:p>
            <a:endParaRPr lang="en-GB" dirty="0"/>
          </a:p>
          <a:p>
            <a:endParaRPr lang="en-GB" dirty="0"/>
          </a:p>
        </p:txBody>
      </p:sp>
    </p:spTree>
    <p:extLst>
      <p:ext uri="{BB962C8B-B14F-4D97-AF65-F5344CB8AC3E}">
        <p14:creationId xmlns:p14="http://schemas.microsoft.com/office/powerpoint/2010/main" val="667908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D2048-8C67-4B4E-9BF2-6671AB719F67}"/>
              </a:ext>
            </a:extLst>
          </p:cNvPr>
          <p:cNvSpPr>
            <a:spLocks noGrp="1"/>
          </p:cNvSpPr>
          <p:nvPr>
            <p:ph type="title"/>
          </p:nvPr>
        </p:nvSpPr>
        <p:spPr>
          <a:xfrm>
            <a:off x="1024128" y="585216"/>
            <a:ext cx="5867061" cy="890016"/>
          </a:xfrm>
        </p:spPr>
        <p:txBody>
          <a:bodyPr>
            <a:normAutofit fontScale="90000"/>
          </a:bodyPr>
          <a:lstStyle/>
          <a:p>
            <a:r>
              <a:rPr lang="en-GB" sz="3100" dirty="0">
                <a:latin typeface="+mn-lt"/>
              </a:rPr>
              <a:t>Working Together Needs, Support and Intervention</a:t>
            </a:r>
            <a:br>
              <a:rPr lang="en-GB" sz="3100" dirty="0">
                <a:latin typeface="+mn-lt"/>
              </a:rPr>
            </a:br>
            <a:br>
              <a:rPr lang="en-GB" sz="3100" dirty="0">
                <a:latin typeface="+mn-lt"/>
              </a:rPr>
            </a:br>
            <a:endParaRPr lang="en-GB" sz="3100" dirty="0">
              <a:latin typeface="+mn-lt"/>
            </a:endParaRPr>
          </a:p>
        </p:txBody>
      </p:sp>
      <p:pic>
        <p:nvPicPr>
          <p:cNvPr id="8" name="Content Placeholder 4" descr="A close up of a sign&#10;&#10;Description automatically generated">
            <a:extLst>
              <a:ext uri="{FF2B5EF4-FFF2-40B4-BE49-F238E27FC236}">
                <a16:creationId xmlns:a16="http://schemas.microsoft.com/office/drawing/2014/main" id="{CB68F2AD-C4AA-4448-86E4-1FE0B4C8618A}"/>
              </a:ext>
            </a:extLst>
          </p:cNvPr>
          <p:cNvPicPr>
            <a:picLocks noChangeAspect="1"/>
          </p:cNvPicPr>
          <p:nvPr/>
        </p:nvPicPr>
        <p:blipFill rotWithShape="1">
          <a:blip r:embed="rId2">
            <a:extLst>
              <a:ext uri="{28A0092B-C50C-407E-A947-70E740481C1C}">
                <a14:useLocalDpi xmlns:a14="http://schemas.microsoft.com/office/drawing/2010/main" val="0"/>
              </a:ext>
            </a:extLst>
          </a:blip>
          <a:srcRect t="4632" r="-2" b="4567"/>
          <a:stretch/>
        </p:blipFill>
        <p:spPr>
          <a:xfrm>
            <a:off x="1024128" y="1292352"/>
            <a:ext cx="5766816" cy="5157216"/>
          </a:xfrm>
          <a:prstGeom prst="rect">
            <a:avLst/>
          </a:prstGeom>
        </p:spPr>
      </p:pic>
      <p:sp>
        <p:nvSpPr>
          <p:cNvPr id="22" name="Rectangle 21">
            <a:extLst>
              <a:ext uri="{FF2B5EF4-FFF2-40B4-BE49-F238E27FC236}">
                <a16:creationId xmlns:a16="http://schemas.microsoft.com/office/drawing/2014/main" id="{CA4D39DB-AFA4-47BA-A7F2-13A71D210C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2"/>
            <a:ext cx="4657344"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ntent Placeholder 9">
            <a:extLst>
              <a:ext uri="{FF2B5EF4-FFF2-40B4-BE49-F238E27FC236}">
                <a16:creationId xmlns:a16="http://schemas.microsoft.com/office/drawing/2014/main" id="{1B499823-AEEB-43C6-B839-5BBE3B47BF54}"/>
              </a:ext>
            </a:extLst>
          </p:cNvPr>
          <p:cNvSpPr>
            <a:spLocks noGrp="1"/>
          </p:cNvSpPr>
          <p:nvPr>
            <p:ph idx="1"/>
          </p:nvPr>
        </p:nvSpPr>
        <p:spPr>
          <a:xfrm>
            <a:off x="8021490" y="585216"/>
            <a:ext cx="3527043" cy="5586984"/>
          </a:xfrm>
        </p:spPr>
        <p:txBody>
          <a:bodyPr anchor="ctr">
            <a:normAutofit lnSpcReduction="10000"/>
          </a:bodyPr>
          <a:lstStyle/>
          <a:p>
            <a:endParaRPr lang="en-US" sz="2000" dirty="0">
              <a:solidFill>
                <a:srgbClr val="FFFFFF"/>
              </a:solidFill>
            </a:endParaRPr>
          </a:p>
          <a:p>
            <a:r>
              <a:rPr lang="en-GB" sz="2000" dirty="0">
                <a:solidFill>
                  <a:srgbClr val="FFFFFF"/>
                </a:solidFill>
              </a:rPr>
              <a:t>Working together is about timely identification of support and intervention, services working together to support progress educationally, socially and emotionally.</a:t>
            </a:r>
          </a:p>
          <a:p>
            <a:r>
              <a:rPr lang="en-GB" sz="2000" dirty="0">
                <a:solidFill>
                  <a:srgbClr val="FFFFFF"/>
                </a:solidFill>
              </a:rPr>
              <a:t>These are only examples ….</a:t>
            </a:r>
          </a:p>
          <a:p>
            <a:endParaRPr lang="en-US" sz="2000" dirty="0">
              <a:solidFill>
                <a:srgbClr val="FFFFFF"/>
              </a:solidFill>
            </a:endParaRPr>
          </a:p>
          <a:p>
            <a:endParaRPr lang="en-US" sz="2000" dirty="0">
              <a:solidFill>
                <a:srgbClr val="FFFFFF"/>
              </a:solidFill>
            </a:endParaRPr>
          </a:p>
          <a:p>
            <a:r>
              <a:rPr lang="en-US" sz="2000" dirty="0">
                <a:solidFill>
                  <a:srgbClr val="FFFFFF"/>
                </a:solidFill>
              </a:rPr>
              <a:t>The QTMSI in school </a:t>
            </a:r>
          </a:p>
          <a:p>
            <a:r>
              <a:rPr lang="en-US" sz="2000" dirty="0">
                <a:solidFill>
                  <a:srgbClr val="FFFFFF"/>
                </a:solidFill>
              </a:rPr>
              <a:t>The QTMSI in Local Authority sensory team – Is it easier to access and know of the differing services ?</a:t>
            </a:r>
          </a:p>
          <a:p>
            <a:r>
              <a:rPr lang="en-US" sz="2000" dirty="0">
                <a:solidFill>
                  <a:srgbClr val="FFFFFF"/>
                </a:solidFill>
              </a:rPr>
              <a:t>Do they have a different role?</a:t>
            </a:r>
          </a:p>
        </p:txBody>
      </p:sp>
    </p:spTree>
    <p:extLst>
      <p:ext uri="{BB962C8B-B14F-4D97-AF65-F5344CB8AC3E}">
        <p14:creationId xmlns:p14="http://schemas.microsoft.com/office/powerpoint/2010/main" val="2570374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12F8B-281C-4FF7-B706-B1B1C26C8ED3}"/>
              </a:ext>
            </a:extLst>
          </p:cNvPr>
          <p:cNvSpPr>
            <a:spLocks noGrp="1"/>
          </p:cNvSpPr>
          <p:nvPr>
            <p:ph type="title"/>
          </p:nvPr>
        </p:nvSpPr>
        <p:spPr/>
        <p:txBody>
          <a:bodyPr/>
          <a:lstStyle/>
          <a:p>
            <a:r>
              <a:rPr lang="en-GB" dirty="0"/>
              <a:t>How it works in practice</a:t>
            </a:r>
          </a:p>
        </p:txBody>
      </p:sp>
      <p:sp>
        <p:nvSpPr>
          <p:cNvPr id="3" name="Content Placeholder 2">
            <a:extLst>
              <a:ext uri="{FF2B5EF4-FFF2-40B4-BE49-F238E27FC236}">
                <a16:creationId xmlns:a16="http://schemas.microsoft.com/office/drawing/2014/main" id="{2D99A892-2BCF-4FD5-AF10-BFA9EE544A5A}"/>
              </a:ext>
            </a:extLst>
          </p:cNvPr>
          <p:cNvSpPr>
            <a:spLocks noGrp="1"/>
          </p:cNvSpPr>
          <p:nvPr>
            <p:ph idx="1"/>
          </p:nvPr>
        </p:nvSpPr>
        <p:spPr/>
        <p:txBody>
          <a:bodyPr>
            <a:normAutofit fontScale="92500" lnSpcReduction="20000"/>
          </a:bodyPr>
          <a:lstStyle/>
          <a:p>
            <a:r>
              <a:rPr lang="en-GB" dirty="0"/>
              <a:t>In my experience it </a:t>
            </a:r>
          </a:p>
          <a:p>
            <a:r>
              <a:rPr lang="en-GB" dirty="0"/>
              <a:t>Can be entirely dependent on the individuals involved and their dedication to ensuring all needs are identified and met </a:t>
            </a:r>
          </a:p>
          <a:p>
            <a:r>
              <a:rPr lang="en-GB" dirty="0"/>
              <a:t>It may be dependent on personal knowledge and links</a:t>
            </a:r>
          </a:p>
          <a:p>
            <a:r>
              <a:rPr lang="en-GB" dirty="0"/>
              <a:t>It is time consuming and frustrating at times</a:t>
            </a:r>
          </a:p>
          <a:p>
            <a:r>
              <a:rPr lang="en-GB" dirty="0"/>
              <a:t>It can be incredibly rewarding – the smiley cat !</a:t>
            </a:r>
          </a:p>
          <a:p>
            <a:r>
              <a:rPr lang="en-GB" dirty="0"/>
              <a:t>It allows for transparency building parental trust </a:t>
            </a:r>
          </a:p>
          <a:p>
            <a:r>
              <a:rPr lang="en-GB" dirty="0"/>
              <a:t>The good relationships built on trust and knowledge allow for open discussion and improvement </a:t>
            </a:r>
          </a:p>
          <a:p>
            <a:r>
              <a:rPr lang="en-GB" dirty="0"/>
              <a:t>Joint working allows for a process of review and change when necessary in the best interests of the child </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06984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8882F-526F-40E7-9E15-9D6431B7D2B8}"/>
              </a:ext>
            </a:extLst>
          </p:cNvPr>
          <p:cNvSpPr>
            <a:spLocks noGrp="1"/>
          </p:cNvSpPr>
          <p:nvPr>
            <p:ph type="title"/>
          </p:nvPr>
        </p:nvSpPr>
        <p:spPr/>
        <p:txBody>
          <a:bodyPr/>
          <a:lstStyle/>
          <a:p>
            <a:r>
              <a:rPr lang="en-GB" dirty="0"/>
              <a:t>Child a – when it works – some of the services that work together</a:t>
            </a:r>
          </a:p>
        </p:txBody>
      </p:sp>
      <p:sp>
        <p:nvSpPr>
          <p:cNvPr id="3" name="Content Placeholder 2">
            <a:extLst>
              <a:ext uri="{FF2B5EF4-FFF2-40B4-BE49-F238E27FC236}">
                <a16:creationId xmlns:a16="http://schemas.microsoft.com/office/drawing/2014/main" id="{C3C8669F-EBB9-4829-8993-9EB78382061A}"/>
              </a:ext>
            </a:extLst>
          </p:cNvPr>
          <p:cNvSpPr>
            <a:spLocks noGrp="1"/>
          </p:cNvSpPr>
          <p:nvPr>
            <p:ph idx="1"/>
          </p:nvPr>
        </p:nvSpPr>
        <p:spPr>
          <a:xfrm>
            <a:off x="1024129" y="2084832"/>
            <a:ext cx="9720073" cy="4498848"/>
          </a:xfrm>
        </p:spPr>
        <p:txBody>
          <a:bodyPr>
            <a:normAutofit fontScale="77500" lnSpcReduction="20000"/>
          </a:bodyPr>
          <a:lstStyle/>
          <a:p>
            <a:pPr marL="0" indent="0">
              <a:buNone/>
            </a:pPr>
            <a:r>
              <a:rPr lang="en-GB" dirty="0"/>
              <a:t>Identification at birth, Ushers Syndrome – service from sensory team from new born hearing screening at 48 hours, QTHI, QTVI and QTMSI involved at 3 days.</a:t>
            </a:r>
          </a:p>
          <a:p>
            <a:pPr marL="0" indent="0">
              <a:buNone/>
            </a:pPr>
            <a:r>
              <a:rPr lang="en-GB" dirty="0"/>
              <a:t>Has had additional services from 3 months – continued ophthalmology, audiology supported clinic visits, physio, OT, SLT, social care(sensory trained), intervenor service, Educational phycologist, QTMSI – key person for coordination of services.</a:t>
            </a:r>
          </a:p>
          <a:p>
            <a:pPr marL="0" indent="0">
              <a:buNone/>
            </a:pPr>
            <a:r>
              <a:rPr lang="en-GB" dirty="0"/>
              <a:t>Transition to school placement – EHC plan with intervenor support full time involved liaison with family services(SNO,) Early years funding agreed to support intervenor costs, SEP panel agreed additional costs, involvement of all school based services SENDco, SLT,  Habilitation/mobility, Family services, provision of IT equipment HI and Vi equipment  </a:t>
            </a:r>
          </a:p>
          <a:p>
            <a:pPr marL="0" indent="0">
              <a:buNone/>
            </a:pPr>
            <a:r>
              <a:rPr lang="en-GB" dirty="0"/>
              <a:t>Social care and QTMSI intervention and working with children in the school over social emotional support for child A with her involvement </a:t>
            </a:r>
          </a:p>
          <a:p>
            <a:pPr marL="0" indent="0">
              <a:buNone/>
            </a:pPr>
            <a:r>
              <a:rPr lang="en-GB" dirty="0"/>
              <a:t>Family are fully involved and have been from day one they also have supported all suggestions for ideas at home </a:t>
            </a:r>
          </a:p>
          <a:p>
            <a:pPr marL="0" indent="0">
              <a:buNone/>
            </a:pPr>
            <a:r>
              <a:rPr lang="en-GB" dirty="0"/>
              <a:t>There is very close liaison between home and school and intervenors </a:t>
            </a:r>
          </a:p>
          <a:p>
            <a:pPr marL="0" indent="0">
              <a:buNone/>
            </a:pPr>
            <a:r>
              <a:rPr lang="en-GB" dirty="0"/>
              <a:t>There is a continuous  cycle of plan review do …..</a:t>
            </a:r>
          </a:p>
          <a:p>
            <a:pPr marL="0" indent="0">
              <a:buNone/>
            </a:pPr>
            <a:r>
              <a:rPr lang="en-GB" dirty="0"/>
              <a:t>This child is top of her class in all areas academically work is still ongoing with the social emotional support needs</a:t>
            </a:r>
          </a:p>
          <a:p>
            <a:pPr marL="0" indent="0">
              <a:buNone/>
            </a:pPr>
            <a:endParaRPr lang="en-GB" dirty="0"/>
          </a:p>
        </p:txBody>
      </p:sp>
    </p:spTree>
    <p:extLst>
      <p:ext uri="{BB962C8B-B14F-4D97-AF65-F5344CB8AC3E}">
        <p14:creationId xmlns:p14="http://schemas.microsoft.com/office/powerpoint/2010/main" val="4164466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61258-A006-445C-9549-42B5BE9904A1}"/>
              </a:ext>
            </a:extLst>
          </p:cNvPr>
          <p:cNvSpPr>
            <a:spLocks noGrp="1"/>
          </p:cNvSpPr>
          <p:nvPr>
            <p:ph type="title"/>
          </p:nvPr>
        </p:nvSpPr>
        <p:spPr/>
        <p:txBody>
          <a:bodyPr/>
          <a:lstStyle/>
          <a:p>
            <a:r>
              <a:rPr lang="en-GB" dirty="0"/>
              <a:t>why it works …EXAMPLES</a:t>
            </a:r>
          </a:p>
        </p:txBody>
      </p:sp>
      <p:sp>
        <p:nvSpPr>
          <p:cNvPr id="3" name="Content Placeholder 2">
            <a:extLst>
              <a:ext uri="{FF2B5EF4-FFF2-40B4-BE49-F238E27FC236}">
                <a16:creationId xmlns:a16="http://schemas.microsoft.com/office/drawing/2014/main" id="{FF4C5986-F8B6-4562-9AD6-6B8D1BFC120B}"/>
              </a:ext>
            </a:extLst>
          </p:cNvPr>
          <p:cNvSpPr>
            <a:spLocks noGrp="1"/>
          </p:cNvSpPr>
          <p:nvPr>
            <p:ph idx="1"/>
          </p:nvPr>
        </p:nvSpPr>
        <p:spPr/>
        <p:txBody>
          <a:bodyPr>
            <a:normAutofit lnSpcReduction="10000"/>
          </a:bodyPr>
          <a:lstStyle/>
          <a:p>
            <a:pPr marL="0" indent="0">
              <a:buNone/>
            </a:pPr>
            <a:r>
              <a:rPr lang="en-GB" dirty="0"/>
              <a:t>Everyone now understands what the other services do and can contribute </a:t>
            </a:r>
          </a:p>
          <a:p>
            <a:pPr marL="0" indent="0">
              <a:buNone/>
            </a:pPr>
            <a:r>
              <a:rPr lang="en-GB" dirty="0"/>
              <a:t>Funding is secure and providers of this understand why it is necessary – this was a big piece of work - we sometimes assume they know why we want funding and what the roles are.  </a:t>
            </a:r>
          </a:p>
          <a:p>
            <a:pPr marL="0" indent="0">
              <a:buNone/>
            </a:pPr>
            <a:r>
              <a:rPr lang="en-GB" dirty="0"/>
              <a:t>The setting works with the intervenor/QTMSI and values the support, intervenors feel valued by the setting. Communication between teachers, staff parents and additional services is excellent and the expectations of each others roles are understood.</a:t>
            </a:r>
          </a:p>
          <a:p>
            <a:pPr marL="0" indent="0">
              <a:buNone/>
            </a:pPr>
            <a:r>
              <a:rPr lang="en-GB" dirty="0"/>
              <a:t>Tight, planned transition between year groups with all involved </a:t>
            </a:r>
          </a:p>
          <a:p>
            <a:pPr marL="0" indent="0">
              <a:buNone/>
            </a:pPr>
            <a:r>
              <a:rPr lang="en-GB" dirty="0"/>
              <a:t>Intervenors work with SLT, OT and physio and carry on their programmes of work – discuss and evaluate, then review and feedback info to home and services – work is coordinated</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449271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52E3A-7E8E-4C08-B5ED-362D9437B789}"/>
              </a:ext>
            </a:extLst>
          </p:cNvPr>
          <p:cNvSpPr>
            <a:spLocks noGrp="1"/>
          </p:cNvSpPr>
          <p:nvPr>
            <p:ph type="title"/>
          </p:nvPr>
        </p:nvSpPr>
        <p:spPr/>
        <p:txBody>
          <a:bodyPr/>
          <a:lstStyle/>
          <a:p>
            <a:r>
              <a:rPr lang="en-GB" dirty="0"/>
              <a:t>Child B </a:t>
            </a:r>
          </a:p>
        </p:txBody>
      </p:sp>
      <p:sp>
        <p:nvSpPr>
          <p:cNvPr id="3" name="Content Placeholder 2">
            <a:extLst>
              <a:ext uri="{FF2B5EF4-FFF2-40B4-BE49-F238E27FC236}">
                <a16:creationId xmlns:a16="http://schemas.microsoft.com/office/drawing/2014/main" id="{4075D4DD-2285-4B70-AD97-EFEDEAA81030}"/>
              </a:ext>
            </a:extLst>
          </p:cNvPr>
          <p:cNvSpPr>
            <a:spLocks noGrp="1"/>
          </p:cNvSpPr>
          <p:nvPr>
            <p:ph idx="1"/>
          </p:nvPr>
        </p:nvSpPr>
        <p:spPr/>
        <p:txBody>
          <a:bodyPr/>
          <a:lstStyle/>
          <a:p>
            <a:r>
              <a:rPr lang="en-GB" dirty="0"/>
              <a:t>Examples of why it initially didn’t work  - has now been overcome but with considerable unpicking and work </a:t>
            </a:r>
          </a:p>
          <a:p>
            <a:r>
              <a:rPr lang="en-GB" dirty="0"/>
              <a:t>Services didn’t understands each others roles – we assumed each other knew what they did e.g. intervenor role</a:t>
            </a:r>
          </a:p>
          <a:p>
            <a:r>
              <a:rPr lang="en-GB" dirty="0"/>
              <a:t>Funding didn’t understand the necessity for support </a:t>
            </a:r>
          </a:p>
          <a:p>
            <a:r>
              <a:rPr lang="en-GB" dirty="0"/>
              <a:t>Person writing the EHC plan lacked experience of roles and took out intervenor and replaced with TA – draft did not come to sensory service !  </a:t>
            </a:r>
          </a:p>
          <a:p>
            <a:r>
              <a:rPr lang="en-GB" dirty="0"/>
              <a:t>Teachers reluctance to include the child – fear of the unknown. Lack of experience. Worrying about her progress tracking !!</a:t>
            </a:r>
          </a:p>
        </p:txBody>
      </p:sp>
    </p:spTree>
    <p:extLst>
      <p:ext uri="{BB962C8B-B14F-4D97-AF65-F5344CB8AC3E}">
        <p14:creationId xmlns:p14="http://schemas.microsoft.com/office/powerpoint/2010/main" val="511268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4DD0C9-F835-4540-A176-0632C5CB8151}"/>
              </a:ext>
            </a:extLst>
          </p:cNvPr>
          <p:cNvSpPr>
            <a:spLocks noGrp="1"/>
          </p:cNvSpPr>
          <p:nvPr>
            <p:ph type="title"/>
          </p:nvPr>
        </p:nvSpPr>
        <p:spPr>
          <a:xfrm>
            <a:off x="1024128" y="585216"/>
            <a:ext cx="9720072" cy="1499616"/>
          </a:xfrm>
        </p:spPr>
        <p:txBody>
          <a:bodyPr>
            <a:normAutofit/>
          </a:bodyPr>
          <a:lstStyle/>
          <a:p>
            <a:r>
              <a:rPr lang="en-GB" dirty="0"/>
              <a:t>In practice joint working – the Challenges/Encounters  - questions? </a:t>
            </a:r>
          </a:p>
        </p:txBody>
      </p:sp>
      <p:graphicFrame>
        <p:nvGraphicFramePr>
          <p:cNvPr id="5" name="Content Placeholder 2">
            <a:extLst>
              <a:ext uri="{FF2B5EF4-FFF2-40B4-BE49-F238E27FC236}">
                <a16:creationId xmlns:a16="http://schemas.microsoft.com/office/drawing/2014/main" id="{892677B8-CAF0-4D8B-80D1-FA0BAFAC8A55}"/>
              </a:ext>
            </a:extLst>
          </p:cNvPr>
          <p:cNvGraphicFramePr>
            <a:graphicFrameLocks noGrp="1"/>
          </p:cNvGraphicFramePr>
          <p:nvPr>
            <p:ph idx="1"/>
            <p:extLst>
              <p:ext uri="{D42A27DB-BD31-4B8C-83A1-F6EECF244321}">
                <p14:modId xmlns:p14="http://schemas.microsoft.com/office/powerpoint/2010/main" val="3223438768"/>
              </p:ext>
            </p:extLst>
          </p:nvPr>
        </p:nvGraphicFramePr>
        <p:xfrm>
          <a:off x="1023938" y="2286000"/>
          <a:ext cx="9720263"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6746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9E4C68A-A4A9-48A4-9FF2-D2896B1EA0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E2B9AEA5-52CB-49A6-AF8A-33502F291B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BFD7515-8247-4A45-95B6-268ADF3A306A}"/>
              </a:ext>
            </a:extLst>
          </p:cNvPr>
          <p:cNvSpPr>
            <a:spLocks noGrp="1"/>
          </p:cNvSpPr>
          <p:nvPr>
            <p:ph type="title"/>
          </p:nvPr>
        </p:nvSpPr>
        <p:spPr>
          <a:xfrm>
            <a:off x="964789" y="804334"/>
            <a:ext cx="3391900" cy="5249335"/>
          </a:xfrm>
        </p:spPr>
        <p:txBody>
          <a:bodyPr>
            <a:normAutofit/>
          </a:bodyPr>
          <a:lstStyle/>
          <a:p>
            <a:pPr algn="r"/>
            <a:r>
              <a:rPr lang="en-GB" dirty="0">
                <a:solidFill>
                  <a:srgbClr val="FFFFFF"/>
                </a:solidFill>
              </a:rPr>
              <a:t>Suffolk Parents Carers Network Feedback </a:t>
            </a:r>
          </a:p>
        </p:txBody>
      </p:sp>
      <p:sp>
        <p:nvSpPr>
          <p:cNvPr id="3" name="Content Placeholder 2">
            <a:extLst>
              <a:ext uri="{FF2B5EF4-FFF2-40B4-BE49-F238E27FC236}">
                <a16:creationId xmlns:a16="http://schemas.microsoft.com/office/drawing/2014/main" id="{589D5355-4ACD-4E46-91C1-B86F94F3A08F}"/>
              </a:ext>
            </a:extLst>
          </p:cNvPr>
          <p:cNvSpPr>
            <a:spLocks noGrp="1"/>
          </p:cNvSpPr>
          <p:nvPr>
            <p:ph idx="1"/>
          </p:nvPr>
        </p:nvSpPr>
        <p:spPr>
          <a:xfrm>
            <a:off x="4951049" y="804334"/>
            <a:ext cx="6306003" cy="5249335"/>
          </a:xfrm>
        </p:spPr>
        <p:txBody>
          <a:bodyPr anchor="ctr">
            <a:normAutofit/>
          </a:bodyPr>
          <a:lstStyle/>
          <a:p>
            <a:r>
              <a:rPr lang="en-GB" dirty="0"/>
              <a:t>In response to the SPCN review of our service our drive to co produce and work in collaboration with services centred around the child has lead to all the feedback being positive and highly recommended for MSI e.g. those receiving the intervenor service, however these are small number. </a:t>
            </a:r>
          </a:p>
          <a:p>
            <a:r>
              <a:rPr lang="en-GB" dirty="0"/>
              <a:t>Quote … </a:t>
            </a:r>
          </a:p>
          <a:p>
            <a:r>
              <a:rPr lang="en-GB" dirty="0"/>
              <a:t>The feedback of using things such as the MSI individual programmes of support to track progress has been commended by parents as enabling them to see and track small step progress rather than their children being missed from reports that only demonstrate large steps of progression or academic achievement.</a:t>
            </a:r>
          </a:p>
          <a:p>
            <a:pPr marL="0" indent="0">
              <a:buNone/>
            </a:pPr>
            <a:endParaRPr lang="en-GB" dirty="0"/>
          </a:p>
        </p:txBody>
      </p:sp>
    </p:spTree>
    <p:extLst>
      <p:ext uri="{BB962C8B-B14F-4D97-AF65-F5344CB8AC3E}">
        <p14:creationId xmlns:p14="http://schemas.microsoft.com/office/powerpoint/2010/main" val="9205355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BB8CCD-AB22-4F7D-9298-E0A2F2273B50}"/>
              </a:ext>
            </a:extLst>
          </p:cNvPr>
          <p:cNvSpPr>
            <a:spLocks noGrp="1"/>
          </p:cNvSpPr>
          <p:nvPr>
            <p:ph type="title"/>
          </p:nvPr>
        </p:nvSpPr>
        <p:spPr/>
        <p:txBody>
          <a:bodyPr/>
          <a:lstStyle/>
          <a:p>
            <a:r>
              <a:rPr lang="en-GB" dirty="0"/>
              <a:t>The future</a:t>
            </a:r>
          </a:p>
        </p:txBody>
      </p:sp>
      <p:sp>
        <p:nvSpPr>
          <p:cNvPr id="3" name="Content Placeholder 2">
            <a:extLst>
              <a:ext uri="{FF2B5EF4-FFF2-40B4-BE49-F238E27FC236}">
                <a16:creationId xmlns:a16="http://schemas.microsoft.com/office/drawing/2014/main" id="{D2094D42-8E8A-491C-BC1E-51D0441ADE6E}"/>
              </a:ext>
            </a:extLst>
          </p:cNvPr>
          <p:cNvSpPr>
            <a:spLocks noGrp="1"/>
          </p:cNvSpPr>
          <p:nvPr>
            <p:ph idx="1"/>
          </p:nvPr>
        </p:nvSpPr>
        <p:spPr/>
        <p:txBody>
          <a:bodyPr/>
          <a:lstStyle/>
          <a:p>
            <a:r>
              <a:rPr lang="en-GB" dirty="0"/>
              <a:t>There is a drive to work in collaboration taken from recent legislation and acknowledgement that co production is the key </a:t>
            </a:r>
          </a:p>
          <a:p>
            <a:r>
              <a:rPr lang="en-GB" dirty="0"/>
              <a:t>The challenge that faces us all is being able to measure our impact through this joined up working and to create opportunities for the future</a:t>
            </a:r>
          </a:p>
        </p:txBody>
      </p:sp>
    </p:spTree>
    <p:extLst>
      <p:ext uri="{BB962C8B-B14F-4D97-AF65-F5344CB8AC3E}">
        <p14:creationId xmlns:p14="http://schemas.microsoft.com/office/powerpoint/2010/main" val="1877581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156</TotalTime>
  <Words>1043</Words>
  <Application>Microsoft Office PowerPoint</Application>
  <PresentationFormat>Widescreen</PresentationFormat>
  <Paragraphs>78</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Tw Cen MT</vt:lpstr>
      <vt:lpstr>Tw Cen MT Condensed</vt:lpstr>
      <vt:lpstr>Wingdings 3</vt:lpstr>
      <vt:lpstr>Integral</vt:lpstr>
      <vt:lpstr>Joined‐up working: How it works in practice</vt:lpstr>
      <vt:lpstr>SEND Code of Practice</vt:lpstr>
      <vt:lpstr>Using A business model states …..</vt:lpstr>
      <vt:lpstr>Working Together Needs, Support and Intervention  </vt:lpstr>
      <vt:lpstr>How it works in practice</vt:lpstr>
      <vt:lpstr>Child a – when it works – some of the services that work together</vt:lpstr>
      <vt:lpstr>why it works …EXAMPLES</vt:lpstr>
      <vt:lpstr>Child B </vt:lpstr>
      <vt:lpstr>In practice joint working – the Challenges/Encounters  - questions? </vt:lpstr>
      <vt:lpstr>Suffolk Parents Carers Network Feedback </vt:lpstr>
      <vt:lpstr>The future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Joined‐up working: How it works in practice</dc:title>
  <dc:creator>Kim Hodge</dc:creator>
  <cp:lastModifiedBy>Kim Hodge</cp:lastModifiedBy>
  <cp:revision>14</cp:revision>
  <dcterms:created xsi:type="dcterms:W3CDTF">2019-03-31T17:56:18Z</dcterms:created>
  <dcterms:modified xsi:type="dcterms:W3CDTF">2019-04-03T15:55:26Z</dcterms:modified>
</cp:coreProperties>
</file>