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67" r:id="rId3"/>
    <p:sldId id="268" r:id="rId4"/>
    <p:sldId id="280" r:id="rId5"/>
    <p:sldId id="259" r:id="rId6"/>
    <p:sldId id="269" r:id="rId7"/>
    <p:sldId id="271" r:id="rId8"/>
    <p:sldId id="278" r:id="rId9"/>
    <p:sldId id="270" r:id="rId10"/>
    <p:sldId id="273" r:id="rId11"/>
    <p:sldId id="260" r:id="rId12"/>
    <p:sldId id="272" r:id="rId13"/>
    <p:sldId id="274" r:id="rId14"/>
    <p:sldId id="276" r:id="rId15"/>
    <p:sldId id="27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2871"/>
    <p:restoredTop sz="94643"/>
  </p:normalViewPr>
  <p:slideViewPr>
    <p:cSldViewPr snapToGrid="0" snapToObjects="1">
      <p:cViewPr varScale="1">
        <p:scale>
          <a:sx n="59" d="100"/>
          <a:sy n="59" d="100"/>
        </p:scale>
        <p:origin x="192" y="8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E1459E5-0B4F-C448-860C-4FA54217532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6673C9-3053-0D4A-BC50-1BF2946AAF9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A24040-336B-484E-9016-B159BA8312E9}" type="datetimeFigureOut">
              <a:rPr lang="en-US" smtClean="0"/>
              <a:t>4/3/19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32C0E9-A7FF-2049-B0D2-C5BA2B0C699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22772B-7A70-5446-B7DE-356EC9B5CCF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B11B2F-690B-FA40-B1DC-750BD59B21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4080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7C2819-70F1-5343-905B-D77E8017F0FB}" type="datetimeFigureOut">
              <a:rPr lang="en-US" smtClean="0"/>
              <a:t>4/3/19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16195F-1691-594E-AE67-359613FAE3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875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B6CE1-0982-0941-8AFA-F8673743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4CD3BC-CEBD-D94B-B109-55C8345065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510E8E-9E77-7B47-A189-5E6D14BD1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5D771-81EC-4D42-8B48-DC3B45B8CDD0}" type="datetime1">
              <a:rPr lang="en-GB" smtClean="0"/>
              <a:t>03/04/2019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EC665E-D713-D448-B7F7-9BAD3A547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B67080-57DD-994B-B02A-7E279F3FA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FD5A7-AD80-204A-ACF0-B813E8108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829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E8EFB-AE45-C040-82A0-F88D26CC0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C4072-6C5F-4A48-AAD9-A2A191E76A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6ED5E-ED1F-9D4B-B1BA-46F7FA72F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AF1FF-8821-674B-8912-685D55A71EC6}" type="datetime1">
              <a:rPr lang="en-GB" smtClean="0"/>
              <a:t>03/04/2019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CF7C6C-90A1-5744-A850-3894BF286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9BB047-88F2-7140-BD39-EC036DC4A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FD5A7-AD80-204A-ACF0-B813E8108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878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98BBC3-574B-4349-8F7B-3FC901630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2A21D4-30CC-1C40-9BD2-156A154E4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8F05D3-EB3C-D042-A7CB-AC39005DB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F4D87-E055-D748-856A-4EB0D946D0EA}" type="datetime1">
              <a:rPr lang="en-GB" smtClean="0"/>
              <a:t>03/04/2019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C7B63-F1FC-864F-8E69-25DBBD9BC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915925-0056-CA40-8F9E-BCA144F26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FD5A7-AD80-204A-ACF0-B813E8108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95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2F91E-A1B6-384F-B968-491F6940C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A20A25-7762-4246-A46D-7D088537D5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605E7-F1CB-704A-B22A-A543675F6B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757EA6-353C-1649-8BAD-B66B0278D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66C8E-EC1D-A040-9E72-A50698A5ED46}" type="datetime1">
              <a:rPr lang="en-GB" smtClean="0"/>
              <a:t>03/04/2019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C46965-26DE-5546-90AD-873A8DC3A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A3A8FB-6190-B040-8F97-A6009F70A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FD5A7-AD80-204A-ACF0-B813E8108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368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E165C-6BF3-554A-BC63-BB125E7AF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074B29-6417-C34A-8B00-3E2DFD333C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326B11-D5EF-1B4E-8A1D-10E48D4D87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FCFEF7-347B-9F4F-9046-6201AD6F97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ABDCA2-1548-D64C-82E9-53DDECD31E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51C09E-E218-914A-9FE4-61D2E365C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FB0D6-2EE6-AC47-A48A-CB885682925A}" type="datetime1">
              <a:rPr lang="en-GB" smtClean="0"/>
              <a:t>03/04/2019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AFC262-2F58-A941-9208-82F03D019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9946-A714-1F49-A3E7-71032A99D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FD5A7-AD80-204A-ACF0-B813E8108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291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D6B84-FD0F-2A4C-890E-E9C715F19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A16C79-064F-144D-A3C2-618CB28C3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B09F2-5172-5E42-92AD-3063ACCCB940}" type="datetime1">
              <a:rPr lang="en-GB" smtClean="0"/>
              <a:t>03/04/2019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F09D86-2244-474D-A8E9-13292EB6D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FB7FF6-05D1-6848-BC42-189E6DDDB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FD5A7-AD80-204A-ACF0-B813E8108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256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D91A7E-0853-F245-9458-9701C0AD2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92CEE-C670-B244-B0EC-A5E50A195FF1}" type="datetime1">
              <a:rPr lang="en-GB" smtClean="0"/>
              <a:t>03/04/2019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C8F66E-11E2-E14A-A00D-85523ECA8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A8DEEE-2D85-CB49-B0F2-E71E29BA4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FD5A7-AD80-204A-ACF0-B813E8108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416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6F1D5-4ADE-4649-A677-93DF89811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B94E26-4704-344F-A6D6-D47C4F1310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92E916-FDC7-A348-B1BE-22F3D2BF9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21D4C4-326D-8446-9CF7-A59DA7A42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6008D-BE29-4F48-9F48-A2AE8756D57C}" type="datetime1">
              <a:rPr lang="en-GB" smtClean="0"/>
              <a:t>03/04/2019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842011-3BBA-B742-AF65-9A0E92ED9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5E27CD-59BA-DC40-9AD6-3ED89A142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FD5A7-AD80-204A-ACF0-B813E8108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146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2EC2A-D4DC-0341-AFA2-9E52F1C37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970D97-F59B-214E-AF93-E38FBCDD0E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FA2A40-83C0-544F-976F-8329D5C462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270AE1-06A3-FE48-9BDB-70884C7C9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23B41-2D94-9547-A386-58F8A9A8F6A9}" type="datetime1">
              <a:rPr lang="en-GB" smtClean="0"/>
              <a:t>03/04/2019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D212C8-10F3-214D-AAB2-810178000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1D871B-8963-8844-A218-8609F1BE6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FD5A7-AD80-204A-ACF0-B813E8108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385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552C6-0E41-F942-8208-DC1B12A34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3903CC-1E6A-324A-ADA9-8B01D3185C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6C780-B1DA-2A49-BEC6-515C8D80B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38CC1-6801-1D4F-B3F3-9EB2997E4FA6}" type="datetime1">
              <a:rPr lang="en-GB" smtClean="0"/>
              <a:t>03/04/2019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7A01F-9D32-D543-8D36-AB8553333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6DF55D-2EB5-E14C-BE5D-8B849FA33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FD5A7-AD80-204A-ACF0-B813E8108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894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5500696-D5CF-C842-BEDD-B7FB9AD0B8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86DE36-102A-E34B-8466-5F7680F555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9A2B84-8DC9-9542-B8DE-DD14BC932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43410-5CF9-3F4E-9A2C-7298DD21EBFD}" type="datetime1">
              <a:rPr lang="en-GB" smtClean="0"/>
              <a:t>03/04/2019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92EC4-F785-EC4A-B402-7F8BA24BA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11474-1B22-DD49-9F8F-537FC45DB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FD5A7-AD80-204A-ACF0-B813E8108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281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5360F8-D28D-F041-A43A-CB18D45FB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7351DC-3B23-1244-8653-BB5DDF3AF2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02809B-3061-F745-8B17-3CF3C34A0E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2C347-28DA-9F4A-B6FD-EF747C66B3A3}" type="datetime1">
              <a:rPr lang="en-GB" smtClean="0"/>
              <a:t>03/04/2019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F2D4C8-BADE-E448-909D-3E2ED36642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©Ellie Davies Moore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C82131-20E4-9449-809D-EE5989EF55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FD5A7-AD80-204A-ACF0-B813E8108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87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hyperlink" Target="http://www.fiddlit.co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97AAB-615B-AA4F-99F1-DFEF7B212C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8977313" cy="2479675"/>
          </a:xfrm>
        </p:spPr>
        <p:txBody>
          <a:bodyPr/>
          <a:lstStyle/>
          <a:p>
            <a:br>
              <a:rPr lang="en-GB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3DB460-A26D-094E-AC0F-555BDD1E22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557463"/>
            <a:ext cx="9144000" cy="3686175"/>
          </a:xfrm>
        </p:spPr>
        <p:txBody>
          <a:bodyPr>
            <a:normAutofit/>
          </a:bodyPr>
          <a:lstStyle/>
          <a:p>
            <a:r>
              <a:rPr lang="en-US" sz="4000" dirty="0"/>
              <a:t>Sensory Processing: </a:t>
            </a:r>
            <a:br>
              <a:rPr lang="en-US" sz="4000" dirty="0"/>
            </a:br>
            <a:r>
              <a:rPr lang="en-US" sz="4000" dirty="0"/>
              <a:t>An Educational Perspective</a:t>
            </a:r>
          </a:p>
          <a:p>
            <a:endParaRPr lang="en-US" sz="4000" dirty="0"/>
          </a:p>
          <a:p>
            <a:r>
              <a:rPr lang="en-US" sz="4000" dirty="0"/>
              <a:t>Ellie Davies Moore</a:t>
            </a:r>
          </a:p>
          <a:p>
            <a:r>
              <a:rPr lang="en-US" sz="2600" dirty="0" err="1"/>
              <a:t>MEd.</a:t>
            </a:r>
            <a:r>
              <a:rPr lang="en-US" sz="2600" dirty="0"/>
              <a:t> MSI, </a:t>
            </a:r>
            <a:r>
              <a:rPr lang="en-US" sz="2600" dirty="0" err="1"/>
              <a:t>DipCOT</a:t>
            </a:r>
            <a:r>
              <a:rPr lang="en-US" sz="2600" dirty="0"/>
              <a:t>, SROT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6C7646-CED2-584E-9B2F-DBCE40236D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30512"/>
            <a:ext cx="3175000" cy="29591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9242A77-817B-BF43-BC19-0C4451502D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6531" y="171450"/>
            <a:ext cx="2578100" cy="318770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257C14-ADF4-014C-A076-D854863D8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2805385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E29A21-A51C-DB47-BE50-47C0A4C1C3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>
              <a:latin typeface="Phosphate Solid" panose="02000506050000020004" pitchFamily="2" charset="77"/>
              <a:cs typeface="Phosphate Solid" panose="02000506050000020004" pitchFamily="2" charset="77"/>
            </a:endParaRPr>
          </a:p>
          <a:p>
            <a:pPr marL="0" indent="0" algn="ctr">
              <a:buNone/>
            </a:pPr>
            <a:endParaRPr lang="en-US" dirty="0">
              <a:latin typeface="Phosphate Solid" panose="02000506050000020004" pitchFamily="2" charset="77"/>
              <a:cs typeface="Phosphate Solid" panose="02000506050000020004" pitchFamily="2" charset="77"/>
            </a:endParaRPr>
          </a:p>
          <a:p>
            <a:pPr marL="0" indent="0" algn="ctr">
              <a:buNone/>
            </a:pPr>
            <a:endParaRPr lang="en-US" dirty="0">
              <a:latin typeface="Phosphate Solid" panose="02000506050000020004" pitchFamily="2" charset="77"/>
              <a:cs typeface="Phosphate Solid" panose="02000506050000020004" pitchFamily="2" charset="77"/>
            </a:endParaRPr>
          </a:p>
          <a:p>
            <a:pPr marL="0" indent="0" algn="ctr">
              <a:buNone/>
            </a:pPr>
            <a:endParaRPr lang="en-US" dirty="0">
              <a:latin typeface="Phosphate Solid" panose="02000506050000020004" pitchFamily="2" charset="77"/>
              <a:cs typeface="Phosphate Solid" panose="02000506050000020004" pitchFamily="2" charset="77"/>
            </a:endParaRPr>
          </a:p>
          <a:p>
            <a:pPr marL="0" indent="0" algn="ctr">
              <a:buNone/>
            </a:pPr>
            <a:r>
              <a:rPr lang="en-US" dirty="0">
                <a:latin typeface="Phosphate Solid" panose="02000506050000020004" pitchFamily="2" charset="77"/>
                <a:cs typeface="Phosphate Solid" panose="02000506050000020004" pitchFamily="2" charset="77"/>
              </a:rPr>
              <a:t>A blast of sensory learning!</a:t>
            </a:r>
          </a:p>
          <a:p>
            <a:pPr marL="0" indent="0" algn="ctr">
              <a:buNone/>
            </a:pPr>
            <a:endParaRPr lang="en-US" dirty="0">
              <a:latin typeface="Phosphate Solid" panose="02000506050000020004" pitchFamily="2" charset="77"/>
              <a:cs typeface="Phosphate Solid" panose="02000506050000020004" pitchFamily="2" charset="77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C5E976-5A76-5945-823D-EA7A05E3B8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6344" y="813594"/>
            <a:ext cx="4239312" cy="318770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675AEE-6608-DB4B-ABD8-F29A4FF30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977722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D946F-B97D-7B49-9EFA-69043CAF6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Sensory Processing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678ABC-329C-4A41-A301-A28E5E9AA4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lIns="0" rIns="0">
            <a:normAutofit/>
          </a:bodyPr>
          <a:lstStyle/>
          <a:p>
            <a:pPr marL="457200" lvl="1" indent="0" algn="ctr">
              <a:buNone/>
            </a:pPr>
            <a:r>
              <a:rPr lang="en-GB" sz="4000" dirty="0"/>
              <a:t>The process that organises sensation from </a:t>
            </a:r>
          </a:p>
          <a:p>
            <a:pPr marL="457200" lvl="1" indent="0" algn="ctr">
              <a:buNone/>
            </a:pPr>
            <a:r>
              <a:rPr lang="en-GB" sz="4000" dirty="0">
                <a:solidFill>
                  <a:srgbClr val="0070C0"/>
                </a:solidFill>
              </a:rPr>
              <a:t>one’s own body </a:t>
            </a:r>
          </a:p>
          <a:p>
            <a:pPr marL="457200" lvl="1" indent="0" algn="ctr">
              <a:buNone/>
            </a:pPr>
            <a:r>
              <a:rPr lang="en-GB" sz="4000" dirty="0"/>
              <a:t>and the </a:t>
            </a:r>
          </a:p>
          <a:p>
            <a:pPr marL="457200" lvl="1" indent="0" algn="ctr">
              <a:buNone/>
            </a:pPr>
            <a:r>
              <a:rPr lang="en-GB" sz="4000" dirty="0">
                <a:solidFill>
                  <a:srgbClr val="0070C0"/>
                </a:solidFill>
              </a:rPr>
              <a:t>environment </a:t>
            </a:r>
          </a:p>
          <a:p>
            <a:pPr marL="457200" lvl="1" indent="0" algn="ctr">
              <a:buNone/>
            </a:pPr>
            <a:r>
              <a:rPr lang="en-GB" sz="4000" dirty="0"/>
              <a:t>thus making it possible to use </a:t>
            </a:r>
          </a:p>
          <a:p>
            <a:pPr marL="457200" lvl="1" indent="0" algn="ctr">
              <a:buNone/>
            </a:pPr>
            <a:r>
              <a:rPr lang="en-GB" sz="4000" dirty="0">
                <a:solidFill>
                  <a:srgbClr val="0070C0"/>
                </a:solidFill>
              </a:rPr>
              <a:t>the body effectively within the environment </a:t>
            </a:r>
            <a:endParaRPr lang="en-US" sz="4000" dirty="0">
              <a:solidFill>
                <a:srgbClr val="0070C0"/>
              </a:solidFill>
            </a:endParaRPr>
          </a:p>
          <a:p>
            <a:endParaRPr lang="en-US" dirty="0"/>
          </a:p>
          <a:p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95FC0F-9B13-5342-9314-1BAF4B8F9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1021748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30" name="Picture 6" descr="Image result for eeyor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825" y="247650"/>
            <a:ext cx="6610350" cy="661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153CE5-CC65-CE49-A7F5-E9BF6BB29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1947011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7822E-0B89-C141-ACB7-25C6FAA2D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57200"/>
            <a:ext cx="10515600" cy="601503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Research positively links the following areas of functional difficulty with sensory processing difficulties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>
                <a:solidFill>
                  <a:srgbClr val="0070C0"/>
                </a:solidFill>
              </a:rPr>
              <a:t>Play activities</a:t>
            </a:r>
          </a:p>
          <a:p>
            <a:r>
              <a:rPr lang="en-US" dirty="0">
                <a:solidFill>
                  <a:srgbClr val="0070C0"/>
                </a:solidFill>
              </a:rPr>
              <a:t>Family outings</a:t>
            </a:r>
          </a:p>
          <a:p>
            <a:r>
              <a:rPr lang="en-US" dirty="0">
                <a:solidFill>
                  <a:srgbClr val="0070C0"/>
                </a:solidFill>
              </a:rPr>
              <a:t>Everyday living skills e.g. dressing</a:t>
            </a:r>
          </a:p>
          <a:p>
            <a:r>
              <a:rPr lang="en-US" dirty="0">
                <a:solidFill>
                  <a:srgbClr val="0070C0"/>
                </a:solidFill>
              </a:rPr>
              <a:t>Everyday routines</a:t>
            </a:r>
          </a:p>
          <a:p>
            <a:r>
              <a:rPr lang="en-US" dirty="0">
                <a:solidFill>
                  <a:srgbClr val="0070C0"/>
                </a:solidFill>
              </a:rPr>
              <a:t>Leisure activities</a:t>
            </a:r>
          </a:p>
          <a:p>
            <a:r>
              <a:rPr lang="en-US" dirty="0">
                <a:solidFill>
                  <a:srgbClr val="0070C0"/>
                </a:solidFill>
              </a:rPr>
              <a:t>Work</a:t>
            </a:r>
          </a:p>
          <a:p>
            <a:r>
              <a:rPr lang="en-US" dirty="0">
                <a:solidFill>
                  <a:srgbClr val="0070C0"/>
                </a:solidFill>
              </a:rPr>
              <a:t>Learning</a:t>
            </a:r>
          </a:p>
          <a:p>
            <a:r>
              <a:rPr lang="en-US" dirty="0">
                <a:solidFill>
                  <a:srgbClr val="0070C0"/>
                </a:solidFill>
              </a:rPr>
              <a:t>Participation in mealtimes</a:t>
            </a:r>
          </a:p>
          <a:p>
            <a:r>
              <a:rPr lang="en-US" dirty="0">
                <a:solidFill>
                  <a:srgbClr val="0070C0"/>
                </a:solidFill>
              </a:rPr>
              <a:t>Social ability and communication</a:t>
            </a:r>
          </a:p>
          <a:p>
            <a:pPr marL="0" indent="0">
              <a:buNone/>
            </a:pPr>
            <a:endParaRPr lang="en-US" sz="1700" dirty="0"/>
          </a:p>
          <a:p>
            <a:pPr marL="0" indent="0">
              <a:buNone/>
            </a:pPr>
            <a:r>
              <a:rPr lang="en-US" sz="1700" dirty="0" err="1"/>
              <a:t>Outten</a:t>
            </a:r>
            <a:r>
              <a:rPr lang="en-US" sz="1700" dirty="0"/>
              <a:t> &amp; </a:t>
            </a:r>
            <a:r>
              <a:rPr lang="en-US" sz="1700" dirty="0" err="1"/>
              <a:t>Benevides</a:t>
            </a:r>
            <a:r>
              <a:rPr lang="en-US" sz="1700" dirty="0"/>
              <a:t>, 2011; Cermak, Curtin &amp; Bandini, 2010;  Lane et al., 2010;  </a:t>
            </a:r>
            <a:r>
              <a:rPr lang="en-US" sz="1700" dirty="0" err="1"/>
              <a:t>Ashburner</a:t>
            </a:r>
            <a:r>
              <a:rPr lang="en-US" sz="1700" dirty="0"/>
              <a:t>, </a:t>
            </a:r>
            <a:r>
              <a:rPr lang="en-US" sz="1700" dirty="0" err="1"/>
              <a:t>Ziviani</a:t>
            </a:r>
            <a:r>
              <a:rPr lang="en-US" sz="1700" dirty="0"/>
              <a:t> &amp; Rodger, 2008;  Baker et al., 2008; Hilton, Graver &amp; </a:t>
            </a:r>
            <a:r>
              <a:rPr lang="en-US" sz="1700" dirty="0" err="1"/>
              <a:t>LaVesser</a:t>
            </a:r>
            <a:r>
              <a:rPr lang="en-US" sz="1700" dirty="0"/>
              <a:t>, 2007; Hilton et al., 2010; </a:t>
            </a:r>
            <a:r>
              <a:rPr lang="en-US" sz="1700" dirty="0" err="1"/>
              <a:t>Hochhauser</a:t>
            </a:r>
            <a:r>
              <a:rPr lang="en-US" sz="1700" dirty="0"/>
              <a:t> &amp; Engel-</a:t>
            </a:r>
            <a:r>
              <a:rPr lang="en-US" sz="1700" dirty="0" err="1"/>
              <a:t>Yeger</a:t>
            </a:r>
            <a:r>
              <a:rPr lang="en-US" sz="1700" dirty="0"/>
              <a:t>, 2010; Reynolds et al., 2011; Watson et al., 2011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5387183-BE88-4046-9BB3-A885015CF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22986421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84B24-7F33-1746-8316-FCF8B4122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Sensory Processing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9F02EA-76D8-AA48-B931-C3EC7C2B7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400" dirty="0"/>
              <a:t>What is established is that sensory processing </a:t>
            </a:r>
          </a:p>
          <a:p>
            <a:pPr marL="0" indent="0" algn="ctr">
              <a:buNone/>
            </a:pPr>
            <a:r>
              <a:rPr lang="en-US" sz="4400" dirty="0">
                <a:solidFill>
                  <a:srgbClr val="0070C0"/>
                </a:solidFill>
              </a:rPr>
              <a:t>affects behaviour and function </a:t>
            </a:r>
          </a:p>
          <a:p>
            <a:pPr marL="0" indent="0" algn="ctr">
              <a:buNone/>
            </a:pPr>
            <a:r>
              <a:rPr lang="en-US" sz="4400" dirty="0"/>
              <a:t>but what makes it hard is that </a:t>
            </a:r>
          </a:p>
          <a:p>
            <a:pPr marL="0" indent="0" algn="ctr">
              <a:buNone/>
            </a:pPr>
            <a:r>
              <a:rPr lang="en-US" sz="4400" dirty="0">
                <a:solidFill>
                  <a:srgbClr val="0070C0"/>
                </a:solidFill>
              </a:rPr>
              <a:t>an exact cause and effect scenario has not been established </a:t>
            </a:r>
          </a:p>
          <a:p>
            <a:pPr marL="0" indent="0" algn="ctr">
              <a:buNone/>
            </a:pPr>
            <a:r>
              <a:rPr lang="en-US" sz="3000" dirty="0"/>
              <a:t>(Schaff &amp; </a:t>
            </a:r>
            <a:r>
              <a:rPr lang="en-US" sz="3000" dirty="0" err="1"/>
              <a:t>Mailloux</a:t>
            </a:r>
            <a:r>
              <a:rPr lang="en-US" sz="3000" dirty="0"/>
              <a:t>, 2015)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F7CB49-5458-C245-806B-AB570FA62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40989719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CA51A-40D8-6145-8D87-30AC0791B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Let’s consider our goal for the individual with sensory processing difficulties?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23CA68-6CB5-9848-959E-B2B40DDE18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46625"/>
          </a:xfrm>
        </p:spPr>
        <p:txBody>
          <a:bodyPr>
            <a:normAutofit/>
          </a:bodyPr>
          <a:lstStyle/>
          <a:p>
            <a:endParaRPr lang="en-US" sz="4800" dirty="0"/>
          </a:p>
          <a:p>
            <a:r>
              <a:rPr lang="en-US" sz="4800" dirty="0"/>
              <a:t>Function</a:t>
            </a:r>
          </a:p>
          <a:p>
            <a:r>
              <a:rPr lang="en-US" sz="4800" dirty="0"/>
              <a:t>Adapt behaviour</a:t>
            </a:r>
          </a:p>
          <a:p>
            <a:r>
              <a:rPr lang="en-US" sz="4800" dirty="0"/>
              <a:t>Learn skills</a:t>
            </a:r>
          </a:p>
          <a:p>
            <a:r>
              <a:rPr lang="en-US" sz="4800" dirty="0">
                <a:solidFill>
                  <a:srgbClr val="0070C0"/>
                </a:solidFill>
              </a:rPr>
              <a:t>Well-being/autonomy </a:t>
            </a:r>
          </a:p>
          <a:p>
            <a:pPr marL="0" indent="0">
              <a:buNone/>
            </a:pPr>
            <a:endParaRPr lang="en-GB" sz="3300" dirty="0"/>
          </a:p>
          <a:p>
            <a:pPr marL="0" indent="0">
              <a:buNone/>
            </a:pPr>
            <a:endParaRPr lang="en-GB" sz="3300" dirty="0"/>
          </a:p>
          <a:p>
            <a:pPr marL="0" indent="0">
              <a:buNone/>
            </a:pPr>
            <a:endParaRPr lang="en-GB" sz="3300" dirty="0"/>
          </a:p>
          <a:p>
            <a:endParaRPr lang="en-US" sz="48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4EFA71-0877-1E4B-80F5-46FAF3730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23179532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CDC4E-D603-5241-9DB2-7094C53C8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Goal - sensory autonomy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976542-26EA-4746-8D4E-5BA9DBE6CE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Risk of over-dependence/ learned helplessness  </a:t>
            </a:r>
          </a:p>
          <a:p>
            <a:pPr marL="0" indent="0">
              <a:buNone/>
            </a:pPr>
            <a:r>
              <a:rPr lang="en-GB" dirty="0"/>
              <a:t>Janssen, </a:t>
            </a:r>
            <a:r>
              <a:rPr lang="en-GB" dirty="0" err="1"/>
              <a:t>Riksen-Walraven</a:t>
            </a:r>
            <a:r>
              <a:rPr lang="en-GB" dirty="0"/>
              <a:t> and van Dijk, 2002; Van Hoorn et al., 2007 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Inability to effect change in environment 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Askins et al. (2013) and Gilfoyle, Grady and Moore (1990)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For effective control over their sensory environment we need to teach individuals they they can change their environment and make themselves feel better and function better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3CB15B-EFC9-1646-8AFD-52CC99A42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2702337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E0CC8-A2EE-AE43-84DB-47CB23043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Creating autonomy </a:t>
            </a:r>
            <a:br>
              <a:rPr lang="en-US" dirty="0"/>
            </a:br>
            <a:r>
              <a:rPr lang="en-US" dirty="0"/>
              <a:t>in sensory processing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EA6934E-9A9F-1548-BE2A-26B13712AB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4000" dirty="0"/>
          </a:p>
          <a:p>
            <a:endParaRPr lang="en-US" sz="4000" dirty="0"/>
          </a:p>
          <a:p>
            <a:r>
              <a:rPr lang="en-US" sz="4000" dirty="0"/>
              <a:t>Importance of partnership and trust</a:t>
            </a:r>
          </a:p>
          <a:p>
            <a:r>
              <a:rPr lang="en-US" sz="4000" dirty="0"/>
              <a:t>Observational assessment process</a:t>
            </a:r>
          </a:p>
          <a:p>
            <a:r>
              <a:rPr lang="en-US" sz="4000" dirty="0"/>
              <a:t>Communication and consistency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BF6755-4FB0-6448-ABF7-C57280CC45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5413" y="365125"/>
            <a:ext cx="2570161" cy="3177884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22E8E4-D7DF-574A-A157-6CF335AD3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2909084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3F1B2-1182-F546-AB16-2B0EF475B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 in partnership – build the trust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7E9576-6F10-D149-8A25-B8B124AFBCD2}"/>
              </a:ext>
            </a:extLst>
          </p:cNvPr>
          <p:cNvSpPr txBox="1"/>
          <p:nvPr/>
        </p:nvSpPr>
        <p:spPr>
          <a:xfrm>
            <a:off x="571501" y="5198269"/>
            <a:ext cx="10515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The child must feel listened too and that you accept their sensory system is just how it is.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3248655-7E78-584E-97E6-D918A5660A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64541" y="1690688"/>
            <a:ext cx="3862917" cy="2897188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AB5D76-B412-C847-8ADB-18A708A90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38680015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3E5DC-82D7-1B4C-88E8-368F95CA5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Observational assessment in sensory processing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CF2E18-7E97-8544-B682-8811975CB0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Identify a behaviour you </a:t>
            </a:r>
            <a:r>
              <a:rPr lang="en-US" b="1" dirty="0"/>
              <a:t>think</a:t>
            </a:r>
            <a:r>
              <a:rPr lang="en-US" dirty="0"/>
              <a:t> happens </a:t>
            </a:r>
          </a:p>
          <a:p>
            <a:pPr marL="0" indent="0">
              <a:buNone/>
            </a:pPr>
            <a:r>
              <a:rPr lang="en-US" dirty="0"/>
              <a:t>because the individual has poor </a:t>
            </a:r>
          </a:p>
          <a:p>
            <a:pPr marL="0" indent="0">
              <a:buNone/>
            </a:pPr>
            <a:r>
              <a:rPr lang="en-US" dirty="0"/>
              <a:t>sensory processing.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Try some things out – experimentation!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Work on this together.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7395C8-12FE-1A49-9FBE-787943BA0C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6850" y="2588022"/>
            <a:ext cx="2578100" cy="3187700"/>
          </a:xfrm>
          <a:prstGeom prst="rect">
            <a:avLst/>
          </a:prstGeom>
        </p:spPr>
      </p:pic>
      <p:pic>
        <p:nvPicPr>
          <p:cNvPr id="8" name="Content Placeholder 6">
            <a:extLst>
              <a:ext uri="{FF2B5EF4-FFF2-40B4-BE49-F238E27FC236}">
                <a16:creationId xmlns:a16="http://schemas.microsoft.com/office/drawing/2014/main" id="{5F029534-45A3-A747-8E08-BFDA4B3647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3052" y="2453085"/>
            <a:ext cx="2003798" cy="2990744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E0C469-4FAE-A04F-B663-A5F1BB5DB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41435045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BC1A8-EB35-D746-B447-1ACAA0058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</a:t>
            </a:r>
            <a:br>
              <a:rPr lang="en-US" dirty="0"/>
            </a:b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41124E-576A-C04E-B254-FB2E1B7580DB}"/>
              </a:ext>
            </a:extLst>
          </p:cNvPr>
          <p:cNvSpPr txBox="1"/>
          <p:nvPr/>
        </p:nvSpPr>
        <p:spPr>
          <a:xfrm>
            <a:off x="981074" y="5097462"/>
            <a:ext cx="102298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Encourage the individual to communicate their sensory needs. You don’t have to be using words.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373ED50-2760-824C-8D50-77D5BB57B1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57675" y="1219994"/>
            <a:ext cx="3580606" cy="3580606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3BCBE6-30CF-5B4E-A42D-541A5B02B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18728633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AECFE-B55E-A945-BFB0-A4AE83310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7E25EA-46F9-A44C-B855-978B33ECAE55}"/>
              </a:ext>
            </a:extLst>
          </p:cNvPr>
          <p:cNvSpPr txBox="1"/>
          <p:nvPr/>
        </p:nvSpPr>
        <p:spPr>
          <a:xfrm>
            <a:off x="106732" y="4284729"/>
            <a:ext cx="119785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Make sure you always act if an individual communicates that they need something changed</a:t>
            </a:r>
          </a:p>
          <a:p>
            <a:pPr algn="ctr"/>
            <a:endParaRPr lang="en-US" sz="3200" dirty="0"/>
          </a:p>
          <a:p>
            <a:pPr algn="ctr"/>
            <a:r>
              <a:rPr lang="en-US" sz="3200" b="1" dirty="0"/>
              <a:t>Make sure everyone knows the plan!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1230999-2A6A-304E-BEF0-CFE9074BF5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65359" y="234747"/>
            <a:ext cx="4335665" cy="4049982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0D44E8-8A53-CC43-B62E-D7133FFAD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30630773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FE115-AE1F-7240-B3C1-AED878876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988C8E5A-56F5-8F41-B225-BF12FA1CC1E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42887" y="600869"/>
            <a:ext cx="5400675" cy="5400675"/>
          </a:xfrm>
          <a:prstGeom prst="rect">
            <a:avLst/>
          </a:prstGeom>
        </p:spPr>
      </p:pic>
      <p:pic>
        <p:nvPicPr>
          <p:cNvPr id="6" name="Content Placeholder 6">
            <a:extLst>
              <a:ext uri="{FF2B5EF4-FFF2-40B4-BE49-F238E27FC236}">
                <a16:creationId xmlns:a16="http://schemas.microsoft.com/office/drawing/2014/main" id="{B8422049-B84E-3541-8933-D0821C9F8F7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026092" y="4571841"/>
            <a:ext cx="981726" cy="146526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3F02482-4BDC-0A40-AB5F-488115AC7D22}"/>
              </a:ext>
            </a:extLst>
          </p:cNvPr>
          <p:cNvSpPr/>
          <p:nvPr/>
        </p:nvSpPr>
        <p:spPr>
          <a:xfrm>
            <a:off x="5791201" y="2017296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dirty="0"/>
              <a:t>You can change things to make things easier/different for the individual.</a:t>
            </a:r>
          </a:p>
          <a:p>
            <a:endParaRPr lang="en-US" sz="3200" dirty="0"/>
          </a:p>
          <a:p>
            <a:r>
              <a:rPr lang="en-US" sz="3200" dirty="0"/>
              <a:t>Remember you’re both detectives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C3B5A9A-09AD-1340-A03C-0ADEAFA736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1465" y="4571841"/>
            <a:ext cx="1497766" cy="1851918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7617C8-1E20-E74E-AF4A-15D75204A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1878207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9C266D2-6CDA-074A-9373-497C515D4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Thank</a:t>
            </a:r>
            <a:r>
              <a:rPr lang="en-US" dirty="0"/>
              <a:t> </a:t>
            </a:r>
            <a:r>
              <a:rPr lang="en-US" dirty="0">
                <a:solidFill>
                  <a:srgbClr val="00B050"/>
                </a:solidFill>
              </a:rPr>
              <a:t>you</a:t>
            </a:r>
            <a:r>
              <a:rPr lang="en-US" dirty="0"/>
              <a:t> </a:t>
            </a:r>
            <a:r>
              <a:rPr lang="en-US" dirty="0">
                <a:solidFill>
                  <a:srgbClr val="00B0F0"/>
                </a:solidFill>
              </a:rPr>
              <a:t>for</a:t>
            </a:r>
            <a:r>
              <a:rPr lang="en-US" dirty="0"/>
              <a:t> </a:t>
            </a:r>
            <a:r>
              <a:rPr lang="en-US" dirty="0">
                <a:solidFill>
                  <a:srgbClr val="FF40FF"/>
                </a:solidFill>
              </a:rPr>
              <a:t>listening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9594B2-A4EB-B045-B5F2-8A309C61D6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3600" dirty="0"/>
          </a:p>
          <a:p>
            <a:r>
              <a:rPr lang="en-US" sz="3600" dirty="0"/>
              <a:t>I’m available on the Fiddlit stall over lunch</a:t>
            </a:r>
          </a:p>
          <a:p>
            <a:endParaRPr lang="en-US" sz="3600" dirty="0"/>
          </a:p>
          <a:p>
            <a:r>
              <a:rPr lang="en-US" sz="3600" dirty="0">
                <a:hlinkClick r:id="rId2"/>
              </a:rPr>
              <a:t>www.Fiddlit.co.uk</a:t>
            </a:r>
            <a:r>
              <a:rPr lang="en-US" sz="3600" dirty="0"/>
              <a:t> for further information on the senses and being a sensory detective in education</a:t>
            </a:r>
          </a:p>
          <a:p>
            <a:endParaRPr lang="en-US" sz="3600" dirty="0"/>
          </a:p>
          <a:p>
            <a:r>
              <a:rPr lang="en-US" sz="3600" dirty="0"/>
              <a:t>Contact me : </a:t>
            </a:r>
            <a:r>
              <a:rPr lang="en-US" sz="3600" dirty="0" err="1"/>
              <a:t>fiddlit@gmail.com</a:t>
            </a:r>
            <a:r>
              <a:rPr lang="en-US" sz="3600" dirty="0"/>
              <a:t> </a:t>
            </a:r>
          </a:p>
          <a:p>
            <a:endParaRPr lang="en-US" sz="3600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023411B-A3A1-0B4E-B547-F54879BE5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9247" y="524376"/>
            <a:ext cx="2578100" cy="318770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EA08E00-EE9A-A94E-851A-651DABB1D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©Ellie Davies Moore</a:t>
            </a:r>
          </a:p>
        </p:txBody>
      </p:sp>
    </p:spTree>
    <p:extLst>
      <p:ext uri="{BB962C8B-B14F-4D97-AF65-F5344CB8AC3E}">
        <p14:creationId xmlns:p14="http://schemas.microsoft.com/office/powerpoint/2010/main" val="19065221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2441</TotalTime>
  <Words>495</Words>
  <Application>Microsoft Macintosh PowerPoint</Application>
  <PresentationFormat>Widescreen</PresentationFormat>
  <Paragraphs>102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Phosphate Solid</vt:lpstr>
      <vt:lpstr>Office Theme</vt:lpstr>
      <vt:lpstr> </vt:lpstr>
      <vt:lpstr>PowerPoint Presentation</vt:lpstr>
      <vt:lpstr>Sensory Processing</vt:lpstr>
      <vt:lpstr>PowerPoint Presentation</vt:lpstr>
      <vt:lpstr>PowerPoint Presentation</vt:lpstr>
      <vt:lpstr>Sensory Processing</vt:lpstr>
      <vt:lpstr>Let’s consider our goal for the individual with sensory processing difficulties?</vt:lpstr>
      <vt:lpstr>Goal - sensory autonomy</vt:lpstr>
      <vt:lpstr>Creating autonomy  in sensory processing</vt:lpstr>
      <vt:lpstr>Work in partnership – build the trust</vt:lpstr>
      <vt:lpstr>Observational assessment in sensory processing</vt:lpstr>
      <vt:lpstr>Communication  </vt:lpstr>
      <vt:lpstr>PowerPoint Presentation</vt:lpstr>
      <vt:lpstr>PowerPoint Presentation</vt:lpstr>
      <vt:lpstr>Thank you for listening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Peter and the Pan-ix</dc:title>
  <dc:creator>Ellie Davies</dc:creator>
  <cp:lastModifiedBy>Ellie Davies Moore</cp:lastModifiedBy>
  <cp:revision>63</cp:revision>
  <cp:lastPrinted>2019-03-23T17:35:32Z</cp:lastPrinted>
  <dcterms:created xsi:type="dcterms:W3CDTF">2019-03-01T11:47:18Z</dcterms:created>
  <dcterms:modified xsi:type="dcterms:W3CDTF">2019-04-03T16:40:47Z</dcterms:modified>
</cp:coreProperties>
</file>