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2" r:id="rId4"/>
    <p:sldId id="379" r:id="rId5"/>
    <p:sldId id="283" r:id="rId6"/>
    <p:sldId id="260" r:id="rId7"/>
    <p:sldId id="263" r:id="rId8"/>
    <p:sldId id="378" r:id="rId9"/>
    <p:sldId id="270" r:id="rId10"/>
    <p:sldId id="269" r:id="rId11"/>
    <p:sldId id="267" r:id="rId12"/>
    <p:sldId id="271" r:id="rId13"/>
    <p:sldId id="284" r:id="rId14"/>
    <p:sldId id="288" r:id="rId15"/>
    <p:sldId id="28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84" autoAdjust="0"/>
    <p:restoredTop sz="94660"/>
  </p:normalViewPr>
  <p:slideViewPr>
    <p:cSldViewPr snapToGrid="0">
      <p:cViewPr varScale="1">
        <p:scale>
          <a:sx n="67" d="100"/>
          <a:sy n="67" d="100"/>
        </p:scale>
        <p:origin x="696" y="4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D3611-0E20-4C1C-A437-94B842E0ECB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C3541-6A43-43BF-95F0-3D0796E159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362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B35F6-9414-4B82-A924-A37BE7DC08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A08347-051F-40CE-8C74-F5735C16B2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EFB25-CF14-4D15-B8C3-221F688BB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6C6DD-1B6B-4EA1-BDDA-F08970467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DD081-6041-4EA1-8B0F-90AD3C34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19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E01B1-E2EC-4C4C-942C-9BB9B73BD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C20B1-DC17-44B3-B2C6-F902AB876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0B73C-0C37-4BFF-8F23-D8AD61E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7B8B5E-FA5C-414F-BD8E-052202764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CB935-D53E-4628-AABC-705E89D6D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05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0B569-5A8E-4B07-81DF-07EF9022F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5C4FF3-C70C-40AA-8997-0B335929E9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590F4D-43AE-49E2-8803-C1EA3D5B9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373B5-8940-49B6-90AF-68684A46D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E15DA-599B-4368-91A1-50570FF2D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00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F8729-B28F-4AF6-9691-0FF9D91A9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BFA7D-CAAB-4C2E-962C-765DA8D9DF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FB063D-47AD-45DC-9345-43FD1F8A2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326D0-F802-4F55-9CB2-467C0BFCF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D1294-39F9-47E2-AD9D-DC7921507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5E7A8-BC51-4F6E-B3A8-CF82F8414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422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7A37B-7B98-46B7-BFD8-442C765BD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0C795-B282-42ED-A4C9-BE99B4242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379CB5-E2E6-47B9-9306-924317917C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9F0320-3B5A-4A21-B5C1-EAE6A10B81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8A0080-ADEF-4AC4-8B76-4EED3127C1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65319B-DF86-4CF6-8F21-2041DF12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503D6B-DBFA-4006-9FFD-AFC6FDFC9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C76DE8-09A3-45D4-9866-89CC326C7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02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6A9FB-277E-4F9F-9F81-71FB70656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D59304-5150-4F00-957C-CB88F6A10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F769C2-1689-4080-92D5-3486657FD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BD3515-B6B6-4340-B3B3-88180CF8B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43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9E7A96-0B1A-4AA3-90AC-1B061175D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9DE3E7-A7D6-4AA4-B366-A05E822EA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1BD7E9-D38E-4E6D-B284-982B262AF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771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B07F9-B196-4ED3-96C2-436E25E2F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4788C-DFB1-4DDF-8E3B-F59CC3C0C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DB6890-934E-47A7-A0D7-EDE6143DA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26D25-4455-45E8-B79B-94074E57A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8E506-C260-437C-81C3-EE089D85E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6E0B0-614D-499E-BBCA-E4D14BDC7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813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AF866-E6D0-48A4-82B8-247A40EE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7D2BCC-3942-4ACC-93B2-6FC79B45BE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E94385-119A-48BD-9A85-D75207797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5E64E9-D6BD-4100-B9BC-CCC032FD4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24603-4AB9-429D-BE82-CF90AA1F4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3D928D-0908-48F5-959F-786BF7583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920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F0861-D1F3-4934-A264-22A6327FD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FBEDD7-D6E2-4A43-9868-58452DA8E6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5815C-D573-44A4-B230-BA46BBE8D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A49B53-AA00-4D22-9C81-2B566715B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C292C-4EDC-4E13-8CC9-6E6299A56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191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3D3A3A-773D-43BC-ACD9-EE03718134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955C99-48A7-4851-A27C-27F184BB18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2FC7B3-3740-42D7-AF20-3FA68CD8F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5023A-9D9A-4DE2-A03A-F241BA82C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2269E5-AC9D-4B53-9824-E6B7E6B04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922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010A6D-1D08-47BD-BD0A-727E90A08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825F96-F097-4B45-AABC-47D542B95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ED79A-191C-4157-A274-E0553C7DB9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261F3-3F89-4D69-B21C-7A660E44D62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7AEAC-0478-4F60-9AA0-F225C36011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254D8-870C-4E1B-92CF-C7377B7D91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C8FE2-3F38-423F-89CF-C5B70E78E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95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natsip.org.uk/doc-library-login/suporting-the-si-workforce/learner-outcomes-framework-for-vi-children-and-young-peopl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SueKeil.view@gmail.com" TargetMode="External"/><Relationship Id="rId2" Type="http://schemas.openxmlformats.org/officeDocument/2006/relationships/hyperlink" Target="mailto:RoryCobb.view@gmail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1B589-7A6A-4476-A313-FA64FE025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0552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altLang="en-US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The specialist VI curriculum and the role of the QTVI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69B70F-6A45-4DF1-BE8D-545D85AE3F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43620"/>
            <a:ext cx="9144000" cy="1655762"/>
          </a:xfrm>
        </p:spPr>
        <p:txBody>
          <a:bodyPr>
            <a:normAutofit fontScale="25000" lnSpcReduction="20000"/>
          </a:bodyPr>
          <a:lstStyle/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9600" dirty="0" err="1">
                <a:solidFill>
                  <a:srgbClr val="000000"/>
                </a:solidFill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NatSIP</a:t>
            </a:r>
            <a:r>
              <a:rPr lang="en-GB" altLang="en-US" sz="9600" dirty="0">
                <a:solidFill>
                  <a:srgbClr val="000000"/>
                </a:solidFill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 working day</a:t>
            </a: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9600" dirty="0">
              <a:solidFill>
                <a:srgbClr val="000000"/>
              </a:solidFill>
              <a:latin typeface="Arial" panose="020B0604020202020204" pitchFamily="34" charset="0"/>
              <a:ea typeface="Geneva" pitchFamily="127" charset="-128"/>
              <a:cs typeface="Arial" panose="020B0604020202020204" pitchFamily="34" charset="0"/>
            </a:endParaRP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9600" dirty="0">
                <a:solidFill>
                  <a:srgbClr val="000000"/>
                </a:solidFill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5 February 2019</a:t>
            </a:r>
          </a:p>
          <a:p>
            <a:pPr lvl="1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9600" dirty="0">
              <a:solidFill>
                <a:srgbClr val="000000"/>
              </a:solidFill>
              <a:latin typeface="Arial" panose="020B0604020202020204" pitchFamily="34" charset="0"/>
              <a:ea typeface="Geneva" pitchFamily="127" charset="-128"/>
              <a:cs typeface="Arial" panose="020B0604020202020204" pitchFamily="34" charset="0"/>
            </a:endParaRPr>
          </a:p>
          <a:p>
            <a:pPr lvl="1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9600" dirty="0">
                <a:solidFill>
                  <a:srgbClr val="000000"/>
                </a:solidFill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Rory Cobb and Sue Keil</a:t>
            </a:r>
          </a:p>
          <a:p>
            <a:pPr lvl="1"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9600" dirty="0">
              <a:solidFill>
                <a:srgbClr val="000000"/>
              </a:solidFill>
              <a:latin typeface="Arial" panose="020B0604020202020204" pitchFamily="34" charset="0"/>
              <a:ea typeface="Geneva" pitchFamily="127" charset="-128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CF9C3D-B1A6-45E4-90BA-1CF63D676F7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94" y="4894594"/>
            <a:ext cx="3052583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24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F797E-DCF8-4175-99CA-51FA9F024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Learning to Access: a new UK curriculum for Vision Impairment (VI)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F273-407E-4D4F-BA66-FD68D52B4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VIEW discussion paper putting forward the argument for a nationally recognised, UK specialist VI curriculum</a:t>
            </a:r>
          </a:p>
          <a:p>
            <a:r>
              <a:rPr lang="en-GB" dirty="0"/>
              <a:t>Conceptual framework based on the concept of ‘access to learning/learning to access’ (</a:t>
            </a:r>
            <a:r>
              <a:rPr lang="en-GB" dirty="0" err="1"/>
              <a:t>McLinden</a:t>
            </a:r>
            <a:r>
              <a:rPr lang="en-GB" dirty="0"/>
              <a:t> et al, 2016) </a:t>
            </a:r>
          </a:p>
          <a:p>
            <a:r>
              <a:rPr lang="en-GB" dirty="0"/>
              <a:t>Agreed set of outcomes and approaches to intervention that guides professional practice in teaching and </a:t>
            </a:r>
            <a:r>
              <a:rPr lang="en-GB" dirty="0" err="1"/>
              <a:t>habilitation</a:t>
            </a:r>
            <a:r>
              <a:rPr lang="en-GB" dirty="0"/>
              <a:t> from early years through to higher education and/or vocational training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12D372-FC2A-4E2D-9AE8-9C0F601022E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50" y="5422789"/>
            <a:ext cx="1661823" cy="111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265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537CE-153E-4DE0-AC7C-1C75BBFCA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558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Why is a UK specialist VI curriculum needed? - we’ve managed so far without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A8741-7D3E-4F0C-B833-235DE16BE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114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Education policy and funding context – ‘postcode lottery’ of VI provision; SEN policies such as delegation of responsibilities and funding to schools inappropriate for high needs, low incidence groups such as VI</a:t>
            </a:r>
          </a:p>
          <a:p>
            <a:pPr lvl="1"/>
            <a:r>
              <a:rPr lang="en-GB" dirty="0"/>
              <a:t>need ‘national offer’ that recognises specific learning needs of CYP with VI; </a:t>
            </a:r>
            <a:r>
              <a:rPr lang="en-GB" b="1" i="1" dirty="0"/>
              <a:t>entitlement </a:t>
            </a:r>
            <a:r>
              <a:rPr lang="en-GB" dirty="0"/>
              <a:t>to provision that meets these needs; adequate resources and funding</a:t>
            </a:r>
          </a:p>
          <a:p>
            <a:r>
              <a:rPr lang="en-GB" dirty="0"/>
              <a:t>Better long term outcomes for young people with VI with independent learning, living and mobility skills; BUT</a:t>
            </a:r>
          </a:p>
          <a:p>
            <a:pPr lvl="1"/>
            <a:r>
              <a:rPr lang="en-GB" dirty="0"/>
              <a:t>Demands of mainstream academic curriculum take priority – over-emphasis on ‘access to learning’ (TA training also a factor)</a:t>
            </a:r>
          </a:p>
          <a:p>
            <a:pPr lvl="1"/>
            <a:r>
              <a:rPr lang="en-GB" dirty="0"/>
              <a:t>Poor outcomes for YP who lack these skills</a:t>
            </a:r>
          </a:p>
          <a:p>
            <a:r>
              <a:rPr lang="en-GB" dirty="0"/>
              <a:t>Too many VI frameworks/curricula in the UK – lack of consistency and coherence</a:t>
            </a:r>
          </a:p>
          <a:p>
            <a:r>
              <a:rPr lang="en-GB" dirty="0"/>
              <a:t>Lack of clarity about who does what – what is ‘specialist’ and what isn’t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D96290-240E-4DF2-96B6-DF7BFB9322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661329"/>
            <a:ext cx="1860604" cy="105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3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98A79-0578-4C2D-981C-7D1E3B757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0085"/>
            <a:ext cx="10515600" cy="1325563"/>
          </a:xfrm>
        </p:spPr>
        <p:txBody>
          <a:bodyPr/>
          <a:lstStyle/>
          <a:p>
            <a:r>
              <a:rPr lang="en-GB" b="1" dirty="0"/>
              <a:t>Access to learning / learning to access model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A05E4-5D13-4AD3-B26F-903B1C0D0A4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364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403364-7B51-4776-B4EC-68C4C1002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1148" y="455913"/>
            <a:ext cx="6742760" cy="749873"/>
          </a:xfrm>
          <a:prstGeom prst="rect">
            <a:avLst/>
          </a:prstGeom>
        </p:spPr>
      </p:pic>
      <p:grpSp>
        <p:nvGrpSpPr>
          <p:cNvPr id="3" name="Group 21">
            <a:extLst>
              <a:ext uri="{FF2B5EF4-FFF2-40B4-BE49-F238E27FC236}">
                <a16:creationId xmlns:a16="http://schemas.microsoft.com/office/drawing/2014/main" id="{668E8219-1936-49F9-89F7-19D7969756BE}"/>
              </a:ext>
            </a:extLst>
          </p:cNvPr>
          <p:cNvGrpSpPr>
            <a:grpSpLocks/>
          </p:cNvGrpSpPr>
          <p:nvPr/>
        </p:nvGrpSpPr>
        <p:grpSpPr bwMode="auto">
          <a:xfrm>
            <a:off x="1441491" y="1330325"/>
            <a:ext cx="8748884" cy="2670175"/>
            <a:chOff x="1187624" y="1340768"/>
            <a:chExt cx="6629400" cy="3175247"/>
          </a:xfrm>
        </p:grpSpPr>
        <p:grpSp>
          <p:nvGrpSpPr>
            <p:cNvPr id="4" name="Group 14">
              <a:extLst>
                <a:ext uri="{FF2B5EF4-FFF2-40B4-BE49-F238E27FC236}">
                  <a16:creationId xmlns:a16="http://schemas.microsoft.com/office/drawing/2014/main" id="{F55FD812-09E1-4B5C-8436-D3F631C3C40D}"/>
                </a:ext>
              </a:extLst>
            </p:cNvPr>
            <p:cNvGrpSpPr/>
            <p:nvPr/>
          </p:nvGrpSpPr>
          <p:grpSpPr>
            <a:xfrm>
              <a:off x="1187624" y="1683291"/>
              <a:ext cx="6629400" cy="2832724"/>
              <a:chOff x="1600200" y="2533604"/>
              <a:chExt cx="4572000" cy="1809796"/>
            </a:xfrm>
            <a:solidFill>
              <a:schemeClr val="accent2">
                <a:lumMod val="40000"/>
                <a:lumOff val="60000"/>
              </a:schemeClr>
            </a:solidFill>
          </p:grpSpPr>
          <p:sp>
            <p:nvSpPr>
              <p:cNvPr id="8" name="Isosceles Triangle 7">
                <a:extLst>
                  <a:ext uri="{FF2B5EF4-FFF2-40B4-BE49-F238E27FC236}">
                    <a16:creationId xmlns:a16="http://schemas.microsoft.com/office/drawing/2014/main" id="{7D3C9368-D79B-4A96-8A1C-0C300086C6A4}"/>
                  </a:ext>
                </a:extLst>
              </p:cNvPr>
              <p:cNvSpPr/>
              <p:nvPr/>
            </p:nvSpPr>
            <p:spPr>
              <a:xfrm flipV="1">
                <a:off x="1600200" y="2590800"/>
                <a:ext cx="4572000" cy="1752600"/>
              </a:xfrm>
              <a:prstGeom prst="triangle">
                <a:avLst>
                  <a:gd name="adj" fmla="val 0"/>
                </a:avLst>
              </a:prstGeom>
              <a:grpFill/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0D8FA52-23BD-4F28-BDE1-4F23EC733455}"/>
                  </a:ext>
                </a:extLst>
              </p:cNvPr>
              <p:cNvSpPr txBox="1"/>
              <p:nvPr/>
            </p:nvSpPr>
            <p:spPr>
              <a:xfrm>
                <a:off x="1707776" y="2533604"/>
                <a:ext cx="2639333" cy="72489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GB" sz="2800" dirty="0">
                    <a:latin typeface="+mn-lt"/>
                  </a:rPr>
                  <a:t>Providing ‘Access to Learning’</a:t>
                </a:r>
              </a:p>
            </p:txBody>
          </p:sp>
        </p:grpSp>
        <p:grpSp>
          <p:nvGrpSpPr>
            <p:cNvPr id="5" name="Group 18">
              <a:extLst>
                <a:ext uri="{FF2B5EF4-FFF2-40B4-BE49-F238E27FC236}">
                  <a16:creationId xmlns:a16="http://schemas.microsoft.com/office/drawing/2014/main" id="{9BC3C92F-4D09-4F75-AE05-63CED0046A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87624" y="1340768"/>
              <a:ext cx="6624736" cy="432048"/>
              <a:chOff x="1187624" y="1052736"/>
              <a:chExt cx="6624736" cy="432048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32A4DF49-D1AA-4A8D-89FB-C33A8489BE5D}"/>
                  </a:ext>
                </a:extLst>
              </p:cNvPr>
              <p:cNvSpPr/>
              <p:nvPr/>
            </p:nvSpPr>
            <p:spPr bwMode="auto">
              <a:xfrm>
                <a:off x="1187624" y="1052736"/>
                <a:ext cx="6624240" cy="432301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254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>
                  <a:latin typeface="Times"/>
                </a:endParaRPr>
              </a:p>
            </p:txBody>
          </p: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E4A0EB9D-F310-4462-BCCF-88CCE2C31B11}"/>
                  </a:ext>
                </a:extLst>
              </p:cNvPr>
              <p:cNvCxnSpPr/>
              <p:nvPr/>
            </p:nvCxnSpPr>
            <p:spPr bwMode="auto">
              <a:xfrm>
                <a:off x="1187624" y="1485037"/>
                <a:ext cx="662424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accent2">
                    <a:lumMod val="40000"/>
                    <a:lumOff val="6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10" name="Group 29">
            <a:extLst>
              <a:ext uri="{FF2B5EF4-FFF2-40B4-BE49-F238E27FC236}">
                <a16:creationId xmlns:a16="http://schemas.microsoft.com/office/drawing/2014/main" id="{EDE52F69-2750-414A-BF8C-E81C923EA742}"/>
              </a:ext>
            </a:extLst>
          </p:cNvPr>
          <p:cNvGrpSpPr>
            <a:grpSpLocks/>
          </p:cNvGrpSpPr>
          <p:nvPr/>
        </p:nvGrpSpPr>
        <p:grpSpPr bwMode="auto">
          <a:xfrm>
            <a:off x="1476375" y="1844675"/>
            <a:ext cx="8707190" cy="2663825"/>
            <a:chOff x="1187624" y="1916831"/>
            <a:chExt cx="6629399" cy="3168353"/>
          </a:xfrm>
        </p:grpSpPr>
        <p:grpSp>
          <p:nvGrpSpPr>
            <p:cNvPr id="11" name="Group 15">
              <a:extLst>
                <a:ext uri="{FF2B5EF4-FFF2-40B4-BE49-F238E27FC236}">
                  <a16:creationId xmlns:a16="http://schemas.microsoft.com/office/drawing/2014/main" id="{9C37F725-5C52-4EBC-901D-94CE9E4FCDAC}"/>
                </a:ext>
              </a:extLst>
            </p:cNvPr>
            <p:cNvGrpSpPr/>
            <p:nvPr/>
          </p:nvGrpSpPr>
          <p:grpSpPr>
            <a:xfrm>
              <a:off x="1187624" y="1916831"/>
              <a:ext cx="6629399" cy="2761605"/>
              <a:chOff x="1828800" y="2973853"/>
              <a:chExt cx="4571999" cy="1764359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15" name="Isosceles Triangle 14">
                <a:extLst>
                  <a:ext uri="{FF2B5EF4-FFF2-40B4-BE49-F238E27FC236}">
                    <a16:creationId xmlns:a16="http://schemas.microsoft.com/office/drawing/2014/main" id="{65F6A7B4-8D7F-4EC5-80F5-4695E0624581}"/>
                  </a:ext>
                </a:extLst>
              </p:cNvPr>
              <p:cNvSpPr/>
              <p:nvPr/>
            </p:nvSpPr>
            <p:spPr>
              <a:xfrm>
                <a:off x="1828800" y="2973853"/>
                <a:ext cx="4571999" cy="1752600"/>
              </a:xfrm>
              <a:prstGeom prst="triangle">
                <a:avLst>
                  <a:gd name="adj" fmla="val 100000"/>
                </a:avLst>
              </a:prstGeom>
              <a:grpFill/>
              <a:ln w="1905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349BFBB-25FF-4A9B-AA6F-D0EAACDA6367}"/>
                  </a:ext>
                </a:extLst>
              </p:cNvPr>
              <p:cNvSpPr txBox="1"/>
              <p:nvPr/>
            </p:nvSpPr>
            <p:spPr>
              <a:xfrm>
                <a:off x="3842657" y="4013320"/>
                <a:ext cx="2451163" cy="724892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GB" sz="2800" dirty="0">
                    <a:latin typeface="+mn-lt"/>
                  </a:rPr>
                  <a:t>Teaching ‘Learning to Access’</a:t>
                </a:r>
              </a:p>
            </p:txBody>
          </p:sp>
        </p:grpSp>
        <p:grpSp>
          <p:nvGrpSpPr>
            <p:cNvPr id="12" name="Group 27">
              <a:extLst>
                <a:ext uri="{FF2B5EF4-FFF2-40B4-BE49-F238E27FC236}">
                  <a16:creationId xmlns:a16="http://schemas.microsoft.com/office/drawing/2014/main" id="{AFDD0C7B-6E81-44F3-B1E3-39D59088EE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87624" y="4653136"/>
              <a:ext cx="6624736" cy="432048"/>
              <a:chOff x="1187624" y="4725144"/>
              <a:chExt cx="6624736" cy="432048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61471092-A0FC-4E4A-BB6B-DBFAD3DB22A8}"/>
                  </a:ext>
                </a:extLst>
              </p:cNvPr>
              <p:cNvSpPr/>
              <p:nvPr/>
            </p:nvSpPr>
            <p:spPr bwMode="auto">
              <a:xfrm>
                <a:off x="1187624" y="4724801"/>
                <a:ext cx="6624240" cy="43239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1905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>
                  <a:latin typeface="Times"/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4535AC5C-549E-4CBC-9D61-102346AB984D}"/>
                  </a:ext>
                </a:extLst>
              </p:cNvPr>
              <p:cNvCxnSpPr/>
              <p:nvPr/>
            </p:nvCxnSpPr>
            <p:spPr bwMode="auto">
              <a:xfrm flipH="1">
                <a:off x="1259851" y="4724801"/>
                <a:ext cx="6552013" cy="0"/>
              </a:xfrm>
              <a:prstGeom prst="line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accent3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2EDE2544-621A-40A1-AF29-29015F965B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327" y="4815246"/>
            <a:ext cx="6352583" cy="11766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3EE2285-6E04-438F-86DC-AA4F6609B55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9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AAA1E-E1CC-4C59-8495-0A5003CD9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Specialist VI curricula and frameworks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5E78C-5482-4FAB-BF3E-F3BC75B79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Range of outcomes and frameworks for CYP with VI in the UK, but no consensus on which to use or how to use them</a:t>
            </a:r>
          </a:p>
          <a:p>
            <a:r>
              <a:rPr lang="en-GB" dirty="0"/>
              <a:t>None have statutory status</a:t>
            </a:r>
          </a:p>
          <a:p>
            <a:r>
              <a:rPr lang="en-GB" dirty="0"/>
              <a:t>Only 3 have strong research evidence base (ECC, DJVI and Quality Standards for </a:t>
            </a:r>
            <a:r>
              <a:rPr lang="en-GB" dirty="0" err="1"/>
              <a:t>Habilitation</a:t>
            </a:r>
            <a:r>
              <a:rPr lang="en-GB" dirty="0"/>
              <a:t>)</a:t>
            </a:r>
          </a:p>
          <a:p>
            <a:r>
              <a:rPr lang="en-GB" dirty="0"/>
              <a:t>Some more widely recognised than others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E92828-7E8C-4252-B9A2-0C25BE99FBB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661329"/>
            <a:ext cx="1860604" cy="105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232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EBDF2-113F-42D1-B019-113A84822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Comparison of specialist VI curricula and outcomes frameworks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C07C929-523B-4C77-9360-BC9302A50B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0420336"/>
              </p:ext>
            </p:extLst>
          </p:nvPr>
        </p:nvGraphicFramePr>
        <p:xfrm>
          <a:off x="838200" y="2492534"/>
          <a:ext cx="10515600" cy="2376646"/>
        </p:xfrm>
        <a:graphic>
          <a:graphicData uri="http://schemas.openxmlformats.org/drawingml/2006/table">
            <a:tbl>
              <a:tblPr firstRow="1" firstCol="1" bandRow="1"/>
              <a:tblGrid>
                <a:gridCol w="1005840">
                  <a:extLst>
                    <a:ext uri="{9D8B030D-6E8A-4147-A177-3AD203B41FA5}">
                      <a16:colId xmlns:a16="http://schemas.microsoft.com/office/drawing/2014/main" val="60876658"/>
                    </a:ext>
                  </a:extLst>
                </a:gridCol>
                <a:gridCol w="1330960">
                  <a:extLst>
                    <a:ext uri="{9D8B030D-6E8A-4147-A177-3AD203B41FA5}">
                      <a16:colId xmlns:a16="http://schemas.microsoft.com/office/drawing/2014/main" val="235016228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3443991873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786137360"/>
                    </a:ext>
                  </a:extLst>
                </a:gridCol>
                <a:gridCol w="1361440">
                  <a:extLst>
                    <a:ext uri="{9D8B030D-6E8A-4147-A177-3AD203B41FA5}">
                      <a16:colId xmlns:a16="http://schemas.microsoft.com/office/drawing/2014/main" val="81918497"/>
                    </a:ext>
                  </a:extLst>
                </a:gridCol>
                <a:gridCol w="1678940">
                  <a:extLst>
                    <a:ext uri="{9D8B030D-6E8A-4147-A177-3AD203B41FA5}">
                      <a16:colId xmlns:a16="http://schemas.microsoft.com/office/drawing/2014/main" val="380715167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26200179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1425943901"/>
                    </a:ext>
                  </a:extLst>
                </a:gridCol>
                <a:gridCol w="1394460">
                  <a:extLst>
                    <a:ext uri="{9D8B030D-6E8A-4147-A177-3AD203B41FA5}">
                      <a16:colId xmlns:a16="http://schemas.microsoft.com/office/drawing/2014/main" val="2536698360"/>
                    </a:ext>
                  </a:extLst>
                </a:gridCol>
              </a:tblGrid>
              <a:tr h="23766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US ECC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UK specialist/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additional curriculum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Learner outcomes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GB" sz="18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NatSIP</a:t>
                      </a: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DJVI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standards for </a:t>
                      </a:r>
                      <a:r>
                        <a:rPr lang="en-GB" sz="18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habilitation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NatSIP</a:t>
                      </a: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VI independence outcomes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NatSIP</a:t>
                      </a: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b="1" i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eligibility</a:t>
                      </a:r>
                      <a:r>
                        <a:rPr lang="en-GB" sz="1800" b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framework</a:t>
                      </a: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for scoring support levels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NatSIP</a:t>
                      </a: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b="1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habilitation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b="1" i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eligibility </a:t>
                      </a:r>
                      <a:r>
                        <a:rPr lang="en-GB" sz="1800" b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framework 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677676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37F0B07-1F3A-44AA-BDA5-EBAF21406CC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661329"/>
            <a:ext cx="1860604" cy="105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8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9F026-988B-4520-800F-3623E0D7B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Comparison of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NatSIP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Learner Outcomes Framework with the US Expanded Core Curriculum (ECC)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49FCDF9-D543-49F9-A776-3AC8C8C9FF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025769"/>
              </p:ext>
            </p:extLst>
          </p:nvPr>
        </p:nvGraphicFramePr>
        <p:xfrm>
          <a:off x="1488757" y="1690688"/>
          <a:ext cx="9293543" cy="4717734"/>
        </p:xfrm>
        <a:graphic>
          <a:graphicData uri="http://schemas.openxmlformats.org/drawingml/2006/table">
            <a:tbl>
              <a:tblPr firstRow="1" firstCol="1" bandRow="1"/>
              <a:tblGrid>
                <a:gridCol w="3235993">
                  <a:extLst>
                    <a:ext uri="{9D8B030D-6E8A-4147-A177-3AD203B41FA5}">
                      <a16:colId xmlns:a16="http://schemas.microsoft.com/office/drawing/2014/main" val="1333383319"/>
                    </a:ext>
                  </a:extLst>
                </a:gridCol>
                <a:gridCol w="6057550">
                  <a:extLst>
                    <a:ext uri="{9D8B030D-6E8A-4147-A177-3AD203B41FA5}">
                      <a16:colId xmlns:a16="http://schemas.microsoft.com/office/drawing/2014/main" val="151251643"/>
                    </a:ext>
                  </a:extLst>
                </a:gridCol>
              </a:tblGrid>
              <a:tr h="673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 Learner outcomes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US Expanded Core Curriculum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5369872"/>
                  </a:ext>
                </a:extLst>
              </a:tr>
              <a:tr h="10109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Learning to access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Compensatory or access skills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Sensory efficiency skills (tactile, listening skills)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3827362"/>
                  </a:ext>
                </a:extLst>
              </a:tr>
              <a:tr h="336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Use of equipment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Use of assistive technology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0987088"/>
                  </a:ext>
                </a:extLst>
              </a:tr>
              <a:tr h="673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Independence and negotiation skills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Self-determination skills (includes self advocacy)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294193"/>
                  </a:ext>
                </a:extLst>
              </a:tr>
              <a:tr h="336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Participation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Social interaction skills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029245"/>
                  </a:ext>
                </a:extLst>
              </a:tr>
              <a:tr h="336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Meeting others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Recreational and leisure skills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548897"/>
                  </a:ext>
                </a:extLst>
              </a:tr>
              <a:tr h="336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Getting around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O&amp;M skills and concepts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3082564"/>
                  </a:ext>
                </a:extLst>
              </a:tr>
              <a:tr h="673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Looking after him/herself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Independent living skills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272665"/>
                  </a:ext>
                </a:extLst>
              </a:tr>
              <a:tr h="336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Life after school</a:t>
                      </a:r>
                      <a:endParaRPr lang="en-GB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Careers education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738544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51F0E521-BD87-4D23-8504-1D12ADC644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7375" y="2293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675B9B-AED4-4146-8065-5AA1A3A42D1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485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EFB29-A4D1-4AB1-9DB9-052E64E3F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41" y="190198"/>
            <a:ext cx="10515600" cy="1214010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new model for specialist intervention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74F6F-B0AB-4E3B-966C-988793E7D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Single, unifying framework provided by the 8 Learner Outcomes? </a:t>
            </a:r>
          </a:p>
          <a:p>
            <a:r>
              <a:rPr lang="en-GB" dirty="0"/>
              <a:t>2 further outcomes have been suggested: </a:t>
            </a:r>
          </a:p>
          <a:p>
            <a:pPr lvl="1"/>
            <a:r>
              <a:rPr lang="en-GB" dirty="0"/>
              <a:t>Emotional wellbeing</a:t>
            </a:r>
          </a:p>
          <a:p>
            <a:pPr lvl="1"/>
            <a:r>
              <a:rPr lang="en-GB" dirty="0"/>
              <a:t>Transition (into new settings across all age phases)</a:t>
            </a:r>
          </a:p>
          <a:p>
            <a:pPr lvl="1"/>
            <a:r>
              <a:rPr lang="en-GB" dirty="0"/>
              <a:t>Incorporating the </a:t>
            </a:r>
            <a:r>
              <a:rPr lang="en-GB" dirty="0" err="1"/>
              <a:t>habilitation</a:t>
            </a:r>
            <a:r>
              <a:rPr lang="en-GB" dirty="0"/>
              <a:t> and early years outcomes from the </a:t>
            </a:r>
            <a:r>
              <a:rPr lang="en-GB" dirty="0" err="1"/>
              <a:t>Hab</a:t>
            </a:r>
            <a:r>
              <a:rPr lang="en-GB" dirty="0"/>
              <a:t> Quality Standards and DJVI </a:t>
            </a:r>
          </a:p>
          <a:p>
            <a:r>
              <a:rPr lang="en-GB" dirty="0"/>
              <a:t>‘Access to learning / learning to access’ to provide the conceptual framework</a:t>
            </a:r>
          </a:p>
          <a:p>
            <a:pPr lvl="1"/>
            <a:r>
              <a:rPr lang="en-GB" dirty="0"/>
              <a:t>‘Progressive mutual accommodations’</a:t>
            </a:r>
          </a:p>
          <a:p>
            <a:pPr lvl="1"/>
            <a:r>
              <a:rPr lang="en-GB" dirty="0"/>
              <a:t>Inter-dependence – roles and responsibilities of VI professionals and non-VI education providers and staff to be clarified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9C122D-945D-471F-9B2B-61933B46D64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21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3A7FF-97D0-46E2-9662-6D6A47B8A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260" y="164988"/>
            <a:ext cx="1051560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Operationalising the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4AE05-7264-42C2-9A1C-3364C82CE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7260" y="1427432"/>
            <a:ext cx="10515600" cy="4351338"/>
          </a:xfrm>
        </p:spPr>
        <p:txBody>
          <a:bodyPr>
            <a:normAutofit fontScale="70000" lnSpcReduction="20000"/>
          </a:bodyPr>
          <a:lstStyle/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VI specialist curriculum content</a:t>
            </a:r>
          </a:p>
          <a:p>
            <a:pPr lvl="1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Developing further content </a:t>
            </a:r>
          </a:p>
          <a:p>
            <a:pPr lvl="1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Gaps in some content, e.g. self advocacy and negotiation skills, social interaction skills</a:t>
            </a:r>
          </a:p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Breaking outcomes into smaller steps</a:t>
            </a:r>
          </a:p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Integrating the standard academic and VI specialist curricula</a:t>
            </a:r>
          </a:p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Who does what? </a:t>
            </a:r>
          </a:p>
          <a:p>
            <a:pPr lvl="1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QTVI</a:t>
            </a:r>
          </a:p>
          <a:p>
            <a:pPr lvl="1"/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Habilitation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specialist</a:t>
            </a:r>
          </a:p>
          <a:p>
            <a:pPr lvl="1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</a:p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Allocation/deployment of staff</a:t>
            </a:r>
          </a:p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Specialist staff training and CPD</a:t>
            </a:r>
          </a:p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TAs a particular problem under current model</a:t>
            </a:r>
          </a:p>
          <a:p>
            <a:pPr lvl="1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Need for a career structure?</a:t>
            </a:r>
          </a:p>
          <a:p>
            <a:pPr lvl="1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Training to be on a par with other professional support staff, e.g. in Health?</a:t>
            </a:r>
          </a:p>
          <a:p>
            <a:pPr lvl="1"/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8E606C-F9E4-4BF6-BFAF-F9F7B9A46FD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95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F6FD2-C5AB-4820-88CD-1E3CA09EB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41" y="182245"/>
            <a:ext cx="10515600" cy="132556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Much of this work is being done already!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00EE2-6BAB-4A53-A7BE-111A7BC1E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741" y="1253331"/>
            <a:ext cx="10515600" cy="435133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Gwent sensory service</a:t>
            </a:r>
          </a:p>
          <a:p>
            <a:pPr lvl="1"/>
            <a:r>
              <a:rPr lang="en-GB" dirty="0"/>
              <a:t>‘Intervention tool’ uses Learner Outcomes for allocation of staff</a:t>
            </a:r>
          </a:p>
          <a:p>
            <a:pPr lvl="1"/>
            <a:r>
              <a:rPr lang="en-GB" dirty="0"/>
              <a:t>Integrating the VI and standard academic curricula - e.g. how the outcomes relate to the Wales Foundation Phase Framework and the Digital Competence Framework </a:t>
            </a:r>
          </a:p>
          <a:p>
            <a:r>
              <a:rPr lang="en-GB" dirty="0"/>
              <a:t>Doncaster</a:t>
            </a:r>
          </a:p>
          <a:p>
            <a:pPr lvl="1"/>
            <a:r>
              <a:rPr lang="en-GB" dirty="0"/>
              <a:t>‘Enhanced core curriculum’ based on the ECC</a:t>
            </a:r>
          </a:p>
          <a:p>
            <a:r>
              <a:rPr lang="en-GB" dirty="0"/>
              <a:t>Sheffield</a:t>
            </a:r>
          </a:p>
          <a:p>
            <a:pPr lvl="1"/>
            <a:r>
              <a:rPr lang="en-GB" dirty="0"/>
              <a:t>‘Small steps assessment’ - basis of a curriculum framework for specialist skills?</a:t>
            </a:r>
          </a:p>
          <a:p>
            <a:r>
              <a:rPr lang="en-GB" dirty="0"/>
              <a:t>Norfolk</a:t>
            </a:r>
          </a:p>
          <a:p>
            <a:pPr lvl="1"/>
            <a:r>
              <a:rPr lang="en-GB" dirty="0"/>
              <a:t>‘Learning skills ladders’ – planning targets for students in specific curriculum subjects</a:t>
            </a:r>
          </a:p>
          <a:p>
            <a:pPr lvl="1"/>
            <a:r>
              <a:rPr lang="en-GB" dirty="0"/>
              <a:t>Developing a mental health and resilience intervention package</a:t>
            </a:r>
          </a:p>
          <a:p>
            <a:r>
              <a:rPr lang="en-GB" dirty="0"/>
              <a:t>Birmingham</a:t>
            </a:r>
          </a:p>
          <a:p>
            <a:pPr lvl="1"/>
            <a:r>
              <a:rPr lang="en-GB" dirty="0"/>
              <a:t>Careers curriculum materials</a:t>
            </a:r>
          </a:p>
          <a:p>
            <a:r>
              <a:rPr lang="en-GB" dirty="0"/>
              <a:t>Others????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9AD98F-36AE-4C82-9D70-3445D637E0F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42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2B6EA-CC31-4D87-BB26-4FC9D17A9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41" y="250825"/>
            <a:ext cx="1051560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1A372-C5C0-4B24-BC94-CE5E7A3A1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741" y="1347788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Discussion paper to be submitted to BJVI – if published will be online open access (free for all to download)</a:t>
            </a:r>
          </a:p>
          <a:p>
            <a:r>
              <a:rPr lang="en-GB" dirty="0"/>
              <a:t>Agree a framework for the VI specialist curriculum, with key elements such as ‘who does what’, workload and content drawn from examples of good practice throughout the country and provided as a set resources for all practitioners to use</a:t>
            </a:r>
          </a:p>
          <a:p>
            <a:r>
              <a:rPr lang="en-GB" dirty="0"/>
              <a:t>How? Joint VIEW/VICTAR/Voluntary org project to identify, categorise, and evaluate these various initiatives</a:t>
            </a:r>
          </a:p>
          <a:p>
            <a:r>
              <a:rPr lang="en-GB" dirty="0"/>
              <a:t>Plus changes to policy and practice:</a:t>
            </a:r>
          </a:p>
          <a:p>
            <a:pPr lvl="1"/>
            <a:r>
              <a:rPr lang="en-GB" dirty="0"/>
              <a:t>TA career structure and training</a:t>
            </a:r>
          </a:p>
          <a:p>
            <a:pPr lvl="1"/>
            <a:r>
              <a:rPr lang="en-GB" dirty="0"/>
              <a:t>VI specialist curriculum to be given statutory status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A2175A-0DAA-487B-B325-E91EC73643F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619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4D3CE-FEA8-44BC-AC55-623EA18A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41" y="1622425"/>
            <a:ext cx="1051560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are your thoughts?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DE8C0-0271-4404-A33B-8AEF79B3CA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Geneva" pitchFamily="127" charset="-128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ea typeface="Geneva" pitchFamily="127" charset="-128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A14CEC-5540-45D5-B49F-F50F15800B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100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6878E-5F92-4B0D-879C-FE91144E7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References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423B8-98F1-4608-98FF-DB5737106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2400"/>
            <a:ext cx="10515600" cy="4351338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GB" altLang="en-US" sz="2000" dirty="0" err="1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Hatlen</a:t>
            </a:r>
            <a:r>
              <a:rPr lang="en-GB" altLang="en-US" sz="2000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, P. (1996). ‘The core curriculum for blind and visually impaired students, including those with additional disabilities’. </a:t>
            </a:r>
            <a:r>
              <a:rPr lang="en-GB" altLang="en-US" sz="2000" b="1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RE: View</a:t>
            </a:r>
            <a:r>
              <a:rPr lang="en-GB" altLang="en-US" sz="2000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, 28, 25–32.</a:t>
            </a:r>
          </a:p>
          <a:p>
            <a:pPr marL="342900" lvl="1" indent="-342900"/>
            <a:r>
              <a:rPr lang="en-GB" altLang="en-US" sz="2000" dirty="0" err="1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McLinden</a:t>
            </a:r>
            <a:r>
              <a:rPr lang="en-GB" altLang="en-US" sz="2000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 M, Douglas G, Cobb R, Hewett R and Ravenscroft J (2016) ‘Access to learning’ and ‘learning to access’: Analysing the distinctive role of specialist teachers of children and young people with vision impairments in facilitating curriculum access through an ecological systems theory’. </a:t>
            </a:r>
            <a:r>
              <a:rPr lang="en-GB" altLang="en-US" sz="2000" b="1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British Journal of Visual Impairment </a:t>
            </a:r>
            <a:r>
              <a:rPr lang="en-GB" altLang="en-US" sz="2000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2016, Vol. 34(2) 179–197</a:t>
            </a:r>
          </a:p>
          <a:p>
            <a:pPr marL="342900" lvl="1" indent="-342900"/>
            <a:r>
              <a:rPr lang="en-GB" altLang="en-US" sz="2000" dirty="0" err="1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NatSIP</a:t>
            </a:r>
            <a:r>
              <a:rPr lang="en-GB" altLang="en-US" sz="2000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 Learner Outcomes</a:t>
            </a:r>
          </a:p>
          <a:p>
            <a:pPr marL="400050" lvl="2" indent="0">
              <a:buNone/>
            </a:pPr>
            <a:r>
              <a:rPr lang="en-GB" altLang="en-US" u="sng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  <a:hlinkClick r:id="rId2"/>
              </a:rPr>
              <a:t>https://www.natsip.org.uk/doc-library-login/suporting-the-si-workforce/learner-outcomes-framework-for-vi-children-and-young-people</a:t>
            </a:r>
            <a:endParaRPr lang="en-GB" altLang="en-US" u="sng" dirty="0">
              <a:latin typeface="Arial" panose="020B0604020202020204" pitchFamily="34" charset="0"/>
              <a:ea typeface="Geneva" pitchFamily="127" charset="-128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1DED42-CFDA-4905-9F13-2F28939C6E4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53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62213-E6E4-4421-964C-780EEF2C6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Arial" panose="020B0604020202020204" pitchFamily="34" charset="0"/>
                <a:ea typeface="Geneva" pitchFamily="127" charset="-128"/>
                <a:cs typeface="Arial" panose="020B0604020202020204" pitchFamily="34" charset="0"/>
              </a:rPr>
              <a:t>Our contact details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63849-7706-4136-AA45-41CE9EA43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RoryCobb.view@gmail.com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SueKeil.view@gmail.com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5DFA9A-CBE9-4D2F-A8C0-5086A13983B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5532438"/>
            <a:ext cx="1606163" cy="99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270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993</Words>
  <Application>Microsoft Office PowerPoint</Application>
  <PresentationFormat>Widescreen</PresentationFormat>
  <Paragraphs>125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</vt:lpstr>
      <vt:lpstr>Office Theme</vt:lpstr>
      <vt:lpstr>The specialist VI curriculum and the role of the QTVI</vt:lpstr>
      <vt:lpstr>Learning to Access: a new UK curriculum for Vision Impairment (VI) education</vt:lpstr>
      <vt:lpstr>Why is a UK specialist VI curriculum needed? - we’ve managed so far without one</vt:lpstr>
      <vt:lpstr>Access to learning / learning to access model</vt:lpstr>
      <vt:lpstr>PowerPoint Presentation</vt:lpstr>
      <vt:lpstr>Specialist VI curricula and frameworks</vt:lpstr>
      <vt:lpstr>Comparison of specialist VI curricula and outcomes frameworks </vt:lpstr>
      <vt:lpstr>Comparison of NatSIP Learner Outcomes Framework with the US Expanded Core Curriculum (ECC)</vt:lpstr>
      <vt:lpstr>A new model for specialist intervention</vt:lpstr>
      <vt:lpstr>Operationalising the model</vt:lpstr>
      <vt:lpstr>Much of this work is being done already!</vt:lpstr>
      <vt:lpstr>Next steps</vt:lpstr>
      <vt:lpstr>What are your thoughts?</vt:lpstr>
      <vt:lpstr>References</vt:lpstr>
      <vt:lpstr>Our contact details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 and young people with vision impairment – an overview of population and provision</dc:title>
  <dc:creator>Sue Keil</dc:creator>
  <cp:lastModifiedBy>Rory Cobb</cp:lastModifiedBy>
  <cp:revision>76</cp:revision>
  <dcterms:created xsi:type="dcterms:W3CDTF">2018-07-24T13:46:25Z</dcterms:created>
  <dcterms:modified xsi:type="dcterms:W3CDTF">2019-01-21T09:46:47Z</dcterms:modified>
</cp:coreProperties>
</file>