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312" r:id="rId3"/>
    <p:sldId id="330" r:id="rId4"/>
    <p:sldId id="326" r:id="rId5"/>
    <p:sldId id="320" r:id="rId6"/>
    <p:sldId id="321" r:id="rId7"/>
    <p:sldId id="318" r:id="rId8"/>
    <p:sldId id="315" r:id="rId9"/>
    <p:sldId id="323" r:id="rId10"/>
    <p:sldId id="324" r:id="rId11"/>
    <p:sldId id="331" r:id="rId12"/>
    <p:sldId id="316" r:id="rId13"/>
    <p:sldId id="332" r:id="rId14"/>
    <p:sldId id="325" r:id="rId15"/>
    <p:sldId id="327" r:id="rId16"/>
    <p:sldId id="328" r:id="rId17"/>
    <p:sldId id="329" r:id="rId18"/>
    <p:sldId id="31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5288" autoAdjust="0"/>
  </p:normalViewPr>
  <p:slideViewPr>
    <p:cSldViewPr>
      <p:cViewPr varScale="1">
        <p:scale>
          <a:sx n="71" d="100"/>
          <a:sy n="71" d="100"/>
        </p:scale>
        <p:origin x="267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12691-24A1-40AA-9F25-CFD304371C21}" type="datetimeFigureOut">
              <a:rPr lang="en-GB" smtClean="0"/>
              <a:t>09/02/2019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592945-A19A-4971-A278-AAF7A30E4C9E}" type="slidenum">
              <a:rPr lang="en-GB" smtClean="0"/>
              <a:t>‹#›</a:t>
            </a:fld>
            <a:endParaRPr lang="en-GB"/>
          </a:p>
        </p:txBody>
      </p:sp>
    </p:spTree>
    <p:extLst>
      <p:ext uri="{BB962C8B-B14F-4D97-AF65-F5344CB8AC3E}">
        <p14:creationId xmlns:p14="http://schemas.microsoft.com/office/powerpoint/2010/main" val="744044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592945-A19A-4971-A278-AAF7A30E4C9E}" type="slidenum">
              <a:rPr lang="en-GB" smtClean="0"/>
              <a:t>1</a:t>
            </a:fld>
            <a:endParaRPr lang="en-GB"/>
          </a:p>
        </p:txBody>
      </p:sp>
    </p:spTree>
    <p:extLst>
      <p:ext uri="{BB962C8B-B14F-4D97-AF65-F5344CB8AC3E}">
        <p14:creationId xmlns:p14="http://schemas.microsoft.com/office/powerpoint/2010/main" val="2272507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GB" sz="1200" dirty="0"/>
          </a:p>
        </p:txBody>
      </p:sp>
      <p:sp>
        <p:nvSpPr>
          <p:cNvPr id="4" name="Slide Number Placeholder 3"/>
          <p:cNvSpPr>
            <a:spLocks noGrp="1"/>
          </p:cNvSpPr>
          <p:nvPr>
            <p:ph type="sldNum" sz="quarter" idx="10"/>
          </p:nvPr>
        </p:nvSpPr>
        <p:spPr/>
        <p:txBody>
          <a:bodyPr/>
          <a:lstStyle/>
          <a:p>
            <a:fld id="{EEFF3AA8-ABAA-4CB0-AEB1-B342582EBA62}" type="slidenum">
              <a:rPr lang="en-GB" smtClean="0"/>
              <a:t>2</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GB" sz="1200" dirty="0"/>
          </a:p>
        </p:txBody>
      </p:sp>
      <p:sp>
        <p:nvSpPr>
          <p:cNvPr id="4" name="Slide Number Placeholder 3"/>
          <p:cNvSpPr>
            <a:spLocks noGrp="1"/>
          </p:cNvSpPr>
          <p:nvPr>
            <p:ph type="sldNum" sz="quarter" idx="10"/>
          </p:nvPr>
        </p:nvSpPr>
        <p:spPr/>
        <p:txBody>
          <a:bodyPr/>
          <a:lstStyle/>
          <a:p>
            <a:fld id="{EEFF3AA8-ABAA-4CB0-AEB1-B342582EBA62}" type="slidenum">
              <a:rPr lang="en-GB" smtClean="0"/>
              <a:t>3</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4</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5</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6</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7</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8</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9</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10</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GB" sz="1200" dirty="0"/>
          </a:p>
        </p:txBody>
      </p:sp>
      <p:sp>
        <p:nvSpPr>
          <p:cNvPr id="4" name="Slide Number Placeholder 3"/>
          <p:cNvSpPr>
            <a:spLocks noGrp="1"/>
          </p:cNvSpPr>
          <p:nvPr>
            <p:ph type="sldNum" sz="quarter" idx="10"/>
          </p:nvPr>
        </p:nvSpPr>
        <p:spPr/>
        <p:txBody>
          <a:bodyPr/>
          <a:lstStyle/>
          <a:p>
            <a:fld id="{EEFF3AA8-ABAA-4CB0-AEB1-B342582EBA62}" type="slidenum">
              <a:rPr lang="en-GB" smtClean="0"/>
              <a:t>11</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12</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13</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14</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15</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16</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17</a:t>
            </a:fld>
            <a:endParaRPr lang="en-GB"/>
          </a:p>
        </p:txBody>
      </p:sp>
    </p:spTree>
    <p:extLst>
      <p:ext uri="{BB962C8B-B14F-4D97-AF65-F5344CB8AC3E}">
        <p14:creationId xmlns:p14="http://schemas.microsoft.com/office/powerpoint/2010/main" val="11840220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FF3AA8-ABAA-4CB0-AEB1-B342582EBA62}" type="slidenum">
              <a:rPr lang="en-GB" smtClean="0"/>
              <a:t>18</a:t>
            </a:fld>
            <a:endParaRPr lang="en-GB"/>
          </a:p>
        </p:txBody>
      </p:sp>
    </p:spTree>
    <p:extLst>
      <p:ext uri="{BB962C8B-B14F-4D97-AF65-F5344CB8AC3E}">
        <p14:creationId xmlns:p14="http://schemas.microsoft.com/office/powerpoint/2010/main" val="1184022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D06E896-AD71-4D04-A294-4F54A6A7C48D}" type="datetime1">
              <a:rPr lang="en-GB" smtClean="0"/>
              <a:t>09/02/2019</a:t>
            </a:fld>
            <a:endParaRPr lang="en-GB"/>
          </a:p>
        </p:txBody>
      </p:sp>
      <p:sp>
        <p:nvSpPr>
          <p:cNvPr id="5" name="Footer Placeholder 4"/>
          <p:cNvSpPr>
            <a:spLocks noGrp="1"/>
          </p:cNvSpPr>
          <p:nvPr>
            <p:ph type="ftr" sz="quarter" idx="11"/>
          </p:nvPr>
        </p:nvSpPr>
        <p:spPr/>
        <p:txBody>
          <a:bodyPr/>
          <a:lstStyle/>
          <a:p>
            <a:r>
              <a:rPr lang="en-GB"/>
              <a:t>Copyright IPSEA 2018</a:t>
            </a:r>
          </a:p>
        </p:txBody>
      </p:sp>
      <p:sp>
        <p:nvSpPr>
          <p:cNvPr id="6" name="Slide Number Placeholder 5"/>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2907201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64A64F7-C119-45BF-9DF7-DA0D7583A21A}" type="datetime1">
              <a:rPr lang="en-GB" smtClean="0"/>
              <a:t>09/02/2019</a:t>
            </a:fld>
            <a:endParaRPr lang="en-GB"/>
          </a:p>
        </p:txBody>
      </p:sp>
      <p:sp>
        <p:nvSpPr>
          <p:cNvPr id="5" name="Footer Placeholder 4"/>
          <p:cNvSpPr>
            <a:spLocks noGrp="1"/>
          </p:cNvSpPr>
          <p:nvPr>
            <p:ph type="ftr" sz="quarter" idx="11"/>
          </p:nvPr>
        </p:nvSpPr>
        <p:spPr/>
        <p:txBody>
          <a:bodyPr/>
          <a:lstStyle/>
          <a:p>
            <a:r>
              <a:rPr lang="en-GB"/>
              <a:t>Copyright IPSEA 2018</a:t>
            </a:r>
          </a:p>
        </p:txBody>
      </p:sp>
      <p:sp>
        <p:nvSpPr>
          <p:cNvPr id="6" name="Slide Number Placeholder 5"/>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3559809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A01DC3-BF51-4171-B318-927523D1E00A}" type="datetime1">
              <a:rPr lang="en-GB" smtClean="0"/>
              <a:t>09/02/2019</a:t>
            </a:fld>
            <a:endParaRPr lang="en-GB"/>
          </a:p>
        </p:txBody>
      </p:sp>
      <p:sp>
        <p:nvSpPr>
          <p:cNvPr id="5" name="Footer Placeholder 4"/>
          <p:cNvSpPr>
            <a:spLocks noGrp="1"/>
          </p:cNvSpPr>
          <p:nvPr>
            <p:ph type="ftr" sz="quarter" idx="11"/>
          </p:nvPr>
        </p:nvSpPr>
        <p:spPr/>
        <p:txBody>
          <a:bodyPr/>
          <a:lstStyle/>
          <a:p>
            <a:r>
              <a:rPr lang="en-GB"/>
              <a:t>Copyright IPSEA 2018</a:t>
            </a:r>
          </a:p>
        </p:txBody>
      </p:sp>
      <p:sp>
        <p:nvSpPr>
          <p:cNvPr id="6" name="Slide Number Placeholder 5"/>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2084395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C576B30-9B59-4461-9881-530A91D2B531}" type="datetime1">
              <a:rPr lang="en-GB" smtClean="0"/>
              <a:t>09/02/2019</a:t>
            </a:fld>
            <a:endParaRPr lang="en-GB"/>
          </a:p>
        </p:txBody>
      </p:sp>
      <p:sp>
        <p:nvSpPr>
          <p:cNvPr id="6" name="Footer Placeholder 5"/>
          <p:cNvSpPr>
            <a:spLocks noGrp="1"/>
          </p:cNvSpPr>
          <p:nvPr>
            <p:ph type="ftr" sz="quarter" idx="11"/>
          </p:nvPr>
        </p:nvSpPr>
        <p:spPr/>
        <p:txBody>
          <a:bodyPr/>
          <a:lstStyle/>
          <a:p>
            <a:r>
              <a:rPr lang="en-GB"/>
              <a:t>Copyright IPSEA 2018</a:t>
            </a:r>
          </a:p>
        </p:txBody>
      </p:sp>
      <p:sp>
        <p:nvSpPr>
          <p:cNvPr id="7" name="Slide Number Placeholder 6"/>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3966099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633E28F-5950-402F-9B95-F2FAD8A08BB4}" type="datetime1">
              <a:rPr lang="en-GB" smtClean="0"/>
              <a:t>09/02/2019</a:t>
            </a:fld>
            <a:endParaRPr lang="en-GB"/>
          </a:p>
        </p:txBody>
      </p:sp>
      <p:sp>
        <p:nvSpPr>
          <p:cNvPr id="8" name="Footer Placeholder 7"/>
          <p:cNvSpPr>
            <a:spLocks noGrp="1"/>
          </p:cNvSpPr>
          <p:nvPr>
            <p:ph type="ftr" sz="quarter" idx="11"/>
          </p:nvPr>
        </p:nvSpPr>
        <p:spPr/>
        <p:txBody>
          <a:bodyPr/>
          <a:lstStyle/>
          <a:p>
            <a:r>
              <a:rPr lang="en-GB"/>
              <a:t>Copyright IPSEA 2018</a:t>
            </a:r>
          </a:p>
        </p:txBody>
      </p:sp>
      <p:sp>
        <p:nvSpPr>
          <p:cNvPr id="9" name="Slide Number Placeholder 8"/>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76837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C00DFF9-6EBF-4ADE-9292-E3445966992A}" type="datetime1">
              <a:rPr lang="en-GB" smtClean="0"/>
              <a:t>09/02/2019</a:t>
            </a:fld>
            <a:endParaRPr lang="en-GB"/>
          </a:p>
        </p:txBody>
      </p:sp>
      <p:sp>
        <p:nvSpPr>
          <p:cNvPr id="4" name="Footer Placeholder 3"/>
          <p:cNvSpPr>
            <a:spLocks noGrp="1"/>
          </p:cNvSpPr>
          <p:nvPr>
            <p:ph type="ftr" sz="quarter" idx="11"/>
          </p:nvPr>
        </p:nvSpPr>
        <p:spPr/>
        <p:txBody>
          <a:bodyPr/>
          <a:lstStyle/>
          <a:p>
            <a:r>
              <a:rPr lang="en-GB"/>
              <a:t>Copyright IPSEA 2018</a:t>
            </a:r>
          </a:p>
        </p:txBody>
      </p:sp>
      <p:sp>
        <p:nvSpPr>
          <p:cNvPr id="5" name="Slide Number Placeholder 4"/>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4190432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C96590-DFAB-4C5A-88B3-1392CE76D0E1}" type="datetime1">
              <a:rPr lang="en-GB" smtClean="0"/>
              <a:t>09/02/2019</a:t>
            </a:fld>
            <a:endParaRPr lang="en-GB"/>
          </a:p>
        </p:txBody>
      </p:sp>
      <p:sp>
        <p:nvSpPr>
          <p:cNvPr id="3" name="Footer Placeholder 2"/>
          <p:cNvSpPr>
            <a:spLocks noGrp="1"/>
          </p:cNvSpPr>
          <p:nvPr>
            <p:ph type="ftr" sz="quarter" idx="11"/>
          </p:nvPr>
        </p:nvSpPr>
        <p:spPr/>
        <p:txBody>
          <a:bodyPr/>
          <a:lstStyle/>
          <a:p>
            <a:r>
              <a:rPr lang="en-GB"/>
              <a:t>Copyright IPSEA 2018</a:t>
            </a:r>
          </a:p>
        </p:txBody>
      </p:sp>
      <p:sp>
        <p:nvSpPr>
          <p:cNvPr id="4" name="Slide Number Placeholder 3"/>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1067082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06778E-D77C-41F0-ABF4-2E302F222DFB}" type="datetime1">
              <a:rPr lang="en-GB" smtClean="0"/>
              <a:t>09/02/2019</a:t>
            </a:fld>
            <a:endParaRPr lang="en-GB"/>
          </a:p>
        </p:txBody>
      </p:sp>
      <p:sp>
        <p:nvSpPr>
          <p:cNvPr id="6" name="Footer Placeholder 5"/>
          <p:cNvSpPr>
            <a:spLocks noGrp="1"/>
          </p:cNvSpPr>
          <p:nvPr>
            <p:ph type="ftr" sz="quarter" idx="11"/>
          </p:nvPr>
        </p:nvSpPr>
        <p:spPr/>
        <p:txBody>
          <a:bodyPr/>
          <a:lstStyle/>
          <a:p>
            <a:r>
              <a:rPr lang="en-GB"/>
              <a:t>Copyright IPSEA 2018</a:t>
            </a:r>
          </a:p>
        </p:txBody>
      </p:sp>
      <p:sp>
        <p:nvSpPr>
          <p:cNvPr id="7" name="Slide Number Placeholder 6"/>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920536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1BFDBD-D749-4DE3-B8FD-434E6FB8D39C}" type="datetime1">
              <a:rPr lang="en-GB" smtClean="0"/>
              <a:t>09/02/2019</a:t>
            </a:fld>
            <a:endParaRPr lang="en-GB"/>
          </a:p>
        </p:txBody>
      </p:sp>
      <p:sp>
        <p:nvSpPr>
          <p:cNvPr id="6" name="Footer Placeholder 5"/>
          <p:cNvSpPr>
            <a:spLocks noGrp="1"/>
          </p:cNvSpPr>
          <p:nvPr>
            <p:ph type="ftr" sz="quarter" idx="11"/>
          </p:nvPr>
        </p:nvSpPr>
        <p:spPr/>
        <p:txBody>
          <a:bodyPr/>
          <a:lstStyle/>
          <a:p>
            <a:r>
              <a:rPr lang="en-GB"/>
              <a:t>Copyright IPSEA 2018</a:t>
            </a:r>
          </a:p>
        </p:txBody>
      </p:sp>
      <p:sp>
        <p:nvSpPr>
          <p:cNvPr id="7" name="Slide Number Placeholder 6"/>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1547373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094064-28D5-41F6-AA4A-B53B2D035D4C}" type="datetime1">
              <a:rPr lang="en-GB" smtClean="0"/>
              <a:t>09/02/2019</a:t>
            </a:fld>
            <a:endParaRPr lang="en-GB"/>
          </a:p>
        </p:txBody>
      </p:sp>
      <p:sp>
        <p:nvSpPr>
          <p:cNvPr id="5" name="Footer Placeholder 4"/>
          <p:cNvSpPr>
            <a:spLocks noGrp="1"/>
          </p:cNvSpPr>
          <p:nvPr>
            <p:ph type="ftr" sz="quarter" idx="11"/>
          </p:nvPr>
        </p:nvSpPr>
        <p:spPr/>
        <p:txBody>
          <a:bodyPr/>
          <a:lstStyle/>
          <a:p>
            <a:r>
              <a:rPr lang="en-GB"/>
              <a:t>Copyright IPSEA 2018</a:t>
            </a:r>
          </a:p>
        </p:txBody>
      </p:sp>
      <p:sp>
        <p:nvSpPr>
          <p:cNvPr id="6" name="Slide Number Placeholder 5"/>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1616846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866F4D-373E-44D4-996E-8450A58BA80D}" type="datetime1">
              <a:rPr lang="en-GB" smtClean="0"/>
              <a:t>09/02/2019</a:t>
            </a:fld>
            <a:endParaRPr lang="en-GB"/>
          </a:p>
        </p:txBody>
      </p:sp>
      <p:sp>
        <p:nvSpPr>
          <p:cNvPr id="5" name="Footer Placeholder 4"/>
          <p:cNvSpPr>
            <a:spLocks noGrp="1"/>
          </p:cNvSpPr>
          <p:nvPr>
            <p:ph type="ftr" sz="quarter" idx="11"/>
          </p:nvPr>
        </p:nvSpPr>
        <p:spPr/>
        <p:txBody>
          <a:bodyPr/>
          <a:lstStyle/>
          <a:p>
            <a:r>
              <a:rPr lang="en-GB"/>
              <a:t>Copyright IPSEA 2018</a:t>
            </a:r>
          </a:p>
        </p:txBody>
      </p:sp>
      <p:sp>
        <p:nvSpPr>
          <p:cNvPr id="6" name="Slide Number Placeholder 5"/>
          <p:cNvSpPr>
            <a:spLocks noGrp="1"/>
          </p:cNvSpPr>
          <p:nvPr>
            <p:ph type="sldNum" sz="quarter" idx="12"/>
          </p:nvPr>
        </p:nvSpPr>
        <p:spPr/>
        <p:txBody>
          <a:bodyPr/>
          <a:lstStyle/>
          <a:p>
            <a:fld id="{29030CC4-4535-4C74-97CF-A1240BDB5564}" type="slidenum">
              <a:rPr lang="en-GB" smtClean="0"/>
              <a:t>‹#›</a:t>
            </a:fld>
            <a:endParaRPr lang="en-GB"/>
          </a:p>
        </p:txBody>
      </p:sp>
    </p:spTree>
    <p:extLst>
      <p:ext uri="{BB962C8B-B14F-4D97-AF65-F5344CB8AC3E}">
        <p14:creationId xmlns:p14="http://schemas.microsoft.com/office/powerpoint/2010/main" val="281893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DA9291-B123-430E-90C0-45C143B96AB7}" type="datetime1">
              <a:rPr lang="en-GB" smtClean="0"/>
              <a:t>09/02/2019</a:t>
            </a:fld>
            <a:endParaRPr lang="en-GB"/>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Copyright IPSEA 2018</a:t>
            </a: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030CC4-4535-4C74-97CF-A1240BDB5564}" type="slidenum">
              <a:rPr lang="en-GB" smtClean="0"/>
              <a:t>‹#›</a:t>
            </a:fld>
            <a:endParaRPr lang="en-GB"/>
          </a:p>
        </p:txBody>
      </p:sp>
    </p:spTree>
    <p:extLst>
      <p:ext uri="{BB962C8B-B14F-4D97-AF65-F5344CB8AC3E}">
        <p14:creationId xmlns:p14="http://schemas.microsoft.com/office/powerpoint/2010/main" val="3793027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ipsea.org.uk/"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79512" y="2442942"/>
            <a:ext cx="8784976" cy="1418105"/>
          </a:xfrm>
        </p:spPr>
        <p:txBody>
          <a:bodyPr>
            <a:noAutofit/>
          </a:bodyPr>
          <a:lstStyle/>
          <a:p>
            <a:r>
              <a:rPr lang="en-GB" sz="3200" b="1" dirty="0">
                <a:latin typeface="Arial" panose="020B0604020202020204" pitchFamily="34" charset="0"/>
                <a:cs typeface="Arial" panose="020B0604020202020204" pitchFamily="34" charset="0"/>
              </a:rPr>
              <a:t>Why appeals to the SEND Tribunal are increasing in number and complexity</a:t>
            </a:r>
            <a:br>
              <a:rPr lang="en-GB" sz="3200" b="1" dirty="0">
                <a:latin typeface="Arial" panose="020B0604020202020204" pitchFamily="34" charset="0"/>
                <a:cs typeface="Arial" panose="020B0604020202020204" pitchFamily="34" charset="0"/>
              </a:rPr>
            </a:br>
            <a:r>
              <a:rPr lang="en-GB" sz="2400" b="1" dirty="0">
                <a:latin typeface="Arial" panose="020B0604020202020204" pitchFamily="34" charset="0"/>
                <a:cs typeface="Arial" panose="020B0604020202020204" pitchFamily="34" charset="0"/>
              </a:rPr>
              <a:t> 		</a:t>
            </a:r>
            <a:endParaRPr lang="en-GB" sz="3200" b="1" dirty="0">
              <a:latin typeface="Arial" panose="020B0604020202020204" pitchFamily="34" charset="0"/>
              <a:cs typeface="Arial" panose="020B0604020202020204" pitchFamily="34" charset="0"/>
            </a:endParaRPr>
          </a:p>
        </p:txBody>
      </p:sp>
      <p:pic>
        <p:nvPicPr>
          <p:cNvPr id="1026" name="Picture 2" descr="nursery-2114173_1920"/>
          <p:cNvPicPr>
            <a:picLocks noChangeAspect="1" noChangeArrowheads="1"/>
          </p:cNvPicPr>
          <p:nvPr/>
        </p:nvPicPr>
        <p:blipFill>
          <a:blip r:embed="rId3" cstate="print">
            <a:extLst>
              <a:ext uri="{28A0092B-C50C-407E-A947-70E740481C1C}">
                <a14:useLocalDpi xmlns:a14="http://schemas.microsoft.com/office/drawing/2010/main" val="0"/>
              </a:ext>
            </a:extLst>
          </a:blip>
          <a:srcRect l="19081" r="7259" b="7071"/>
          <a:stretch>
            <a:fillRect/>
          </a:stretch>
        </p:blipFill>
        <p:spPr bwMode="auto">
          <a:xfrm>
            <a:off x="783680" y="4782715"/>
            <a:ext cx="1916112" cy="1598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7" name="Picture 3" descr="shutterstock_534474040"/>
          <p:cNvPicPr>
            <a:picLocks noChangeAspect="1" noChangeArrowheads="1"/>
          </p:cNvPicPr>
          <p:nvPr/>
        </p:nvPicPr>
        <p:blipFill>
          <a:blip r:embed="rId4" cstate="print">
            <a:extLst>
              <a:ext uri="{28A0092B-C50C-407E-A947-70E740481C1C}">
                <a14:useLocalDpi xmlns:a14="http://schemas.microsoft.com/office/drawing/2010/main" val="0"/>
              </a:ext>
            </a:extLst>
          </a:blip>
          <a:srcRect l="24026" b="10052"/>
          <a:stretch>
            <a:fillRect/>
          </a:stretch>
        </p:blipFill>
        <p:spPr bwMode="auto">
          <a:xfrm>
            <a:off x="2699792" y="4782715"/>
            <a:ext cx="1924050" cy="1598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8" name="Picture 4" descr="shutterstock_186309818"/>
          <p:cNvPicPr>
            <a:picLocks noChangeAspect="1" noChangeArrowheads="1"/>
          </p:cNvPicPr>
          <p:nvPr/>
        </p:nvPicPr>
        <p:blipFill>
          <a:blip r:embed="rId5" cstate="print">
            <a:extLst>
              <a:ext uri="{28A0092B-C50C-407E-A947-70E740481C1C}">
                <a14:useLocalDpi xmlns:a14="http://schemas.microsoft.com/office/drawing/2010/main" val="0"/>
              </a:ext>
            </a:extLst>
          </a:blip>
          <a:srcRect l="3412" r="24467" b="9525"/>
          <a:stretch>
            <a:fillRect/>
          </a:stretch>
        </p:blipFill>
        <p:spPr bwMode="auto">
          <a:xfrm>
            <a:off x="4572000" y="4785890"/>
            <a:ext cx="1933575" cy="1595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9" name="Picture 5" descr="gift-habeshaw-517714-unsplash"/>
          <p:cNvPicPr>
            <a:picLocks noChangeAspect="1" noChangeArrowheads="1"/>
          </p:cNvPicPr>
          <p:nvPr/>
        </p:nvPicPr>
        <p:blipFill>
          <a:blip r:embed="rId6" cstate="print">
            <a:extLst>
              <a:ext uri="{28A0092B-C50C-407E-A947-70E740481C1C}">
                <a14:useLocalDpi xmlns:a14="http://schemas.microsoft.com/office/drawing/2010/main" val="0"/>
              </a:ext>
            </a:extLst>
          </a:blip>
          <a:srcRect l="10611" r="17593" b="7101"/>
          <a:stretch>
            <a:fillRect/>
          </a:stretch>
        </p:blipFill>
        <p:spPr bwMode="auto">
          <a:xfrm>
            <a:off x="6505575" y="4782715"/>
            <a:ext cx="1911568" cy="1598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9" name="Picture 8"/>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8984" y="814657"/>
            <a:ext cx="3528392" cy="1750247"/>
          </a:xfrm>
          <a:prstGeom prst="rect">
            <a:avLst/>
          </a:prstGeom>
          <a:noFill/>
        </p:spPr>
      </p:pic>
      <p:sp>
        <p:nvSpPr>
          <p:cNvPr id="10" name="TextBox 9"/>
          <p:cNvSpPr txBox="1"/>
          <p:nvPr/>
        </p:nvSpPr>
        <p:spPr>
          <a:xfrm>
            <a:off x="5004048" y="3606115"/>
            <a:ext cx="4824536" cy="830997"/>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Ali Fiddy</a:t>
            </a:r>
          </a:p>
          <a:p>
            <a:r>
              <a:rPr lang="en-GB" sz="2400" b="1" dirty="0">
                <a:latin typeface="Arial" panose="020B0604020202020204" pitchFamily="34" charset="0"/>
                <a:cs typeface="Arial" panose="020B0604020202020204" pitchFamily="34" charset="0"/>
              </a:rPr>
              <a:t>Chief Executive, IPSEA</a:t>
            </a:r>
          </a:p>
        </p:txBody>
      </p:sp>
    </p:spTree>
    <p:extLst>
      <p:ext uri="{BB962C8B-B14F-4D97-AF65-F5344CB8AC3E}">
        <p14:creationId xmlns:p14="http://schemas.microsoft.com/office/powerpoint/2010/main" val="619692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r>
              <a:rPr lang="en-GB" b="1" dirty="0">
                <a:latin typeface="Arial" panose="020B0604020202020204" pitchFamily="34" charset="0"/>
                <a:cs typeface="Arial" panose="020B0604020202020204" pitchFamily="34" charset="0"/>
              </a:rPr>
              <a:t>About IPSEA</a:t>
            </a:r>
          </a:p>
        </p:txBody>
      </p:sp>
      <p:sp>
        <p:nvSpPr>
          <p:cNvPr id="3" name="Content Placeholder 2"/>
          <p:cNvSpPr>
            <a:spLocks noGrp="1"/>
          </p:cNvSpPr>
          <p:nvPr>
            <p:ph idx="1"/>
          </p:nvPr>
        </p:nvSpPr>
        <p:spPr>
          <a:xfrm>
            <a:off x="457200" y="2420888"/>
            <a:ext cx="8219256" cy="3705276"/>
          </a:xfrm>
        </p:spPr>
        <p:txBody>
          <a:bodyPr>
            <a:normAutofit fontScale="92500" lnSpcReduction="10000"/>
          </a:bodyPr>
          <a:lstStyle/>
          <a:p>
            <a:r>
              <a:rPr lang="en-GB" dirty="0">
                <a:latin typeface="Arial" panose="020B0604020202020204" pitchFamily="34" charset="0"/>
                <a:cs typeface="Arial" panose="020B0604020202020204" pitchFamily="34" charset="0"/>
              </a:rPr>
              <a:t>National charity providing free and independent legally-based information, advice and support to help get the right education for children and young people with SEND</a:t>
            </a:r>
          </a:p>
          <a:p>
            <a:r>
              <a:rPr lang="en-GB" dirty="0">
                <a:latin typeface="Arial" panose="020B0604020202020204" pitchFamily="34" charset="0"/>
                <a:cs typeface="Arial" panose="020B0604020202020204" pitchFamily="34" charset="0"/>
              </a:rPr>
              <a:t>Advice, information and support services</a:t>
            </a:r>
          </a:p>
          <a:p>
            <a:r>
              <a:rPr lang="en-GB" dirty="0">
                <a:latin typeface="Arial" panose="020B0604020202020204" pitchFamily="34" charset="0"/>
                <a:cs typeface="Arial" panose="020B0604020202020204" pitchFamily="34" charset="0"/>
              </a:rPr>
              <a:t>Policy work </a:t>
            </a:r>
          </a:p>
          <a:p>
            <a:r>
              <a:rPr lang="en-GB" dirty="0">
                <a:latin typeface="Arial" panose="020B0604020202020204" pitchFamily="34" charset="0"/>
                <a:cs typeface="Arial" panose="020B0604020202020204" pitchFamily="34" charset="0"/>
              </a:rPr>
              <a:t>Training </a:t>
            </a:r>
          </a:p>
          <a:p>
            <a:pPr marL="0" indent="0" algn="ctr">
              <a:buNone/>
            </a:pPr>
            <a:endParaRPr lang="en-GB" dirty="0"/>
          </a:p>
        </p:txBody>
      </p:sp>
    </p:spTree>
    <p:extLst>
      <p:ext uri="{BB962C8B-B14F-4D97-AF65-F5344CB8AC3E}">
        <p14:creationId xmlns:p14="http://schemas.microsoft.com/office/powerpoint/2010/main" val="84573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2420888"/>
            <a:ext cx="8219256" cy="3705276"/>
          </a:xfrm>
        </p:spPr>
        <p:txBody>
          <a:bodyPr>
            <a:normAutofit/>
          </a:bodyPr>
          <a:lstStyle/>
          <a:p>
            <a:pPr marL="0" indent="0" algn="ctr">
              <a:buNone/>
            </a:pPr>
            <a:r>
              <a:rPr lang="en-GB" sz="4800" b="1" dirty="0">
                <a:latin typeface="Arial" panose="020B0604020202020204" pitchFamily="34" charset="0"/>
                <a:cs typeface="Arial" panose="020B0604020202020204" pitchFamily="34" charset="0"/>
              </a:rPr>
              <a:t>The numbers… </a:t>
            </a:r>
          </a:p>
        </p:txBody>
      </p:sp>
    </p:spTree>
    <p:extLst>
      <p:ext uri="{BB962C8B-B14F-4D97-AF65-F5344CB8AC3E}">
        <p14:creationId xmlns:p14="http://schemas.microsoft.com/office/powerpoint/2010/main" val="4126012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Autofit/>
          </a:bodyPr>
          <a:lstStyle/>
          <a:p>
            <a:r>
              <a:rPr lang="en-GB" sz="2100" b="1" dirty="0" err="1">
                <a:latin typeface="Arial" panose="020B0604020202020204" pitchFamily="34" charset="0"/>
                <a:cs typeface="Arial" panose="020B0604020202020204" pitchFamily="34" charset="0"/>
              </a:rPr>
              <a:t>DfE</a:t>
            </a:r>
            <a:r>
              <a:rPr lang="en-GB" sz="2100" b="1" dirty="0">
                <a:latin typeface="Arial" panose="020B0604020202020204" pitchFamily="34" charset="0"/>
                <a:cs typeface="Arial" panose="020B0604020202020204" pitchFamily="34" charset="0"/>
              </a:rPr>
              <a:t> statistics: numbers of children and young people with SEN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52249258"/>
              </p:ext>
            </p:extLst>
          </p:nvPr>
        </p:nvGraphicFramePr>
        <p:xfrm>
          <a:off x="107506" y="2276871"/>
          <a:ext cx="8928986" cy="3456385"/>
        </p:xfrm>
        <a:graphic>
          <a:graphicData uri="http://schemas.openxmlformats.org/drawingml/2006/table">
            <a:tbl>
              <a:tblPr firstRow="1" firstCol="1" bandRow="1">
                <a:tableStyleId>{5940675A-B579-460E-94D1-54222C63F5DA}</a:tableStyleId>
              </a:tblPr>
              <a:tblGrid>
                <a:gridCol w="792086">
                  <a:extLst>
                    <a:ext uri="{9D8B030D-6E8A-4147-A177-3AD203B41FA5}">
                      <a16:colId xmlns:a16="http://schemas.microsoft.com/office/drawing/2014/main" val="20000"/>
                    </a:ext>
                  </a:extLst>
                </a:gridCol>
                <a:gridCol w="678075">
                  <a:extLst>
                    <a:ext uri="{9D8B030D-6E8A-4147-A177-3AD203B41FA5}">
                      <a16:colId xmlns:a16="http://schemas.microsoft.com/office/drawing/2014/main" val="20001"/>
                    </a:ext>
                  </a:extLst>
                </a:gridCol>
                <a:gridCol w="678075">
                  <a:extLst>
                    <a:ext uri="{9D8B030D-6E8A-4147-A177-3AD203B41FA5}">
                      <a16:colId xmlns:a16="http://schemas.microsoft.com/office/drawing/2014/main" val="20002"/>
                    </a:ext>
                  </a:extLst>
                </a:gridCol>
                <a:gridCol w="678075">
                  <a:extLst>
                    <a:ext uri="{9D8B030D-6E8A-4147-A177-3AD203B41FA5}">
                      <a16:colId xmlns:a16="http://schemas.microsoft.com/office/drawing/2014/main" val="20003"/>
                    </a:ext>
                  </a:extLst>
                </a:gridCol>
                <a:gridCol w="678075">
                  <a:extLst>
                    <a:ext uri="{9D8B030D-6E8A-4147-A177-3AD203B41FA5}">
                      <a16:colId xmlns:a16="http://schemas.microsoft.com/office/drawing/2014/main" val="20004"/>
                    </a:ext>
                  </a:extLst>
                </a:gridCol>
                <a:gridCol w="678075">
                  <a:extLst>
                    <a:ext uri="{9D8B030D-6E8A-4147-A177-3AD203B41FA5}">
                      <a16:colId xmlns:a16="http://schemas.microsoft.com/office/drawing/2014/main" val="20005"/>
                    </a:ext>
                  </a:extLst>
                </a:gridCol>
                <a:gridCol w="678075">
                  <a:extLst>
                    <a:ext uri="{9D8B030D-6E8A-4147-A177-3AD203B41FA5}">
                      <a16:colId xmlns:a16="http://schemas.microsoft.com/office/drawing/2014/main" val="20006"/>
                    </a:ext>
                  </a:extLst>
                </a:gridCol>
                <a:gridCol w="678075">
                  <a:extLst>
                    <a:ext uri="{9D8B030D-6E8A-4147-A177-3AD203B41FA5}">
                      <a16:colId xmlns:a16="http://schemas.microsoft.com/office/drawing/2014/main" val="20007"/>
                    </a:ext>
                  </a:extLst>
                </a:gridCol>
                <a:gridCol w="678075">
                  <a:extLst>
                    <a:ext uri="{9D8B030D-6E8A-4147-A177-3AD203B41FA5}">
                      <a16:colId xmlns:a16="http://schemas.microsoft.com/office/drawing/2014/main" val="20008"/>
                    </a:ext>
                  </a:extLst>
                </a:gridCol>
                <a:gridCol w="678075">
                  <a:extLst>
                    <a:ext uri="{9D8B030D-6E8A-4147-A177-3AD203B41FA5}">
                      <a16:colId xmlns:a16="http://schemas.microsoft.com/office/drawing/2014/main" val="20009"/>
                    </a:ext>
                  </a:extLst>
                </a:gridCol>
                <a:gridCol w="678075">
                  <a:extLst>
                    <a:ext uri="{9D8B030D-6E8A-4147-A177-3AD203B41FA5}">
                      <a16:colId xmlns:a16="http://schemas.microsoft.com/office/drawing/2014/main" val="20010"/>
                    </a:ext>
                  </a:extLst>
                </a:gridCol>
                <a:gridCol w="678075">
                  <a:extLst>
                    <a:ext uri="{9D8B030D-6E8A-4147-A177-3AD203B41FA5}">
                      <a16:colId xmlns:a16="http://schemas.microsoft.com/office/drawing/2014/main" val="20011"/>
                    </a:ext>
                  </a:extLst>
                </a:gridCol>
                <a:gridCol w="678075">
                  <a:extLst>
                    <a:ext uri="{9D8B030D-6E8A-4147-A177-3AD203B41FA5}">
                      <a16:colId xmlns:a16="http://schemas.microsoft.com/office/drawing/2014/main" val="20012"/>
                    </a:ext>
                  </a:extLst>
                </a:gridCol>
              </a:tblGrid>
              <a:tr h="288033">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2621" marR="62621" marT="0" marB="0"/>
                </a:tc>
                <a:tc>
                  <a:txBody>
                    <a:bodyPr/>
                    <a:lstStyle/>
                    <a:p>
                      <a:pPr>
                        <a:lnSpc>
                          <a:spcPct val="115000"/>
                        </a:lnSpc>
                        <a:spcAft>
                          <a:spcPts val="0"/>
                        </a:spcAft>
                      </a:pPr>
                      <a:r>
                        <a:rPr lang="en-GB" sz="1100" b="1" dirty="0">
                          <a:effectLst/>
                        </a:rPr>
                        <a:t>2007</a:t>
                      </a:r>
                      <a:endParaRPr lang="en-GB" sz="1100" b="1" dirty="0">
                        <a:effectLst/>
                        <a:latin typeface="Calibri"/>
                        <a:ea typeface="Calibri"/>
                        <a:cs typeface="Times New Roman"/>
                      </a:endParaRPr>
                    </a:p>
                  </a:txBody>
                  <a:tcPr marL="62621" marR="62621" marT="0" marB="0"/>
                </a:tc>
                <a:tc>
                  <a:txBody>
                    <a:bodyPr/>
                    <a:lstStyle/>
                    <a:p>
                      <a:pPr>
                        <a:lnSpc>
                          <a:spcPct val="115000"/>
                        </a:lnSpc>
                        <a:spcAft>
                          <a:spcPts val="0"/>
                        </a:spcAft>
                      </a:pPr>
                      <a:r>
                        <a:rPr lang="en-GB" sz="1100" b="1" dirty="0">
                          <a:effectLst/>
                        </a:rPr>
                        <a:t>2008</a:t>
                      </a:r>
                      <a:endParaRPr lang="en-GB" sz="1100" b="1" dirty="0">
                        <a:effectLst/>
                        <a:latin typeface="Calibri"/>
                        <a:ea typeface="Calibri"/>
                        <a:cs typeface="Times New Roman"/>
                      </a:endParaRPr>
                    </a:p>
                  </a:txBody>
                  <a:tcPr marL="62621" marR="62621" marT="0" marB="0"/>
                </a:tc>
                <a:tc>
                  <a:txBody>
                    <a:bodyPr/>
                    <a:lstStyle/>
                    <a:p>
                      <a:pPr>
                        <a:lnSpc>
                          <a:spcPct val="115000"/>
                        </a:lnSpc>
                        <a:spcAft>
                          <a:spcPts val="0"/>
                        </a:spcAft>
                      </a:pPr>
                      <a:r>
                        <a:rPr lang="en-GB" sz="1100" b="1">
                          <a:effectLst/>
                        </a:rPr>
                        <a:t>2009</a:t>
                      </a:r>
                      <a:endParaRPr lang="en-GB" sz="1100" b="1">
                        <a:effectLst/>
                        <a:latin typeface="Calibri"/>
                        <a:ea typeface="Calibri"/>
                        <a:cs typeface="Times New Roman"/>
                      </a:endParaRPr>
                    </a:p>
                  </a:txBody>
                  <a:tcPr marL="62621" marR="62621" marT="0" marB="0"/>
                </a:tc>
                <a:tc>
                  <a:txBody>
                    <a:bodyPr/>
                    <a:lstStyle/>
                    <a:p>
                      <a:pPr>
                        <a:lnSpc>
                          <a:spcPct val="115000"/>
                        </a:lnSpc>
                        <a:spcAft>
                          <a:spcPts val="0"/>
                        </a:spcAft>
                      </a:pPr>
                      <a:r>
                        <a:rPr lang="en-GB" sz="1100" b="1">
                          <a:effectLst/>
                        </a:rPr>
                        <a:t>2010</a:t>
                      </a:r>
                      <a:endParaRPr lang="en-GB" sz="1100" b="1">
                        <a:effectLst/>
                        <a:latin typeface="Calibri"/>
                        <a:ea typeface="Calibri"/>
                        <a:cs typeface="Times New Roman"/>
                      </a:endParaRPr>
                    </a:p>
                  </a:txBody>
                  <a:tcPr marL="62621" marR="62621" marT="0" marB="0"/>
                </a:tc>
                <a:tc>
                  <a:txBody>
                    <a:bodyPr/>
                    <a:lstStyle/>
                    <a:p>
                      <a:pPr>
                        <a:lnSpc>
                          <a:spcPct val="115000"/>
                        </a:lnSpc>
                        <a:spcAft>
                          <a:spcPts val="0"/>
                        </a:spcAft>
                      </a:pPr>
                      <a:r>
                        <a:rPr lang="en-GB" sz="1100" b="1">
                          <a:effectLst/>
                        </a:rPr>
                        <a:t>2011</a:t>
                      </a:r>
                      <a:endParaRPr lang="en-GB" sz="1100" b="1">
                        <a:effectLst/>
                        <a:latin typeface="Calibri"/>
                        <a:ea typeface="Calibri"/>
                        <a:cs typeface="Times New Roman"/>
                      </a:endParaRPr>
                    </a:p>
                  </a:txBody>
                  <a:tcPr marL="62621" marR="62621" marT="0" marB="0"/>
                </a:tc>
                <a:tc>
                  <a:txBody>
                    <a:bodyPr/>
                    <a:lstStyle/>
                    <a:p>
                      <a:pPr>
                        <a:lnSpc>
                          <a:spcPct val="115000"/>
                        </a:lnSpc>
                        <a:spcAft>
                          <a:spcPts val="0"/>
                        </a:spcAft>
                      </a:pPr>
                      <a:r>
                        <a:rPr lang="en-GB" sz="1100" b="1" dirty="0">
                          <a:effectLst/>
                        </a:rPr>
                        <a:t>2012</a:t>
                      </a:r>
                      <a:endParaRPr lang="en-GB" sz="1100" b="1" dirty="0">
                        <a:effectLst/>
                        <a:latin typeface="Calibri"/>
                        <a:ea typeface="Calibri"/>
                        <a:cs typeface="Times New Roman"/>
                      </a:endParaRPr>
                    </a:p>
                  </a:txBody>
                  <a:tcPr marL="62621" marR="62621" marT="0" marB="0"/>
                </a:tc>
                <a:tc>
                  <a:txBody>
                    <a:bodyPr/>
                    <a:lstStyle/>
                    <a:p>
                      <a:pPr>
                        <a:lnSpc>
                          <a:spcPct val="115000"/>
                        </a:lnSpc>
                        <a:spcAft>
                          <a:spcPts val="0"/>
                        </a:spcAft>
                      </a:pPr>
                      <a:r>
                        <a:rPr lang="en-GB" sz="1100" b="1">
                          <a:effectLst/>
                        </a:rPr>
                        <a:t>2013</a:t>
                      </a:r>
                      <a:endParaRPr lang="en-GB" sz="1100" b="1">
                        <a:effectLst/>
                        <a:latin typeface="Calibri"/>
                        <a:ea typeface="Calibri"/>
                        <a:cs typeface="Times New Roman"/>
                      </a:endParaRPr>
                    </a:p>
                  </a:txBody>
                  <a:tcPr marL="62621" marR="62621" marT="0" marB="0"/>
                </a:tc>
                <a:tc>
                  <a:txBody>
                    <a:bodyPr/>
                    <a:lstStyle/>
                    <a:p>
                      <a:pPr>
                        <a:lnSpc>
                          <a:spcPct val="115000"/>
                        </a:lnSpc>
                        <a:spcAft>
                          <a:spcPts val="0"/>
                        </a:spcAft>
                      </a:pPr>
                      <a:r>
                        <a:rPr lang="en-GB" sz="1100" b="1">
                          <a:effectLst/>
                        </a:rPr>
                        <a:t>2014</a:t>
                      </a:r>
                      <a:endParaRPr lang="en-GB" sz="1100" b="1">
                        <a:effectLst/>
                        <a:latin typeface="Calibri"/>
                        <a:ea typeface="Calibri"/>
                        <a:cs typeface="Times New Roman"/>
                      </a:endParaRPr>
                    </a:p>
                  </a:txBody>
                  <a:tcPr marL="62621" marR="62621" marT="0" marB="0"/>
                </a:tc>
                <a:tc>
                  <a:txBody>
                    <a:bodyPr/>
                    <a:lstStyle/>
                    <a:p>
                      <a:pPr>
                        <a:lnSpc>
                          <a:spcPct val="115000"/>
                        </a:lnSpc>
                        <a:spcAft>
                          <a:spcPts val="0"/>
                        </a:spcAft>
                      </a:pPr>
                      <a:r>
                        <a:rPr lang="en-GB" sz="1100" b="1">
                          <a:effectLst/>
                        </a:rPr>
                        <a:t>2015</a:t>
                      </a:r>
                      <a:endParaRPr lang="en-GB" sz="1100" b="1">
                        <a:effectLst/>
                        <a:latin typeface="Calibri"/>
                        <a:ea typeface="Calibri"/>
                        <a:cs typeface="Times New Roman"/>
                      </a:endParaRPr>
                    </a:p>
                  </a:txBody>
                  <a:tcPr marL="62621" marR="62621" marT="0" marB="0"/>
                </a:tc>
                <a:tc>
                  <a:txBody>
                    <a:bodyPr/>
                    <a:lstStyle/>
                    <a:p>
                      <a:pPr>
                        <a:lnSpc>
                          <a:spcPct val="115000"/>
                        </a:lnSpc>
                        <a:spcAft>
                          <a:spcPts val="0"/>
                        </a:spcAft>
                      </a:pPr>
                      <a:r>
                        <a:rPr lang="en-GB" sz="1100" b="1">
                          <a:effectLst/>
                        </a:rPr>
                        <a:t>2016</a:t>
                      </a:r>
                      <a:endParaRPr lang="en-GB" sz="1100" b="1">
                        <a:effectLst/>
                        <a:latin typeface="Calibri"/>
                        <a:ea typeface="Calibri"/>
                        <a:cs typeface="Times New Roman"/>
                      </a:endParaRPr>
                    </a:p>
                  </a:txBody>
                  <a:tcPr marL="62621" marR="62621" marT="0" marB="0"/>
                </a:tc>
                <a:tc>
                  <a:txBody>
                    <a:bodyPr/>
                    <a:lstStyle/>
                    <a:p>
                      <a:pPr>
                        <a:lnSpc>
                          <a:spcPct val="115000"/>
                        </a:lnSpc>
                        <a:spcAft>
                          <a:spcPts val="0"/>
                        </a:spcAft>
                      </a:pPr>
                      <a:r>
                        <a:rPr lang="en-GB" sz="1100" b="1">
                          <a:effectLst/>
                        </a:rPr>
                        <a:t>2017</a:t>
                      </a:r>
                      <a:endParaRPr lang="en-GB" sz="1100" b="1">
                        <a:effectLst/>
                        <a:latin typeface="Calibri"/>
                        <a:ea typeface="Calibri"/>
                        <a:cs typeface="Times New Roman"/>
                      </a:endParaRPr>
                    </a:p>
                  </a:txBody>
                  <a:tcPr marL="62621" marR="62621" marT="0" marB="0"/>
                </a:tc>
                <a:tc>
                  <a:txBody>
                    <a:bodyPr/>
                    <a:lstStyle/>
                    <a:p>
                      <a:pPr>
                        <a:lnSpc>
                          <a:spcPct val="115000"/>
                        </a:lnSpc>
                        <a:spcAft>
                          <a:spcPts val="0"/>
                        </a:spcAft>
                      </a:pPr>
                      <a:r>
                        <a:rPr lang="en-GB" sz="1100" b="1" dirty="0">
                          <a:effectLst/>
                        </a:rPr>
                        <a:t>2018</a:t>
                      </a:r>
                      <a:endParaRPr lang="en-GB" sz="1100" b="1" dirty="0">
                        <a:effectLst/>
                        <a:latin typeface="Calibri"/>
                        <a:ea typeface="Calibri"/>
                        <a:cs typeface="Times New Roman"/>
                      </a:endParaRPr>
                    </a:p>
                  </a:txBody>
                  <a:tcPr marL="62621" marR="62621" marT="0" marB="0"/>
                </a:tc>
                <a:extLst>
                  <a:ext uri="{0D108BD9-81ED-4DB2-BD59-A6C34878D82A}">
                    <a16:rowId xmlns:a16="http://schemas.microsoft.com/office/drawing/2014/main" val="10000"/>
                  </a:ext>
                </a:extLst>
              </a:tr>
              <a:tr h="576064">
                <a:tc>
                  <a:txBody>
                    <a:bodyPr/>
                    <a:lstStyle/>
                    <a:p>
                      <a:pPr>
                        <a:lnSpc>
                          <a:spcPct val="115000"/>
                        </a:lnSpc>
                        <a:spcAft>
                          <a:spcPts val="0"/>
                        </a:spcAft>
                      </a:pPr>
                      <a:r>
                        <a:rPr lang="en-GB" sz="1100" b="1" dirty="0">
                          <a:effectLst/>
                        </a:rPr>
                        <a:t>Pupils on roll</a:t>
                      </a:r>
                      <a:endParaRPr lang="en-GB" sz="1100" b="1" dirty="0">
                        <a:effectLst/>
                        <a:latin typeface="Calibri"/>
                        <a:ea typeface="Calibri"/>
                        <a:cs typeface="Times New Roman"/>
                      </a:endParaRPr>
                    </a:p>
                  </a:txBody>
                  <a:tcPr marL="62621" marR="62621" marT="0" marB="0"/>
                </a:tc>
                <a:tc>
                  <a:txBody>
                    <a:bodyPr/>
                    <a:lstStyle/>
                    <a:p>
                      <a:pPr algn="ctr">
                        <a:lnSpc>
                          <a:spcPct val="115000"/>
                        </a:lnSpc>
                        <a:spcAft>
                          <a:spcPts val="0"/>
                        </a:spcAft>
                      </a:pPr>
                      <a:r>
                        <a:rPr lang="en-GB" sz="1050" dirty="0">
                          <a:effectLst/>
                        </a:rPr>
                        <a:t>8,167,715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8,121,955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8,092,280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8,098,360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8,123,865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8,178,200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8,249,810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8,331,385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8,438,145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8,559,540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8,669,080</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8,735,100</a:t>
                      </a:r>
                      <a:endParaRPr lang="en-GB" sz="1050" dirty="0">
                        <a:effectLst/>
                        <a:latin typeface="Calibri"/>
                        <a:ea typeface="Calibri"/>
                        <a:cs typeface="Times New Roman"/>
                      </a:endParaRPr>
                    </a:p>
                  </a:txBody>
                  <a:tcPr marL="62621" marR="62621" marT="0" marB="0" anchor="ctr"/>
                </a:tc>
                <a:extLst>
                  <a:ext uri="{0D108BD9-81ED-4DB2-BD59-A6C34878D82A}">
                    <a16:rowId xmlns:a16="http://schemas.microsoft.com/office/drawing/2014/main" val="10001"/>
                  </a:ext>
                </a:extLst>
              </a:tr>
              <a:tr h="576064">
                <a:tc>
                  <a:txBody>
                    <a:bodyPr/>
                    <a:lstStyle/>
                    <a:p>
                      <a:pPr>
                        <a:lnSpc>
                          <a:spcPct val="115000"/>
                        </a:lnSpc>
                        <a:spcAft>
                          <a:spcPts val="0"/>
                        </a:spcAft>
                      </a:pPr>
                      <a:r>
                        <a:rPr lang="en-GB" sz="1100" b="1" dirty="0">
                          <a:effectLst/>
                        </a:rPr>
                        <a:t>Pupils with SEN</a:t>
                      </a:r>
                      <a:endParaRPr lang="en-GB" sz="1100" b="1" dirty="0">
                        <a:effectLst/>
                        <a:latin typeface="Calibri"/>
                        <a:ea typeface="Calibri"/>
                        <a:cs typeface="Times New Roman"/>
                      </a:endParaRPr>
                    </a:p>
                  </a:txBody>
                  <a:tcPr marL="62621" marR="62621" marT="0" marB="0"/>
                </a:tc>
                <a:tc>
                  <a:txBody>
                    <a:bodyPr/>
                    <a:lstStyle/>
                    <a:p>
                      <a:pPr algn="ctr">
                        <a:lnSpc>
                          <a:spcPct val="115000"/>
                        </a:lnSpc>
                        <a:spcAft>
                          <a:spcPts val="0"/>
                        </a:spcAft>
                      </a:pPr>
                      <a:r>
                        <a:rPr lang="en-GB" sz="1050">
                          <a:effectLst/>
                        </a:rPr>
                        <a:t>1,577,265</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1,630,210</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1,672,610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1,704,980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1,673,895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1,618,340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1,545,610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1,492,950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1,301,445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1,228,785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1,244,255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1,276,215</a:t>
                      </a:r>
                      <a:endParaRPr lang="en-GB" sz="1050" dirty="0">
                        <a:effectLst/>
                        <a:latin typeface="Calibri"/>
                        <a:ea typeface="Calibri"/>
                        <a:cs typeface="Times New Roman"/>
                      </a:endParaRPr>
                    </a:p>
                  </a:txBody>
                  <a:tcPr marL="62621" marR="62621" marT="0" marB="0" anchor="ctr"/>
                </a:tc>
                <a:extLst>
                  <a:ext uri="{0D108BD9-81ED-4DB2-BD59-A6C34878D82A}">
                    <a16:rowId xmlns:a16="http://schemas.microsoft.com/office/drawing/2014/main" val="10002"/>
                  </a:ext>
                </a:extLst>
              </a:tr>
              <a:tr h="576064">
                <a:tc>
                  <a:txBody>
                    <a:bodyPr/>
                    <a:lstStyle/>
                    <a:p>
                      <a:pPr>
                        <a:lnSpc>
                          <a:spcPct val="115000"/>
                        </a:lnSpc>
                        <a:spcAft>
                          <a:spcPts val="0"/>
                        </a:spcAft>
                      </a:pPr>
                      <a:r>
                        <a:rPr lang="en-GB" sz="1100" b="1" dirty="0">
                          <a:effectLst/>
                        </a:rPr>
                        <a:t>Incidence (%)</a:t>
                      </a:r>
                      <a:endParaRPr lang="en-GB" sz="1100" b="1" dirty="0">
                        <a:effectLst/>
                        <a:latin typeface="Calibri"/>
                        <a:ea typeface="Calibri"/>
                        <a:cs typeface="Times New Roman"/>
                      </a:endParaRPr>
                    </a:p>
                  </a:txBody>
                  <a:tcPr marL="62621" marR="62621" marT="0" marB="0"/>
                </a:tc>
                <a:tc>
                  <a:txBody>
                    <a:bodyPr/>
                    <a:lstStyle/>
                    <a:p>
                      <a:pPr algn="ctr">
                        <a:lnSpc>
                          <a:spcPct val="115000"/>
                        </a:lnSpc>
                        <a:spcAft>
                          <a:spcPts val="0"/>
                        </a:spcAft>
                      </a:pPr>
                      <a:r>
                        <a:rPr lang="en-GB" sz="1050">
                          <a:effectLst/>
                        </a:rPr>
                        <a:t>19.3</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20.1</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20.7</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21.1</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20.6</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19.8</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18.7</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17.9</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15.4</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14.4</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14.4</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14.6</a:t>
                      </a:r>
                      <a:endParaRPr lang="en-GB" sz="1050" dirty="0">
                        <a:effectLst/>
                        <a:latin typeface="Calibri"/>
                        <a:ea typeface="Calibri"/>
                        <a:cs typeface="Times New Roman"/>
                      </a:endParaRPr>
                    </a:p>
                  </a:txBody>
                  <a:tcPr marL="62621" marR="62621" marT="0" marB="0" anchor="ctr"/>
                </a:tc>
                <a:extLst>
                  <a:ext uri="{0D108BD9-81ED-4DB2-BD59-A6C34878D82A}">
                    <a16:rowId xmlns:a16="http://schemas.microsoft.com/office/drawing/2014/main" val="10003"/>
                  </a:ext>
                </a:extLst>
              </a:tr>
              <a:tr h="864096">
                <a:tc>
                  <a:txBody>
                    <a:bodyPr/>
                    <a:lstStyle/>
                    <a:p>
                      <a:pPr>
                        <a:lnSpc>
                          <a:spcPct val="115000"/>
                        </a:lnSpc>
                        <a:spcAft>
                          <a:spcPts val="0"/>
                        </a:spcAft>
                      </a:pPr>
                      <a:r>
                        <a:rPr lang="en-GB" sz="1100" b="1" dirty="0">
                          <a:effectLst/>
                        </a:rPr>
                        <a:t>Pupils with Statement or </a:t>
                      </a:r>
                      <a:r>
                        <a:rPr lang="en-GB" sz="1100" b="1" dirty="0" err="1">
                          <a:effectLst/>
                        </a:rPr>
                        <a:t>EHC</a:t>
                      </a:r>
                      <a:r>
                        <a:rPr lang="en-GB" sz="1100" b="1" dirty="0">
                          <a:effectLst/>
                        </a:rPr>
                        <a:t> plan</a:t>
                      </a:r>
                      <a:endParaRPr lang="en-GB" sz="1100" b="1" dirty="0">
                        <a:effectLst/>
                        <a:latin typeface="Calibri"/>
                        <a:ea typeface="Calibri"/>
                        <a:cs typeface="Times New Roman"/>
                      </a:endParaRPr>
                    </a:p>
                  </a:txBody>
                  <a:tcPr marL="62621" marR="62621" marT="0" marB="0"/>
                </a:tc>
                <a:tc>
                  <a:txBody>
                    <a:bodyPr/>
                    <a:lstStyle/>
                    <a:p>
                      <a:pPr algn="ctr">
                        <a:lnSpc>
                          <a:spcPct val="115000"/>
                        </a:lnSpc>
                        <a:spcAft>
                          <a:spcPts val="0"/>
                        </a:spcAft>
                      </a:pPr>
                      <a:r>
                        <a:rPr lang="en-GB" sz="1050" dirty="0">
                          <a:effectLst/>
                        </a:rPr>
                        <a:t>232,760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227,315</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225,400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223,945</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224,210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226,125</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229,390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232,190</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236,165</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236,805</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242,185</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253,680</a:t>
                      </a:r>
                      <a:endParaRPr lang="en-GB" sz="1050" dirty="0">
                        <a:effectLst/>
                        <a:latin typeface="Calibri"/>
                        <a:ea typeface="Calibri"/>
                        <a:cs typeface="Times New Roman"/>
                      </a:endParaRPr>
                    </a:p>
                  </a:txBody>
                  <a:tcPr marL="62621" marR="62621" marT="0" marB="0" anchor="ctr"/>
                </a:tc>
                <a:extLst>
                  <a:ext uri="{0D108BD9-81ED-4DB2-BD59-A6C34878D82A}">
                    <a16:rowId xmlns:a16="http://schemas.microsoft.com/office/drawing/2014/main" val="10004"/>
                  </a:ext>
                </a:extLst>
              </a:tr>
              <a:tr h="576064">
                <a:tc>
                  <a:txBody>
                    <a:bodyPr/>
                    <a:lstStyle/>
                    <a:p>
                      <a:pPr>
                        <a:lnSpc>
                          <a:spcPct val="115000"/>
                        </a:lnSpc>
                        <a:spcAft>
                          <a:spcPts val="0"/>
                        </a:spcAft>
                      </a:pPr>
                      <a:r>
                        <a:rPr lang="en-GB" sz="1100" b="1" dirty="0">
                          <a:effectLst/>
                        </a:rPr>
                        <a:t>Incidence (%)</a:t>
                      </a:r>
                      <a:endParaRPr lang="en-GB" sz="1100" b="1" dirty="0">
                        <a:effectLst/>
                        <a:latin typeface="Calibri"/>
                        <a:ea typeface="Calibri"/>
                        <a:cs typeface="Times New Roman"/>
                      </a:endParaRPr>
                    </a:p>
                  </a:txBody>
                  <a:tcPr marL="62621" marR="62621" marT="0" marB="0"/>
                </a:tc>
                <a:tc>
                  <a:txBody>
                    <a:bodyPr/>
                    <a:lstStyle/>
                    <a:p>
                      <a:pPr algn="ctr">
                        <a:lnSpc>
                          <a:spcPct val="115000"/>
                        </a:lnSpc>
                        <a:spcAft>
                          <a:spcPts val="0"/>
                        </a:spcAft>
                      </a:pPr>
                      <a:r>
                        <a:rPr lang="en-GB" sz="1050">
                          <a:effectLst/>
                        </a:rPr>
                        <a:t>2.8</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2.8</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2.8</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2.8</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2.8</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2.8</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a:effectLst/>
                        </a:rPr>
                        <a:t>2.8</a:t>
                      </a:r>
                      <a:endParaRPr lang="en-GB" sz="105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2.8</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2.8</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2.8</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2.8</a:t>
                      </a:r>
                      <a:endParaRPr lang="en-GB" sz="1050" dirty="0">
                        <a:effectLst/>
                        <a:latin typeface="Calibri"/>
                        <a:ea typeface="Calibri"/>
                        <a:cs typeface="Times New Roman"/>
                      </a:endParaRPr>
                    </a:p>
                  </a:txBody>
                  <a:tcPr marL="62621" marR="62621" marT="0" marB="0" anchor="ctr"/>
                </a:tc>
                <a:tc>
                  <a:txBody>
                    <a:bodyPr/>
                    <a:lstStyle/>
                    <a:p>
                      <a:pPr algn="ctr">
                        <a:lnSpc>
                          <a:spcPct val="115000"/>
                        </a:lnSpc>
                        <a:spcAft>
                          <a:spcPts val="0"/>
                        </a:spcAft>
                      </a:pPr>
                      <a:r>
                        <a:rPr lang="en-GB" sz="1050" dirty="0">
                          <a:effectLst/>
                        </a:rPr>
                        <a:t>2.9</a:t>
                      </a:r>
                      <a:endParaRPr lang="en-GB" sz="1050" dirty="0">
                        <a:effectLst/>
                        <a:latin typeface="Calibri"/>
                        <a:ea typeface="Calibri"/>
                        <a:cs typeface="Times New Roman"/>
                      </a:endParaRPr>
                    </a:p>
                  </a:txBody>
                  <a:tcPr marL="62621" marR="62621" marT="0" marB="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83976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Autofit/>
          </a:bodyPr>
          <a:lstStyle/>
          <a:p>
            <a:r>
              <a:rPr lang="en-GB" sz="2800" b="1" dirty="0">
                <a:latin typeface="Arial" panose="020B0604020202020204" pitchFamily="34" charset="0"/>
                <a:cs typeface="Arial" panose="020B0604020202020204" pitchFamily="34" charset="0"/>
              </a:rPr>
              <a:t>Tribunal statistics: number of appeals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83846534"/>
              </p:ext>
            </p:extLst>
          </p:nvPr>
        </p:nvGraphicFramePr>
        <p:xfrm>
          <a:off x="395537" y="2204865"/>
          <a:ext cx="8424933" cy="4070962"/>
        </p:xfrm>
        <a:graphic>
          <a:graphicData uri="http://schemas.openxmlformats.org/drawingml/2006/table">
            <a:tbl>
              <a:tblPr firstRow="1" firstCol="1" bandRow="1">
                <a:tableStyleId>{5940675A-B579-460E-94D1-54222C63F5DA}</a:tableStyleId>
              </a:tblPr>
              <a:tblGrid>
                <a:gridCol w="1008111">
                  <a:extLst>
                    <a:ext uri="{9D8B030D-6E8A-4147-A177-3AD203B41FA5}">
                      <a16:colId xmlns:a16="http://schemas.microsoft.com/office/drawing/2014/main" val="20000"/>
                    </a:ext>
                  </a:extLst>
                </a:gridCol>
                <a:gridCol w="2472274">
                  <a:extLst>
                    <a:ext uri="{9D8B030D-6E8A-4147-A177-3AD203B41FA5}">
                      <a16:colId xmlns:a16="http://schemas.microsoft.com/office/drawing/2014/main" val="20001"/>
                    </a:ext>
                  </a:extLst>
                </a:gridCol>
                <a:gridCol w="2472274">
                  <a:extLst>
                    <a:ext uri="{9D8B030D-6E8A-4147-A177-3AD203B41FA5}">
                      <a16:colId xmlns:a16="http://schemas.microsoft.com/office/drawing/2014/main" val="20002"/>
                    </a:ext>
                  </a:extLst>
                </a:gridCol>
                <a:gridCol w="2472274">
                  <a:extLst>
                    <a:ext uri="{9D8B030D-6E8A-4147-A177-3AD203B41FA5}">
                      <a16:colId xmlns:a16="http://schemas.microsoft.com/office/drawing/2014/main" val="20003"/>
                    </a:ext>
                  </a:extLst>
                </a:gridCol>
              </a:tblGrid>
              <a:tr h="1035237">
                <a:tc>
                  <a:txBody>
                    <a:bodyPr/>
                    <a:lstStyle/>
                    <a:p>
                      <a:pPr>
                        <a:lnSpc>
                          <a:spcPct val="115000"/>
                        </a:lnSpc>
                        <a:spcAft>
                          <a:spcPts val="1000"/>
                        </a:spcAft>
                      </a:pPr>
                      <a:r>
                        <a:rPr lang="en-GB" sz="800" dirty="0">
                          <a:effectLst/>
                        </a:rPr>
                        <a:t> </a:t>
                      </a:r>
                      <a:endParaRPr lang="en-GB" sz="800" dirty="0">
                        <a:effectLst/>
                        <a:latin typeface="Calibri"/>
                        <a:ea typeface="Calibri"/>
                        <a:cs typeface="Times New Roman"/>
                      </a:endParaRPr>
                    </a:p>
                  </a:txBody>
                  <a:tcPr marL="50077" marR="50077" marT="6955" marB="0"/>
                </a:tc>
                <a:tc>
                  <a:txBody>
                    <a:bodyPr/>
                    <a:lstStyle/>
                    <a:p>
                      <a:pPr algn="ctr">
                        <a:lnSpc>
                          <a:spcPct val="115000"/>
                        </a:lnSpc>
                        <a:spcAft>
                          <a:spcPts val="1000"/>
                        </a:spcAft>
                      </a:pPr>
                      <a:r>
                        <a:rPr lang="en-GB" sz="1400" b="1" dirty="0">
                          <a:effectLst/>
                        </a:rPr>
                        <a:t>Registered with the Tribunal</a:t>
                      </a:r>
                      <a:endParaRPr lang="en-GB" sz="1400" b="1"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b="1" dirty="0">
                          <a:effectLst/>
                        </a:rPr>
                        <a:t>Decided by the Tribunal</a:t>
                      </a:r>
                      <a:endParaRPr lang="en-GB" sz="1400" b="1" dirty="0">
                        <a:effectLst/>
                        <a:latin typeface="Calibri"/>
                        <a:ea typeface="Calibri"/>
                        <a:cs typeface="Times New Roman"/>
                      </a:endParaRPr>
                    </a:p>
                  </a:txBody>
                  <a:tcPr marL="50077" marR="50077" marT="6955" marB="0" anchor="ctr"/>
                </a:tc>
                <a:tc>
                  <a:txBody>
                    <a:bodyPr/>
                    <a:lstStyle/>
                    <a:p>
                      <a:pPr algn="ctr">
                        <a:lnSpc>
                          <a:spcPct val="100000"/>
                        </a:lnSpc>
                        <a:spcAft>
                          <a:spcPts val="0"/>
                        </a:spcAft>
                      </a:pPr>
                      <a:r>
                        <a:rPr lang="en-GB" sz="1400" b="1" dirty="0">
                          <a:effectLst/>
                        </a:rPr>
                        <a:t>Decided in favour of the parent/young person </a:t>
                      </a:r>
                    </a:p>
                    <a:p>
                      <a:pPr algn="ctr">
                        <a:lnSpc>
                          <a:spcPct val="100000"/>
                        </a:lnSpc>
                        <a:spcAft>
                          <a:spcPts val="0"/>
                        </a:spcAft>
                      </a:pPr>
                      <a:r>
                        <a:rPr lang="en-GB" sz="1400" b="1" dirty="0">
                          <a:effectLst/>
                        </a:rPr>
                        <a:t>(in whole or in part)</a:t>
                      </a:r>
                      <a:endParaRPr lang="en-GB" sz="1400" b="1" dirty="0">
                        <a:effectLst/>
                        <a:latin typeface="Calibri"/>
                        <a:ea typeface="Calibri"/>
                        <a:cs typeface="Times New Roman"/>
                      </a:endParaRPr>
                    </a:p>
                  </a:txBody>
                  <a:tcPr marL="50077" marR="50077" marT="6955" marB="0" anchor="ctr"/>
                </a:tc>
                <a:extLst>
                  <a:ext uri="{0D108BD9-81ED-4DB2-BD59-A6C34878D82A}">
                    <a16:rowId xmlns:a16="http://schemas.microsoft.com/office/drawing/2014/main" val="10000"/>
                  </a:ext>
                </a:extLst>
              </a:tr>
              <a:tr h="428173">
                <a:tc>
                  <a:txBody>
                    <a:bodyPr/>
                    <a:lstStyle/>
                    <a:p>
                      <a:pPr algn="l">
                        <a:lnSpc>
                          <a:spcPct val="100000"/>
                        </a:lnSpc>
                        <a:spcAft>
                          <a:spcPts val="0"/>
                        </a:spcAft>
                      </a:pPr>
                      <a:r>
                        <a:rPr lang="en-GB" sz="1400" b="1" dirty="0">
                          <a:effectLst/>
                        </a:rPr>
                        <a:t>Sept 2011 - </a:t>
                      </a:r>
                    </a:p>
                    <a:p>
                      <a:pPr algn="l">
                        <a:lnSpc>
                          <a:spcPct val="100000"/>
                        </a:lnSpc>
                        <a:spcAft>
                          <a:spcPts val="0"/>
                        </a:spcAft>
                      </a:pPr>
                      <a:r>
                        <a:rPr lang="en-GB" sz="1400" b="1" dirty="0">
                          <a:effectLst/>
                        </a:rPr>
                        <a:t>Aug 2012</a:t>
                      </a:r>
                      <a:endParaRPr lang="en-GB" sz="1400" b="1"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3557</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823</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564</a:t>
                      </a:r>
                      <a:endParaRPr lang="en-GB" sz="1400" dirty="0">
                        <a:effectLst/>
                        <a:latin typeface="Calibri"/>
                        <a:ea typeface="Calibri"/>
                        <a:cs typeface="Times New Roman"/>
                      </a:endParaRPr>
                    </a:p>
                  </a:txBody>
                  <a:tcPr marL="50077" marR="50077" marT="6955" marB="0" anchor="ctr"/>
                </a:tc>
                <a:extLst>
                  <a:ext uri="{0D108BD9-81ED-4DB2-BD59-A6C34878D82A}">
                    <a16:rowId xmlns:a16="http://schemas.microsoft.com/office/drawing/2014/main" val="10001"/>
                  </a:ext>
                </a:extLst>
              </a:tr>
              <a:tr h="428173">
                <a:tc>
                  <a:txBody>
                    <a:bodyPr/>
                    <a:lstStyle/>
                    <a:p>
                      <a:pPr algn="l">
                        <a:lnSpc>
                          <a:spcPct val="100000"/>
                        </a:lnSpc>
                        <a:spcAft>
                          <a:spcPts val="0"/>
                        </a:spcAft>
                      </a:pPr>
                      <a:r>
                        <a:rPr lang="en-GB" sz="1400" b="1" dirty="0">
                          <a:effectLst/>
                        </a:rPr>
                        <a:t>Sept 2012 - </a:t>
                      </a:r>
                    </a:p>
                    <a:p>
                      <a:pPr algn="l">
                        <a:lnSpc>
                          <a:spcPct val="100000"/>
                        </a:lnSpc>
                        <a:spcAft>
                          <a:spcPts val="0"/>
                        </a:spcAft>
                      </a:pPr>
                      <a:r>
                        <a:rPr lang="en-GB" sz="1400" b="1" dirty="0">
                          <a:effectLst/>
                        </a:rPr>
                        <a:t>Aug 2013</a:t>
                      </a:r>
                      <a:endParaRPr lang="en-GB" sz="1400" b="1"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3602</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808</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682</a:t>
                      </a:r>
                      <a:endParaRPr lang="en-GB" sz="1400" dirty="0">
                        <a:effectLst/>
                        <a:latin typeface="Calibri"/>
                        <a:ea typeface="Calibri"/>
                        <a:cs typeface="Times New Roman"/>
                      </a:endParaRPr>
                    </a:p>
                  </a:txBody>
                  <a:tcPr marL="50077" marR="50077" marT="6955" marB="0" anchor="ctr"/>
                </a:tc>
                <a:extLst>
                  <a:ext uri="{0D108BD9-81ED-4DB2-BD59-A6C34878D82A}">
                    <a16:rowId xmlns:a16="http://schemas.microsoft.com/office/drawing/2014/main" val="10002"/>
                  </a:ext>
                </a:extLst>
              </a:tr>
              <a:tr h="428173">
                <a:tc>
                  <a:txBody>
                    <a:bodyPr/>
                    <a:lstStyle/>
                    <a:p>
                      <a:pPr algn="l">
                        <a:lnSpc>
                          <a:spcPct val="100000"/>
                        </a:lnSpc>
                        <a:spcAft>
                          <a:spcPts val="0"/>
                        </a:spcAft>
                      </a:pPr>
                      <a:r>
                        <a:rPr lang="en-GB" sz="1400" b="1" dirty="0">
                          <a:effectLst/>
                        </a:rPr>
                        <a:t>Sept 2013 - </a:t>
                      </a:r>
                    </a:p>
                    <a:p>
                      <a:pPr algn="l">
                        <a:lnSpc>
                          <a:spcPct val="100000"/>
                        </a:lnSpc>
                        <a:spcAft>
                          <a:spcPts val="0"/>
                        </a:spcAft>
                      </a:pPr>
                      <a:r>
                        <a:rPr lang="en-GB" sz="1400" b="1" dirty="0">
                          <a:effectLst/>
                        </a:rPr>
                        <a:t>Aug 2014</a:t>
                      </a:r>
                      <a:endParaRPr lang="en-GB" sz="1400" b="1"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4063</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797</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660</a:t>
                      </a:r>
                      <a:endParaRPr lang="en-GB" sz="1400" dirty="0">
                        <a:effectLst/>
                        <a:latin typeface="Calibri"/>
                        <a:ea typeface="Calibri"/>
                        <a:cs typeface="Times New Roman"/>
                      </a:endParaRPr>
                    </a:p>
                  </a:txBody>
                  <a:tcPr marL="50077" marR="50077" marT="6955" marB="0" anchor="ctr"/>
                </a:tc>
                <a:extLst>
                  <a:ext uri="{0D108BD9-81ED-4DB2-BD59-A6C34878D82A}">
                    <a16:rowId xmlns:a16="http://schemas.microsoft.com/office/drawing/2014/main" val="10003"/>
                  </a:ext>
                </a:extLst>
              </a:tr>
              <a:tr h="428173">
                <a:tc>
                  <a:txBody>
                    <a:bodyPr/>
                    <a:lstStyle/>
                    <a:p>
                      <a:pPr algn="l">
                        <a:lnSpc>
                          <a:spcPct val="100000"/>
                        </a:lnSpc>
                        <a:spcAft>
                          <a:spcPts val="0"/>
                        </a:spcAft>
                      </a:pPr>
                      <a:r>
                        <a:rPr lang="en-GB" sz="1400" b="1" dirty="0">
                          <a:effectLst/>
                        </a:rPr>
                        <a:t>Sept 2014 - </a:t>
                      </a:r>
                    </a:p>
                    <a:p>
                      <a:pPr algn="l">
                        <a:lnSpc>
                          <a:spcPct val="100000"/>
                        </a:lnSpc>
                        <a:spcAft>
                          <a:spcPts val="0"/>
                        </a:spcAft>
                      </a:pPr>
                      <a:r>
                        <a:rPr lang="en-GB" sz="1400" b="1" dirty="0">
                          <a:effectLst/>
                        </a:rPr>
                        <a:t>Aug 2015 </a:t>
                      </a:r>
                      <a:endParaRPr lang="en-GB" sz="1400" b="1"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3147</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788</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680</a:t>
                      </a:r>
                      <a:endParaRPr lang="en-GB" sz="1400" dirty="0">
                        <a:effectLst/>
                        <a:latin typeface="Calibri"/>
                        <a:ea typeface="Calibri"/>
                        <a:cs typeface="Times New Roman"/>
                      </a:endParaRPr>
                    </a:p>
                  </a:txBody>
                  <a:tcPr marL="50077" marR="50077" marT="6955" marB="0" anchor="ctr"/>
                </a:tc>
                <a:extLst>
                  <a:ext uri="{0D108BD9-81ED-4DB2-BD59-A6C34878D82A}">
                    <a16:rowId xmlns:a16="http://schemas.microsoft.com/office/drawing/2014/main" val="10004"/>
                  </a:ext>
                </a:extLst>
              </a:tr>
              <a:tr h="428173">
                <a:tc>
                  <a:txBody>
                    <a:bodyPr/>
                    <a:lstStyle/>
                    <a:p>
                      <a:pPr algn="l">
                        <a:lnSpc>
                          <a:spcPct val="100000"/>
                        </a:lnSpc>
                        <a:spcAft>
                          <a:spcPts val="0"/>
                        </a:spcAft>
                      </a:pPr>
                      <a:r>
                        <a:rPr lang="en-GB" sz="1400" b="1" dirty="0">
                          <a:effectLst/>
                        </a:rPr>
                        <a:t>Sept 2015 - </a:t>
                      </a:r>
                    </a:p>
                    <a:p>
                      <a:pPr algn="l">
                        <a:lnSpc>
                          <a:spcPct val="100000"/>
                        </a:lnSpc>
                        <a:spcAft>
                          <a:spcPts val="0"/>
                        </a:spcAft>
                      </a:pPr>
                      <a:r>
                        <a:rPr lang="en-GB" sz="1400" b="1" dirty="0">
                          <a:effectLst/>
                        </a:rPr>
                        <a:t>Aug 2016</a:t>
                      </a:r>
                      <a:endParaRPr lang="en-GB" sz="1400" b="1"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a:effectLst/>
                        </a:rPr>
                        <a:t>3712</a:t>
                      </a:r>
                      <a:endParaRPr lang="en-GB" sz="140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883</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780</a:t>
                      </a:r>
                      <a:endParaRPr lang="en-GB" sz="1400" dirty="0">
                        <a:effectLst/>
                        <a:latin typeface="Calibri"/>
                        <a:ea typeface="Calibri"/>
                        <a:cs typeface="Times New Roman"/>
                      </a:endParaRPr>
                    </a:p>
                  </a:txBody>
                  <a:tcPr marL="50077" marR="50077" marT="6955" marB="0" anchor="ctr"/>
                </a:tc>
                <a:extLst>
                  <a:ext uri="{0D108BD9-81ED-4DB2-BD59-A6C34878D82A}">
                    <a16:rowId xmlns:a16="http://schemas.microsoft.com/office/drawing/2014/main" val="10005"/>
                  </a:ext>
                </a:extLst>
              </a:tr>
              <a:tr h="428173">
                <a:tc>
                  <a:txBody>
                    <a:bodyPr/>
                    <a:lstStyle/>
                    <a:p>
                      <a:pPr algn="l">
                        <a:lnSpc>
                          <a:spcPct val="100000"/>
                        </a:lnSpc>
                        <a:spcAft>
                          <a:spcPts val="0"/>
                        </a:spcAft>
                      </a:pPr>
                      <a:r>
                        <a:rPr lang="en-GB" sz="1400" b="1" dirty="0">
                          <a:effectLst/>
                        </a:rPr>
                        <a:t>Sept 2016 - </a:t>
                      </a:r>
                    </a:p>
                    <a:p>
                      <a:pPr algn="l">
                        <a:lnSpc>
                          <a:spcPct val="100000"/>
                        </a:lnSpc>
                        <a:spcAft>
                          <a:spcPts val="0"/>
                        </a:spcAft>
                      </a:pPr>
                      <a:r>
                        <a:rPr lang="en-GB" sz="1400" b="1" dirty="0">
                          <a:effectLst/>
                        </a:rPr>
                        <a:t>Aug 2017</a:t>
                      </a:r>
                      <a:endParaRPr lang="en-GB" sz="1400" b="1"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4725</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a:effectLst/>
                        </a:rPr>
                        <a:t>1599</a:t>
                      </a:r>
                      <a:endParaRPr lang="en-GB" sz="140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1418</a:t>
                      </a:r>
                      <a:endParaRPr lang="en-GB" sz="1400" dirty="0">
                        <a:effectLst/>
                        <a:latin typeface="Calibri"/>
                        <a:ea typeface="Calibri"/>
                        <a:cs typeface="Times New Roman"/>
                      </a:endParaRPr>
                    </a:p>
                  </a:txBody>
                  <a:tcPr marL="50077" marR="50077" marT="6955" marB="0" anchor="ctr"/>
                </a:tc>
                <a:extLst>
                  <a:ext uri="{0D108BD9-81ED-4DB2-BD59-A6C34878D82A}">
                    <a16:rowId xmlns:a16="http://schemas.microsoft.com/office/drawing/2014/main" val="10006"/>
                  </a:ext>
                </a:extLst>
              </a:tr>
              <a:tr h="428173">
                <a:tc>
                  <a:txBody>
                    <a:bodyPr/>
                    <a:lstStyle/>
                    <a:p>
                      <a:pPr algn="l">
                        <a:lnSpc>
                          <a:spcPct val="100000"/>
                        </a:lnSpc>
                        <a:spcAft>
                          <a:spcPts val="0"/>
                        </a:spcAft>
                      </a:pPr>
                      <a:r>
                        <a:rPr lang="en-GB" sz="1400" b="1" dirty="0">
                          <a:effectLst/>
                        </a:rPr>
                        <a:t>Sept 2017 - </a:t>
                      </a:r>
                    </a:p>
                    <a:p>
                      <a:pPr algn="l">
                        <a:lnSpc>
                          <a:spcPct val="100000"/>
                        </a:lnSpc>
                        <a:spcAft>
                          <a:spcPts val="0"/>
                        </a:spcAft>
                      </a:pPr>
                      <a:r>
                        <a:rPr lang="en-GB" sz="1400" b="1" dirty="0">
                          <a:effectLst/>
                        </a:rPr>
                        <a:t>Aug 2018 </a:t>
                      </a:r>
                      <a:endParaRPr lang="en-GB" sz="1400" b="1"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5679</a:t>
                      </a:r>
                      <a:endParaRPr lang="en-GB" sz="1400" dirty="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a:effectLst/>
                        </a:rPr>
                        <a:t>2298</a:t>
                      </a:r>
                      <a:endParaRPr lang="en-GB" sz="1400">
                        <a:effectLst/>
                        <a:latin typeface="Calibri"/>
                        <a:ea typeface="Calibri"/>
                        <a:cs typeface="Times New Roman"/>
                      </a:endParaRPr>
                    </a:p>
                  </a:txBody>
                  <a:tcPr marL="50077" marR="50077" marT="6955" marB="0" anchor="ctr"/>
                </a:tc>
                <a:tc>
                  <a:txBody>
                    <a:bodyPr/>
                    <a:lstStyle/>
                    <a:p>
                      <a:pPr algn="ctr">
                        <a:lnSpc>
                          <a:spcPct val="115000"/>
                        </a:lnSpc>
                        <a:spcAft>
                          <a:spcPts val="1000"/>
                        </a:spcAft>
                      </a:pPr>
                      <a:r>
                        <a:rPr lang="en-GB" sz="1400" dirty="0">
                          <a:effectLst/>
                        </a:rPr>
                        <a:t>2035</a:t>
                      </a:r>
                      <a:endParaRPr lang="en-GB" sz="1400" dirty="0">
                        <a:effectLst/>
                        <a:latin typeface="Calibri"/>
                        <a:ea typeface="Calibri"/>
                        <a:cs typeface="Times New Roman"/>
                      </a:endParaRPr>
                    </a:p>
                  </a:txBody>
                  <a:tcPr marL="50077" marR="50077" marT="6955"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84528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r>
              <a:rPr lang="en-GB" sz="2800" b="1" dirty="0">
                <a:latin typeface="Arial" panose="020B0604020202020204" pitchFamily="34" charset="0"/>
                <a:cs typeface="Arial" panose="020B0604020202020204" pitchFamily="34" charset="0"/>
              </a:rPr>
              <a:t>Tribunal statistics: types of appeals</a:t>
            </a:r>
          </a:p>
        </p:txBody>
      </p:sp>
      <p:sp>
        <p:nvSpPr>
          <p:cNvPr id="5" name="Content Placeholder 4"/>
          <p:cNvSpPr>
            <a:spLocks noGrp="1"/>
          </p:cNvSpPr>
          <p:nvPr>
            <p:ph idx="1"/>
          </p:nvPr>
        </p:nvSpPr>
        <p:spPr/>
        <p:txBody>
          <a:bodyPr/>
          <a:lstStyle/>
          <a:p>
            <a:pPr marL="0" indent="0">
              <a:buNone/>
            </a:pPr>
            <a:endParaRPr lang="en-GB" dirty="0"/>
          </a:p>
          <a:p>
            <a:pPr marL="0" indent="0">
              <a:buNone/>
            </a:pP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3307433492"/>
              </p:ext>
            </p:extLst>
          </p:nvPr>
        </p:nvGraphicFramePr>
        <p:xfrm>
          <a:off x="179514" y="2204864"/>
          <a:ext cx="8784978" cy="3472372"/>
        </p:xfrm>
        <a:graphic>
          <a:graphicData uri="http://schemas.openxmlformats.org/drawingml/2006/table">
            <a:tbl>
              <a:tblPr firstRow="1" firstCol="1" bandRow="1">
                <a:tableStyleId>{5940675A-B579-460E-94D1-54222C63F5DA}</a:tableStyleId>
              </a:tblPr>
              <a:tblGrid>
                <a:gridCol w="923568">
                  <a:extLst>
                    <a:ext uri="{9D8B030D-6E8A-4147-A177-3AD203B41FA5}">
                      <a16:colId xmlns:a16="http://schemas.microsoft.com/office/drawing/2014/main" val="20000"/>
                    </a:ext>
                  </a:extLst>
                </a:gridCol>
                <a:gridCol w="873490">
                  <a:extLst>
                    <a:ext uri="{9D8B030D-6E8A-4147-A177-3AD203B41FA5}">
                      <a16:colId xmlns:a16="http://schemas.microsoft.com/office/drawing/2014/main" val="20001"/>
                    </a:ext>
                  </a:extLst>
                </a:gridCol>
                <a:gridCol w="873490">
                  <a:extLst>
                    <a:ext uri="{9D8B030D-6E8A-4147-A177-3AD203B41FA5}">
                      <a16:colId xmlns:a16="http://schemas.microsoft.com/office/drawing/2014/main" val="20002"/>
                    </a:ext>
                  </a:extLst>
                </a:gridCol>
                <a:gridCol w="873490">
                  <a:extLst>
                    <a:ext uri="{9D8B030D-6E8A-4147-A177-3AD203B41FA5}">
                      <a16:colId xmlns:a16="http://schemas.microsoft.com/office/drawing/2014/main" val="20003"/>
                    </a:ext>
                  </a:extLst>
                </a:gridCol>
                <a:gridCol w="873490">
                  <a:extLst>
                    <a:ext uri="{9D8B030D-6E8A-4147-A177-3AD203B41FA5}">
                      <a16:colId xmlns:a16="http://schemas.microsoft.com/office/drawing/2014/main" val="20004"/>
                    </a:ext>
                  </a:extLst>
                </a:gridCol>
                <a:gridCol w="873490">
                  <a:extLst>
                    <a:ext uri="{9D8B030D-6E8A-4147-A177-3AD203B41FA5}">
                      <a16:colId xmlns:a16="http://schemas.microsoft.com/office/drawing/2014/main" val="20005"/>
                    </a:ext>
                  </a:extLst>
                </a:gridCol>
                <a:gridCol w="873490">
                  <a:extLst>
                    <a:ext uri="{9D8B030D-6E8A-4147-A177-3AD203B41FA5}">
                      <a16:colId xmlns:a16="http://schemas.microsoft.com/office/drawing/2014/main" val="20006"/>
                    </a:ext>
                  </a:extLst>
                </a:gridCol>
                <a:gridCol w="873490">
                  <a:extLst>
                    <a:ext uri="{9D8B030D-6E8A-4147-A177-3AD203B41FA5}">
                      <a16:colId xmlns:a16="http://schemas.microsoft.com/office/drawing/2014/main" val="20007"/>
                    </a:ext>
                  </a:extLst>
                </a:gridCol>
                <a:gridCol w="873490">
                  <a:extLst>
                    <a:ext uri="{9D8B030D-6E8A-4147-A177-3AD203B41FA5}">
                      <a16:colId xmlns:a16="http://schemas.microsoft.com/office/drawing/2014/main" val="20008"/>
                    </a:ext>
                  </a:extLst>
                </a:gridCol>
                <a:gridCol w="873490">
                  <a:extLst>
                    <a:ext uri="{9D8B030D-6E8A-4147-A177-3AD203B41FA5}">
                      <a16:colId xmlns:a16="http://schemas.microsoft.com/office/drawing/2014/main" val="20009"/>
                    </a:ext>
                  </a:extLst>
                </a:gridCol>
              </a:tblGrid>
              <a:tr h="1478301">
                <a:tc>
                  <a:txBody>
                    <a:bodyPr/>
                    <a:lstStyle/>
                    <a:p>
                      <a:pPr>
                        <a:lnSpc>
                          <a:spcPct val="115000"/>
                        </a:lnSpc>
                        <a:spcAft>
                          <a:spcPts val="1000"/>
                        </a:spcAft>
                      </a:pPr>
                      <a:r>
                        <a:rPr lang="en-GB" sz="1300" dirty="0">
                          <a:effectLst/>
                        </a:rPr>
                        <a:t> </a:t>
                      </a:r>
                      <a:endParaRPr lang="en-GB" sz="1300"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Refusal to assess</a:t>
                      </a:r>
                      <a:endParaRPr lang="en-GB" sz="1300" b="1"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Refusal to issue an </a:t>
                      </a:r>
                      <a:r>
                        <a:rPr lang="en-GB" sz="1300" b="1" dirty="0" err="1">
                          <a:effectLst/>
                        </a:rPr>
                        <a:t>EHC</a:t>
                      </a:r>
                      <a:r>
                        <a:rPr lang="en-GB" sz="1300" b="1" dirty="0">
                          <a:effectLst/>
                        </a:rPr>
                        <a:t> plan</a:t>
                      </a:r>
                      <a:endParaRPr lang="en-GB" sz="1300" b="1"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Refusal to amend </a:t>
                      </a:r>
                      <a:r>
                        <a:rPr lang="en-GB" sz="1300" b="1" dirty="0" err="1">
                          <a:effectLst/>
                        </a:rPr>
                        <a:t>EHC</a:t>
                      </a:r>
                      <a:r>
                        <a:rPr lang="en-GB" sz="1300" b="1" dirty="0">
                          <a:effectLst/>
                        </a:rPr>
                        <a:t> plan following AR</a:t>
                      </a:r>
                      <a:endParaRPr lang="en-GB" sz="1300" b="1"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Content of sections B and F</a:t>
                      </a:r>
                      <a:endParaRPr lang="en-GB" sz="1300" b="1"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Content of sections B, F and I </a:t>
                      </a:r>
                      <a:endParaRPr lang="en-GB" sz="1300" b="1"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Content of section F</a:t>
                      </a:r>
                      <a:endParaRPr lang="en-GB" sz="1300" b="1"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Content of sections F and I</a:t>
                      </a:r>
                      <a:endParaRPr lang="en-GB" sz="1300" b="1"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Content of section I or no placement named in section I</a:t>
                      </a:r>
                      <a:endParaRPr lang="en-GB" sz="1300" b="1" dirty="0">
                        <a:effectLst/>
                        <a:latin typeface="Calibri"/>
                        <a:ea typeface="Calibri"/>
                        <a:cs typeface="Times New Roman"/>
                      </a:endParaRPr>
                    </a:p>
                  </a:txBody>
                  <a:tcPr marL="62779" marR="62779" marT="9324" marB="0"/>
                </a:tc>
                <a:tc>
                  <a:txBody>
                    <a:bodyPr/>
                    <a:lstStyle/>
                    <a:p>
                      <a:pPr>
                        <a:lnSpc>
                          <a:spcPct val="115000"/>
                        </a:lnSpc>
                        <a:spcAft>
                          <a:spcPts val="1000"/>
                        </a:spcAft>
                      </a:pPr>
                      <a:r>
                        <a:rPr lang="en-GB" sz="1300" b="1" dirty="0">
                          <a:effectLst/>
                        </a:rPr>
                        <a:t>Ceasing to maintain an </a:t>
                      </a:r>
                      <a:r>
                        <a:rPr lang="en-GB" sz="1300" b="1" dirty="0" err="1">
                          <a:effectLst/>
                        </a:rPr>
                        <a:t>EHC</a:t>
                      </a:r>
                      <a:r>
                        <a:rPr lang="en-GB" sz="1300" b="1" dirty="0">
                          <a:effectLst/>
                        </a:rPr>
                        <a:t> plan</a:t>
                      </a:r>
                      <a:endParaRPr lang="en-GB" sz="1300" b="1" dirty="0">
                        <a:effectLst/>
                        <a:latin typeface="Calibri"/>
                        <a:ea typeface="Calibri"/>
                        <a:cs typeface="Times New Roman"/>
                      </a:endParaRPr>
                    </a:p>
                  </a:txBody>
                  <a:tcPr marL="62779" marR="62779" marT="9324" marB="0"/>
                </a:tc>
                <a:extLst>
                  <a:ext uri="{0D108BD9-81ED-4DB2-BD59-A6C34878D82A}">
                    <a16:rowId xmlns:a16="http://schemas.microsoft.com/office/drawing/2014/main" val="10000"/>
                  </a:ext>
                </a:extLst>
              </a:tr>
              <a:tr h="516364">
                <a:tc>
                  <a:txBody>
                    <a:bodyPr/>
                    <a:lstStyle/>
                    <a:p>
                      <a:pPr>
                        <a:lnSpc>
                          <a:spcPct val="115000"/>
                        </a:lnSpc>
                        <a:spcAft>
                          <a:spcPts val="1000"/>
                        </a:spcAft>
                      </a:pPr>
                      <a:r>
                        <a:rPr lang="en-GB" sz="1300" b="1" dirty="0">
                          <a:effectLst/>
                        </a:rPr>
                        <a:t>Sept 2014 - Aug 2015 </a:t>
                      </a:r>
                      <a:endParaRPr lang="en-GB" sz="1300" b="1" dirty="0">
                        <a:effectLst/>
                        <a:latin typeface="Calibri"/>
                        <a:ea typeface="Calibri"/>
                        <a:cs typeface="Times New Roman"/>
                      </a:endParaRPr>
                    </a:p>
                  </a:txBody>
                  <a:tcPr marL="62779" marR="62779" marT="9324" marB="0"/>
                </a:tc>
                <a:tc>
                  <a:txBody>
                    <a:bodyPr/>
                    <a:lstStyle/>
                    <a:p>
                      <a:pPr algn="ctr">
                        <a:lnSpc>
                          <a:spcPct val="115000"/>
                        </a:lnSpc>
                        <a:spcAft>
                          <a:spcPts val="1000"/>
                        </a:spcAft>
                      </a:pPr>
                      <a:r>
                        <a:rPr lang="en-GB" sz="1300">
                          <a:effectLst/>
                        </a:rPr>
                        <a:t>603</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97</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1</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53</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238</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18</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7</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137</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1</a:t>
                      </a:r>
                      <a:endParaRPr lang="en-GB" sz="1300" dirty="0">
                        <a:effectLst/>
                        <a:latin typeface="Calibri"/>
                        <a:ea typeface="Calibri"/>
                        <a:cs typeface="Times New Roman"/>
                      </a:endParaRPr>
                    </a:p>
                  </a:txBody>
                  <a:tcPr marL="62779" marR="62779" marT="9324" marB="0" anchor="ctr"/>
                </a:tc>
                <a:extLst>
                  <a:ext uri="{0D108BD9-81ED-4DB2-BD59-A6C34878D82A}">
                    <a16:rowId xmlns:a16="http://schemas.microsoft.com/office/drawing/2014/main" val="10001"/>
                  </a:ext>
                </a:extLst>
              </a:tr>
              <a:tr h="492569">
                <a:tc>
                  <a:txBody>
                    <a:bodyPr/>
                    <a:lstStyle/>
                    <a:p>
                      <a:pPr>
                        <a:lnSpc>
                          <a:spcPct val="115000"/>
                        </a:lnSpc>
                        <a:spcAft>
                          <a:spcPts val="1000"/>
                        </a:spcAft>
                      </a:pPr>
                      <a:r>
                        <a:rPr lang="en-GB" sz="1300" b="1" dirty="0">
                          <a:effectLst/>
                        </a:rPr>
                        <a:t>Sept 2015 - Aug 2016</a:t>
                      </a:r>
                      <a:endParaRPr lang="en-GB" sz="1300" b="1" dirty="0">
                        <a:effectLst/>
                        <a:latin typeface="Calibri"/>
                        <a:ea typeface="Calibri"/>
                        <a:cs typeface="Times New Roman"/>
                      </a:endParaRPr>
                    </a:p>
                  </a:txBody>
                  <a:tcPr marL="62779" marR="62779" marT="9324" marB="0"/>
                </a:tc>
                <a:tc>
                  <a:txBody>
                    <a:bodyPr/>
                    <a:lstStyle/>
                    <a:p>
                      <a:pPr algn="ctr">
                        <a:lnSpc>
                          <a:spcPct val="115000"/>
                        </a:lnSpc>
                        <a:spcAft>
                          <a:spcPts val="1000"/>
                        </a:spcAft>
                      </a:pPr>
                      <a:r>
                        <a:rPr lang="en-GB" sz="1300" dirty="0">
                          <a:effectLst/>
                        </a:rPr>
                        <a:t>1185</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321</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6</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265</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762</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77</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75</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486</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7</a:t>
                      </a:r>
                      <a:endParaRPr lang="en-GB" sz="1300" dirty="0">
                        <a:effectLst/>
                        <a:latin typeface="Calibri"/>
                        <a:ea typeface="Calibri"/>
                        <a:cs typeface="Times New Roman"/>
                      </a:endParaRPr>
                    </a:p>
                  </a:txBody>
                  <a:tcPr marL="62779" marR="62779" marT="9324" marB="0" anchor="ctr"/>
                </a:tc>
                <a:extLst>
                  <a:ext uri="{0D108BD9-81ED-4DB2-BD59-A6C34878D82A}">
                    <a16:rowId xmlns:a16="http://schemas.microsoft.com/office/drawing/2014/main" val="10002"/>
                  </a:ext>
                </a:extLst>
              </a:tr>
              <a:tr h="492569">
                <a:tc>
                  <a:txBody>
                    <a:bodyPr/>
                    <a:lstStyle/>
                    <a:p>
                      <a:pPr>
                        <a:lnSpc>
                          <a:spcPct val="115000"/>
                        </a:lnSpc>
                        <a:spcAft>
                          <a:spcPts val="1000"/>
                        </a:spcAft>
                      </a:pPr>
                      <a:r>
                        <a:rPr lang="en-GB" sz="1300" b="1" dirty="0">
                          <a:effectLst/>
                        </a:rPr>
                        <a:t>Sept 2016 - Aug 2017</a:t>
                      </a:r>
                      <a:endParaRPr lang="en-GB" sz="1300" b="1" dirty="0">
                        <a:effectLst/>
                        <a:latin typeface="Calibri"/>
                        <a:ea typeface="Calibri"/>
                        <a:cs typeface="Times New Roman"/>
                      </a:endParaRPr>
                    </a:p>
                  </a:txBody>
                  <a:tcPr marL="62779" marR="62779" marT="9324" marB="0"/>
                </a:tc>
                <a:tc>
                  <a:txBody>
                    <a:bodyPr/>
                    <a:lstStyle/>
                    <a:p>
                      <a:pPr algn="ctr">
                        <a:lnSpc>
                          <a:spcPct val="115000"/>
                        </a:lnSpc>
                        <a:spcAft>
                          <a:spcPts val="1000"/>
                        </a:spcAft>
                      </a:pPr>
                      <a:r>
                        <a:rPr lang="en-GB" sz="1300">
                          <a:effectLst/>
                        </a:rPr>
                        <a:t>1494</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371</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49</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366</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a:effectLst/>
                        </a:rPr>
                        <a:t>1170</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107</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144</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771</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1000"/>
                        </a:spcAft>
                      </a:pPr>
                      <a:r>
                        <a:rPr lang="en-GB" sz="1300" dirty="0">
                          <a:effectLst/>
                        </a:rPr>
                        <a:t>35</a:t>
                      </a:r>
                      <a:endParaRPr lang="en-GB" sz="1300" dirty="0">
                        <a:effectLst/>
                        <a:latin typeface="Calibri"/>
                        <a:ea typeface="Calibri"/>
                        <a:cs typeface="Times New Roman"/>
                      </a:endParaRPr>
                    </a:p>
                  </a:txBody>
                  <a:tcPr marL="62779" marR="62779" marT="9324" marB="0" anchor="ctr"/>
                </a:tc>
                <a:extLst>
                  <a:ext uri="{0D108BD9-81ED-4DB2-BD59-A6C34878D82A}">
                    <a16:rowId xmlns:a16="http://schemas.microsoft.com/office/drawing/2014/main" val="10003"/>
                  </a:ext>
                </a:extLst>
              </a:tr>
              <a:tr h="492569">
                <a:tc>
                  <a:txBody>
                    <a:bodyPr/>
                    <a:lstStyle/>
                    <a:p>
                      <a:pPr algn="l">
                        <a:lnSpc>
                          <a:spcPct val="115000"/>
                        </a:lnSpc>
                        <a:spcAft>
                          <a:spcPts val="0"/>
                        </a:spcAft>
                      </a:pPr>
                      <a:r>
                        <a:rPr lang="en-GB" sz="1300" b="1" dirty="0">
                          <a:effectLst/>
                        </a:rPr>
                        <a:t>Sept 2017 -</a:t>
                      </a:r>
                    </a:p>
                    <a:p>
                      <a:pPr algn="l">
                        <a:lnSpc>
                          <a:spcPct val="115000"/>
                        </a:lnSpc>
                        <a:spcAft>
                          <a:spcPts val="0"/>
                        </a:spcAft>
                      </a:pPr>
                      <a:r>
                        <a:rPr lang="en-GB" sz="1300" b="1" dirty="0">
                          <a:effectLst/>
                        </a:rPr>
                        <a:t>Aug 2018</a:t>
                      </a:r>
                      <a:endParaRPr lang="en-GB" sz="1300" b="1" dirty="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a:effectLst/>
                        </a:rPr>
                        <a:t>1717</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a:effectLst/>
                        </a:rPr>
                        <a:t>515</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a:effectLst/>
                        </a:rPr>
                        <a:t>45</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a:effectLst/>
                        </a:rPr>
                        <a:t>420</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a:effectLst/>
                        </a:rPr>
                        <a:t>1 470</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a:effectLst/>
                        </a:rPr>
                        <a:t>141</a:t>
                      </a:r>
                      <a:endParaRPr lang="en-GB" sz="130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dirty="0">
                          <a:effectLst/>
                        </a:rPr>
                        <a:t>138</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dirty="0">
                          <a:effectLst/>
                        </a:rPr>
                        <a:t>965</a:t>
                      </a:r>
                      <a:endParaRPr lang="en-GB" sz="1300" dirty="0">
                        <a:effectLst/>
                        <a:latin typeface="Calibri"/>
                        <a:ea typeface="Calibri"/>
                        <a:cs typeface="Times New Roman"/>
                      </a:endParaRPr>
                    </a:p>
                  </a:txBody>
                  <a:tcPr marL="62779" marR="62779" marT="9324" marB="0" anchor="ctr"/>
                </a:tc>
                <a:tc>
                  <a:txBody>
                    <a:bodyPr/>
                    <a:lstStyle/>
                    <a:p>
                      <a:pPr algn="ctr">
                        <a:lnSpc>
                          <a:spcPct val="115000"/>
                        </a:lnSpc>
                        <a:spcAft>
                          <a:spcPts val="0"/>
                        </a:spcAft>
                      </a:pPr>
                      <a:r>
                        <a:rPr lang="en-GB" sz="1300" dirty="0">
                          <a:effectLst/>
                        </a:rPr>
                        <a:t>46</a:t>
                      </a:r>
                      <a:endParaRPr lang="en-GB" sz="1300" dirty="0">
                        <a:effectLst/>
                        <a:latin typeface="Calibri"/>
                        <a:ea typeface="Calibri"/>
                        <a:cs typeface="Times New Roman"/>
                      </a:endParaRPr>
                    </a:p>
                  </a:txBody>
                  <a:tcPr marL="62779" marR="62779" marT="9324"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18822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r>
              <a:rPr lang="en-GB" b="1" dirty="0">
                <a:latin typeface="Arial" panose="020B0604020202020204" pitchFamily="34" charset="0"/>
                <a:cs typeface="Arial" panose="020B0604020202020204" pitchFamily="34" charset="0"/>
              </a:rPr>
              <a:t>Inadequacy of SEN Support</a:t>
            </a:r>
          </a:p>
        </p:txBody>
      </p:sp>
      <p:sp>
        <p:nvSpPr>
          <p:cNvPr id="3" name="Content Placeholder 2"/>
          <p:cNvSpPr>
            <a:spLocks noGrp="1"/>
          </p:cNvSpPr>
          <p:nvPr>
            <p:ph idx="1"/>
          </p:nvPr>
        </p:nvSpPr>
        <p:spPr>
          <a:xfrm>
            <a:off x="457200" y="2420888"/>
            <a:ext cx="8219256" cy="3705276"/>
          </a:xfrm>
        </p:spPr>
        <p:txBody>
          <a:bodyPr>
            <a:normAutofit/>
          </a:bodyPr>
          <a:lstStyle/>
          <a:p>
            <a:r>
              <a:rPr lang="en-GB" dirty="0">
                <a:latin typeface="Arial" panose="020B0604020202020204" pitchFamily="34" charset="0"/>
                <a:cs typeface="Arial" panose="020B0604020202020204" pitchFamily="34" charset="0"/>
              </a:rPr>
              <a:t>SEN Support (or equivalent) – support provided by mainstream schools and colleges from existing resource</a:t>
            </a:r>
          </a:p>
          <a:p>
            <a:pPr lvl="0"/>
            <a:r>
              <a:rPr lang="en-US" dirty="0">
                <a:latin typeface="Arial" panose="020B0604020202020204" pitchFamily="34" charset="0"/>
                <a:cs typeface="Arial" panose="020B0604020202020204" pitchFamily="34" charset="0"/>
              </a:rPr>
              <a:t>“Cycle of action” – SEND Code of Practice, paragraphs 6.45-6.56: Assess, Plan, Do, Review</a:t>
            </a:r>
          </a:p>
          <a:p>
            <a:pPr lvl="0"/>
            <a:r>
              <a:rPr lang="en-US" dirty="0">
                <a:latin typeface="Arial" panose="020B0604020202020204" pitchFamily="34" charset="0"/>
                <a:cs typeface="Arial" panose="020B0604020202020204" pitchFamily="34" charset="0"/>
              </a:rPr>
              <a:t>What is “good” SEN Support?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6632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r>
              <a:rPr lang="en-GB" b="1" dirty="0">
                <a:latin typeface="Arial" panose="020B0604020202020204" pitchFamily="34" charset="0"/>
                <a:cs typeface="Arial" panose="020B0604020202020204" pitchFamily="34" charset="0"/>
              </a:rPr>
              <a:t>Non-compliance with the law</a:t>
            </a:r>
          </a:p>
        </p:txBody>
      </p:sp>
      <p:sp>
        <p:nvSpPr>
          <p:cNvPr id="3" name="Content Placeholder 2"/>
          <p:cNvSpPr>
            <a:spLocks noGrp="1"/>
          </p:cNvSpPr>
          <p:nvPr>
            <p:ph idx="1"/>
          </p:nvPr>
        </p:nvSpPr>
        <p:spPr>
          <a:xfrm>
            <a:off x="457200" y="2420888"/>
            <a:ext cx="8219256" cy="3705276"/>
          </a:xfrm>
        </p:spPr>
        <p:txBody>
          <a:bodyPr>
            <a:normAutofit fontScale="92500" lnSpcReduction="10000"/>
          </a:bodyPr>
          <a:lstStyle/>
          <a:p>
            <a:r>
              <a:rPr lang="en-GB" b="1" dirty="0">
                <a:latin typeface="Arial" panose="020B0604020202020204" pitchFamily="34" charset="0"/>
                <a:cs typeface="Arial" panose="020B0604020202020204" pitchFamily="34" charset="0"/>
              </a:rPr>
              <a:t>Test for an </a:t>
            </a:r>
            <a:r>
              <a:rPr lang="en-GB" b="1" dirty="0" err="1">
                <a:latin typeface="Arial" panose="020B0604020202020204" pitchFamily="34" charset="0"/>
                <a:cs typeface="Arial" panose="020B0604020202020204" pitchFamily="34" charset="0"/>
              </a:rPr>
              <a:t>EHC</a:t>
            </a:r>
            <a:r>
              <a:rPr lang="en-GB" b="1" dirty="0">
                <a:latin typeface="Arial" panose="020B0604020202020204" pitchFamily="34" charset="0"/>
                <a:cs typeface="Arial" panose="020B0604020202020204" pitchFamily="34" charset="0"/>
              </a:rPr>
              <a:t> needs assessment </a:t>
            </a:r>
          </a:p>
          <a:p>
            <a:pPr lvl="0"/>
            <a:r>
              <a:rPr lang="en-US" dirty="0">
                <a:latin typeface="Arial" panose="020B0604020202020204" pitchFamily="34" charset="0"/>
                <a:cs typeface="Arial" panose="020B0604020202020204" pitchFamily="34" charset="0"/>
              </a:rPr>
              <a:t>The LA must assess where:</a:t>
            </a:r>
            <a:endParaRPr lang="en-GB" dirty="0">
              <a:latin typeface="Arial" panose="020B0604020202020204" pitchFamily="34" charset="0"/>
              <a:cs typeface="Arial" panose="020B0604020202020204" pitchFamily="34" charset="0"/>
            </a:endParaRPr>
          </a:p>
          <a:p>
            <a:pPr lvl="1">
              <a:buFont typeface="Wingdings" panose="05000000000000000000" pitchFamily="2" charset="2"/>
              <a:buChar char="§"/>
            </a:pPr>
            <a:r>
              <a:rPr lang="en-US" dirty="0">
                <a:latin typeface="Arial" panose="020B0604020202020204" pitchFamily="34" charset="0"/>
                <a:cs typeface="Arial" panose="020B0604020202020204" pitchFamily="34" charset="0"/>
              </a:rPr>
              <a:t>the child or young person </a:t>
            </a:r>
            <a:r>
              <a:rPr lang="en-US" u="sng" dirty="0">
                <a:latin typeface="Arial" panose="020B0604020202020204" pitchFamily="34" charset="0"/>
                <a:cs typeface="Arial" panose="020B0604020202020204" pitchFamily="34" charset="0"/>
              </a:rPr>
              <a:t>has or may have</a:t>
            </a:r>
            <a:r>
              <a:rPr lang="en-US" dirty="0">
                <a:latin typeface="Arial" panose="020B0604020202020204" pitchFamily="34" charset="0"/>
                <a:cs typeface="Arial" panose="020B0604020202020204" pitchFamily="34" charset="0"/>
              </a:rPr>
              <a:t>  </a:t>
            </a:r>
            <a:r>
              <a:rPr lang="en-US" u="sng" dirty="0">
                <a:latin typeface="Arial" panose="020B0604020202020204" pitchFamily="34" charset="0"/>
                <a:cs typeface="Arial" panose="020B0604020202020204" pitchFamily="34" charset="0"/>
              </a:rPr>
              <a:t>special educational needs</a:t>
            </a:r>
            <a:r>
              <a:rPr lang="en-US" dirty="0">
                <a:latin typeface="Arial" panose="020B0604020202020204" pitchFamily="34" charset="0"/>
                <a:cs typeface="Arial" panose="020B0604020202020204" pitchFamily="34" charset="0"/>
              </a:rPr>
              <a:t>, and</a:t>
            </a:r>
          </a:p>
          <a:p>
            <a:pPr lvl="1">
              <a:buFont typeface="Wingdings" panose="05000000000000000000" pitchFamily="2" charset="2"/>
              <a:buChar char="§"/>
            </a:pPr>
            <a:r>
              <a:rPr lang="en-US" dirty="0">
                <a:latin typeface="Arial" panose="020B0604020202020204" pitchFamily="34" charset="0"/>
                <a:cs typeface="Arial" panose="020B0604020202020204" pitchFamily="34" charset="0"/>
              </a:rPr>
              <a:t>it </a:t>
            </a:r>
            <a:r>
              <a:rPr lang="en-US" u="sng" dirty="0">
                <a:latin typeface="Arial" panose="020B0604020202020204" pitchFamily="34" charset="0"/>
                <a:cs typeface="Arial" panose="020B0604020202020204" pitchFamily="34" charset="0"/>
              </a:rPr>
              <a:t>may be</a:t>
            </a:r>
            <a:r>
              <a:rPr lang="en-US" dirty="0">
                <a:latin typeface="Arial" panose="020B0604020202020204" pitchFamily="34" charset="0"/>
                <a:cs typeface="Arial" panose="020B0604020202020204" pitchFamily="34" charset="0"/>
              </a:rPr>
              <a:t> necessary for </a:t>
            </a:r>
            <a:r>
              <a:rPr lang="en-US" u="sng" dirty="0">
                <a:latin typeface="Arial" panose="020B0604020202020204" pitchFamily="34" charset="0"/>
                <a:cs typeface="Arial" panose="020B0604020202020204" pitchFamily="34" charset="0"/>
              </a:rPr>
              <a:t>special educational provision</a:t>
            </a:r>
            <a:r>
              <a:rPr lang="en-US" dirty="0">
                <a:latin typeface="Arial" panose="020B0604020202020204" pitchFamily="34" charset="0"/>
                <a:cs typeface="Arial" panose="020B0604020202020204" pitchFamily="34" charset="0"/>
              </a:rPr>
              <a:t> to be made for the child or young person in accordance with an </a:t>
            </a:r>
            <a:r>
              <a:rPr lang="en-US" dirty="0" err="1">
                <a:latin typeface="Arial" panose="020B0604020202020204" pitchFamily="34" charset="0"/>
                <a:cs typeface="Arial" panose="020B0604020202020204" pitchFamily="34" charset="0"/>
              </a:rPr>
              <a:t>EHC</a:t>
            </a:r>
            <a:r>
              <a:rPr lang="en-US" dirty="0">
                <a:latin typeface="Arial" panose="020B0604020202020204" pitchFamily="34" charset="0"/>
                <a:cs typeface="Arial" panose="020B0604020202020204" pitchFamily="34" charset="0"/>
              </a:rPr>
              <a:t> plan</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Many </a:t>
            </a:r>
            <a:r>
              <a:rPr lang="en-GB" dirty="0" err="1">
                <a:latin typeface="Arial" panose="020B0604020202020204" pitchFamily="34" charset="0"/>
                <a:cs typeface="Arial" panose="020B0604020202020204" pitchFamily="34" charset="0"/>
              </a:rPr>
              <a:t>LAs</a:t>
            </a:r>
            <a:r>
              <a:rPr lang="en-GB" dirty="0">
                <a:latin typeface="Arial" panose="020B0604020202020204" pitchFamily="34" charset="0"/>
                <a:cs typeface="Arial" panose="020B0604020202020204" pitchFamily="34" charset="0"/>
              </a:rPr>
              <a:t> are applying a higher bar</a:t>
            </a:r>
          </a:p>
        </p:txBody>
      </p:sp>
    </p:spTree>
    <p:extLst>
      <p:ext uri="{BB962C8B-B14F-4D97-AF65-F5344CB8AC3E}">
        <p14:creationId xmlns:p14="http://schemas.microsoft.com/office/powerpoint/2010/main" val="33896191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r>
              <a:rPr lang="en-GB" b="1" dirty="0">
                <a:latin typeface="Arial" panose="020B0604020202020204" pitchFamily="34" charset="0"/>
                <a:cs typeface="Arial" panose="020B0604020202020204" pitchFamily="34" charset="0"/>
              </a:rPr>
              <a:t>Non-compliance with the law</a:t>
            </a:r>
          </a:p>
        </p:txBody>
      </p:sp>
      <p:sp>
        <p:nvSpPr>
          <p:cNvPr id="3" name="Content Placeholder 2"/>
          <p:cNvSpPr>
            <a:spLocks noGrp="1"/>
          </p:cNvSpPr>
          <p:nvPr>
            <p:ph idx="1"/>
          </p:nvPr>
        </p:nvSpPr>
        <p:spPr>
          <a:xfrm>
            <a:off x="457200" y="2420888"/>
            <a:ext cx="8219256" cy="3705276"/>
          </a:xfrm>
        </p:spPr>
        <p:txBody>
          <a:bodyPr>
            <a:normAutofit fontScale="85000" lnSpcReduction="10000"/>
          </a:bodyPr>
          <a:lstStyle/>
          <a:p>
            <a:r>
              <a:rPr lang="en-GB" b="1" dirty="0">
                <a:latin typeface="Arial" panose="020B0604020202020204" pitchFamily="34" charset="0"/>
                <a:cs typeface="Arial" panose="020B0604020202020204" pitchFamily="34" charset="0"/>
              </a:rPr>
              <a:t>Lack of specificity of provision </a:t>
            </a:r>
          </a:p>
          <a:p>
            <a:r>
              <a:rPr lang="en-GB" dirty="0">
                <a:latin typeface="Arial" panose="020B0604020202020204" pitchFamily="34" charset="0"/>
                <a:cs typeface="Arial" panose="020B0604020202020204" pitchFamily="34" charset="0"/>
              </a:rPr>
              <a:t>Parents/carers have to challenge this via Tribunal </a:t>
            </a:r>
          </a:p>
          <a:p>
            <a:pPr lvl="0"/>
            <a:r>
              <a:rPr lang="en-US" dirty="0">
                <a:latin typeface="Arial" panose="020B0604020202020204" pitchFamily="34" charset="0"/>
                <a:cs typeface="Arial" panose="020B0604020202020204" pitchFamily="34" charset="0"/>
              </a:rPr>
              <a:t>L v Clarke &amp; Somerset CC [1998] </a:t>
            </a:r>
            <a:r>
              <a:rPr lang="en-US" dirty="0" err="1">
                <a:latin typeface="Arial" panose="020B0604020202020204" pitchFamily="34" charset="0"/>
                <a:cs typeface="Arial" panose="020B0604020202020204" pitchFamily="34" charset="0"/>
              </a:rPr>
              <a:t>ELR</a:t>
            </a:r>
            <a:r>
              <a:rPr lang="en-US" dirty="0">
                <a:latin typeface="Arial" panose="020B0604020202020204" pitchFamily="34" charset="0"/>
                <a:cs typeface="Arial" panose="020B0604020202020204" pitchFamily="34" charset="0"/>
              </a:rPr>
              <a:t> 129:</a:t>
            </a:r>
            <a:endParaRPr lang="en-GB" dirty="0">
              <a:latin typeface="Arial" panose="020B0604020202020204" pitchFamily="34" charset="0"/>
              <a:cs typeface="Arial" panose="020B0604020202020204" pitchFamily="34" charset="0"/>
            </a:endParaRPr>
          </a:p>
          <a:p>
            <a:pPr marL="0" lvl="0" indent="0">
              <a:buNone/>
            </a:pPr>
            <a:r>
              <a:rPr lang="en-US" dirty="0">
                <a:latin typeface="Arial" panose="020B0604020202020204" pitchFamily="34" charset="0"/>
                <a:cs typeface="Arial" panose="020B0604020202020204" pitchFamily="34" charset="0"/>
              </a:rPr>
              <a:t>	“…so specific and so clear as to leave no 	room 	for doubt as to what has been decided is 	necessary in the individual case. Very often 	specification of hours per week will no doubt 	be necessary and there will be a need for that 	to be done.”</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5816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r>
              <a:rPr lang="en-GB" b="1" dirty="0">
                <a:latin typeface="Arial" panose="020B0604020202020204" pitchFamily="34" charset="0"/>
                <a:cs typeface="Arial" panose="020B0604020202020204" pitchFamily="34" charset="0"/>
              </a:rPr>
              <a:t>Non-compliance with the law</a:t>
            </a:r>
          </a:p>
        </p:txBody>
      </p:sp>
      <p:sp>
        <p:nvSpPr>
          <p:cNvPr id="3" name="Content Placeholder 2"/>
          <p:cNvSpPr>
            <a:spLocks noGrp="1"/>
          </p:cNvSpPr>
          <p:nvPr>
            <p:ph idx="1"/>
          </p:nvPr>
        </p:nvSpPr>
        <p:spPr>
          <a:xfrm>
            <a:off x="457200" y="2420888"/>
            <a:ext cx="8219256" cy="3705276"/>
          </a:xfrm>
        </p:spPr>
        <p:txBody>
          <a:bodyPr>
            <a:normAutofit/>
          </a:bodyPr>
          <a:lstStyle/>
          <a:p>
            <a:r>
              <a:rPr lang="en-GB" b="1" dirty="0">
                <a:latin typeface="Arial" panose="020B0604020202020204" pitchFamily="34" charset="0"/>
                <a:cs typeface="Arial" panose="020B0604020202020204" pitchFamily="34" charset="0"/>
              </a:rPr>
              <a:t>Unlawful transfers</a:t>
            </a:r>
          </a:p>
          <a:p>
            <a:pPr lvl="0"/>
            <a:r>
              <a:rPr lang="en-GB" dirty="0">
                <a:latin typeface="Arial" panose="020B0604020202020204" pitchFamily="34" charset="0"/>
                <a:cs typeface="Arial" panose="020B0604020202020204" pitchFamily="34" charset="0"/>
              </a:rPr>
              <a:t>Many </a:t>
            </a:r>
            <a:r>
              <a:rPr lang="en-GB" dirty="0" err="1">
                <a:latin typeface="Arial" panose="020B0604020202020204" pitchFamily="34" charset="0"/>
                <a:cs typeface="Arial" panose="020B0604020202020204" pitchFamily="34" charset="0"/>
              </a:rPr>
              <a:t>LAs</a:t>
            </a:r>
            <a:r>
              <a:rPr lang="en-GB" dirty="0">
                <a:latin typeface="Arial" panose="020B0604020202020204" pitchFamily="34" charset="0"/>
                <a:cs typeface="Arial" panose="020B0604020202020204" pitchFamily="34" charset="0"/>
              </a:rPr>
              <a:t> didn’t:</a:t>
            </a:r>
          </a:p>
          <a:p>
            <a:pPr lvl="1"/>
            <a:r>
              <a:rPr lang="en-GB" dirty="0">
                <a:latin typeface="Arial" panose="020B0604020202020204" pitchFamily="34" charset="0"/>
                <a:cs typeface="Arial" panose="020B0604020202020204" pitchFamily="34" charset="0"/>
              </a:rPr>
              <a:t>undertake </a:t>
            </a:r>
            <a:r>
              <a:rPr lang="en-GB" dirty="0" err="1">
                <a:latin typeface="Arial" panose="020B0604020202020204" pitchFamily="34" charset="0"/>
                <a:cs typeface="Arial" panose="020B0604020202020204" pitchFamily="34" charset="0"/>
              </a:rPr>
              <a:t>EHC</a:t>
            </a:r>
            <a:r>
              <a:rPr lang="en-GB" dirty="0">
                <a:latin typeface="Arial" panose="020B0604020202020204" pitchFamily="34" charset="0"/>
                <a:cs typeface="Arial" panose="020B0604020202020204" pitchFamily="34" charset="0"/>
              </a:rPr>
              <a:t> needs assessments </a:t>
            </a:r>
          </a:p>
          <a:p>
            <a:pPr lvl="1"/>
            <a:r>
              <a:rPr lang="en-GB" dirty="0">
                <a:latin typeface="Arial" panose="020B0604020202020204" pitchFamily="34" charset="0"/>
                <a:cs typeface="Arial" panose="020B0604020202020204" pitchFamily="34" charset="0"/>
              </a:rPr>
              <a:t>seek advice and information </a:t>
            </a:r>
          </a:p>
          <a:p>
            <a:r>
              <a:rPr lang="en-GB" dirty="0">
                <a:latin typeface="Arial" panose="020B0604020202020204" pitchFamily="34" charset="0"/>
                <a:cs typeface="Arial" panose="020B0604020202020204" pitchFamily="34" charset="0"/>
              </a:rPr>
              <a:t>Huge numbers of poor quality </a:t>
            </a:r>
            <a:r>
              <a:rPr lang="en-GB" dirty="0" err="1">
                <a:latin typeface="Arial" panose="020B0604020202020204" pitchFamily="34" charset="0"/>
                <a:cs typeface="Arial" panose="020B0604020202020204" pitchFamily="34" charset="0"/>
              </a:rPr>
              <a:t>EHC</a:t>
            </a:r>
            <a:r>
              <a:rPr lang="en-GB" dirty="0">
                <a:latin typeface="Arial" panose="020B0604020202020204" pitchFamily="34" charset="0"/>
                <a:cs typeface="Arial" panose="020B0604020202020204" pitchFamily="34" charset="0"/>
              </a:rPr>
              <a:t> plans – will likely need to be resolved by Tribunal</a:t>
            </a:r>
          </a:p>
          <a:p>
            <a:pPr lvl="1"/>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9367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2420888"/>
            <a:ext cx="8219256" cy="3705276"/>
          </a:xfrm>
        </p:spPr>
        <p:txBody>
          <a:bodyPr>
            <a:normAutofit/>
          </a:bodyPr>
          <a:lstStyle/>
          <a:p>
            <a:pPr marL="0" indent="0" algn="ctr">
              <a:buNone/>
            </a:pPr>
            <a:r>
              <a:rPr lang="en-GB" sz="4800" b="1" dirty="0">
                <a:latin typeface="Arial" panose="020B0604020202020204" pitchFamily="34" charset="0"/>
                <a:cs typeface="Arial" panose="020B0604020202020204" pitchFamily="34" charset="0"/>
              </a:rPr>
              <a:t>Complexity…</a:t>
            </a:r>
          </a:p>
        </p:txBody>
      </p:sp>
    </p:spTree>
    <p:extLst>
      <p:ext uri="{BB962C8B-B14F-4D97-AF65-F5344CB8AC3E}">
        <p14:creationId xmlns:p14="http://schemas.microsoft.com/office/powerpoint/2010/main" val="1051520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fontScale="90000"/>
          </a:bodyPr>
          <a:lstStyle/>
          <a:p>
            <a:r>
              <a:rPr lang="en-GB" b="1" dirty="0">
                <a:latin typeface="Arial" panose="020B0604020202020204" pitchFamily="34" charset="0"/>
                <a:cs typeface="Arial" panose="020B0604020202020204" pitchFamily="34" charset="0"/>
              </a:rPr>
              <a:t>Education, “Health” and “Care” plans </a:t>
            </a:r>
          </a:p>
        </p:txBody>
      </p:sp>
      <p:sp>
        <p:nvSpPr>
          <p:cNvPr id="3" name="Content Placeholder 2"/>
          <p:cNvSpPr>
            <a:spLocks noGrp="1"/>
          </p:cNvSpPr>
          <p:nvPr>
            <p:ph idx="1"/>
          </p:nvPr>
        </p:nvSpPr>
        <p:spPr>
          <a:xfrm>
            <a:off x="457200" y="2636912"/>
            <a:ext cx="8219256" cy="3489252"/>
          </a:xfrm>
        </p:spPr>
        <p:txBody>
          <a:bodyPr>
            <a:normAutofit/>
          </a:bodyPr>
          <a:lstStyle/>
          <a:p>
            <a:pPr lvl="0"/>
            <a:r>
              <a:rPr lang="en-GB" dirty="0">
                <a:latin typeface="Arial" panose="020B0604020202020204" pitchFamily="34" charset="0"/>
                <a:cs typeface="Arial" panose="020B0604020202020204" pitchFamily="34" charset="0"/>
              </a:rPr>
              <a:t>Children and Families Act 2014 recognises that you can’t see children and young people’s educational needs in isolation from their health and social care needs</a:t>
            </a:r>
          </a:p>
          <a:p>
            <a:pPr lvl="0"/>
            <a:r>
              <a:rPr lang="en-GB" dirty="0">
                <a:latin typeface="Arial" panose="020B0604020202020204" pitchFamily="34" charset="0"/>
                <a:cs typeface="Arial" panose="020B0604020202020204" pitchFamily="34" charset="0"/>
              </a:rPr>
              <a:t>Makes appeals more complex</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9619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fontScale="90000"/>
          </a:bodyPr>
          <a:lstStyle/>
          <a:p>
            <a:r>
              <a:rPr lang="en-GB" b="1" dirty="0">
                <a:latin typeface="Arial" panose="020B0604020202020204" pitchFamily="34" charset="0"/>
                <a:cs typeface="Arial" panose="020B0604020202020204" pitchFamily="34" charset="0"/>
              </a:rPr>
              <a:t>SEND Tribunal: single route of redress national trial</a:t>
            </a:r>
          </a:p>
        </p:txBody>
      </p:sp>
      <p:sp>
        <p:nvSpPr>
          <p:cNvPr id="3" name="Content Placeholder 2"/>
          <p:cNvSpPr>
            <a:spLocks noGrp="1"/>
          </p:cNvSpPr>
          <p:nvPr>
            <p:ph idx="1"/>
          </p:nvPr>
        </p:nvSpPr>
        <p:spPr>
          <a:xfrm>
            <a:off x="457200" y="2708920"/>
            <a:ext cx="8219256" cy="3417244"/>
          </a:xfrm>
        </p:spPr>
        <p:txBody>
          <a:bodyPr>
            <a:normAutofit fontScale="85000" lnSpcReduction="10000"/>
          </a:bodyPr>
          <a:lstStyle/>
          <a:p>
            <a:r>
              <a:rPr lang="en-GB" dirty="0">
                <a:latin typeface="Arial" panose="020B0604020202020204" pitchFamily="34" charset="0"/>
                <a:cs typeface="Arial" panose="020B0604020202020204" pitchFamily="34" charset="0"/>
              </a:rPr>
              <a:t>Two year trial extending the powers of the Tribunal to make non-binding recommendations about the health and social care aspects of </a:t>
            </a:r>
            <a:r>
              <a:rPr lang="en-GB" dirty="0" err="1">
                <a:latin typeface="Arial" panose="020B0604020202020204" pitchFamily="34" charset="0"/>
                <a:cs typeface="Arial" panose="020B0604020202020204" pitchFamily="34" charset="0"/>
              </a:rPr>
              <a:t>EHC</a:t>
            </a:r>
            <a:r>
              <a:rPr lang="en-GB" dirty="0">
                <a:latin typeface="Arial" panose="020B0604020202020204" pitchFamily="34" charset="0"/>
                <a:cs typeface="Arial" panose="020B0604020202020204" pitchFamily="34" charset="0"/>
              </a:rPr>
              <a:t> plans</a:t>
            </a:r>
          </a:p>
          <a:p>
            <a:r>
              <a:rPr lang="en-GB" dirty="0">
                <a:latin typeface="Arial" panose="020B0604020202020204" pitchFamily="34" charset="0"/>
                <a:cs typeface="Arial" panose="020B0604020202020204" pitchFamily="34" charset="0"/>
              </a:rPr>
              <a:t>Applies to all types of appeals except refusals to assess </a:t>
            </a:r>
          </a:p>
          <a:p>
            <a:r>
              <a:rPr lang="en-GB" dirty="0">
                <a:latin typeface="Arial" panose="020B0604020202020204" pitchFamily="34" charset="0"/>
                <a:cs typeface="Arial" panose="020B0604020202020204" pitchFamily="34" charset="0"/>
              </a:rPr>
              <a:t>Appeal must be brought against an educational decision - health and/or social care issues can then be included in addition</a:t>
            </a:r>
          </a:p>
        </p:txBody>
      </p:sp>
    </p:spTree>
    <p:extLst>
      <p:ext uri="{BB962C8B-B14F-4D97-AF65-F5344CB8AC3E}">
        <p14:creationId xmlns:p14="http://schemas.microsoft.com/office/powerpoint/2010/main" val="3854322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fontScale="90000"/>
          </a:bodyPr>
          <a:lstStyle/>
          <a:p>
            <a:r>
              <a:rPr lang="en-GB" b="1" dirty="0">
                <a:latin typeface="Arial" panose="020B0604020202020204" pitchFamily="34" charset="0"/>
                <a:cs typeface="Arial" panose="020B0604020202020204" pitchFamily="34" charset="0"/>
              </a:rPr>
              <a:t>SEND Tribunal: single route of redress national trial</a:t>
            </a:r>
          </a:p>
        </p:txBody>
      </p:sp>
      <p:sp>
        <p:nvSpPr>
          <p:cNvPr id="3" name="Content Placeholder 2"/>
          <p:cNvSpPr>
            <a:spLocks noGrp="1"/>
          </p:cNvSpPr>
          <p:nvPr>
            <p:ph idx="1"/>
          </p:nvPr>
        </p:nvSpPr>
        <p:spPr>
          <a:xfrm>
            <a:off x="457200" y="2708920"/>
            <a:ext cx="8219256" cy="3417244"/>
          </a:xfrm>
        </p:spPr>
        <p:txBody>
          <a:bodyPr>
            <a:normAutofit/>
          </a:bodyPr>
          <a:lstStyle/>
          <a:p>
            <a:r>
              <a:rPr lang="en-GB" dirty="0">
                <a:latin typeface="Arial" panose="020B0604020202020204" pitchFamily="34" charset="0"/>
                <a:cs typeface="Arial" panose="020B0604020202020204" pitchFamily="34" charset="0"/>
              </a:rPr>
              <a:t>National Trial cases inevitably more complex </a:t>
            </a:r>
          </a:p>
          <a:p>
            <a:r>
              <a:rPr lang="en-GB" dirty="0">
                <a:latin typeface="Arial" panose="020B0604020202020204" pitchFamily="34" charset="0"/>
                <a:cs typeface="Arial" panose="020B0604020202020204" pitchFamily="34" charset="0"/>
              </a:rPr>
              <a:t>Tribunal is having to use case management powers </a:t>
            </a:r>
          </a:p>
          <a:p>
            <a:r>
              <a:rPr lang="en-GB" dirty="0">
                <a:latin typeface="Arial" panose="020B0604020202020204" pitchFamily="34" charset="0"/>
                <a:cs typeface="Arial" panose="020B0604020202020204" pitchFamily="34" charset="0"/>
              </a:rPr>
              <a:t>Cases require a level of strategic thinking</a:t>
            </a:r>
          </a:p>
          <a:p>
            <a:r>
              <a:rPr lang="en-GB" dirty="0">
                <a:latin typeface="Arial" panose="020B0604020202020204" pitchFamily="34" charset="0"/>
                <a:cs typeface="Arial" panose="020B0604020202020204" pitchFamily="34" charset="0"/>
              </a:rPr>
              <a:t>Hearings being listed for 2 days </a:t>
            </a: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6904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r>
              <a:rPr lang="en-GB" b="1" dirty="0">
                <a:latin typeface="Arial" panose="020B0604020202020204" pitchFamily="34" charset="0"/>
                <a:cs typeface="Arial" panose="020B0604020202020204" pitchFamily="34" charset="0"/>
              </a:rPr>
              <a:t>19-25 year olds</a:t>
            </a:r>
          </a:p>
        </p:txBody>
      </p:sp>
      <p:sp>
        <p:nvSpPr>
          <p:cNvPr id="3" name="Content Placeholder 2"/>
          <p:cNvSpPr>
            <a:spLocks noGrp="1"/>
          </p:cNvSpPr>
          <p:nvPr>
            <p:ph idx="1"/>
          </p:nvPr>
        </p:nvSpPr>
        <p:spPr>
          <a:xfrm>
            <a:off x="457200" y="2420888"/>
            <a:ext cx="8219256" cy="3705276"/>
          </a:xfrm>
        </p:spPr>
        <p:txBody>
          <a:bodyPr>
            <a:normAutofit/>
          </a:bodyPr>
          <a:lstStyle/>
          <a:p>
            <a:pPr lvl="0"/>
            <a:r>
              <a:rPr lang="en-US" dirty="0">
                <a:latin typeface="Arial" panose="020B0604020202020204" pitchFamily="34" charset="0"/>
                <a:cs typeface="Arial" panose="020B0604020202020204" pitchFamily="34" charset="0"/>
              </a:rPr>
              <a:t>Children and Families Act 2014 extended the age range to 25</a:t>
            </a:r>
          </a:p>
          <a:p>
            <a:pPr lvl="0"/>
            <a:r>
              <a:rPr lang="en-GB" dirty="0">
                <a:latin typeface="Arial" panose="020B0604020202020204" pitchFamily="34" charset="0"/>
                <a:cs typeface="Arial" panose="020B0604020202020204" pitchFamily="34" charset="0"/>
              </a:rPr>
              <a:t>Remains a lack of clarity about when this age group may require an </a:t>
            </a:r>
            <a:r>
              <a:rPr lang="en-GB" dirty="0" err="1">
                <a:latin typeface="Arial" panose="020B0604020202020204" pitchFamily="34" charset="0"/>
                <a:cs typeface="Arial" panose="020B0604020202020204" pitchFamily="34" charset="0"/>
              </a:rPr>
              <a:t>EHC</a:t>
            </a:r>
            <a:r>
              <a:rPr lang="en-GB" dirty="0">
                <a:latin typeface="Arial" panose="020B0604020202020204" pitchFamily="34" charset="0"/>
                <a:cs typeface="Arial" panose="020B0604020202020204" pitchFamily="34" charset="0"/>
              </a:rPr>
              <a:t> plan – a presumption from </a:t>
            </a:r>
            <a:r>
              <a:rPr lang="en-GB" dirty="0" err="1">
                <a:latin typeface="Arial" panose="020B0604020202020204" pitchFamily="34" charset="0"/>
                <a:cs typeface="Arial" panose="020B0604020202020204" pitchFamily="34" charset="0"/>
              </a:rPr>
              <a:t>LAs</a:t>
            </a:r>
            <a:r>
              <a:rPr lang="en-GB" dirty="0">
                <a:latin typeface="Arial" panose="020B0604020202020204" pitchFamily="34" charset="0"/>
                <a:cs typeface="Arial" panose="020B0604020202020204" pitchFamily="34" charset="0"/>
              </a:rPr>
              <a:t> that these young people don’t require </a:t>
            </a:r>
            <a:r>
              <a:rPr lang="en-GB" dirty="0" err="1">
                <a:latin typeface="Arial" panose="020B0604020202020204" pitchFamily="34" charset="0"/>
                <a:cs typeface="Arial" panose="020B0604020202020204" pitchFamily="34" charset="0"/>
              </a:rPr>
              <a:t>EHC</a:t>
            </a:r>
            <a:r>
              <a:rPr lang="en-GB" dirty="0">
                <a:latin typeface="Arial" panose="020B0604020202020204" pitchFamily="34" charset="0"/>
                <a:cs typeface="Arial" panose="020B0604020202020204" pitchFamily="34" charset="0"/>
              </a:rPr>
              <a:t> plans</a:t>
            </a:r>
          </a:p>
        </p:txBody>
      </p:sp>
    </p:spTree>
    <p:extLst>
      <p:ext uri="{BB962C8B-B14F-4D97-AF65-F5344CB8AC3E}">
        <p14:creationId xmlns:p14="http://schemas.microsoft.com/office/powerpoint/2010/main" val="27770184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fontScale="90000"/>
          </a:bodyPr>
          <a:lstStyle/>
          <a:p>
            <a:r>
              <a:rPr lang="en-GB" b="1" dirty="0">
                <a:latin typeface="Arial" panose="020B0604020202020204" pitchFamily="34" charset="0"/>
                <a:cs typeface="Arial" panose="020B0604020202020204" pitchFamily="34" charset="0"/>
              </a:rPr>
              <a:t>Lack of a template for </a:t>
            </a:r>
            <a:r>
              <a:rPr lang="en-GB" b="1" dirty="0" err="1">
                <a:latin typeface="Arial" panose="020B0604020202020204" pitchFamily="34" charset="0"/>
                <a:cs typeface="Arial" panose="020B0604020202020204" pitchFamily="34" charset="0"/>
              </a:rPr>
              <a:t>EHC</a:t>
            </a:r>
            <a:r>
              <a:rPr lang="en-GB" b="1" dirty="0">
                <a:latin typeface="Arial" panose="020B0604020202020204" pitchFamily="34" charset="0"/>
                <a:cs typeface="Arial" panose="020B0604020202020204" pitchFamily="34" charset="0"/>
              </a:rPr>
              <a:t> plans</a:t>
            </a:r>
          </a:p>
        </p:txBody>
      </p:sp>
      <p:sp>
        <p:nvSpPr>
          <p:cNvPr id="3" name="Content Placeholder 2"/>
          <p:cNvSpPr>
            <a:spLocks noGrp="1"/>
          </p:cNvSpPr>
          <p:nvPr>
            <p:ph idx="1"/>
          </p:nvPr>
        </p:nvSpPr>
        <p:spPr>
          <a:xfrm>
            <a:off x="457200" y="2420888"/>
            <a:ext cx="8219256" cy="3705276"/>
          </a:xfrm>
        </p:spPr>
        <p:txBody>
          <a:bodyPr>
            <a:normAutofit/>
          </a:bodyPr>
          <a:lstStyle/>
          <a:p>
            <a:r>
              <a:rPr lang="en-GB" altLang="en-US" dirty="0">
                <a:latin typeface="Arial" panose="020B0604020202020204" pitchFamily="34" charset="0"/>
                <a:ea typeface="ＭＳ Ｐゴシック" pitchFamily="34" charset="-128"/>
                <a:cs typeface="Arial" panose="020B0604020202020204" pitchFamily="34" charset="0"/>
              </a:rPr>
              <a:t>No standardised format of an </a:t>
            </a:r>
            <a:r>
              <a:rPr lang="en-GB" altLang="en-US" dirty="0" err="1">
                <a:latin typeface="Arial" panose="020B0604020202020204" pitchFamily="34" charset="0"/>
                <a:ea typeface="ＭＳ Ｐゴシック" pitchFamily="34" charset="-128"/>
                <a:cs typeface="Arial" panose="020B0604020202020204" pitchFamily="34" charset="0"/>
              </a:rPr>
              <a:t>EHC</a:t>
            </a:r>
            <a:r>
              <a:rPr lang="en-GB" altLang="en-US" dirty="0">
                <a:latin typeface="Arial" panose="020B0604020202020204" pitchFamily="34" charset="0"/>
                <a:ea typeface="ＭＳ Ｐゴシック" pitchFamily="34" charset="-128"/>
                <a:cs typeface="Arial" panose="020B0604020202020204" pitchFamily="34" charset="0"/>
              </a:rPr>
              <a:t> plan</a:t>
            </a:r>
          </a:p>
          <a:p>
            <a:r>
              <a:rPr lang="en-GB" altLang="en-US" dirty="0">
                <a:latin typeface="Arial" panose="020B0604020202020204" pitchFamily="34" charset="0"/>
                <a:ea typeface="ＭＳ Ｐゴシック" pitchFamily="34" charset="-128"/>
                <a:cs typeface="Arial" panose="020B0604020202020204" pitchFamily="34" charset="0"/>
              </a:rPr>
              <a:t>152 different varieties – 1 x per LA</a:t>
            </a:r>
          </a:p>
          <a:p>
            <a:r>
              <a:rPr lang="en-GB" altLang="en-US" dirty="0">
                <a:latin typeface="Arial" panose="020B0604020202020204" pitchFamily="34" charset="0"/>
                <a:ea typeface="ＭＳ Ｐゴシック" pitchFamily="34" charset="-128"/>
                <a:cs typeface="Arial" panose="020B0604020202020204" pitchFamily="34" charset="0"/>
              </a:rPr>
              <a:t>Lack of clarity</a:t>
            </a:r>
            <a:endParaRPr lang="en-GB" alt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Adds an unnecessary layer of complexity</a:t>
            </a:r>
          </a:p>
        </p:txBody>
      </p:sp>
    </p:spTree>
    <p:extLst>
      <p:ext uri="{BB962C8B-B14F-4D97-AF65-F5344CB8AC3E}">
        <p14:creationId xmlns:p14="http://schemas.microsoft.com/office/powerpoint/2010/main" val="27795632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a:bodyPr>
          <a:lstStyle/>
          <a:p>
            <a:r>
              <a:rPr lang="en-GB" b="1" dirty="0">
                <a:latin typeface="Arial" panose="020B0604020202020204" pitchFamily="34" charset="0"/>
                <a:cs typeface="Arial" panose="020B0604020202020204" pitchFamily="34" charset="0"/>
              </a:rPr>
              <a:t>Final thoughts…</a:t>
            </a:r>
          </a:p>
        </p:txBody>
      </p:sp>
      <p:sp>
        <p:nvSpPr>
          <p:cNvPr id="3" name="Content Placeholder 2"/>
          <p:cNvSpPr>
            <a:spLocks noGrp="1"/>
          </p:cNvSpPr>
          <p:nvPr>
            <p:ph idx="1"/>
          </p:nvPr>
        </p:nvSpPr>
        <p:spPr>
          <a:xfrm>
            <a:off x="457200" y="2420888"/>
            <a:ext cx="8219256" cy="3705276"/>
          </a:xfrm>
        </p:spPr>
        <p:txBody>
          <a:bodyPr>
            <a:normAutofit fontScale="85000" lnSpcReduction="20000"/>
          </a:bodyPr>
          <a:lstStyle/>
          <a:p>
            <a:pPr lvl="0"/>
            <a:r>
              <a:rPr lang="en-GB" dirty="0">
                <a:latin typeface="Arial" panose="020B0604020202020204" pitchFamily="34" charset="0"/>
                <a:cs typeface="Arial" panose="020B0604020202020204" pitchFamily="34" charset="0"/>
              </a:rPr>
              <a:t>Statistics </a:t>
            </a:r>
          </a:p>
          <a:p>
            <a:pPr lvl="0"/>
            <a:r>
              <a:rPr lang="en-GB" dirty="0">
                <a:latin typeface="Arial" panose="020B0604020202020204" pitchFamily="34" charset="0"/>
                <a:cs typeface="Arial" panose="020B0604020202020204" pitchFamily="34" charset="0"/>
              </a:rPr>
              <a:t>Inadequacy of SEN Support</a:t>
            </a:r>
          </a:p>
          <a:p>
            <a:pPr lvl="0"/>
            <a:r>
              <a:rPr lang="en-GB" dirty="0">
                <a:latin typeface="Arial" panose="020B0604020202020204" pitchFamily="34" charset="0"/>
                <a:cs typeface="Arial" panose="020B0604020202020204" pitchFamily="34" charset="0"/>
              </a:rPr>
              <a:t>Non-compliance with the law </a:t>
            </a:r>
          </a:p>
          <a:p>
            <a:pPr lvl="1"/>
            <a:r>
              <a:rPr lang="en-GB" dirty="0" err="1">
                <a:latin typeface="Arial" panose="020B0604020202020204" pitchFamily="34" charset="0"/>
                <a:cs typeface="Arial" panose="020B0604020202020204" pitchFamily="34" charset="0"/>
              </a:rPr>
              <a:t>EHC</a:t>
            </a:r>
            <a:r>
              <a:rPr lang="en-GB" dirty="0">
                <a:latin typeface="Arial" panose="020B0604020202020204" pitchFamily="34" charset="0"/>
                <a:cs typeface="Arial" panose="020B0604020202020204" pitchFamily="34" charset="0"/>
              </a:rPr>
              <a:t> needs assessments</a:t>
            </a:r>
          </a:p>
          <a:p>
            <a:pPr lvl="1"/>
            <a:r>
              <a:rPr lang="en-GB" dirty="0">
                <a:latin typeface="Arial" panose="020B0604020202020204" pitchFamily="34" charset="0"/>
                <a:cs typeface="Arial" panose="020B0604020202020204" pitchFamily="34" charset="0"/>
              </a:rPr>
              <a:t>Special educational provision </a:t>
            </a:r>
          </a:p>
          <a:p>
            <a:pPr lvl="1"/>
            <a:r>
              <a:rPr lang="en-GB" dirty="0">
                <a:latin typeface="Arial" panose="020B0604020202020204" pitchFamily="34" charset="0"/>
                <a:cs typeface="Arial" panose="020B0604020202020204" pitchFamily="34" charset="0"/>
              </a:rPr>
              <a:t>Transfers from Statements to </a:t>
            </a:r>
            <a:r>
              <a:rPr lang="en-GB" dirty="0" err="1">
                <a:latin typeface="Arial" panose="020B0604020202020204" pitchFamily="34" charset="0"/>
                <a:cs typeface="Arial" panose="020B0604020202020204" pitchFamily="34" charset="0"/>
              </a:rPr>
              <a:t>EHC</a:t>
            </a:r>
            <a:r>
              <a:rPr lang="en-GB" dirty="0">
                <a:latin typeface="Arial" panose="020B0604020202020204" pitchFamily="34" charset="0"/>
                <a:cs typeface="Arial" panose="020B0604020202020204" pitchFamily="34" charset="0"/>
              </a:rPr>
              <a:t> plans</a:t>
            </a:r>
          </a:p>
          <a:p>
            <a:pPr lvl="0"/>
            <a:r>
              <a:rPr lang="en-GB" dirty="0">
                <a:latin typeface="Arial" panose="020B0604020202020204" pitchFamily="34" charset="0"/>
                <a:cs typeface="Arial" panose="020B0604020202020204" pitchFamily="34" charset="0"/>
              </a:rPr>
              <a:t>National Trial </a:t>
            </a:r>
          </a:p>
          <a:p>
            <a:pPr lvl="0"/>
            <a:r>
              <a:rPr lang="en-GB" dirty="0">
                <a:latin typeface="Arial" panose="020B0604020202020204" pitchFamily="34" charset="0"/>
                <a:cs typeface="Arial" panose="020B0604020202020204" pitchFamily="34" charset="0"/>
              </a:rPr>
              <a:t>19-25 year olds</a:t>
            </a:r>
          </a:p>
          <a:p>
            <a:pPr lvl="0"/>
            <a:r>
              <a:rPr lang="en-GB" dirty="0" err="1">
                <a:latin typeface="Arial" panose="020B0604020202020204" pitchFamily="34" charset="0"/>
                <a:cs typeface="Arial" panose="020B0604020202020204" pitchFamily="34" charset="0"/>
              </a:rPr>
              <a:t>EHC</a:t>
            </a:r>
            <a:r>
              <a:rPr lang="en-GB" dirty="0">
                <a:latin typeface="Arial" panose="020B0604020202020204" pitchFamily="34" charset="0"/>
                <a:cs typeface="Arial" panose="020B0604020202020204" pitchFamily="34" charset="0"/>
              </a:rPr>
              <a:t> plan template </a:t>
            </a:r>
            <a:endParaRPr lang="en-GB" dirty="0"/>
          </a:p>
        </p:txBody>
      </p:sp>
    </p:spTree>
    <p:extLst>
      <p:ext uri="{BB962C8B-B14F-4D97-AF65-F5344CB8AC3E}">
        <p14:creationId xmlns:p14="http://schemas.microsoft.com/office/powerpoint/2010/main" val="8931569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fontScale="90000"/>
          </a:bodyPr>
          <a:lstStyle/>
          <a:p>
            <a:r>
              <a:rPr lang="en-GB" b="1" dirty="0">
                <a:latin typeface="Arial" panose="020B0604020202020204" pitchFamily="34" charset="0"/>
                <a:cs typeface="Arial" panose="020B0604020202020204" pitchFamily="34" charset="0"/>
              </a:rPr>
              <a:t>Visit </a:t>
            </a:r>
            <a:r>
              <a:rPr lang="en-GB" b="1" dirty="0">
                <a:latin typeface="Arial" panose="020B0604020202020204" pitchFamily="34" charset="0"/>
                <a:cs typeface="Arial" panose="020B0604020202020204" pitchFamily="34" charset="0"/>
                <a:hlinkClick r:id="rId3"/>
              </a:rPr>
              <a:t>www.ipsea.org.uk</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for more information on our work</a:t>
            </a:r>
          </a:p>
        </p:txBody>
      </p:sp>
      <p:sp>
        <p:nvSpPr>
          <p:cNvPr id="3" name="Content Placeholder 2"/>
          <p:cNvSpPr>
            <a:spLocks noGrp="1"/>
          </p:cNvSpPr>
          <p:nvPr>
            <p:ph idx="1"/>
          </p:nvPr>
        </p:nvSpPr>
        <p:spPr>
          <a:xfrm>
            <a:off x="457200" y="2636912"/>
            <a:ext cx="8219256" cy="3489252"/>
          </a:xfrm>
        </p:spPr>
        <p:txBody>
          <a:bodyPr numCol="2">
            <a:normAutofit lnSpcReduction="10000"/>
          </a:bodyPr>
          <a:lstStyle/>
          <a:p>
            <a:pPr marL="0" indent="0" algn="ctr">
              <a:buNone/>
            </a:pPr>
            <a:r>
              <a:rPr lang="en-GB" sz="2800" b="1" dirty="0">
                <a:latin typeface="Arial" panose="020B0604020202020204" pitchFamily="34" charset="0"/>
                <a:cs typeface="Arial" panose="020B0604020202020204" pitchFamily="34" charset="0"/>
              </a:rPr>
              <a:t>Training</a:t>
            </a:r>
            <a:r>
              <a:rPr lang="en-GB" b="1" dirty="0">
                <a:latin typeface="Arial" panose="020B0604020202020204" pitchFamily="34" charset="0"/>
                <a:cs typeface="Arial" panose="020B0604020202020204" pitchFamily="34" charset="0"/>
              </a:rPr>
              <a:t> </a:t>
            </a:r>
          </a:p>
          <a:p>
            <a:r>
              <a:rPr lang="en-GB" sz="2000" dirty="0">
                <a:latin typeface="Arial" panose="020B0604020202020204" pitchFamily="34" charset="0"/>
                <a:cs typeface="Arial" panose="020B0604020202020204" pitchFamily="34" charset="0"/>
              </a:rPr>
              <a:t>Enrol on our suite of online courses</a:t>
            </a:r>
          </a:p>
          <a:p>
            <a:r>
              <a:rPr lang="en-GB" sz="2000" dirty="0">
                <a:latin typeface="Arial" panose="020B0604020202020204" pitchFamily="34" charset="0"/>
                <a:cs typeface="Arial" panose="020B0604020202020204" pitchFamily="34" charset="0"/>
              </a:rPr>
              <a:t>Find out more about our face-to-face training events across the country </a:t>
            </a:r>
          </a:p>
          <a:p>
            <a:r>
              <a:rPr lang="en-GB" sz="2000" dirty="0">
                <a:latin typeface="Arial" panose="020B0604020202020204" pitchFamily="34" charset="0"/>
                <a:cs typeface="Arial" panose="020B0604020202020204" pitchFamily="34" charset="0"/>
              </a:rPr>
              <a:t>Access our topical webinar series</a:t>
            </a:r>
          </a:p>
          <a:p>
            <a:r>
              <a:rPr lang="en-GB" sz="2000" dirty="0">
                <a:latin typeface="Arial" panose="020B0604020202020204" pitchFamily="34" charset="0"/>
                <a:cs typeface="Arial" panose="020B0604020202020204" pitchFamily="34" charset="0"/>
              </a:rPr>
              <a:t>Sign up for updates on the latest SEND law news</a:t>
            </a:r>
          </a:p>
          <a:p>
            <a:pPr marL="0" indent="0" algn="ctr">
              <a:buNone/>
            </a:pPr>
            <a:r>
              <a:rPr lang="en-GB" sz="2800" b="1" dirty="0">
                <a:latin typeface="Arial" panose="020B0604020202020204" pitchFamily="34" charset="0"/>
                <a:cs typeface="Arial" panose="020B0604020202020204" pitchFamily="34" charset="0"/>
              </a:rPr>
              <a:t>Support us</a:t>
            </a:r>
          </a:p>
          <a:p>
            <a:r>
              <a:rPr lang="en-GB" sz="2000" dirty="0">
                <a:latin typeface="Arial" panose="020B0604020202020204" pitchFamily="34" charset="0"/>
                <a:cs typeface="Arial" panose="020B0604020202020204" pitchFamily="34" charset="0"/>
              </a:rPr>
              <a:t>Become an IPSEA volunteer</a:t>
            </a:r>
          </a:p>
          <a:p>
            <a:r>
              <a:rPr lang="en-GB" sz="2000" dirty="0">
                <a:latin typeface="Arial" panose="020B0604020202020204" pitchFamily="34" charset="0"/>
                <a:cs typeface="Arial" panose="020B0604020202020204" pitchFamily="34" charset="0"/>
              </a:rPr>
              <a:t>Help us reach more families by fundraising for us – the money you raise will help us fund our free advice and support services for the families of children and young people with SEND</a:t>
            </a:r>
          </a:p>
          <a:p>
            <a:pPr marL="0" indent="0">
              <a:buNone/>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81604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1235</TotalTime>
  <Words>882</Words>
  <Application>Microsoft Office PowerPoint</Application>
  <PresentationFormat>On-screen Show (4:3)</PresentationFormat>
  <Paragraphs>260</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ＭＳ Ｐゴシック</vt:lpstr>
      <vt:lpstr>Arial</vt:lpstr>
      <vt:lpstr>Calibri</vt:lpstr>
      <vt:lpstr>Times New Roman</vt:lpstr>
      <vt:lpstr>Wingdings</vt:lpstr>
      <vt:lpstr>Office Theme</vt:lpstr>
      <vt:lpstr>Why appeals to the SEND Tribunal are increasing in number and complexity    </vt:lpstr>
      <vt:lpstr>About IPSEA</vt:lpstr>
      <vt:lpstr>PowerPoint Presentation</vt:lpstr>
      <vt:lpstr>DfE statistics: numbers of children and young people with SEN</vt:lpstr>
      <vt:lpstr>Tribunal statistics: number of appeals</vt:lpstr>
      <vt:lpstr>Tribunal statistics: types of appeals</vt:lpstr>
      <vt:lpstr>Inadequacy of SEN Support</vt:lpstr>
      <vt:lpstr>Non-compliance with the law</vt:lpstr>
      <vt:lpstr>Non-compliance with the law</vt:lpstr>
      <vt:lpstr>Non-compliance with the law</vt:lpstr>
      <vt:lpstr>PowerPoint Presentation</vt:lpstr>
      <vt:lpstr>Education, “Health” and “Care” plans </vt:lpstr>
      <vt:lpstr>SEND Tribunal: single route of redress national trial</vt:lpstr>
      <vt:lpstr>SEND Tribunal: single route of redress national trial</vt:lpstr>
      <vt:lpstr>19-25 year olds</vt:lpstr>
      <vt:lpstr>Lack of a template for EHC plans</vt:lpstr>
      <vt:lpstr>Final thoughts…</vt:lpstr>
      <vt:lpstr>Visit www.ipsea.org.uk for more information on our 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1 – Practicalities of being a volunteer</dc:title>
  <dc:creator>Lucy Hayes</dc:creator>
  <cp:lastModifiedBy>Steve Johnson</cp:lastModifiedBy>
  <cp:revision>70</cp:revision>
  <dcterms:created xsi:type="dcterms:W3CDTF">2018-04-18T11:46:50Z</dcterms:created>
  <dcterms:modified xsi:type="dcterms:W3CDTF">2019-02-09T09:03:48Z</dcterms:modified>
</cp:coreProperties>
</file>