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3" r:id="rId6"/>
  </p:sldMasterIdLst>
  <p:notesMasterIdLst>
    <p:notesMasterId r:id="rId30"/>
  </p:notesMasterIdLst>
  <p:handoutMasterIdLst>
    <p:handoutMasterId r:id="rId31"/>
  </p:handoutMasterIdLst>
  <p:sldIdLst>
    <p:sldId id="274" r:id="rId7"/>
    <p:sldId id="282" r:id="rId8"/>
    <p:sldId id="288" r:id="rId9"/>
    <p:sldId id="287" r:id="rId10"/>
    <p:sldId id="302" r:id="rId11"/>
    <p:sldId id="276" r:id="rId12"/>
    <p:sldId id="275" r:id="rId13"/>
    <p:sldId id="281" r:id="rId14"/>
    <p:sldId id="277" r:id="rId15"/>
    <p:sldId id="285" r:id="rId16"/>
    <p:sldId id="284" r:id="rId17"/>
    <p:sldId id="290" r:id="rId18"/>
    <p:sldId id="289" r:id="rId19"/>
    <p:sldId id="300" r:id="rId20"/>
    <p:sldId id="286" r:id="rId21"/>
    <p:sldId id="301" r:id="rId22"/>
    <p:sldId id="293" r:id="rId23"/>
    <p:sldId id="294" r:id="rId24"/>
    <p:sldId id="295" r:id="rId25"/>
    <p:sldId id="296" r:id="rId26"/>
    <p:sldId id="297" r:id="rId27"/>
    <p:sldId id="298" r:id="rId28"/>
    <p:sldId id="299" r:id="rId29"/>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66" d="100"/>
          <a:sy n="66" d="100"/>
        </p:scale>
        <p:origin x="1506" y="12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 Type="http://schemas.openxmlformats.org/officeDocument/2006/relationships/customXml" Target="../customXml/item3.xml"/><Relationship Id="rId21" Type="http://schemas.openxmlformats.org/officeDocument/2006/relationships/slide" Target="slides/slide15.xml"/><Relationship Id="rId34" Type="http://schemas.openxmlformats.org/officeDocument/2006/relationships/theme" Target="theme/theme1.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presProps" Target="presProps.xml"/><Relationship Id="rId5" Type="http://schemas.openxmlformats.org/officeDocument/2006/relationships/customXml" Target="../customXml/item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handoutMaster" Target="handoutMasters/handoutMaster1.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notesMaster" Target="notesMasters/notesMaster1.xml"/><Relationship Id="rId35"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C161B246-E387-4DDC-93B7-D796890C79DA}" type="datetimeFigureOut">
              <a:rPr lang="en-GB" smtClean="0"/>
              <a:t>04/10/2018</a:t>
            </a:fld>
            <a:endParaRPr lang="en-GB"/>
          </a:p>
        </p:txBody>
      </p:sp>
      <p:sp>
        <p:nvSpPr>
          <p:cNvPr id="4" name="Footer Placeholder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7A427CB8-BA65-4FC6-B51B-A89081BF3A47}" type="slidenum">
              <a:rPr lang="en-GB" smtClean="0"/>
              <a:t>‹#›</a:t>
            </a:fld>
            <a:endParaRPr lang="en-GB"/>
          </a:p>
        </p:txBody>
      </p:sp>
    </p:spTree>
    <p:extLst>
      <p:ext uri="{BB962C8B-B14F-4D97-AF65-F5344CB8AC3E}">
        <p14:creationId xmlns:p14="http://schemas.microsoft.com/office/powerpoint/2010/main" val="314928398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23AC369C-1E0F-4789-8BB5-4CE5C47DED31}" type="datetimeFigureOut">
              <a:rPr lang="en-GB" smtClean="0"/>
              <a:t>04/10/2018</a:t>
            </a:fld>
            <a:endParaRPr lang="en-GB"/>
          </a:p>
        </p:txBody>
      </p:sp>
      <p:sp>
        <p:nvSpPr>
          <p:cNvPr id="4" name="Slide Image Placeholder 3"/>
          <p:cNvSpPr>
            <a:spLocks noGrp="1" noRot="1" noChangeAspect="1"/>
          </p:cNvSpPr>
          <p:nvPr>
            <p:ph type="sldImg" idx="2"/>
          </p:nvPr>
        </p:nvSpPr>
        <p:spPr>
          <a:xfrm>
            <a:off x="1165225" y="1241425"/>
            <a:ext cx="44672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E917CBAC-BC6D-4132-A592-713E4553D7FF}" type="slidenum">
              <a:rPr lang="en-GB" smtClean="0"/>
              <a:t>‹#›</a:t>
            </a:fld>
            <a:endParaRPr lang="en-GB"/>
          </a:p>
        </p:txBody>
      </p:sp>
    </p:spTree>
    <p:extLst>
      <p:ext uri="{BB962C8B-B14F-4D97-AF65-F5344CB8AC3E}">
        <p14:creationId xmlns:p14="http://schemas.microsoft.com/office/powerpoint/2010/main" val="15891965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Vision, display, vocabulary,</a:t>
            </a:r>
            <a:r>
              <a:rPr lang="en-GB" baseline="0" dirty="0"/>
              <a:t> symbol set, software (symbol to message bar)</a:t>
            </a:r>
            <a:endParaRPr lang="en-GB" dirty="0"/>
          </a:p>
        </p:txBody>
      </p:sp>
      <p:sp>
        <p:nvSpPr>
          <p:cNvPr id="4" name="Slide Number Placeholder 3"/>
          <p:cNvSpPr>
            <a:spLocks noGrp="1"/>
          </p:cNvSpPr>
          <p:nvPr>
            <p:ph type="sldNum" sz="quarter" idx="10"/>
          </p:nvPr>
        </p:nvSpPr>
        <p:spPr/>
        <p:txBody>
          <a:bodyPr/>
          <a:lstStyle/>
          <a:p>
            <a:fld id="{6EBBB5A0-2780-40ED-9BED-65F2BA838BDE}" type="slidenum">
              <a:rPr lang="en-GB" smtClean="0"/>
              <a:t>17</a:t>
            </a:fld>
            <a:endParaRPr lang="en-GB"/>
          </a:p>
        </p:txBody>
      </p:sp>
    </p:spTree>
    <p:extLst>
      <p:ext uri="{BB962C8B-B14F-4D97-AF65-F5344CB8AC3E}">
        <p14:creationId xmlns:p14="http://schemas.microsoft.com/office/powerpoint/2010/main" val="39461761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 formal assessments, but used picture matching, categorisation, </a:t>
            </a:r>
          </a:p>
        </p:txBody>
      </p:sp>
      <p:sp>
        <p:nvSpPr>
          <p:cNvPr id="4" name="Slide Number Placeholder 3"/>
          <p:cNvSpPr>
            <a:spLocks noGrp="1"/>
          </p:cNvSpPr>
          <p:nvPr>
            <p:ph type="sldNum" sz="quarter" idx="10"/>
          </p:nvPr>
        </p:nvSpPr>
        <p:spPr/>
        <p:txBody>
          <a:bodyPr/>
          <a:lstStyle/>
          <a:p>
            <a:fld id="{6EBBB5A0-2780-40ED-9BED-65F2BA838BDE}" type="slidenum">
              <a:rPr lang="en-GB" smtClean="0"/>
              <a:t>18</a:t>
            </a:fld>
            <a:endParaRPr lang="en-GB"/>
          </a:p>
        </p:txBody>
      </p:sp>
    </p:spTree>
    <p:extLst>
      <p:ext uri="{BB962C8B-B14F-4D97-AF65-F5344CB8AC3E}">
        <p14:creationId xmlns:p14="http://schemas.microsoft.com/office/powerpoint/2010/main" val="30220532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1328166" y="1295400"/>
            <a:ext cx="6487668" cy="3152887"/>
          </a:xfrm>
          <a:prstGeom prst="rect">
            <a:avLst/>
          </a:prstGeom>
          <a:ln w="3175">
            <a:solidFill>
              <a:schemeClr val="bg1"/>
            </a:solidFill>
          </a:ln>
          <a:effectLst>
            <a:outerShdw blurRad="63500" sx="100500" sy="100500" algn="ctr" rotWithShape="0">
              <a:prstClr val="black">
                <a:alpha val="50000"/>
              </a:prstClr>
            </a:outerShdw>
          </a:effectLst>
        </p:spPr>
        <p:txBody>
          <a:bodyPr vert="horz" lIns="91440" tIns="45720" rIns="91440" bIns="45720" rtlCol="0">
            <a:normAutofit/>
          </a:bodyPr>
          <a:lstStyle/>
          <a:p>
            <a:pPr marL="0" indent="0" algn="l" defTabSz="914400" rtl="0" eaLnBrk="1" latinLnBrk="0" hangingPunct="1">
              <a:spcBef>
                <a:spcPts val="2000"/>
              </a:spcBef>
              <a:buClr>
                <a:schemeClr val="accent1">
                  <a:lumMod val="60000"/>
                  <a:lumOff val="40000"/>
                </a:schemeClr>
              </a:buClr>
              <a:buSzPct val="110000"/>
              <a:buFont typeface="Wingdings 2" pitchFamily="18" charset="2"/>
              <a:buNone/>
            </a:pPr>
            <a:endParaRPr sz="3200" kern="1200">
              <a:solidFill>
                <a:schemeClr val="tx1">
                  <a:lumMod val="65000"/>
                  <a:lumOff val="35000"/>
                </a:schemeClr>
              </a:solidFill>
              <a:latin typeface="+mn-lt"/>
              <a:ea typeface="+mn-ea"/>
              <a:cs typeface="+mn-cs"/>
            </a:endParaRPr>
          </a:p>
        </p:txBody>
      </p:sp>
      <p:sp>
        <p:nvSpPr>
          <p:cNvPr id="2" name="Title 1"/>
          <p:cNvSpPr>
            <a:spLocks noGrp="1"/>
          </p:cNvSpPr>
          <p:nvPr>
            <p:ph type="ctrTitle"/>
          </p:nvPr>
        </p:nvSpPr>
        <p:spPr>
          <a:xfrm>
            <a:off x="1322921" y="1523999"/>
            <a:ext cx="6498158" cy="1724867"/>
          </a:xfrm>
        </p:spPr>
        <p:txBody>
          <a:bodyPr vert="horz" lIns="91440" tIns="45720" rIns="91440" bIns="45720" rtlCol="0" anchor="b" anchorCtr="0">
            <a:noAutofit/>
          </a:bodyPr>
          <a:lstStyle>
            <a:lvl1pPr marL="0" indent="0" algn="ctr" defTabSz="914400" rtl="0" eaLnBrk="1" latinLnBrk="0" hangingPunct="1">
              <a:spcBef>
                <a:spcPct val="0"/>
              </a:spcBef>
              <a:buClr>
                <a:schemeClr val="accent1">
                  <a:lumMod val="60000"/>
                  <a:lumOff val="40000"/>
                </a:schemeClr>
              </a:buClr>
              <a:buSzPct val="110000"/>
              <a:buFont typeface="Wingdings 2" pitchFamily="18" charset="2"/>
              <a:buNone/>
              <a:defRPr sz="4600" kern="1200">
                <a:solidFill>
                  <a:srgbClr val="B4C960"/>
                </a:solidFill>
                <a:latin typeface="Arial" panose="020B0604020202020204" pitchFamily="34" charset="0"/>
                <a:ea typeface="+mj-ea"/>
                <a:cs typeface="Arial" panose="020B0604020202020204" pitchFamily="34" charset="0"/>
              </a:defRPr>
            </a:lvl1pPr>
          </a:lstStyle>
          <a:p>
            <a:r>
              <a:rPr lang="en-US"/>
              <a:t>Click to edit Master title style</a:t>
            </a:r>
            <a:endParaRPr dirty="0"/>
          </a:p>
        </p:txBody>
      </p:sp>
      <p:sp>
        <p:nvSpPr>
          <p:cNvPr id="3" name="Subtitle 2"/>
          <p:cNvSpPr>
            <a:spLocks noGrp="1"/>
          </p:cNvSpPr>
          <p:nvPr>
            <p:ph type="subTitle" idx="1"/>
          </p:nvPr>
        </p:nvSpPr>
        <p:spPr>
          <a:xfrm>
            <a:off x="1322921" y="3299012"/>
            <a:ext cx="6498159" cy="916641"/>
          </a:xfrm>
        </p:spPr>
        <p:txBody>
          <a:bodyPr vert="horz" lIns="91440" tIns="45720" rIns="91440" bIns="45720" rtlCol="0">
            <a:normAutofit/>
          </a:bodyPr>
          <a:lstStyle>
            <a:lvl1pPr marL="0" indent="0" algn="ctr" defTabSz="914400" rtl="0" eaLnBrk="1" latinLnBrk="0" hangingPunct="1">
              <a:spcBef>
                <a:spcPts val="300"/>
              </a:spcBef>
              <a:buClr>
                <a:schemeClr val="accent1">
                  <a:lumMod val="60000"/>
                  <a:lumOff val="40000"/>
                </a:schemeClr>
              </a:buClr>
              <a:buSzPct val="110000"/>
              <a:buFont typeface="Wingdings 2" pitchFamily="18" charset="2"/>
              <a:buNone/>
              <a:defRPr sz="1800" kern="1200">
                <a:solidFill>
                  <a:srgbClr val="92B3B9"/>
                </a:solidFill>
                <a:latin typeface="Arial" panose="020B0604020202020204" pitchFamily="34" charset="0"/>
                <a:ea typeface="+mn-ea"/>
                <a:cs typeface="Arial" panose="020B060402020202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1pPr marL="342900" indent="-342900">
              <a:spcAft>
                <a:spcPts val="150"/>
              </a:spcAft>
              <a:buFont typeface="Arial" panose="020B0604020202020204" pitchFamily="34" charset="0"/>
              <a:buChar char="•"/>
              <a:defRPr sz="2400">
                <a:solidFill>
                  <a:srgbClr val="92B3B9"/>
                </a:solidFill>
                <a:latin typeface="Arial" panose="020B0604020202020204" pitchFamily="34" charset="0"/>
                <a:cs typeface="Arial" panose="020B0604020202020204" pitchFamily="34" charset="0"/>
              </a:defRPr>
            </a:lvl1pPr>
            <a:lvl2pPr marL="685800" indent="-336550">
              <a:spcAft>
                <a:spcPts val="150"/>
              </a:spcAft>
              <a:buFont typeface="Arial" panose="020B0604020202020204" pitchFamily="34" charset="0"/>
              <a:buChar char="•"/>
              <a:defRPr sz="2200">
                <a:solidFill>
                  <a:srgbClr val="92B3B9"/>
                </a:solidFill>
                <a:latin typeface="Arial" panose="020B0604020202020204" pitchFamily="34" charset="0"/>
                <a:cs typeface="Arial" panose="020B0604020202020204" pitchFamily="34" charset="0"/>
              </a:defRPr>
            </a:lvl2pPr>
            <a:lvl3pPr marL="968375" indent="-282575">
              <a:spcAft>
                <a:spcPts val="150"/>
              </a:spcAft>
              <a:buFont typeface="Arial" panose="020B0604020202020204" pitchFamily="34" charset="0"/>
              <a:buChar char="•"/>
              <a:defRPr>
                <a:solidFill>
                  <a:srgbClr val="92B3B9"/>
                </a:solidFill>
              </a:defRPr>
            </a:lvl3pPr>
            <a:lvl4pPr marL="1263650" indent="-295275">
              <a:spcAft>
                <a:spcPts val="150"/>
              </a:spcAft>
              <a:buFont typeface="Arial" panose="020B0604020202020204" pitchFamily="34" charset="0"/>
              <a:buChar char="•"/>
              <a:defRPr>
                <a:solidFill>
                  <a:srgbClr val="92B3B9"/>
                </a:solidFill>
              </a:defRPr>
            </a:lvl4pPr>
            <a:lvl5pPr marL="1546225" indent="-282575">
              <a:spcAft>
                <a:spcPts val="150"/>
              </a:spcAft>
              <a:buFont typeface="Arial" panose="020B0604020202020204" pitchFamily="34" charset="0"/>
              <a:buChar char="•"/>
              <a:defRPr>
                <a:solidFill>
                  <a:srgbClr val="92B3B9"/>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Title Placeholder 1"/>
          <p:cNvSpPr>
            <a:spLocks noGrp="1"/>
          </p:cNvSpPr>
          <p:nvPr>
            <p:ph type="title"/>
          </p:nvPr>
        </p:nvSpPr>
        <p:spPr>
          <a:xfrm>
            <a:off x="549275" y="107576"/>
            <a:ext cx="6299200" cy="1336956"/>
          </a:xfrm>
          <a:prstGeom prst="rect">
            <a:avLst/>
          </a:prstGeom>
        </p:spPr>
        <p:txBody>
          <a:bodyPr vert="horz" lIns="91440" tIns="45720" rIns="91440" bIns="45720" rtlCol="0" anchor="ctr" anchorCtr="0">
            <a:noAutofit/>
          </a:bodyPr>
          <a:lstStyle/>
          <a:p>
            <a:r>
              <a:rPr lang="en-US"/>
              <a:t>Click to edit Master title style</a:t>
            </a:r>
            <a:endParaRP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Slide with Picture">
    <p:spTree>
      <p:nvGrpSpPr>
        <p:cNvPr id="1" name=""/>
        <p:cNvGrpSpPr/>
        <p:nvPr/>
      </p:nvGrpSpPr>
      <p:grpSpPr>
        <a:xfrm>
          <a:off x="0" y="0"/>
          <a:ext cx="0" cy="0"/>
          <a:chOff x="0" y="0"/>
          <a:chExt cx="0" cy="0"/>
        </a:xfrm>
      </p:grpSpPr>
      <p:sp>
        <p:nvSpPr>
          <p:cNvPr id="2" name="Title 1"/>
          <p:cNvSpPr>
            <a:spLocks noGrp="1"/>
          </p:cNvSpPr>
          <p:nvPr>
            <p:ph type="ctrTitle"/>
          </p:nvPr>
        </p:nvSpPr>
        <p:spPr>
          <a:xfrm>
            <a:off x="356095" y="3533775"/>
            <a:ext cx="8416925" cy="1822451"/>
          </a:xfrm>
        </p:spPr>
        <p:txBody>
          <a:bodyPr anchor="t"/>
          <a:lstStyle>
            <a:lvl1pPr algn="ctr">
              <a:defRPr sz="4800"/>
            </a:lvl1pPr>
          </a:lstStyle>
          <a:p>
            <a:r>
              <a:rPr lang="en-US"/>
              <a:t>Click to edit Master title style</a:t>
            </a:r>
            <a:endParaRPr dirty="0"/>
          </a:p>
        </p:txBody>
      </p:sp>
      <p:sp>
        <p:nvSpPr>
          <p:cNvPr id="3" name="Subtitle 2"/>
          <p:cNvSpPr>
            <a:spLocks noGrp="1"/>
          </p:cNvSpPr>
          <p:nvPr>
            <p:ph type="subTitle" idx="1"/>
          </p:nvPr>
        </p:nvSpPr>
        <p:spPr>
          <a:xfrm>
            <a:off x="356095" y="5356226"/>
            <a:ext cx="8416925" cy="972671"/>
          </a:xfrm>
        </p:spPr>
        <p:txBody>
          <a:bodyPr>
            <a:normAutofit/>
          </a:bodyPr>
          <a:lstStyle>
            <a:lvl1pPr marL="0" indent="0" algn="ctr">
              <a:spcBef>
                <a:spcPts val="300"/>
              </a:spcBef>
              <a:buNone/>
              <a:defRPr sz="18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dirty="0"/>
          </a:p>
        </p:txBody>
      </p:sp>
      <p:sp>
        <p:nvSpPr>
          <p:cNvPr id="9" name="Picture Placeholder 2"/>
          <p:cNvSpPr>
            <a:spLocks noGrp="1"/>
          </p:cNvSpPr>
          <p:nvPr>
            <p:ph type="pic" idx="13"/>
          </p:nvPr>
        </p:nvSpPr>
        <p:spPr>
          <a:xfrm>
            <a:off x="370980" y="1009649"/>
            <a:ext cx="8402040" cy="2524126"/>
          </a:xfrm>
          <a:ln w="3175">
            <a:solidFill>
              <a:schemeClr val="bg1"/>
            </a:solidFill>
          </a:ln>
          <a:effectLst>
            <a:outerShdw blurRad="63500" sx="100500" sy="100500" algn="ctr" rotWithShape="0">
              <a:prstClr val="black">
                <a:alpha val="50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7" name="Rectangle 6"/>
          <p:cNvSpPr/>
          <p:nvPr userDrawn="1"/>
        </p:nvSpPr>
        <p:spPr>
          <a:xfrm>
            <a:off x="1328166" y="1295400"/>
            <a:ext cx="6487668" cy="3152887"/>
          </a:xfrm>
          <a:prstGeom prst="rect">
            <a:avLst/>
          </a:prstGeom>
          <a:ln w="3175">
            <a:solidFill>
              <a:schemeClr val="bg1"/>
            </a:solidFill>
          </a:ln>
          <a:effectLst>
            <a:outerShdw blurRad="63500" sx="100500" sy="100500" algn="ctr" rotWithShape="0">
              <a:prstClr val="black">
                <a:alpha val="50000"/>
              </a:prstClr>
            </a:outerShdw>
          </a:effectLst>
        </p:spPr>
        <p:txBody>
          <a:bodyPr vert="horz" lIns="91440" tIns="45720" rIns="91440" bIns="45720" rtlCol="0">
            <a:normAutofit/>
          </a:bodyPr>
          <a:lstStyle/>
          <a:p>
            <a:pPr marL="0" indent="0" algn="l" defTabSz="914400" rtl="0" eaLnBrk="1" latinLnBrk="0" hangingPunct="1">
              <a:spcBef>
                <a:spcPts val="2000"/>
              </a:spcBef>
              <a:buClr>
                <a:schemeClr val="accent1">
                  <a:lumMod val="60000"/>
                  <a:lumOff val="40000"/>
                </a:schemeClr>
              </a:buClr>
              <a:buSzPct val="110000"/>
              <a:buFont typeface="Wingdings 2" pitchFamily="18" charset="2"/>
              <a:buNone/>
            </a:pPr>
            <a:endParaRPr sz="3200" kern="1200">
              <a:solidFill>
                <a:schemeClr val="tx1">
                  <a:lumMod val="65000"/>
                  <a:lumOff val="35000"/>
                </a:schemeClr>
              </a:solidFill>
              <a:latin typeface="+mn-lt"/>
              <a:ea typeface="+mn-ea"/>
              <a:cs typeface="+mn-cs"/>
            </a:endParaRPr>
          </a:p>
        </p:txBody>
      </p:sp>
      <p:sp>
        <p:nvSpPr>
          <p:cNvPr id="8" name="Title 1"/>
          <p:cNvSpPr>
            <a:spLocks noGrp="1"/>
          </p:cNvSpPr>
          <p:nvPr>
            <p:ph type="ctrTitle"/>
          </p:nvPr>
        </p:nvSpPr>
        <p:spPr>
          <a:xfrm>
            <a:off x="1322921" y="1523999"/>
            <a:ext cx="6498158" cy="1724867"/>
          </a:xfrm>
        </p:spPr>
        <p:txBody>
          <a:bodyPr vert="horz" lIns="91440" tIns="45720" rIns="91440" bIns="45720" rtlCol="0" anchor="b" anchorCtr="0">
            <a:noAutofit/>
          </a:bodyPr>
          <a:lstStyle>
            <a:lvl1pPr marL="0" indent="0" algn="ctr" defTabSz="914400" rtl="0" eaLnBrk="1" latinLnBrk="0" hangingPunct="1">
              <a:spcBef>
                <a:spcPct val="0"/>
              </a:spcBef>
              <a:buClr>
                <a:schemeClr val="accent1">
                  <a:lumMod val="60000"/>
                  <a:lumOff val="40000"/>
                </a:schemeClr>
              </a:buClr>
              <a:buSzPct val="110000"/>
              <a:buFont typeface="Wingdings 2" pitchFamily="18" charset="2"/>
              <a:buNone/>
              <a:defRPr sz="4600" kern="1200">
                <a:solidFill>
                  <a:srgbClr val="B4C960"/>
                </a:solidFill>
                <a:latin typeface="Arial" panose="020B0604020202020204" pitchFamily="34" charset="0"/>
                <a:ea typeface="+mj-ea"/>
                <a:cs typeface="Arial" panose="020B0604020202020204" pitchFamily="34" charset="0"/>
              </a:defRPr>
            </a:lvl1pPr>
          </a:lstStyle>
          <a:p>
            <a:r>
              <a:rPr lang="en-US"/>
              <a:t>Click to edit Master title style</a:t>
            </a:r>
            <a:endParaRPr dirty="0"/>
          </a:p>
        </p:txBody>
      </p:sp>
      <p:sp>
        <p:nvSpPr>
          <p:cNvPr id="9" name="Subtitle 2"/>
          <p:cNvSpPr>
            <a:spLocks noGrp="1"/>
          </p:cNvSpPr>
          <p:nvPr>
            <p:ph type="subTitle" idx="1"/>
          </p:nvPr>
        </p:nvSpPr>
        <p:spPr>
          <a:xfrm>
            <a:off x="1322921" y="3299012"/>
            <a:ext cx="6498159" cy="916641"/>
          </a:xfrm>
        </p:spPr>
        <p:txBody>
          <a:bodyPr vert="horz" lIns="91440" tIns="45720" rIns="91440" bIns="45720" rtlCol="0">
            <a:normAutofit/>
          </a:bodyPr>
          <a:lstStyle>
            <a:lvl1pPr marL="0" indent="0" algn="ctr" defTabSz="914400" rtl="0" eaLnBrk="1" latinLnBrk="0" hangingPunct="1">
              <a:spcBef>
                <a:spcPts val="300"/>
              </a:spcBef>
              <a:buClr>
                <a:schemeClr val="accent1">
                  <a:lumMod val="60000"/>
                  <a:lumOff val="40000"/>
                </a:schemeClr>
              </a:buClr>
              <a:buSzPct val="110000"/>
              <a:buFont typeface="Wingdings 2" pitchFamily="18" charset="2"/>
              <a:buNone/>
              <a:defRPr sz="1800" kern="1200">
                <a:solidFill>
                  <a:srgbClr val="92B3B9"/>
                </a:solidFill>
                <a:latin typeface="Arial" panose="020B0604020202020204" pitchFamily="34" charset="0"/>
                <a:ea typeface="+mn-ea"/>
                <a:cs typeface="Arial" panose="020B060402020202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549275" y="1600201"/>
            <a:ext cx="3840480" cy="4343400"/>
          </a:xfrm>
        </p:spPr>
        <p:txBody>
          <a:bodyPr>
            <a:normAutofit/>
          </a:bodyPr>
          <a:lstStyle>
            <a:lvl1pPr>
              <a:spcBef>
                <a:spcPts val="1600"/>
              </a:spcBef>
              <a:defRPr sz="2000">
                <a:solidFill>
                  <a:srgbClr val="92B3B9"/>
                </a:solidFill>
                <a:latin typeface="Arial" panose="020B0604020202020204" pitchFamily="34" charset="0"/>
                <a:cs typeface="Arial" panose="020B0604020202020204" pitchFamily="34" charset="0"/>
              </a:defRPr>
            </a:lvl1pPr>
            <a:lvl2pPr>
              <a:defRPr sz="1800">
                <a:solidFill>
                  <a:srgbClr val="92B3B9"/>
                </a:solidFill>
                <a:latin typeface="Arial" panose="020B0604020202020204" pitchFamily="34" charset="0"/>
                <a:cs typeface="Arial" panose="020B0604020202020204" pitchFamily="34" charset="0"/>
              </a:defRPr>
            </a:lvl2pPr>
            <a:lvl3pPr>
              <a:defRPr sz="1800">
                <a:solidFill>
                  <a:srgbClr val="92B3B9"/>
                </a:solidFill>
                <a:latin typeface="Arial" panose="020B0604020202020204" pitchFamily="34" charset="0"/>
                <a:cs typeface="Arial" panose="020B0604020202020204" pitchFamily="34" charset="0"/>
              </a:defRPr>
            </a:lvl3pPr>
            <a:lvl4pPr>
              <a:defRPr sz="1800">
                <a:solidFill>
                  <a:srgbClr val="92B3B9"/>
                </a:solidFill>
                <a:latin typeface="Arial" panose="020B0604020202020204" pitchFamily="34" charset="0"/>
                <a:cs typeface="Arial" panose="020B0604020202020204" pitchFamily="34" charset="0"/>
              </a:defRPr>
            </a:lvl4pPr>
            <a:lvl5pPr>
              <a:defRPr sz="1800">
                <a:solidFill>
                  <a:srgbClr val="92B3B9"/>
                </a:solidFill>
                <a:latin typeface="Arial" panose="020B0604020202020204" pitchFamily="34" charset="0"/>
                <a:cs typeface="Arial" panose="020B0604020202020204" pitchFamily="34" charset="0"/>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4" name="Content Placeholder 3"/>
          <p:cNvSpPr>
            <a:spLocks noGrp="1"/>
          </p:cNvSpPr>
          <p:nvPr>
            <p:ph sz="half" idx="2"/>
          </p:nvPr>
        </p:nvSpPr>
        <p:spPr>
          <a:xfrm>
            <a:off x="4751071" y="1600201"/>
            <a:ext cx="3840480" cy="4343400"/>
          </a:xfrm>
        </p:spPr>
        <p:txBody>
          <a:bodyPr>
            <a:normAutofit/>
          </a:bodyPr>
          <a:lstStyle>
            <a:lvl1pPr>
              <a:spcBef>
                <a:spcPts val="1600"/>
              </a:spcBef>
              <a:defRPr sz="2000">
                <a:solidFill>
                  <a:srgbClr val="92B3B9"/>
                </a:solidFill>
              </a:defRPr>
            </a:lvl1pPr>
            <a:lvl2pPr>
              <a:defRPr sz="1800">
                <a:solidFill>
                  <a:srgbClr val="92B3B9"/>
                </a:solidFill>
              </a:defRPr>
            </a:lvl2pPr>
            <a:lvl3pPr>
              <a:defRPr sz="1800">
                <a:solidFill>
                  <a:srgbClr val="92B3B9"/>
                </a:solidFill>
              </a:defRPr>
            </a:lvl3pPr>
            <a:lvl4pPr>
              <a:defRPr sz="1800">
                <a:solidFill>
                  <a:srgbClr val="92B3B9"/>
                </a:solidFill>
              </a:defRPr>
            </a:lvl4pPr>
            <a:lvl5pPr>
              <a:defRPr sz="1800">
                <a:solidFill>
                  <a:srgbClr val="92B3B9"/>
                </a:solidFill>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8" name="Title Placeholder 1"/>
          <p:cNvSpPr>
            <a:spLocks noGrp="1"/>
          </p:cNvSpPr>
          <p:nvPr>
            <p:ph type="title"/>
          </p:nvPr>
        </p:nvSpPr>
        <p:spPr>
          <a:xfrm>
            <a:off x="549275" y="107576"/>
            <a:ext cx="6299200" cy="1336956"/>
          </a:xfrm>
          <a:prstGeom prst="rect">
            <a:avLst/>
          </a:prstGeom>
        </p:spPr>
        <p:txBody>
          <a:bodyPr vert="horz" lIns="91440" tIns="45720" rIns="91440" bIns="45720" rtlCol="0" anchor="ctr" anchorCtr="0">
            <a:noAutofit/>
          </a:bodyPr>
          <a:lstStyle/>
          <a:p>
            <a:r>
              <a:rPr lang="en-US"/>
              <a:t>Click to edit Master title style</a:t>
            </a:r>
            <a:endParaRPr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549274" y="1453224"/>
            <a:ext cx="3840480" cy="750887"/>
          </a:xfrm>
        </p:spPr>
        <p:txBody>
          <a:bodyPr anchor="b">
            <a:noAutofit/>
          </a:bodyPr>
          <a:lstStyle>
            <a:lvl1pPr marL="0" indent="0" algn="ctr">
              <a:spcBef>
                <a:spcPts val="0"/>
              </a:spcBef>
              <a:buNone/>
              <a:defRPr sz="2400" b="1">
                <a:solidFill>
                  <a:srgbClr val="92B3B9"/>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49274" y="2347415"/>
            <a:ext cx="3840480" cy="3596185"/>
          </a:xfrm>
        </p:spPr>
        <p:txBody>
          <a:bodyPr>
            <a:normAutofit/>
          </a:bodyPr>
          <a:lstStyle>
            <a:lvl1pPr>
              <a:spcBef>
                <a:spcPts val="1600"/>
              </a:spcBef>
              <a:defRPr sz="2000">
                <a:solidFill>
                  <a:srgbClr val="92B3B9"/>
                </a:solidFill>
              </a:defRPr>
            </a:lvl1pPr>
            <a:lvl2pPr>
              <a:defRPr sz="1800">
                <a:solidFill>
                  <a:srgbClr val="92B3B9"/>
                </a:solidFill>
              </a:defRPr>
            </a:lvl2pPr>
            <a:lvl3pPr>
              <a:defRPr sz="1800">
                <a:solidFill>
                  <a:srgbClr val="92B3B9"/>
                </a:solidFill>
              </a:defRPr>
            </a:lvl3pPr>
            <a:lvl4pPr>
              <a:defRPr sz="1800">
                <a:solidFill>
                  <a:srgbClr val="92B3B9"/>
                </a:solidFill>
              </a:defRPr>
            </a:lvl4pPr>
            <a:lvl5pPr>
              <a:defRPr sz="1800">
                <a:solidFill>
                  <a:srgbClr val="92B3B9"/>
                </a:solidFill>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5" name="Text Placeholder 4"/>
          <p:cNvSpPr>
            <a:spLocks noGrp="1"/>
          </p:cNvSpPr>
          <p:nvPr>
            <p:ph type="body" sz="quarter" idx="3"/>
          </p:nvPr>
        </p:nvSpPr>
        <p:spPr>
          <a:xfrm>
            <a:off x="4751070" y="1453224"/>
            <a:ext cx="3840480" cy="750887"/>
          </a:xfrm>
        </p:spPr>
        <p:txBody>
          <a:bodyPr anchor="b">
            <a:noAutofit/>
          </a:bodyPr>
          <a:lstStyle>
            <a:lvl1pPr marL="0" indent="0" algn="ctr">
              <a:spcBef>
                <a:spcPts val="0"/>
              </a:spcBef>
              <a:buNone/>
              <a:defRPr sz="2400" b="1">
                <a:solidFill>
                  <a:srgbClr val="92B3B9"/>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751070" y="2347415"/>
            <a:ext cx="3840480" cy="3596185"/>
          </a:xfrm>
        </p:spPr>
        <p:txBody>
          <a:bodyPr>
            <a:normAutofit/>
          </a:bodyPr>
          <a:lstStyle>
            <a:lvl1pPr>
              <a:spcBef>
                <a:spcPts val="1600"/>
              </a:spcBef>
              <a:defRPr sz="2000">
                <a:solidFill>
                  <a:srgbClr val="92B3B9"/>
                </a:solidFill>
              </a:defRPr>
            </a:lvl1pPr>
            <a:lvl2pPr>
              <a:defRPr sz="1800">
                <a:solidFill>
                  <a:srgbClr val="92B3B9"/>
                </a:solidFill>
              </a:defRPr>
            </a:lvl2pPr>
            <a:lvl3pPr>
              <a:defRPr sz="1800">
                <a:solidFill>
                  <a:srgbClr val="92B3B9"/>
                </a:solidFill>
              </a:defRPr>
            </a:lvl3pPr>
            <a:lvl4pPr>
              <a:defRPr sz="1800">
                <a:solidFill>
                  <a:srgbClr val="92B3B9"/>
                </a:solidFill>
              </a:defRPr>
            </a:lvl4pPr>
            <a:lvl5pPr>
              <a:defRPr sz="1800">
                <a:solidFill>
                  <a:srgbClr val="92B3B9"/>
                </a:solidFill>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10" name="Title Placeholder 1"/>
          <p:cNvSpPr>
            <a:spLocks noGrp="1"/>
          </p:cNvSpPr>
          <p:nvPr>
            <p:ph type="title"/>
          </p:nvPr>
        </p:nvSpPr>
        <p:spPr>
          <a:xfrm>
            <a:off x="549275" y="107576"/>
            <a:ext cx="6299200" cy="1336956"/>
          </a:xfrm>
          <a:prstGeom prst="rect">
            <a:avLst/>
          </a:prstGeom>
        </p:spPr>
        <p:txBody>
          <a:bodyPr vert="horz" lIns="91440" tIns="45720" rIns="91440" bIns="45720" rtlCol="0" anchor="ctr" anchorCtr="0">
            <a:noAutofit/>
          </a:bodyPr>
          <a:lstStyle/>
          <a:p>
            <a:r>
              <a:rPr lang="en-US"/>
              <a:t>Click to edit Master title style</a:t>
            </a:r>
            <a:endParaRP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2.jpe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49275" y="107576"/>
            <a:ext cx="6299200" cy="1336956"/>
          </a:xfrm>
          <a:prstGeom prst="rect">
            <a:avLst/>
          </a:prstGeom>
        </p:spPr>
        <p:txBody>
          <a:bodyPr vert="horz" lIns="91440" tIns="45720" rIns="91440" bIns="45720" rtlCol="0" anchor="ctr" anchorCtr="0">
            <a:noAutofit/>
          </a:bodyPr>
          <a:lstStyle/>
          <a:p>
            <a:r>
              <a:rPr lang="en-GB" dirty="0"/>
              <a:t>Click to edit Master title</a:t>
            </a:r>
            <a:endParaRPr dirty="0"/>
          </a:p>
        </p:txBody>
      </p:sp>
      <p:sp>
        <p:nvSpPr>
          <p:cNvPr id="3" name="Text Placeholder 2"/>
          <p:cNvSpPr>
            <a:spLocks noGrp="1"/>
          </p:cNvSpPr>
          <p:nvPr>
            <p:ph type="body" idx="1"/>
          </p:nvPr>
        </p:nvSpPr>
        <p:spPr>
          <a:xfrm>
            <a:off x="549275" y="1600201"/>
            <a:ext cx="8042276" cy="43434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pic>
        <p:nvPicPr>
          <p:cNvPr id="9" name="Picture 8"/>
          <p:cNvPicPr>
            <a:picLocks noChangeAspect="1"/>
          </p:cNvPicPr>
          <p:nvPr/>
        </p:nvPicPr>
        <p:blipFill>
          <a:blip r:embed="rId10" cstate="print">
            <a:clrChange>
              <a:clrFrom>
                <a:srgbClr val="FFFFFE"/>
              </a:clrFrom>
              <a:clrTo>
                <a:srgbClr val="FFFFFE">
                  <a:alpha val="0"/>
                </a:srgbClr>
              </a:clrTo>
            </a:clrChange>
            <a:extLst>
              <a:ext uri="{28A0092B-C50C-407E-A947-70E740481C1C}">
                <a14:useLocalDpi xmlns:a14="http://schemas.microsoft.com/office/drawing/2010/main" val="0"/>
              </a:ext>
            </a:extLst>
          </a:blip>
          <a:stretch>
            <a:fillRect/>
          </a:stretch>
        </p:blipFill>
        <p:spPr>
          <a:xfrm>
            <a:off x="6767860" y="131424"/>
            <a:ext cx="2260092" cy="864418"/>
          </a:xfrm>
          <a:prstGeom prst="rect">
            <a:avLst/>
          </a:prstGeom>
        </p:spPr>
      </p:pic>
    </p:spTree>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Lst>
  <p:txStyles>
    <p:titleStyle>
      <a:lvl1pPr algn="l" defTabSz="914400" rtl="0" eaLnBrk="1" latinLnBrk="0" hangingPunct="1">
        <a:spcBef>
          <a:spcPct val="0"/>
        </a:spcBef>
        <a:buNone/>
        <a:defRPr sz="4400" b="1" kern="1200">
          <a:solidFill>
            <a:srgbClr val="B4C960"/>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spcBef>
          <a:spcPts val="150"/>
        </a:spcBef>
        <a:buClr>
          <a:schemeClr val="accent1">
            <a:lumMod val="60000"/>
            <a:lumOff val="40000"/>
          </a:schemeClr>
        </a:buClr>
        <a:buSzPct val="110000"/>
        <a:buFont typeface="Arial" panose="020B0604020202020204" pitchFamily="34" charset="0"/>
        <a:buChar char="•"/>
        <a:defRPr sz="2400" kern="1200">
          <a:solidFill>
            <a:srgbClr val="92B3B9"/>
          </a:solidFill>
          <a:latin typeface="Arial" panose="020B0604020202020204" pitchFamily="34" charset="0"/>
          <a:ea typeface="+mn-ea"/>
          <a:cs typeface="Arial" panose="020B0604020202020204" pitchFamily="34" charset="0"/>
        </a:defRPr>
      </a:lvl1pPr>
      <a:lvl2pPr marL="692150" indent="-342900" algn="l" defTabSz="914400" rtl="0" eaLnBrk="1" latinLnBrk="0" hangingPunct="1">
        <a:spcBef>
          <a:spcPts val="150"/>
        </a:spcBef>
        <a:buClr>
          <a:schemeClr val="accent1">
            <a:lumMod val="75000"/>
          </a:schemeClr>
        </a:buClr>
        <a:buSzPct val="110000"/>
        <a:buFont typeface="Arial" panose="020B0604020202020204" pitchFamily="34" charset="0"/>
        <a:buChar char="•"/>
        <a:defRPr sz="2200" kern="1200">
          <a:solidFill>
            <a:srgbClr val="92B3B9"/>
          </a:solidFill>
          <a:latin typeface="Arial" panose="020B0604020202020204" pitchFamily="34" charset="0"/>
          <a:ea typeface="+mn-ea"/>
          <a:cs typeface="Arial" panose="020B0604020202020204" pitchFamily="34" charset="0"/>
        </a:defRPr>
      </a:lvl2pPr>
      <a:lvl3pPr marL="1028700" indent="-342900" algn="l" defTabSz="914400" rtl="0" eaLnBrk="1" latinLnBrk="0" hangingPunct="1">
        <a:spcBef>
          <a:spcPts val="150"/>
        </a:spcBef>
        <a:buClr>
          <a:schemeClr val="accent1">
            <a:lumMod val="60000"/>
            <a:lumOff val="40000"/>
          </a:schemeClr>
        </a:buClr>
        <a:buSzPct val="110000"/>
        <a:buFont typeface="Arial" panose="020B0604020202020204" pitchFamily="34" charset="0"/>
        <a:buChar char="•"/>
        <a:defRPr sz="2000" kern="1200">
          <a:solidFill>
            <a:srgbClr val="92B3B9"/>
          </a:solidFill>
          <a:latin typeface="Arial" panose="020B0604020202020204" pitchFamily="34" charset="0"/>
          <a:ea typeface="+mn-ea"/>
          <a:cs typeface="Arial" panose="020B0604020202020204" pitchFamily="34" charset="0"/>
        </a:defRPr>
      </a:lvl3pPr>
      <a:lvl4pPr marL="1254125" indent="-285750" algn="l" defTabSz="914400" rtl="0" eaLnBrk="1" latinLnBrk="0" hangingPunct="1">
        <a:spcBef>
          <a:spcPts val="150"/>
        </a:spcBef>
        <a:buClr>
          <a:schemeClr val="accent1">
            <a:lumMod val="75000"/>
          </a:schemeClr>
        </a:buClr>
        <a:buSzPct val="110000"/>
        <a:buFont typeface="Arial" panose="020B0604020202020204" pitchFamily="34" charset="0"/>
        <a:buChar char="•"/>
        <a:defRPr sz="1800" kern="1200">
          <a:solidFill>
            <a:srgbClr val="92B3B9"/>
          </a:solidFill>
          <a:latin typeface="Arial" panose="020B0604020202020204" pitchFamily="34" charset="0"/>
          <a:ea typeface="+mn-ea"/>
          <a:cs typeface="Arial" panose="020B0604020202020204" pitchFamily="34" charset="0"/>
        </a:defRPr>
      </a:lvl4pPr>
      <a:lvl5pPr marL="1549400" indent="-285750" algn="l" defTabSz="914400" rtl="0" eaLnBrk="1" latinLnBrk="0" hangingPunct="1">
        <a:spcBef>
          <a:spcPts val="150"/>
        </a:spcBef>
        <a:buClr>
          <a:schemeClr val="accent1">
            <a:lumMod val="60000"/>
            <a:lumOff val="40000"/>
          </a:schemeClr>
        </a:buClr>
        <a:buSzPct val="110000"/>
        <a:buFont typeface="Arial" panose="020B0604020202020204" pitchFamily="34" charset="0"/>
        <a:buChar char="•"/>
        <a:defRPr sz="1800" kern="1200">
          <a:solidFill>
            <a:srgbClr val="92B3B9"/>
          </a:solidFill>
          <a:latin typeface="Arial" panose="020B0604020202020204" pitchFamily="34" charset="0"/>
          <a:ea typeface="+mn-ea"/>
          <a:cs typeface="Arial" panose="020B0604020202020204" pitchFamily="34" charset="0"/>
        </a:defRPr>
      </a:lvl5pPr>
      <a:lvl6pPr marL="1828800"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6pPr>
      <a:lvl7pPr marL="21177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7pPr>
      <a:lvl8pPr marL="2398713"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8pPr>
      <a:lvl9pPr marL="26892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a:solidFill>
            <a:schemeClr val="tx1">
              <a:lumMod val="65000"/>
              <a:lumOff val="35000"/>
            </a:schemeClr>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hyperlink" Target="http://www.inclusive.co.uk/articles/switch-progression-road-map" TargetMode="Externa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hyperlink" Target="https://www.aacandautism.com/lamp"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107576"/>
            <a:ext cx="6299200" cy="6561784"/>
          </a:xfrm>
        </p:spPr>
        <p:txBody>
          <a:bodyPr/>
          <a:lstStyle/>
          <a:p>
            <a:pPr algn="ctr"/>
            <a:r>
              <a:rPr lang="en-GB" dirty="0">
                <a:solidFill>
                  <a:schemeClr val="tx1"/>
                </a:solidFill>
              </a:rPr>
              <a:t>Assistive Technology &amp;  Augmentative Alternative Communication (AAC) in a Complex Needs Setting</a:t>
            </a:r>
            <a:br>
              <a:rPr lang="en-GB" dirty="0">
                <a:solidFill>
                  <a:schemeClr val="tx1"/>
                </a:solidFill>
              </a:rPr>
            </a:br>
            <a:br>
              <a:rPr lang="en-GB" dirty="0">
                <a:solidFill>
                  <a:schemeClr val="tx1"/>
                </a:solidFill>
              </a:rPr>
            </a:br>
            <a:r>
              <a:rPr lang="en-GB" sz="2400" dirty="0">
                <a:solidFill>
                  <a:schemeClr val="tx1"/>
                </a:solidFill>
              </a:rPr>
              <a:t>Beccy Timbers </a:t>
            </a:r>
            <a:br>
              <a:rPr lang="en-GB" sz="2400" dirty="0">
                <a:solidFill>
                  <a:schemeClr val="tx1"/>
                </a:solidFill>
              </a:rPr>
            </a:br>
            <a:r>
              <a:rPr lang="en-GB" sz="2400" dirty="0">
                <a:solidFill>
                  <a:schemeClr val="tx1"/>
                </a:solidFill>
              </a:rPr>
              <a:t>Speech &amp; Language Therapist</a:t>
            </a:r>
            <a:endParaRPr lang="en-GB" dirty="0">
              <a:solidFill>
                <a:schemeClr val="tx1"/>
              </a:solidFill>
            </a:endParaRPr>
          </a:p>
        </p:txBody>
      </p:sp>
    </p:spTree>
    <p:extLst>
      <p:ext uri="{BB962C8B-B14F-4D97-AF65-F5344CB8AC3E}">
        <p14:creationId xmlns:p14="http://schemas.microsoft.com/office/powerpoint/2010/main" val="14894191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idx="4294967295"/>
          </p:nvPr>
        </p:nvSpPr>
        <p:spPr>
          <a:xfrm>
            <a:off x="899592" y="980728"/>
            <a:ext cx="5616624" cy="5040560"/>
          </a:xfrm>
        </p:spPr>
        <p:txBody>
          <a:bodyPr/>
          <a:lstStyle/>
          <a:p>
            <a:pPr algn="ctr"/>
            <a:r>
              <a:rPr lang="en-GB" sz="4000" dirty="0">
                <a:solidFill>
                  <a:schemeClr val="tx1"/>
                </a:solidFill>
              </a:rPr>
              <a:t>Assistive Technology can be used to support receptive skills and develop independence in activities.</a:t>
            </a:r>
            <a:br>
              <a:rPr lang="en-GB" sz="4000" dirty="0">
                <a:solidFill>
                  <a:schemeClr val="tx1"/>
                </a:solidFill>
              </a:rPr>
            </a:br>
            <a:br>
              <a:rPr lang="en-GB" sz="4000" dirty="0">
                <a:solidFill>
                  <a:schemeClr val="tx1"/>
                </a:solidFill>
              </a:rPr>
            </a:br>
            <a:endParaRPr lang="en-GB" sz="4000" dirty="0">
              <a:solidFill>
                <a:schemeClr val="tx1"/>
              </a:solidFill>
            </a:endParaRPr>
          </a:p>
        </p:txBody>
      </p:sp>
    </p:spTree>
    <p:extLst>
      <p:ext uri="{BB962C8B-B14F-4D97-AF65-F5344CB8AC3E}">
        <p14:creationId xmlns:p14="http://schemas.microsoft.com/office/powerpoint/2010/main" val="8048641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r>
              <a:rPr lang="en-GB" sz="3600" dirty="0">
                <a:solidFill>
                  <a:schemeClr val="tx1"/>
                </a:solidFill>
              </a:rPr>
              <a:t>Switches using Bluetooth can connect to Apple and other tablets</a:t>
            </a:r>
          </a:p>
          <a:p>
            <a:endParaRPr lang="en-GB" sz="3600" dirty="0">
              <a:solidFill>
                <a:schemeClr val="tx1"/>
              </a:solidFill>
            </a:endParaRPr>
          </a:p>
          <a:p>
            <a:r>
              <a:rPr lang="en-GB" sz="3600" dirty="0">
                <a:solidFill>
                  <a:schemeClr val="tx1"/>
                </a:solidFill>
              </a:rPr>
              <a:t>Bluetooth adapters that have switch sockets and various settings meant that this system enabled the user to play, skip and pause his music independently.</a:t>
            </a:r>
          </a:p>
          <a:p>
            <a:endParaRPr lang="en-GB" dirty="0"/>
          </a:p>
          <a:p>
            <a:endParaRPr lang="en-GB" dirty="0"/>
          </a:p>
        </p:txBody>
      </p:sp>
    </p:spTree>
    <p:extLst>
      <p:ext uri="{BB962C8B-B14F-4D97-AF65-F5344CB8AC3E}">
        <p14:creationId xmlns:p14="http://schemas.microsoft.com/office/powerpoint/2010/main" val="34204287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2111" y="224807"/>
            <a:ext cx="6299200" cy="1336956"/>
          </a:xfrm>
        </p:spPr>
        <p:txBody>
          <a:bodyPr/>
          <a:lstStyle/>
          <a:p>
            <a:r>
              <a:rPr lang="en-GB" dirty="0"/>
              <a:t>Auditory schedules</a:t>
            </a:r>
            <a:br>
              <a:rPr lang="en-GB" dirty="0"/>
            </a:br>
            <a:r>
              <a:rPr lang="en-GB" sz="2000" dirty="0">
                <a:solidFill>
                  <a:schemeClr val="tx1"/>
                </a:solidFill>
              </a:rPr>
              <a:t>These can be used to promote independence in tasks by creating worklists</a:t>
            </a:r>
          </a:p>
        </p:txBody>
      </p:sp>
      <p:sp>
        <p:nvSpPr>
          <p:cNvPr id="3" name="Content Placeholder 2"/>
          <p:cNvSpPr>
            <a:spLocks noGrp="1"/>
          </p:cNvSpPr>
          <p:nvPr>
            <p:ph sz="half" idx="1"/>
          </p:nvPr>
        </p:nvSpPr>
        <p:spPr/>
        <p:txBody>
          <a:bodyPr>
            <a:normAutofit/>
          </a:bodyPr>
          <a:lstStyle/>
          <a:p>
            <a:r>
              <a:rPr lang="en-GB" sz="2800" b="1" dirty="0">
                <a:solidFill>
                  <a:schemeClr val="tx1"/>
                </a:solidFill>
              </a:rPr>
              <a:t>Sequencer</a:t>
            </a:r>
          </a:p>
          <a:p>
            <a:endParaRPr lang="en-GB" sz="2800" b="1" dirty="0">
              <a:solidFill>
                <a:schemeClr val="tx1"/>
              </a:solidFill>
            </a:endParaRPr>
          </a:p>
        </p:txBody>
      </p:sp>
      <p:sp>
        <p:nvSpPr>
          <p:cNvPr id="4" name="Content Placeholder 3"/>
          <p:cNvSpPr>
            <a:spLocks noGrp="1"/>
          </p:cNvSpPr>
          <p:nvPr>
            <p:ph sz="half" idx="2"/>
          </p:nvPr>
        </p:nvSpPr>
        <p:spPr/>
        <p:txBody>
          <a:bodyPr>
            <a:normAutofit/>
          </a:bodyPr>
          <a:lstStyle/>
          <a:p>
            <a:r>
              <a:rPr lang="en-GB" sz="2800" b="1" dirty="0" err="1">
                <a:solidFill>
                  <a:schemeClr val="tx1"/>
                </a:solidFill>
              </a:rPr>
              <a:t>Prox</a:t>
            </a:r>
            <a:r>
              <a:rPr lang="en-GB" sz="2800" b="1" dirty="0">
                <a:solidFill>
                  <a:schemeClr val="tx1"/>
                </a:solidFill>
              </a:rPr>
              <a:t> Pad</a:t>
            </a:r>
          </a:p>
          <a:p>
            <a:endParaRPr lang="en-GB" sz="2800" b="1" dirty="0">
              <a:solidFill>
                <a:schemeClr val="tx1"/>
              </a:solidFill>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51071" y="2223167"/>
            <a:ext cx="4217521" cy="3876103"/>
          </a:xfrm>
          <a:prstGeom prst="rect">
            <a:avLst/>
          </a:prstGeom>
        </p:spPr>
      </p:pic>
      <p:sp>
        <p:nvSpPr>
          <p:cNvPr id="6" name="AutoShape 2" descr="Image result for story sequencers tts"/>
          <p:cNvSpPr>
            <a:spLocks noChangeAspect="1" noChangeArrowheads="1"/>
          </p:cNvSpPr>
          <p:nvPr/>
        </p:nvSpPr>
        <p:spPr bwMode="auto">
          <a:xfrm>
            <a:off x="63500" y="-890588"/>
            <a:ext cx="1990725" cy="18669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4031" y="2268060"/>
            <a:ext cx="4149999" cy="4149999"/>
          </a:xfrm>
          <a:prstGeom prst="rect">
            <a:avLst/>
          </a:prstGeom>
        </p:spPr>
      </p:pic>
    </p:spTree>
    <p:extLst>
      <p:ext uri="{BB962C8B-B14F-4D97-AF65-F5344CB8AC3E}">
        <p14:creationId xmlns:p14="http://schemas.microsoft.com/office/powerpoint/2010/main" val="18774456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Image result for wowee"/>
          <p:cNvSpPr>
            <a:spLocks noChangeAspect="1" noChangeArrowheads="1"/>
          </p:cNvSpPr>
          <p:nvPr/>
        </p:nvSpPr>
        <p:spPr bwMode="auto">
          <a:xfrm>
            <a:off x="63500" y="-922338"/>
            <a:ext cx="1104900" cy="19335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97000" y="254000"/>
            <a:ext cx="6350000" cy="6350000"/>
          </a:xfrm>
          <a:prstGeom prst="rect">
            <a:avLst/>
          </a:prstGeom>
        </p:spPr>
      </p:pic>
      <p:sp>
        <p:nvSpPr>
          <p:cNvPr id="4" name="TextBox 3"/>
          <p:cNvSpPr txBox="1"/>
          <p:nvPr/>
        </p:nvSpPr>
        <p:spPr>
          <a:xfrm>
            <a:off x="323528" y="631217"/>
            <a:ext cx="3572396" cy="1077218"/>
          </a:xfrm>
          <a:prstGeom prst="rect">
            <a:avLst/>
          </a:prstGeom>
          <a:noFill/>
        </p:spPr>
        <p:txBody>
          <a:bodyPr wrap="square" rtlCol="0">
            <a:spAutoFit/>
          </a:bodyPr>
          <a:lstStyle/>
          <a:p>
            <a:r>
              <a:rPr lang="en-GB" sz="3200" dirty="0" err="1"/>
              <a:t>Wowee’s</a:t>
            </a:r>
            <a:r>
              <a:rPr lang="en-GB" sz="3200" dirty="0"/>
              <a:t> produce vibration </a:t>
            </a:r>
          </a:p>
        </p:txBody>
      </p:sp>
    </p:spTree>
    <p:extLst>
      <p:ext uri="{BB962C8B-B14F-4D97-AF65-F5344CB8AC3E}">
        <p14:creationId xmlns:p14="http://schemas.microsoft.com/office/powerpoint/2010/main" val="34851292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0" indent="0" algn="ctr">
              <a:buNone/>
            </a:pPr>
            <a:r>
              <a:rPr lang="en-US" sz="2800" b="1" dirty="0">
                <a:solidFill>
                  <a:schemeClr val="tx1"/>
                </a:solidFill>
              </a:rPr>
              <a:t>Augmentative and Alternative Communication (AAC) is the term used to describe various methods of communication that can ‘add-on’ to speech and are used to get around problems with ordinary speech. </a:t>
            </a:r>
            <a:br>
              <a:rPr lang="en-US" sz="2800" b="1" dirty="0">
                <a:solidFill>
                  <a:schemeClr val="tx1"/>
                </a:solidFill>
              </a:rPr>
            </a:br>
            <a:endParaRPr lang="en-US" sz="2800" b="1" dirty="0">
              <a:solidFill>
                <a:schemeClr val="tx1"/>
              </a:solidFill>
            </a:endParaRPr>
          </a:p>
          <a:p>
            <a:pPr marL="0" indent="0">
              <a:buNone/>
            </a:pPr>
            <a:r>
              <a:rPr lang="en-US" sz="2800" dirty="0">
                <a:solidFill>
                  <a:schemeClr val="tx1"/>
                </a:solidFill>
              </a:rPr>
              <a:t>(Communication Matters https://www.communicationmatters.org.uk/page/what-is-aac)</a:t>
            </a:r>
            <a:endParaRPr lang="en-GB" sz="2800" dirty="0">
              <a:solidFill>
                <a:schemeClr val="tx1"/>
              </a:solidFill>
            </a:endParaRPr>
          </a:p>
        </p:txBody>
      </p:sp>
      <p:sp>
        <p:nvSpPr>
          <p:cNvPr id="3" name="Title 2"/>
          <p:cNvSpPr>
            <a:spLocks noGrp="1"/>
          </p:cNvSpPr>
          <p:nvPr>
            <p:ph type="title"/>
          </p:nvPr>
        </p:nvSpPr>
        <p:spPr/>
        <p:txBody>
          <a:bodyPr/>
          <a:lstStyle/>
          <a:p>
            <a:r>
              <a:rPr lang="en-GB" dirty="0">
                <a:solidFill>
                  <a:schemeClr val="tx1"/>
                </a:solidFill>
              </a:rPr>
              <a:t>What is “AAC”?</a:t>
            </a:r>
            <a:endParaRPr lang="en-GB" dirty="0"/>
          </a:p>
        </p:txBody>
      </p:sp>
    </p:spTree>
    <p:extLst>
      <p:ext uri="{BB962C8B-B14F-4D97-AF65-F5344CB8AC3E}">
        <p14:creationId xmlns:p14="http://schemas.microsoft.com/office/powerpoint/2010/main" val="19714966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49275" y="2492895"/>
            <a:ext cx="6831037" cy="3450705"/>
          </a:xfrm>
        </p:spPr>
        <p:txBody>
          <a:bodyPr/>
          <a:lstStyle/>
          <a:p>
            <a:pPr marL="0" indent="0">
              <a:buNone/>
            </a:pPr>
            <a:endParaRPr lang="en-GB" dirty="0"/>
          </a:p>
          <a:p>
            <a:r>
              <a:rPr lang="en-GB" dirty="0">
                <a:solidFill>
                  <a:schemeClr val="tx1"/>
                </a:solidFill>
              </a:rPr>
              <a:t>Big Points can be used to develop auditory choice boards</a:t>
            </a:r>
          </a:p>
          <a:p>
            <a:endParaRPr lang="en-GB" dirty="0"/>
          </a:p>
        </p:txBody>
      </p:sp>
      <p:sp>
        <p:nvSpPr>
          <p:cNvPr id="3" name="Title 2"/>
          <p:cNvSpPr>
            <a:spLocks noGrp="1"/>
          </p:cNvSpPr>
          <p:nvPr>
            <p:ph type="title"/>
          </p:nvPr>
        </p:nvSpPr>
        <p:spPr>
          <a:xfrm>
            <a:off x="549275" y="107575"/>
            <a:ext cx="6299200" cy="2385319"/>
          </a:xfrm>
        </p:spPr>
        <p:txBody>
          <a:bodyPr/>
          <a:lstStyle/>
          <a:p>
            <a:r>
              <a:rPr lang="en-GB" sz="3600" dirty="0"/>
              <a:t>Simple switches can be used to develop communication</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67944" y="3356992"/>
            <a:ext cx="4389190" cy="3024335"/>
          </a:xfrm>
          <a:prstGeom prst="rect">
            <a:avLst/>
          </a:prstGeom>
        </p:spPr>
      </p:pic>
    </p:spTree>
    <p:extLst>
      <p:ext uri="{BB962C8B-B14F-4D97-AF65-F5344CB8AC3E}">
        <p14:creationId xmlns:p14="http://schemas.microsoft.com/office/powerpoint/2010/main" val="12455653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tx1"/>
                </a:solidFill>
              </a:rPr>
              <a:t>How it developed</a:t>
            </a:r>
          </a:p>
        </p:txBody>
      </p:sp>
      <p:sp>
        <p:nvSpPr>
          <p:cNvPr id="3" name="Content Placeholder 2"/>
          <p:cNvSpPr>
            <a:spLocks noGrp="1"/>
          </p:cNvSpPr>
          <p:nvPr>
            <p:ph idx="1"/>
          </p:nvPr>
        </p:nvSpPr>
        <p:spPr/>
        <p:txBody>
          <a:bodyPr>
            <a:noAutofit/>
          </a:bodyPr>
          <a:lstStyle/>
          <a:p>
            <a:r>
              <a:rPr lang="en-GB" sz="3200" dirty="0">
                <a:solidFill>
                  <a:schemeClr val="tx1"/>
                </a:solidFill>
              </a:rPr>
              <a:t>Textured switches</a:t>
            </a:r>
          </a:p>
          <a:p>
            <a:r>
              <a:rPr lang="en-GB" sz="3200" dirty="0">
                <a:solidFill>
                  <a:schemeClr val="tx1"/>
                </a:solidFill>
              </a:rPr>
              <a:t>Switches added through Intensive Interaction/Developing interests</a:t>
            </a:r>
          </a:p>
          <a:p>
            <a:r>
              <a:rPr lang="en-GB" sz="3200" dirty="0">
                <a:solidFill>
                  <a:schemeClr val="tx1"/>
                </a:solidFill>
              </a:rPr>
              <a:t>Gradually moved board further away giving a verbal prompt ‘choose’</a:t>
            </a:r>
          </a:p>
          <a:p>
            <a:r>
              <a:rPr lang="en-GB" sz="3200" dirty="0">
                <a:solidFill>
                  <a:schemeClr val="tx1"/>
                </a:solidFill>
              </a:rPr>
              <a:t>Quickly started to problem solve, when water spray ran out, he would find board and </a:t>
            </a:r>
            <a:r>
              <a:rPr lang="en-GB" sz="3200" dirty="0" err="1">
                <a:solidFill>
                  <a:schemeClr val="tx1"/>
                </a:solidFill>
              </a:rPr>
              <a:t>press’water</a:t>
            </a:r>
            <a:r>
              <a:rPr lang="en-GB" sz="3200" dirty="0">
                <a:solidFill>
                  <a:schemeClr val="tx1"/>
                </a:solidFill>
              </a:rPr>
              <a:t> spray’ and pass empty bottle. </a:t>
            </a:r>
          </a:p>
        </p:txBody>
      </p:sp>
    </p:spTree>
    <p:extLst>
      <p:ext uri="{BB962C8B-B14F-4D97-AF65-F5344CB8AC3E}">
        <p14:creationId xmlns:p14="http://schemas.microsoft.com/office/powerpoint/2010/main" val="404502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pPr algn="ctr"/>
            <a:r>
              <a:rPr lang="en-GB" sz="3200" dirty="0">
                <a:solidFill>
                  <a:schemeClr val="tx1"/>
                </a:solidFill>
              </a:rPr>
              <a:t>Language Acquisition and Motor Planning (LAMP</a:t>
            </a:r>
            <a:r>
              <a:rPr lang="en-GB" sz="3200" dirty="0"/>
              <a:t>)</a:t>
            </a:r>
          </a:p>
        </p:txBody>
      </p:sp>
      <p:sp>
        <p:nvSpPr>
          <p:cNvPr id="4" name="Content Placeholder 3"/>
          <p:cNvSpPr>
            <a:spLocks noGrp="1"/>
          </p:cNvSpPr>
          <p:nvPr>
            <p:ph idx="1"/>
          </p:nvPr>
        </p:nvSpPr>
        <p:spPr>
          <a:xfrm>
            <a:off x="549275" y="1600200"/>
            <a:ext cx="8042276" cy="4853135"/>
          </a:xfrm>
        </p:spPr>
        <p:txBody>
          <a:bodyPr>
            <a:normAutofit fontScale="92500" lnSpcReduction="10000"/>
          </a:bodyPr>
          <a:lstStyle/>
          <a:p>
            <a:r>
              <a:rPr lang="en-GB" b="1" dirty="0">
                <a:solidFill>
                  <a:schemeClr val="tx1"/>
                </a:solidFill>
              </a:rPr>
              <a:t>What is LAMP?</a:t>
            </a:r>
          </a:p>
          <a:p>
            <a:r>
              <a:rPr lang="en-GB" dirty="0">
                <a:solidFill>
                  <a:schemeClr val="tx1"/>
                </a:solidFill>
              </a:rPr>
              <a:t>Language Acquisition through Motor Planning (LAMP) is a therapeutic approach based on neurological and motor learning principles. The goal is to give individuals who are nonverbal or have limited verbal abilities a method of independently and spontaneously expressing themselves in any setting. </a:t>
            </a:r>
          </a:p>
          <a:p>
            <a:r>
              <a:rPr lang="en-GB" dirty="0">
                <a:solidFill>
                  <a:schemeClr val="tx1"/>
                </a:solidFill>
              </a:rPr>
              <a:t>LAMP focuses on giving the individual independent access to vocabulary on voice output AAC devices that use consistent motor plans for accessing vocabulary. Teaching of the vocabulary happens across environments, with multisensory input to enhance meaning, with the child's interests and desires determining the vocabulary to be taught.</a:t>
            </a:r>
            <a:endParaRPr lang="en-GB" dirty="0">
              <a:solidFill>
                <a:srgbClr val="FF0000"/>
              </a:solidFill>
            </a:endParaRPr>
          </a:p>
          <a:p>
            <a:pPr marL="0" indent="0">
              <a:buNone/>
            </a:pPr>
            <a:r>
              <a:rPr lang="en-GB" b="1" dirty="0"/>
              <a:t>https://www.aacandautism.com/lamp</a:t>
            </a:r>
          </a:p>
        </p:txBody>
      </p:sp>
    </p:spTree>
    <p:extLst>
      <p:ext uri="{BB962C8B-B14F-4D97-AF65-F5344CB8AC3E}">
        <p14:creationId xmlns:p14="http://schemas.microsoft.com/office/powerpoint/2010/main" val="25799196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tx1"/>
                </a:solidFill>
              </a:rPr>
              <a:t>iPad</a:t>
            </a:r>
          </a:p>
        </p:txBody>
      </p:sp>
      <p:sp>
        <p:nvSpPr>
          <p:cNvPr id="3" name="Content Placeholder 2"/>
          <p:cNvSpPr>
            <a:spLocks noGrp="1"/>
          </p:cNvSpPr>
          <p:nvPr>
            <p:ph idx="1"/>
          </p:nvPr>
        </p:nvSpPr>
        <p:spPr/>
        <p:txBody>
          <a:bodyPr>
            <a:normAutofit fontScale="70000" lnSpcReduction="20000"/>
          </a:bodyPr>
          <a:lstStyle/>
          <a:p>
            <a:r>
              <a:rPr lang="en-GB" b="1" dirty="0">
                <a:solidFill>
                  <a:schemeClr val="tx1"/>
                </a:solidFill>
              </a:rPr>
              <a:t>Research into raised grids and the appropriate app, he can’t see the screen so grid is needed so he can locate the vocabulary he needs.</a:t>
            </a:r>
          </a:p>
          <a:p>
            <a:r>
              <a:rPr lang="en-GB" b="1" dirty="0">
                <a:solidFill>
                  <a:schemeClr val="tx1"/>
                </a:solidFill>
              </a:rPr>
              <a:t>Joint session with OT to look at fine motor skills and size of grid required</a:t>
            </a:r>
          </a:p>
          <a:p>
            <a:r>
              <a:rPr lang="en-GB" b="1" dirty="0">
                <a:solidFill>
                  <a:schemeClr val="tx1"/>
                </a:solidFill>
              </a:rPr>
              <a:t>Discussion with mum, school staff and residential staff as to appropriate vocabulary</a:t>
            </a:r>
          </a:p>
          <a:p>
            <a:r>
              <a:rPr lang="en-GB" b="1" dirty="0">
                <a:solidFill>
                  <a:schemeClr val="tx1"/>
                </a:solidFill>
              </a:rPr>
              <a:t>Training of staff and Mum on how to use</a:t>
            </a:r>
          </a:p>
          <a:p>
            <a:r>
              <a:rPr lang="en-GB" b="1" dirty="0">
                <a:solidFill>
                  <a:schemeClr val="tx1"/>
                </a:solidFill>
              </a:rPr>
              <a:t>Thorough information available with the iPad for anyone new working with him.</a:t>
            </a:r>
          </a:p>
          <a:p>
            <a:r>
              <a:rPr lang="en-GB" b="1" dirty="0">
                <a:solidFill>
                  <a:schemeClr val="tx1"/>
                </a:solidFill>
              </a:rPr>
              <a:t>All cells are always in the same place, when more are added or a replacement device is needed then all vocabulary needs to be in the same position.</a:t>
            </a:r>
          </a:p>
          <a:p>
            <a:r>
              <a:rPr lang="en-GB" b="1" dirty="0">
                <a:solidFill>
                  <a:schemeClr val="tx1"/>
                </a:solidFill>
              </a:rPr>
              <a:t>Introduced during familiar session, location modelled during motivating activities</a:t>
            </a:r>
          </a:p>
          <a:p>
            <a:r>
              <a:rPr lang="en-GB" b="1" dirty="0">
                <a:solidFill>
                  <a:schemeClr val="tx1"/>
                </a:solidFill>
              </a:rPr>
              <a:t>Ensuring that he has opportunity to use as often as possible.</a:t>
            </a:r>
          </a:p>
          <a:p>
            <a:r>
              <a:rPr lang="en-GB" b="1" dirty="0">
                <a:solidFill>
                  <a:schemeClr val="tx1"/>
                </a:solidFill>
              </a:rPr>
              <a:t>Is now available at all times so that he can request different activities and items</a:t>
            </a:r>
          </a:p>
          <a:p>
            <a:endParaRPr lang="en-GB" b="1" dirty="0">
              <a:solidFill>
                <a:schemeClr val="tx1"/>
              </a:solidFill>
            </a:endParaRPr>
          </a:p>
          <a:p>
            <a:endParaRPr lang="en-GB" b="1" dirty="0">
              <a:solidFill>
                <a:schemeClr val="tx1"/>
              </a:solidFill>
            </a:endParaRPr>
          </a:p>
          <a:p>
            <a:endParaRPr lang="en-GB" b="1" dirty="0">
              <a:solidFill>
                <a:schemeClr val="tx1"/>
              </a:solidFill>
            </a:endParaRPr>
          </a:p>
          <a:p>
            <a:endParaRPr lang="en-GB" b="1" dirty="0">
              <a:solidFill>
                <a:schemeClr val="tx1"/>
              </a:solidFill>
            </a:endParaRPr>
          </a:p>
        </p:txBody>
      </p:sp>
    </p:spTree>
    <p:extLst>
      <p:ext uri="{BB962C8B-B14F-4D97-AF65-F5344CB8AC3E}">
        <p14:creationId xmlns:p14="http://schemas.microsoft.com/office/powerpoint/2010/main" val="42758189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490937" y="813319"/>
            <a:ext cx="6406550" cy="5301208"/>
          </a:xfrm>
          <a:prstGeom prst="rect">
            <a:avLst/>
          </a:prstGeom>
        </p:spPr>
      </p:pic>
    </p:spTree>
    <p:extLst>
      <p:ext uri="{BB962C8B-B14F-4D97-AF65-F5344CB8AC3E}">
        <p14:creationId xmlns:p14="http://schemas.microsoft.com/office/powerpoint/2010/main" val="1854342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tx1"/>
                </a:solidFill>
              </a:rPr>
              <a:t>Auditory scanning</a:t>
            </a:r>
          </a:p>
        </p:txBody>
      </p:sp>
      <p:sp>
        <p:nvSpPr>
          <p:cNvPr id="3" name="TextBox 2"/>
          <p:cNvSpPr txBox="1"/>
          <p:nvPr/>
        </p:nvSpPr>
        <p:spPr>
          <a:xfrm>
            <a:off x="899592" y="1444532"/>
            <a:ext cx="7560840" cy="4801314"/>
          </a:xfrm>
          <a:prstGeom prst="rect">
            <a:avLst/>
          </a:prstGeom>
          <a:noFill/>
        </p:spPr>
        <p:txBody>
          <a:bodyPr wrap="square" rtlCol="0">
            <a:spAutoFit/>
          </a:bodyPr>
          <a:lstStyle/>
          <a:p>
            <a:endParaRPr lang="en-GB" dirty="0"/>
          </a:p>
          <a:p>
            <a:r>
              <a:rPr lang="en-GB" dirty="0"/>
              <a:t>Auditory scanning can be introduced using switches.</a:t>
            </a:r>
          </a:p>
          <a:p>
            <a:endParaRPr lang="en-GB" dirty="0"/>
          </a:p>
          <a:p>
            <a:r>
              <a:rPr lang="en-GB" dirty="0"/>
              <a:t>Development of switch skills and teaching is required.</a:t>
            </a:r>
          </a:p>
          <a:p>
            <a:r>
              <a:rPr lang="en-GB" dirty="0"/>
              <a:t>There are ideas to develop these in Switch Progression Map</a:t>
            </a:r>
          </a:p>
          <a:p>
            <a:endParaRPr lang="en-GB" dirty="0"/>
          </a:p>
          <a:p>
            <a:r>
              <a:rPr lang="en-GB" dirty="0">
                <a:hlinkClick r:id="rId2"/>
              </a:rPr>
              <a:t>http://www.inclusive.co.uk/articles/switch-progression-road-map</a:t>
            </a:r>
            <a:endParaRPr lang="en-GB" dirty="0"/>
          </a:p>
          <a:p>
            <a:endParaRPr lang="en-GB" dirty="0"/>
          </a:p>
          <a:p>
            <a:endParaRPr lang="en-GB" dirty="0"/>
          </a:p>
          <a:p>
            <a:r>
              <a:rPr lang="en-GB" dirty="0"/>
              <a:t>Can be 1, or 2 switches can be used</a:t>
            </a:r>
          </a:p>
          <a:p>
            <a:r>
              <a:rPr lang="en-GB" dirty="0"/>
              <a:t>	1 to scan along the vocabulary when pressed</a:t>
            </a:r>
          </a:p>
          <a:p>
            <a:r>
              <a:rPr lang="en-GB" dirty="0"/>
              <a:t>	2 to select the item when it is spoken </a:t>
            </a:r>
          </a:p>
          <a:p>
            <a:endParaRPr lang="en-GB" dirty="0"/>
          </a:p>
          <a:p>
            <a:r>
              <a:rPr lang="en-GB" dirty="0"/>
              <a:t>Can be a difficult system to teach, however it may be something to consider with someone who has a significant visual impairment and direct access (touch screen) is not appropriate.</a:t>
            </a:r>
          </a:p>
          <a:p>
            <a:r>
              <a:rPr lang="en-GB" dirty="0"/>
              <a:t>	</a:t>
            </a:r>
          </a:p>
        </p:txBody>
      </p:sp>
    </p:spTree>
    <p:extLst>
      <p:ext uri="{BB962C8B-B14F-4D97-AF65-F5344CB8AC3E}">
        <p14:creationId xmlns:p14="http://schemas.microsoft.com/office/powerpoint/2010/main" val="8211261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7544" y="476672"/>
            <a:ext cx="6381328" cy="6381328"/>
          </a:xfrm>
          <a:prstGeom prst="rect">
            <a:avLst/>
          </a:prstGeom>
        </p:spPr>
      </p:pic>
    </p:spTree>
    <p:extLst>
      <p:ext uri="{BB962C8B-B14F-4D97-AF65-F5344CB8AC3E}">
        <p14:creationId xmlns:p14="http://schemas.microsoft.com/office/powerpoint/2010/main" val="3628746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1520" y="260648"/>
            <a:ext cx="4437112" cy="4437112"/>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86817" y="2408385"/>
            <a:ext cx="4437112" cy="4437112"/>
          </a:xfrm>
          <a:prstGeom prst="rect">
            <a:avLst/>
          </a:prstGeom>
        </p:spPr>
      </p:pic>
    </p:spTree>
    <p:extLst>
      <p:ext uri="{BB962C8B-B14F-4D97-AF65-F5344CB8AC3E}">
        <p14:creationId xmlns:p14="http://schemas.microsoft.com/office/powerpoint/2010/main" val="32270986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9552" y="620688"/>
            <a:ext cx="8064896" cy="4401205"/>
          </a:xfrm>
          <a:prstGeom prst="rect">
            <a:avLst/>
          </a:prstGeom>
          <a:noFill/>
        </p:spPr>
        <p:txBody>
          <a:bodyPr wrap="square" rtlCol="0">
            <a:spAutoFit/>
          </a:bodyPr>
          <a:lstStyle/>
          <a:p>
            <a:r>
              <a:rPr lang="en-GB" sz="2800" dirty="0"/>
              <a:t>As technology evolves and software develops, the opportunities to use Assistive Technology with children and young people with complex learning needs, including those with multi-sensory impairments increase. </a:t>
            </a:r>
          </a:p>
          <a:p>
            <a:endParaRPr lang="en-GB" sz="2800" dirty="0"/>
          </a:p>
          <a:p>
            <a:r>
              <a:rPr lang="en-GB" sz="2800" dirty="0"/>
              <a:t>Communication software is becoming more accessible to those with hearing impairments who are able to understand symbols.</a:t>
            </a:r>
          </a:p>
          <a:p>
            <a:endParaRPr lang="en-GB" sz="2800" dirty="0"/>
          </a:p>
        </p:txBody>
      </p:sp>
    </p:spTree>
    <p:extLst>
      <p:ext uri="{BB962C8B-B14F-4D97-AF65-F5344CB8AC3E}">
        <p14:creationId xmlns:p14="http://schemas.microsoft.com/office/powerpoint/2010/main" val="18467830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3568" y="764704"/>
            <a:ext cx="6840760" cy="5262979"/>
          </a:xfrm>
          <a:prstGeom prst="rect">
            <a:avLst/>
          </a:prstGeom>
        </p:spPr>
        <p:txBody>
          <a:bodyPr wrap="square">
            <a:spAutoFit/>
          </a:bodyPr>
          <a:lstStyle/>
          <a:p>
            <a:r>
              <a:rPr lang="en-GB" sz="2800" b="1" dirty="0"/>
              <a:t>Previously hi-tech AAC devices would present a written word in the output message bar.</a:t>
            </a:r>
          </a:p>
          <a:p>
            <a:endParaRPr lang="en-GB" sz="2800" b="1" dirty="0"/>
          </a:p>
          <a:p>
            <a:r>
              <a:rPr lang="en-GB" sz="2800" b="1" dirty="0"/>
              <a:t>Recently developers have enabled the symbol to also be added to this function which has enabled me to introduce this type of communication with children who have an understanding of symbolic language but are unable to here a spoken output.</a:t>
            </a:r>
          </a:p>
        </p:txBody>
      </p:sp>
    </p:spTree>
    <p:extLst>
      <p:ext uri="{BB962C8B-B14F-4D97-AF65-F5344CB8AC3E}">
        <p14:creationId xmlns:p14="http://schemas.microsoft.com/office/powerpoint/2010/main" val="12322370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tx1"/>
                </a:solidFill>
              </a:rPr>
              <a:t>What did I need to think about? </a:t>
            </a:r>
          </a:p>
        </p:txBody>
      </p:sp>
      <p:sp>
        <p:nvSpPr>
          <p:cNvPr id="3" name="TextBox 2"/>
          <p:cNvSpPr txBox="1"/>
          <p:nvPr/>
        </p:nvSpPr>
        <p:spPr>
          <a:xfrm>
            <a:off x="251520" y="1628800"/>
            <a:ext cx="8424936" cy="5262979"/>
          </a:xfrm>
          <a:prstGeom prst="rect">
            <a:avLst/>
          </a:prstGeom>
          <a:noFill/>
        </p:spPr>
        <p:txBody>
          <a:bodyPr wrap="square" rtlCol="0">
            <a:spAutoFit/>
          </a:bodyPr>
          <a:lstStyle/>
          <a:p>
            <a:r>
              <a:rPr lang="en-GB" sz="2400" b="1" dirty="0"/>
              <a:t>Vision (some cells were difficult visually, consider colour and size</a:t>
            </a:r>
          </a:p>
          <a:p>
            <a:endParaRPr lang="en-GB" sz="2400" b="1" dirty="0"/>
          </a:p>
          <a:p>
            <a:r>
              <a:rPr lang="en-GB" sz="2400" b="1" dirty="0"/>
              <a:t>Vocabulary – start simple and build up or full software package</a:t>
            </a:r>
          </a:p>
          <a:p>
            <a:endParaRPr lang="en-GB" sz="2400" b="1" dirty="0"/>
          </a:p>
          <a:p>
            <a:r>
              <a:rPr lang="en-GB" sz="2400" b="1" dirty="0"/>
              <a:t>What symbol set?  What software?</a:t>
            </a:r>
          </a:p>
          <a:p>
            <a:endParaRPr lang="en-GB" sz="2400" b="1" dirty="0"/>
          </a:p>
          <a:p>
            <a:r>
              <a:rPr lang="en-GB" sz="2400" b="1" dirty="0"/>
              <a:t>Does the symbol transfer to the message bar as unable to hear a voice output. This limited the software packages available</a:t>
            </a:r>
          </a:p>
          <a:p>
            <a:endParaRPr lang="en-GB" sz="2400" b="1" dirty="0"/>
          </a:p>
          <a:p>
            <a:r>
              <a:rPr lang="en-GB" sz="2400" b="1" dirty="0"/>
              <a:t>Devices need good casing, handle, stand, this again limited the devices available</a:t>
            </a:r>
          </a:p>
        </p:txBody>
      </p:sp>
    </p:spTree>
    <p:extLst>
      <p:ext uri="{BB962C8B-B14F-4D97-AF65-F5344CB8AC3E}">
        <p14:creationId xmlns:p14="http://schemas.microsoft.com/office/powerpoint/2010/main" val="41293112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tx1"/>
                </a:solidFill>
              </a:rPr>
              <a:t>What did I assess?</a:t>
            </a:r>
          </a:p>
        </p:txBody>
      </p:sp>
      <p:sp>
        <p:nvSpPr>
          <p:cNvPr id="3" name="TextBox 2"/>
          <p:cNvSpPr txBox="1"/>
          <p:nvPr/>
        </p:nvSpPr>
        <p:spPr>
          <a:xfrm>
            <a:off x="755576" y="1628800"/>
            <a:ext cx="7344816" cy="5170646"/>
          </a:xfrm>
          <a:prstGeom prst="rect">
            <a:avLst/>
          </a:prstGeom>
          <a:noFill/>
        </p:spPr>
        <p:txBody>
          <a:bodyPr wrap="square" rtlCol="0">
            <a:spAutoFit/>
          </a:bodyPr>
          <a:lstStyle/>
          <a:p>
            <a:r>
              <a:rPr lang="en-GB" sz="2400" dirty="0"/>
              <a:t>There aren’t any formal assessments that are accessible due to vision and hearing impairment</a:t>
            </a:r>
          </a:p>
          <a:p>
            <a:endParaRPr lang="en-GB" sz="2400" dirty="0"/>
          </a:p>
          <a:p>
            <a:r>
              <a:rPr lang="en-GB" sz="2400" dirty="0"/>
              <a:t>Resources made to look at:</a:t>
            </a:r>
          </a:p>
          <a:p>
            <a:endParaRPr lang="en-GB" sz="2400" dirty="0"/>
          </a:p>
          <a:p>
            <a:r>
              <a:rPr lang="en-GB" sz="2400" dirty="0"/>
              <a:t>Size of cell – picture matching</a:t>
            </a:r>
          </a:p>
          <a:p>
            <a:endParaRPr lang="en-GB" sz="2400" dirty="0"/>
          </a:p>
          <a:p>
            <a:r>
              <a:rPr lang="en-GB" sz="2400" dirty="0"/>
              <a:t>Symbolic understanding – photo and symbol matching</a:t>
            </a:r>
          </a:p>
          <a:p>
            <a:endParaRPr lang="en-GB" sz="2400" dirty="0"/>
          </a:p>
          <a:p>
            <a:r>
              <a:rPr lang="en-GB" sz="2400" dirty="0"/>
              <a:t>Categorisation – could they categorise items? </a:t>
            </a:r>
            <a:r>
              <a:rPr lang="en-GB" sz="2400" dirty="0" err="1"/>
              <a:t>Ie</a:t>
            </a:r>
            <a:r>
              <a:rPr lang="en-GB" sz="2400" dirty="0"/>
              <a:t> clothes, food, transport? If so this opened up the vocabulary packages that could be introduced.</a:t>
            </a:r>
          </a:p>
          <a:p>
            <a:endParaRPr lang="en-GB" dirty="0"/>
          </a:p>
        </p:txBody>
      </p:sp>
    </p:spTree>
    <p:extLst>
      <p:ext uri="{BB962C8B-B14F-4D97-AF65-F5344CB8AC3E}">
        <p14:creationId xmlns:p14="http://schemas.microsoft.com/office/powerpoint/2010/main" val="7469419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107576"/>
            <a:ext cx="6299200" cy="2025280"/>
          </a:xfrm>
        </p:spPr>
        <p:txBody>
          <a:bodyPr/>
          <a:lstStyle/>
          <a:p>
            <a:r>
              <a:rPr lang="en-GB" dirty="0">
                <a:solidFill>
                  <a:schemeClr val="tx1"/>
                </a:solidFill>
              </a:rPr>
              <a:t>A way of measuring progress</a:t>
            </a:r>
            <a:br>
              <a:rPr lang="en-GB" dirty="0">
                <a:solidFill>
                  <a:schemeClr val="tx1"/>
                </a:solidFill>
              </a:rPr>
            </a:br>
            <a:r>
              <a:rPr lang="en-GB" dirty="0">
                <a:solidFill>
                  <a:schemeClr val="tx1"/>
                </a:solidFill>
              </a:rPr>
              <a:t>C.O.D.E.S framework</a:t>
            </a:r>
          </a:p>
        </p:txBody>
      </p:sp>
      <p:sp>
        <p:nvSpPr>
          <p:cNvPr id="3" name="TextBox 2"/>
          <p:cNvSpPr txBox="1"/>
          <p:nvPr/>
        </p:nvSpPr>
        <p:spPr>
          <a:xfrm>
            <a:off x="549275" y="2132856"/>
            <a:ext cx="7335093" cy="3600986"/>
          </a:xfrm>
          <a:prstGeom prst="rect">
            <a:avLst/>
          </a:prstGeom>
          <a:noFill/>
        </p:spPr>
        <p:txBody>
          <a:bodyPr wrap="square" rtlCol="0">
            <a:spAutoFit/>
          </a:bodyPr>
          <a:lstStyle/>
          <a:p>
            <a:r>
              <a:rPr lang="en-GB" sz="2400" dirty="0"/>
              <a:t>Developing language through technology</a:t>
            </a:r>
          </a:p>
          <a:p>
            <a:endParaRPr lang="en-GB" sz="2400" dirty="0"/>
          </a:p>
          <a:p>
            <a:r>
              <a:rPr lang="en-GB" dirty="0"/>
              <a:t>The communicative competencies defined in this early study has influenced assessments such as the C.O.D.E.S (Competency, Opportunities, Driving Communication Forward, Engagement, Skills Acquisition) (</a:t>
            </a:r>
            <a:r>
              <a:rPr lang="en-GB" dirty="0" err="1"/>
              <a:t>Jans</a:t>
            </a:r>
            <a:r>
              <a:rPr lang="en-GB" dirty="0"/>
              <a:t>, Wise &amp; Goodwin, 2011) which enables clinicians to identify strengths and areas of weakness when assessing and implementing AAC. This is however a ‘framework’ and provides guidance of the areas to assess but does not specify on how to do this in terms of activities or a specific resources meaning practitioners are still providing and choosing the assessment tools for each of the areas without a clear evidence base</a:t>
            </a:r>
            <a:endParaRPr lang="en-GB" sz="2400" dirty="0"/>
          </a:p>
        </p:txBody>
      </p:sp>
    </p:spTree>
    <p:extLst>
      <p:ext uri="{BB962C8B-B14F-4D97-AF65-F5344CB8AC3E}">
        <p14:creationId xmlns:p14="http://schemas.microsoft.com/office/powerpoint/2010/main" val="17153389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a:srcRect l="35415" t="17516" r="37800" b="10625"/>
          <a:stretch/>
        </p:blipFill>
        <p:spPr>
          <a:xfrm rot="5400000">
            <a:off x="1921942" y="-247921"/>
            <a:ext cx="5400602" cy="8145934"/>
          </a:xfrm>
          <a:prstGeom prst="rect">
            <a:avLst/>
          </a:prstGeom>
        </p:spPr>
      </p:pic>
    </p:spTree>
    <p:extLst>
      <p:ext uri="{BB962C8B-B14F-4D97-AF65-F5344CB8AC3E}">
        <p14:creationId xmlns:p14="http://schemas.microsoft.com/office/powerpoint/2010/main" val="39683967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have been the benefits?</a:t>
            </a:r>
          </a:p>
        </p:txBody>
      </p:sp>
      <p:sp>
        <p:nvSpPr>
          <p:cNvPr id="3" name="TextBox 2"/>
          <p:cNvSpPr txBox="1"/>
          <p:nvPr/>
        </p:nvSpPr>
        <p:spPr>
          <a:xfrm>
            <a:off x="899592" y="2132856"/>
            <a:ext cx="7056784" cy="3570208"/>
          </a:xfrm>
          <a:prstGeom prst="rect">
            <a:avLst/>
          </a:prstGeom>
          <a:noFill/>
        </p:spPr>
        <p:txBody>
          <a:bodyPr wrap="square" rtlCol="0">
            <a:spAutoFit/>
          </a:bodyPr>
          <a:lstStyle/>
          <a:p>
            <a:r>
              <a:rPr lang="en-GB" dirty="0"/>
              <a:t>Increased receptive skills as it is used by both communication partner and learner</a:t>
            </a:r>
          </a:p>
          <a:p>
            <a:endParaRPr lang="en-GB" dirty="0"/>
          </a:p>
          <a:p>
            <a:endParaRPr lang="en-GB" dirty="0"/>
          </a:p>
          <a:p>
            <a:r>
              <a:rPr lang="en-GB" dirty="0"/>
              <a:t>Wider range people able to communicate with them</a:t>
            </a:r>
          </a:p>
          <a:p>
            <a:endParaRPr lang="en-GB" dirty="0"/>
          </a:p>
          <a:p>
            <a:r>
              <a:rPr lang="en-GB" dirty="0"/>
              <a:t>Families report that they are having ‘conversations’, retelling of events which don’t take place through sign</a:t>
            </a:r>
          </a:p>
          <a:p>
            <a:endParaRPr lang="en-GB" dirty="0"/>
          </a:p>
          <a:p>
            <a:r>
              <a:rPr lang="en-GB" sz="3200" b="1" dirty="0"/>
              <a:t>It is still a learning process for all of us, but it’s an exciting one</a:t>
            </a:r>
            <a:r>
              <a:rPr lang="en-GB" sz="3200" dirty="0"/>
              <a:t>!</a:t>
            </a:r>
          </a:p>
        </p:txBody>
      </p:sp>
    </p:spTree>
    <p:extLst>
      <p:ext uri="{BB962C8B-B14F-4D97-AF65-F5344CB8AC3E}">
        <p14:creationId xmlns:p14="http://schemas.microsoft.com/office/powerpoint/2010/main" val="237695419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tx1"/>
                </a:solidFill>
              </a:rPr>
              <a:t>What has made these systems successful?</a:t>
            </a:r>
          </a:p>
        </p:txBody>
      </p:sp>
      <p:sp>
        <p:nvSpPr>
          <p:cNvPr id="3" name="TextBox 2"/>
          <p:cNvSpPr txBox="1"/>
          <p:nvPr/>
        </p:nvSpPr>
        <p:spPr>
          <a:xfrm>
            <a:off x="755576" y="1988840"/>
            <a:ext cx="7560840" cy="4247317"/>
          </a:xfrm>
          <a:prstGeom prst="rect">
            <a:avLst/>
          </a:prstGeom>
          <a:noFill/>
        </p:spPr>
        <p:txBody>
          <a:bodyPr wrap="square" rtlCol="0">
            <a:spAutoFit/>
          </a:bodyPr>
          <a:lstStyle/>
          <a:p>
            <a:r>
              <a:rPr lang="en-GB" b="1" dirty="0"/>
              <a:t>Proactive Communication Partners</a:t>
            </a:r>
          </a:p>
          <a:p>
            <a:r>
              <a:rPr lang="en-GB" dirty="0"/>
              <a:t>This has been the key to these systems being effective and functional.</a:t>
            </a:r>
          </a:p>
          <a:p>
            <a:r>
              <a:rPr lang="en-GB" dirty="0"/>
              <a:t>Sessions were/are delivered by the Speech and Language Therapist over a long period of time, however, having confident key staff who could see opportunities to develop the skills enabled the learners to embed these throughout the day.</a:t>
            </a:r>
          </a:p>
          <a:p>
            <a:endParaRPr lang="en-GB" dirty="0"/>
          </a:p>
          <a:p>
            <a:r>
              <a:rPr lang="en-GB" dirty="0"/>
              <a:t>Recognising communication opportunities during the day</a:t>
            </a:r>
          </a:p>
          <a:p>
            <a:endParaRPr lang="en-GB" dirty="0"/>
          </a:p>
          <a:p>
            <a:r>
              <a:rPr lang="en-GB" dirty="0"/>
              <a:t>Remembering that these individuals all have a Total Communication approach. Using AAC as an extension of signing, gesture, Picture Exchange and gives the opportunity to extend their vocabulary further as well as enabling them to be understood by unfamiliar communication partners.</a:t>
            </a:r>
          </a:p>
          <a:p>
            <a:endParaRPr lang="en-GB" dirty="0"/>
          </a:p>
        </p:txBody>
      </p:sp>
    </p:spTree>
    <p:extLst>
      <p:ext uri="{BB962C8B-B14F-4D97-AF65-F5344CB8AC3E}">
        <p14:creationId xmlns:p14="http://schemas.microsoft.com/office/powerpoint/2010/main" val="30353706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tx1"/>
                </a:solidFill>
              </a:rPr>
              <a:t>References</a:t>
            </a:r>
          </a:p>
        </p:txBody>
      </p:sp>
      <p:sp>
        <p:nvSpPr>
          <p:cNvPr id="3" name="TextBox 2"/>
          <p:cNvSpPr txBox="1"/>
          <p:nvPr/>
        </p:nvSpPr>
        <p:spPr>
          <a:xfrm>
            <a:off x="395536" y="1444532"/>
            <a:ext cx="7920880" cy="5570756"/>
          </a:xfrm>
          <a:prstGeom prst="rect">
            <a:avLst/>
          </a:prstGeom>
          <a:noFill/>
        </p:spPr>
        <p:txBody>
          <a:bodyPr wrap="square" rtlCol="0">
            <a:spAutoFit/>
          </a:bodyPr>
          <a:lstStyle/>
          <a:p>
            <a:r>
              <a:rPr lang="en-GB" sz="2000" dirty="0"/>
              <a:t>http://www.inclusive.co.uk/articles/switch-progression-road-map</a:t>
            </a:r>
          </a:p>
          <a:p>
            <a:endParaRPr lang="en-GB" sz="2000" dirty="0"/>
          </a:p>
          <a:p>
            <a:r>
              <a:rPr lang="en-GB" sz="2000" dirty="0" err="1"/>
              <a:t>Jans</a:t>
            </a:r>
            <a:r>
              <a:rPr lang="en-GB" sz="2000" dirty="0"/>
              <a:t>, D., Wise, R., &amp; Goodwin. S. (2011) </a:t>
            </a:r>
            <a:r>
              <a:rPr lang="en-GB" sz="2000" i="1" dirty="0"/>
              <a:t>C.O.D.E.S Framework</a:t>
            </a:r>
            <a:r>
              <a:rPr lang="en-GB" sz="2000" dirty="0"/>
              <a:t>. </a:t>
            </a:r>
            <a:r>
              <a:rPr lang="en-GB" sz="2000" dirty="0" err="1"/>
              <a:t>Keycomm</a:t>
            </a:r>
            <a:r>
              <a:rPr lang="en-GB" sz="2000" dirty="0"/>
              <a:t> Resource Centre</a:t>
            </a:r>
          </a:p>
          <a:p>
            <a:endParaRPr lang="en-GB" sz="2000" dirty="0"/>
          </a:p>
          <a:p>
            <a:r>
              <a:rPr lang="en-GB" sz="2000" dirty="0"/>
              <a:t>Lewis, C &amp; Lowther, J. (2001) CHARGE Association: Symptoms, behaviour and intervention, </a:t>
            </a:r>
            <a:r>
              <a:rPr lang="en-GB" sz="2000" i="1" dirty="0"/>
              <a:t>Educational Psychology in Practice</a:t>
            </a:r>
            <a:r>
              <a:rPr lang="en-GB" sz="2000" dirty="0"/>
              <a:t>, 17:1, pp69-77</a:t>
            </a:r>
          </a:p>
          <a:p>
            <a:endParaRPr lang="en-GB" sz="2000" dirty="0"/>
          </a:p>
          <a:p>
            <a:r>
              <a:rPr lang="en-US" sz="2000" dirty="0"/>
              <a:t>Mar, H. &amp; </a:t>
            </a:r>
            <a:r>
              <a:rPr lang="en-US" sz="2000" dirty="0" err="1"/>
              <a:t>Sall</a:t>
            </a:r>
            <a:r>
              <a:rPr lang="en-US" sz="2000" dirty="0"/>
              <a:t>, N. (1994) Programmatic Approach to use of Technology in Communication Instruction for Children with Dual Sensory Impairments. </a:t>
            </a:r>
            <a:r>
              <a:rPr lang="en-US" sz="2000" i="1" dirty="0"/>
              <a:t>Augmentative and Alternative Communication</a:t>
            </a:r>
            <a:r>
              <a:rPr lang="en-US" sz="2000" dirty="0"/>
              <a:t>, 10(3) pp138-150 </a:t>
            </a:r>
          </a:p>
          <a:p>
            <a:endParaRPr lang="en-US" sz="2000" dirty="0"/>
          </a:p>
          <a:p>
            <a:r>
              <a:rPr lang="en-GB" sz="2000" dirty="0"/>
              <a:t>The Centre for AAC &amp; Autism</a:t>
            </a:r>
          </a:p>
          <a:p>
            <a:r>
              <a:rPr lang="en-GB" sz="2000" dirty="0">
                <a:hlinkClick r:id="rId2"/>
              </a:rPr>
              <a:t>https://www.aacandautism.com/lamp</a:t>
            </a:r>
            <a:endParaRPr lang="en-GB" sz="2000" dirty="0"/>
          </a:p>
          <a:p>
            <a:endParaRPr lang="en-GB" dirty="0"/>
          </a:p>
          <a:p>
            <a:endParaRPr lang="en-GB" dirty="0"/>
          </a:p>
        </p:txBody>
      </p:sp>
    </p:spTree>
    <p:extLst>
      <p:ext uri="{BB962C8B-B14F-4D97-AF65-F5344CB8AC3E}">
        <p14:creationId xmlns:p14="http://schemas.microsoft.com/office/powerpoint/2010/main" val="332389045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owerpoint Theme">
  <a:themeElements>
    <a:clrScheme name="Breeze">
      <a:dk1>
        <a:sysClr val="windowText" lastClr="000000"/>
      </a:dk1>
      <a:lt1>
        <a:sysClr val="window" lastClr="FFFFFF"/>
      </a:lt1>
      <a:dk2>
        <a:srgbClr val="09213B"/>
      </a:dk2>
      <a:lt2>
        <a:srgbClr val="D5EDF4"/>
      </a:lt2>
      <a:accent1>
        <a:srgbClr val="2C7C9F"/>
      </a:accent1>
      <a:accent2>
        <a:srgbClr val="244A58"/>
      </a:accent2>
      <a:accent3>
        <a:srgbClr val="E2751D"/>
      </a:accent3>
      <a:accent4>
        <a:srgbClr val="FFB400"/>
      </a:accent4>
      <a:accent5>
        <a:srgbClr val="7EB606"/>
      </a:accent5>
      <a:accent6>
        <a:srgbClr val="C00000"/>
      </a:accent6>
      <a:hlink>
        <a:srgbClr val="7030A0"/>
      </a:hlink>
      <a:folHlink>
        <a:srgbClr val="00B0F0"/>
      </a:folHlink>
    </a:clrScheme>
    <a:fontScheme name="Breeze">
      <a:majorFont>
        <a:latin typeface="News Gothic MT"/>
        <a:ea typeface=""/>
        <a:cs typeface=""/>
        <a:font script="Jpan" typeface="ＭＳ Ｐゴシック"/>
      </a:majorFont>
      <a:minorFont>
        <a:latin typeface="News Gothic MT"/>
        <a:ea typeface=""/>
        <a:cs typeface=""/>
        <a:font script="Jpan" typeface="ＭＳ Ｐゴシック"/>
      </a:minorFont>
    </a:fontScheme>
    <a:fmtScheme name="Breeze">
      <a:fillStyleLst>
        <a:solidFill>
          <a:schemeClr val="phClr"/>
        </a:solidFill>
        <a:gradFill rotWithShape="1">
          <a:gsLst>
            <a:gs pos="31000">
              <a:schemeClr val="phClr">
                <a:tint val="100000"/>
                <a:shade val="100000"/>
                <a:satMod val="120000"/>
              </a:schemeClr>
            </a:gs>
            <a:gs pos="100000">
              <a:schemeClr val="phClr">
                <a:tint val="50000"/>
                <a:satMod val="150000"/>
              </a:schemeClr>
            </a:gs>
          </a:gsLst>
          <a:lin ang="5400000" scaled="1"/>
        </a:gradFill>
        <a:gradFill rotWithShape="1">
          <a:gsLst>
            <a:gs pos="0">
              <a:schemeClr val="phClr">
                <a:shade val="100000"/>
                <a:satMod val="120000"/>
              </a:schemeClr>
            </a:gs>
            <a:gs pos="69000">
              <a:schemeClr val="phClr">
                <a:tint val="80000"/>
                <a:shade val="100000"/>
                <a:satMod val="150000"/>
              </a:schemeClr>
            </a:gs>
            <a:gs pos="100000">
              <a:schemeClr val="phClr">
                <a:tint val="50000"/>
                <a:shade val="100000"/>
                <a:satMod val="150000"/>
              </a:schemeClr>
            </a:gs>
          </a:gsLst>
          <a:path path="circle">
            <a:fillToRect l="100000" t="100000" r="100000" b="100000"/>
          </a:path>
        </a:gradFill>
      </a:fillStyleLst>
      <a:lnStyleLst>
        <a:ln w="12700" cap="flat" cmpd="sng" algn="ctr">
          <a:solidFill>
            <a:schemeClr val="phClr">
              <a:shade val="95000"/>
              <a:satMod val="105000"/>
            </a:schemeClr>
          </a:solidFill>
          <a:prstDash val="solid"/>
        </a:ln>
        <a:ln w="25400" cap="flat" cmpd="dbl" algn="ctr">
          <a:solidFill>
            <a:schemeClr val="phClr"/>
          </a:solidFill>
          <a:prstDash val="solid"/>
        </a:ln>
        <a:ln w="31750" cap="flat" cmpd="dbl" algn="ctr">
          <a:solidFill>
            <a:schemeClr val="phClr"/>
          </a:solidFill>
          <a:prstDash val="solid"/>
        </a:ln>
      </a:lnStyleLst>
      <a:effectStyleLst>
        <a:effectStyle>
          <a:effectLst/>
        </a:effectStyle>
        <a:effectStyle>
          <a:effectLst>
            <a:outerShdw blurRad="63500" dist="25400" dir="5400000" sx="101000" sy="101000" rotWithShape="0">
              <a:srgbClr val="000000">
                <a:alpha val="40000"/>
              </a:srgbClr>
            </a:outerShdw>
          </a:effectLst>
        </a:effectStyle>
        <a:effectStyle>
          <a:effectLst>
            <a:innerShdw blurRad="127000" dist="25400" dir="13500000">
              <a:srgbClr val="C0C0C0">
                <a:alpha val="75000"/>
              </a:srgbClr>
            </a:innerShdw>
            <a:outerShdw blurRad="88900" dist="25400" dir="5400000" sx="102000" sy="102000" algn="ctr" rotWithShape="0">
              <a:srgbClr val="C0C0C0">
                <a:alpha val="40000"/>
              </a:srgbClr>
            </a:outerShdw>
          </a:effectLst>
          <a:scene3d>
            <a:camera prst="perspectiveLeft" fov="300000"/>
            <a:lightRig rig="soft" dir="l">
              <a:rot lat="0" lon="0" rev="4200000"/>
            </a:lightRig>
          </a:scene3d>
          <a:sp3d extrusionH="38100" prstMaterial="powder">
            <a:bevelT w="50800" h="88900" prst="convex"/>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blipFill rotWithShape="1">
          <a:blip xmlns:r="http://schemas.openxmlformats.org/officeDocument/2006/relationships" r:embed="rId1">
            <a:duotone>
              <a:schemeClr val="phClr">
                <a:shade val="40000"/>
                <a:satMod val="400000"/>
              </a:schemeClr>
              <a:schemeClr val="phClr">
                <a:tint val="10000"/>
                <a:satMod val="200000"/>
              </a:schemeClr>
            </a:duotone>
          </a:blip>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mso-contentType ?>
<SharedContentType xmlns="Microsoft.SharePoint.Taxonomy.ContentTypeSync" SourceId="c808f0fd-0874-4681-903a-66200320ee5c" ContentTypeId="0x0101" PreviousValue="false"/>
</file>

<file path=customXml/item2.xml><?xml version="1.0" encoding="utf-8"?>
<p:properties xmlns:p="http://schemas.microsoft.com/office/2006/metadata/properties" xmlns:xsi="http://www.w3.org/2001/XMLSchema-instance" xmlns:pc="http://schemas.microsoft.com/office/infopath/2007/PartnerControls">
  <documentManagement>
    <_dlc_DocId xmlns="f440746b-d232-4af8-9af9-7fae5ce98701">CCFC3EWW6WYT-1415327544-86</_dlc_DocId>
    <_dlc_DocIdUrl xmlns="f440746b-d232-4af8-9af9-7fae5ce98701">
      <Url>https://portal.seashelltrust.org.uk/sites/SchSLT/_layouts/15/DocIdRedir.aspx?ID=CCFC3EWW6WYT-1415327544-86</Url>
      <Description>CCFC3EWW6WYT-1415327544-86</Description>
    </_dlc_DocIdUrl>
    <TaxCatchAll xmlns="f440746b-d232-4af8-9af9-7fae5ce98701"/>
    <Archive xmlns="66ea9fda-6390-4c94-8728-d2aa9a555871">false</Archive>
    <pc6ed38c56cd479386472af7f51fc7cf xmlns="66ea9fda-6390-4c94-8728-d2aa9a555871">
      <Terms xmlns="http://schemas.microsoft.com/office/infopath/2007/PartnerControls"/>
    </pc6ed38c56cd479386472af7f51fc7c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5.xml><?xml version="1.0" encoding="utf-8"?>
<ct:contentTypeSchema xmlns:ct="http://schemas.microsoft.com/office/2006/metadata/contentType" xmlns:ma="http://schemas.microsoft.com/office/2006/metadata/properties/metaAttributes" ct:_="" ma:_="" ma:contentTypeName="Document" ma:contentTypeID="0x0101007F282817BF950A44BF68E2E19C2CEECD" ma:contentTypeVersion="8" ma:contentTypeDescription="Create a new document." ma:contentTypeScope="" ma:versionID="b0b17f9c38d17dc681c9637a5476503a">
  <xsd:schema xmlns:xsd="http://www.w3.org/2001/XMLSchema" xmlns:xs="http://www.w3.org/2001/XMLSchema" xmlns:p="http://schemas.microsoft.com/office/2006/metadata/properties" xmlns:ns2="f440746b-d232-4af8-9af9-7fae5ce98701" xmlns:ns3="66ea9fda-6390-4c94-8728-d2aa9a555871" targetNamespace="http://schemas.microsoft.com/office/2006/metadata/properties" ma:root="true" ma:fieldsID="60c42ed54eca915c25502fe4343a830b" ns2:_="" ns3:_="">
    <xsd:import namespace="f440746b-d232-4af8-9af9-7fae5ce98701"/>
    <xsd:import namespace="66ea9fda-6390-4c94-8728-d2aa9a555871"/>
    <xsd:element name="properties">
      <xsd:complexType>
        <xsd:sequence>
          <xsd:element name="documentManagement">
            <xsd:complexType>
              <xsd:all>
                <xsd:element ref="ns2:_dlc_DocId" minOccurs="0"/>
                <xsd:element ref="ns2:_dlc_DocIdUrl" minOccurs="0"/>
                <xsd:element ref="ns2:_dlc_DocIdPersistId" minOccurs="0"/>
                <xsd:element ref="ns3:pc6ed38c56cd479386472af7f51fc7cf" minOccurs="0"/>
                <xsd:element ref="ns2:TaxCatchAll" minOccurs="0"/>
                <xsd:element ref="ns3:Archiv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440746b-d232-4af8-9af9-7fae5ce98701"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TaxCatchAll" ma:index="13" nillable="true" ma:displayName="Taxonomy Catch All Column" ma:description="" ma:hidden="true" ma:list="{15ba2e52-7518-40d7-83cc-d474d7c564b1}" ma:internalName="TaxCatchAll" ma:showField="CatchAllData" ma:web="74f6b005-cb9b-42f2-b3f5-92518fbbbc82">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66ea9fda-6390-4c94-8728-d2aa9a555871" elementFormDefault="qualified">
    <xsd:import namespace="http://schemas.microsoft.com/office/2006/documentManagement/types"/>
    <xsd:import namespace="http://schemas.microsoft.com/office/infopath/2007/PartnerControls"/>
    <xsd:element name="pc6ed38c56cd479386472af7f51fc7cf" ma:index="12" nillable="true" ma:taxonomy="true" ma:internalName="pc6ed38c56cd479386472af7f51fc7cf" ma:taxonomyFieldName="Document_x0020_Type" ma:displayName="Document Type" ma:default="" ma:fieldId="{9c6ed38c-56cd-4793-8647-2af7f51fc7cf}" ma:sspId="c808f0fd-0874-4681-903a-66200320ee5c" ma:termSetId="59d3f4c6-a321-4cb6-837b-bfda89df8131" ma:anchorId="00000000-0000-0000-0000-000000000000" ma:open="false" ma:isKeyword="false">
      <xsd:complexType>
        <xsd:sequence>
          <xsd:element ref="pc:Terms" minOccurs="0" maxOccurs="1"/>
        </xsd:sequence>
      </xsd:complexType>
    </xsd:element>
    <xsd:element name="Archive" ma:index="14" nillable="true" ma:displayName="Archive" ma:default="0" ma:internalName="Archiv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88B25AB-5429-42C5-AEA9-E35C7BB79F1B}">
  <ds:schemaRefs>
    <ds:schemaRef ds:uri="Microsoft.SharePoint.Taxonomy.ContentTypeSync"/>
  </ds:schemaRefs>
</ds:datastoreItem>
</file>

<file path=customXml/itemProps2.xml><?xml version="1.0" encoding="utf-8"?>
<ds:datastoreItem xmlns:ds="http://schemas.openxmlformats.org/officeDocument/2006/customXml" ds:itemID="{55860049-E3FA-48BE-BBA3-858CD0215DCF}">
  <ds:schemaRefs>
    <ds:schemaRef ds:uri="http://purl.org/dc/terms/"/>
    <ds:schemaRef ds:uri="66ea9fda-6390-4c94-8728-d2aa9a555871"/>
    <ds:schemaRef ds:uri="http://schemas.microsoft.com/office/2006/documentManagement/types"/>
    <ds:schemaRef ds:uri="http://schemas.microsoft.com/office/infopath/2007/PartnerControls"/>
    <ds:schemaRef ds:uri="f440746b-d232-4af8-9af9-7fae5ce98701"/>
    <ds:schemaRef ds:uri="http://purl.org/dc/elements/1.1/"/>
    <ds:schemaRef ds:uri="http://schemas.microsoft.com/office/2006/metadata/properties"/>
    <ds:schemaRef ds:uri="http://purl.org/dc/dcmitype/"/>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FCA40A4C-2813-4AA9-8507-FEB5C671E997}">
  <ds:schemaRefs>
    <ds:schemaRef ds:uri="http://schemas.microsoft.com/sharepoint/v3/contenttype/forms"/>
  </ds:schemaRefs>
</ds:datastoreItem>
</file>

<file path=customXml/itemProps4.xml><?xml version="1.0" encoding="utf-8"?>
<ds:datastoreItem xmlns:ds="http://schemas.openxmlformats.org/officeDocument/2006/customXml" ds:itemID="{890A61EC-7F75-44FA-B2AF-FD2B77B59F0C}">
  <ds:schemaRefs>
    <ds:schemaRef ds:uri="http://schemas.microsoft.com/sharepoint/events"/>
  </ds:schemaRefs>
</ds:datastoreItem>
</file>

<file path=customXml/itemProps5.xml><?xml version="1.0" encoding="utf-8"?>
<ds:datastoreItem xmlns:ds="http://schemas.openxmlformats.org/officeDocument/2006/customXml" ds:itemID="{AF83205B-E64D-47F4-B343-35F59648CA6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440746b-d232-4af8-9af9-7fae5ce98701"/>
    <ds:schemaRef ds:uri="66ea9fda-6390-4c94-8728-d2aa9a55587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Powerpoint Theme</Template>
  <TotalTime>4636</TotalTime>
  <Words>1194</Words>
  <Application>Microsoft Office PowerPoint</Application>
  <PresentationFormat>On-screen Show (4:3)</PresentationFormat>
  <Paragraphs>115</Paragraphs>
  <Slides>23</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23</vt:i4>
      </vt:variant>
    </vt:vector>
  </HeadingPairs>
  <TitlesOfParts>
    <vt:vector size="28" baseType="lpstr">
      <vt:lpstr>Arial</vt:lpstr>
      <vt:lpstr>Calibri</vt:lpstr>
      <vt:lpstr>News Gothic MT</vt:lpstr>
      <vt:lpstr>Wingdings 2</vt:lpstr>
      <vt:lpstr>Powerpoint Theme</vt:lpstr>
      <vt:lpstr>Assistive Technology &amp;  Augmentative Alternative Communication (AAC) in a Complex Needs Setting  Beccy Timbers  Speech &amp; Language Therapist</vt:lpstr>
      <vt:lpstr>Assistive Technology can be used to support receptive skills and develop independence in activities.  </vt:lpstr>
      <vt:lpstr>PowerPoint Presentation</vt:lpstr>
      <vt:lpstr>Auditory schedules These can be used to promote independence in tasks by creating worklists</vt:lpstr>
      <vt:lpstr>PowerPoint Presentation</vt:lpstr>
      <vt:lpstr>What is “AAC”?</vt:lpstr>
      <vt:lpstr>Simple switches can be used to develop communication</vt:lpstr>
      <vt:lpstr>How it developed</vt:lpstr>
      <vt:lpstr>Language Acquisition and Motor Planning (LAMP)</vt:lpstr>
      <vt:lpstr>iPad</vt:lpstr>
      <vt:lpstr>PowerPoint Presentation</vt:lpstr>
      <vt:lpstr>Auditory scanning</vt:lpstr>
      <vt:lpstr>PowerPoint Presentation</vt:lpstr>
      <vt:lpstr>PowerPoint Presentation</vt:lpstr>
      <vt:lpstr>PowerPoint Presentation</vt:lpstr>
      <vt:lpstr>PowerPoint Presentation</vt:lpstr>
      <vt:lpstr>What did I need to think about? </vt:lpstr>
      <vt:lpstr>What did I assess?</vt:lpstr>
      <vt:lpstr>A way of measuring progress C.O.D.E.S framework</vt:lpstr>
      <vt:lpstr>PowerPoint Presentation</vt:lpstr>
      <vt:lpstr>What have been the benefits?</vt:lpstr>
      <vt:lpstr>What has made these systems successful?</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Thomas Green</dc:creator>
  <cp:lastModifiedBy>NatSIP</cp:lastModifiedBy>
  <cp:revision>43</cp:revision>
  <cp:lastPrinted>2018-06-21T07:50:10Z</cp:lastPrinted>
  <dcterms:created xsi:type="dcterms:W3CDTF">2014-04-14T13:08:43Z</dcterms:created>
  <dcterms:modified xsi:type="dcterms:W3CDTF">2018-10-04T20:33:15Z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0x0101007F282817BF950A44BF68E2E19C2CEECD</vt:lpwstr>
  </property>
  <property fmtid="{D5CDD505-2E9C-101B-9397-08002B2CF9AE}" pid="3" name="_dlc_DocIdItemGuid">
    <vt:lpwstr>8998f62d-0229-4d3c-86cc-b18d195fac5b</vt:lpwstr>
  </property>
  <property fmtid="{D5CDD505-2E9C-101B-9397-08002B2CF9AE}" pid="4" name="Order">
    <vt:r8>4200</vt:r8>
  </property>
  <property fmtid="{D5CDD505-2E9C-101B-9397-08002B2CF9AE}" pid="5" name="Document type">
    <vt:lpwstr/>
  </property>
</Properties>
</file>